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0305"/>
    <a:srgbClr val="440405"/>
    <a:srgbClr val="7C0005"/>
    <a:srgbClr val="4F0403"/>
    <a:srgbClr val="3A05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77" d="100"/>
          <a:sy n="77" d="100"/>
        </p:scale>
        <p:origin x="4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0C1EF8-047D-724E-812B-EA528209AD12}"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150256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1EF8-047D-724E-812B-EA528209AD12}"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241700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1EF8-047D-724E-812B-EA528209AD12}"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69397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C1EF8-047D-724E-812B-EA528209AD12}"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238805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C1EF8-047D-724E-812B-EA528209AD12}" type="datetimeFigureOut">
              <a:rPr lang="en-US" smtClean="0"/>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358584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0C1EF8-047D-724E-812B-EA528209AD12}"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249908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C1EF8-047D-724E-812B-EA528209AD12}" type="datetimeFigureOut">
              <a:rPr lang="en-US" smtClean="0"/>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295134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0C1EF8-047D-724E-812B-EA528209AD12}" type="datetimeFigureOut">
              <a:rPr lang="en-US" smtClean="0"/>
              <a:t>8/20/2022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420898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C1EF8-047D-724E-812B-EA528209AD12}" type="datetimeFigureOut">
              <a:rPr lang="en-US" smtClean="0"/>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284428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1EF8-047D-724E-812B-EA528209AD12}"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311125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0C1EF8-047D-724E-812B-EA528209AD12}" type="datetimeFigureOut">
              <a:rPr lang="en-US" smtClean="0"/>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D3154-5FDC-FC46-A76B-BEE7B5354731}" type="slidenum">
              <a:rPr lang="en-US" smtClean="0"/>
              <a:t>‹#›</a:t>
            </a:fld>
            <a:endParaRPr lang="en-US"/>
          </a:p>
        </p:txBody>
      </p:sp>
    </p:spTree>
    <p:extLst>
      <p:ext uri="{BB962C8B-B14F-4D97-AF65-F5344CB8AC3E}">
        <p14:creationId xmlns:p14="http://schemas.microsoft.com/office/powerpoint/2010/main" val="113789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C1EF8-047D-724E-812B-EA528209AD12}" type="datetimeFigureOut">
              <a:rPr lang="en-US" smtClean="0"/>
              <a:t>8/20/2022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D3154-5FDC-FC46-A76B-BEE7B5354731}" type="slidenum">
              <a:rPr lang="en-US" smtClean="0"/>
              <a:t>‹#›</a:t>
            </a:fld>
            <a:endParaRPr lang="en-US"/>
          </a:p>
        </p:txBody>
      </p:sp>
    </p:spTree>
    <p:extLst>
      <p:ext uri="{BB962C8B-B14F-4D97-AF65-F5344CB8AC3E}">
        <p14:creationId xmlns:p14="http://schemas.microsoft.com/office/powerpoint/2010/main" val="2091739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69000"/>
          </a:blip>
          <a:stretch>
            <a:fillRect/>
          </a:stretch>
        </p:blipFill>
        <p:spPr>
          <a:xfrm>
            <a:off x="3943350" y="273005"/>
            <a:ext cx="5200650" cy="6584996"/>
          </a:xfrm>
          <a:prstGeom prst="rect">
            <a:avLst/>
          </a:prstGeom>
        </p:spPr>
      </p:pic>
      <p:sp>
        <p:nvSpPr>
          <p:cNvPr id="10" name="TextBox 9">
            <a:extLst>
              <a:ext uri="{FF2B5EF4-FFF2-40B4-BE49-F238E27FC236}">
                <a16:creationId xmlns:a16="http://schemas.microsoft.com/office/drawing/2014/main" id="{08EDD9BE-A661-F789-F92C-68792C6B1AC1}"/>
              </a:ext>
            </a:extLst>
          </p:cNvPr>
          <p:cNvSpPr txBox="1"/>
          <p:nvPr/>
        </p:nvSpPr>
        <p:spPr>
          <a:xfrm>
            <a:off x="389644" y="485887"/>
            <a:ext cx="4479536" cy="5201424"/>
          </a:xfrm>
          <a:prstGeom prst="rect">
            <a:avLst/>
          </a:prstGeom>
          <a:noFill/>
        </p:spPr>
        <p:txBody>
          <a:bodyPr wrap="square" rtlCol="0">
            <a:spAutoFit/>
          </a:bodyPr>
          <a:lstStyle/>
          <a:p>
            <a:pPr algn="ct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YOU</a:t>
            </a:r>
          </a:p>
          <a:p>
            <a:pPr algn="ct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MUST</a:t>
            </a:r>
          </a:p>
          <a:p>
            <a:pPr algn="ct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RULE</a:t>
            </a:r>
          </a:p>
          <a:p>
            <a:pPr algn="ct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OVER IT</a:t>
            </a:r>
          </a:p>
        </p:txBody>
      </p:sp>
      <p:sp>
        <p:nvSpPr>
          <p:cNvPr id="15" name="TextBox 14">
            <a:extLst>
              <a:ext uri="{FF2B5EF4-FFF2-40B4-BE49-F238E27FC236}">
                <a16:creationId xmlns:a16="http://schemas.microsoft.com/office/drawing/2014/main" id="{1C8EB431-B29A-FD3E-72DD-DDE1D2126EA5}"/>
              </a:ext>
            </a:extLst>
          </p:cNvPr>
          <p:cNvSpPr txBox="1"/>
          <p:nvPr/>
        </p:nvSpPr>
        <p:spPr>
          <a:xfrm>
            <a:off x="0" y="6488668"/>
            <a:ext cx="9144000" cy="369332"/>
          </a:xfrm>
          <a:prstGeom prst="rect">
            <a:avLst/>
          </a:prstGeom>
          <a:solidFill>
            <a:schemeClr val="bg2">
              <a:lumMod val="75000"/>
            </a:schemeClr>
          </a:solidFill>
        </p:spPr>
        <p:txBody>
          <a:bodyPr wrap="square" rtlCol="0">
            <a:spAutoFit/>
          </a:bodyPr>
          <a:lstStyle/>
          <a:p>
            <a:r>
              <a:rPr lang="en-US" dirty="0">
                <a:latin typeface="Optima" panose="02000503060000020004" pitchFamily="2" charset="0"/>
              </a:rPr>
              <a:t>UNIVERSITY CHURCH OF CHRIST</a:t>
            </a:r>
          </a:p>
        </p:txBody>
      </p:sp>
      <p:sp>
        <p:nvSpPr>
          <p:cNvPr id="16" name="TextBox 15">
            <a:extLst>
              <a:ext uri="{FF2B5EF4-FFF2-40B4-BE49-F238E27FC236}">
                <a16:creationId xmlns:a16="http://schemas.microsoft.com/office/drawing/2014/main" id="{CA898C73-8C63-522B-EADA-D4918093B4F9}"/>
              </a:ext>
            </a:extLst>
          </p:cNvPr>
          <p:cNvSpPr txBox="1"/>
          <p:nvPr/>
        </p:nvSpPr>
        <p:spPr>
          <a:xfrm>
            <a:off x="7383780" y="6485094"/>
            <a:ext cx="1760220" cy="369332"/>
          </a:xfrm>
          <a:prstGeom prst="rect">
            <a:avLst/>
          </a:prstGeom>
          <a:solidFill>
            <a:schemeClr val="bg2">
              <a:lumMod val="75000"/>
            </a:schemeClr>
          </a:solidFill>
        </p:spPr>
        <p:txBody>
          <a:bodyPr wrap="square" rtlCol="0">
            <a:spAutoFit/>
          </a:bodyPr>
          <a:lstStyle/>
          <a:p>
            <a:pPr algn="r"/>
            <a:r>
              <a:rPr lang="en-US">
                <a:latin typeface="Optima" panose="02000503060000020004" pitchFamily="2" charset="0"/>
              </a:rPr>
              <a:t>08.24.22</a:t>
            </a:r>
            <a:endParaRPr lang="en-US" dirty="0">
              <a:latin typeface="Optima" panose="02000503060000020004" pitchFamily="2" charset="0"/>
            </a:endParaRPr>
          </a:p>
        </p:txBody>
      </p:sp>
    </p:spTree>
    <p:extLst>
      <p:ext uri="{BB962C8B-B14F-4D97-AF65-F5344CB8AC3E}">
        <p14:creationId xmlns:p14="http://schemas.microsoft.com/office/powerpoint/2010/main" val="368017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2" name="TextBox 1">
            <a:extLst>
              <a:ext uri="{FF2B5EF4-FFF2-40B4-BE49-F238E27FC236}">
                <a16:creationId xmlns:a16="http://schemas.microsoft.com/office/drawing/2014/main" id="{9B224476-56FF-B38C-59A2-1461575FCB15}"/>
              </a:ext>
            </a:extLst>
          </p:cNvPr>
          <p:cNvSpPr txBox="1"/>
          <p:nvPr/>
        </p:nvSpPr>
        <p:spPr>
          <a:xfrm>
            <a:off x="362902" y="521404"/>
            <a:ext cx="8418195" cy="5632311"/>
          </a:xfrm>
          <a:prstGeom prst="rect">
            <a:avLst/>
          </a:prstGeom>
          <a:noFill/>
        </p:spPr>
        <p:txBody>
          <a:bodyPr wrap="square" rtlCol="0">
            <a:spAutoFit/>
          </a:bodyPr>
          <a:lstStyle/>
          <a:p>
            <a:r>
              <a:rPr lang="en-US" sz="3600" dirty="0">
                <a:solidFill>
                  <a:schemeClr val="bg1"/>
                </a:solidFill>
                <a:latin typeface="Book Antiqua" panose="02040602050305030304" pitchFamily="18" charset="0"/>
              </a:rPr>
              <a:t>“Do you not know that if you present yourselves to anyone as obedient slaves, you are </a:t>
            </a:r>
            <a:r>
              <a:rPr lang="en-US" sz="3600" u="sng" dirty="0">
                <a:solidFill>
                  <a:schemeClr val="bg1"/>
                </a:solidFill>
                <a:latin typeface="Book Antiqua" panose="02040602050305030304" pitchFamily="18" charset="0"/>
              </a:rPr>
              <a:t>slaves</a:t>
            </a:r>
            <a:r>
              <a:rPr lang="en-US" sz="3600" dirty="0">
                <a:solidFill>
                  <a:schemeClr val="bg1"/>
                </a:solidFill>
                <a:latin typeface="Book Antiqua" panose="02040602050305030304" pitchFamily="18" charset="0"/>
              </a:rPr>
              <a:t> of the one whom you obey, either of sin, which leads to death, or of obedience, which leads to righteousness?” (Rom. 6:16)</a:t>
            </a:r>
          </a:p>
          <a:p>
            <a:endParaRPr lang="en-US" sz="3600" dirty="0">
              <a:solidFill>
                <a:schemeClr val="bg1"/>
              </a:solidFill>
              <a:latin typeface="Book Antiqua" panose="02040602050305030304" pitchFamily="18" charset="0"/>
            </a:endParaRPr>
          </a:p>
          <a:p>
            <a:r>
              <a:rPr lang="en-US" sz="3600" dirty="0">
                <a:solidFill>
                  <a:schemeClr val="bg1"/>
                </a:solidFill>
                <a:latin typeface="Book Antiqua" panose="02040602050305030304" pitchFamily="18" charset="0"/>
              </a:rPr>
              <a:t>“Let not sin therefore reign in your mortal body, to make you obey its passions” (Rom. 6:12).</a:t>
            </a:r>
          </a:p>
        </p:txBody>
      </p:sp>
    </p:spTree>
    <p:extLst>
      <p:ext uri="{BB962C8B-B14F-4D97-AF65-F5344CB8AC3E}">
        <p14:creationId xmlns:p14="http://schemas.microsoft.com/office/powerpoint/2010/main" val="242156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4" name="TextBox 3">
            <a:extLst>
              <a:ext uri="{FF2B5EF4-FFF2-40B4-BE49-F238E27FC236}">
                <a16:creationId xmlns:a16="http://schemas.microsoft.com/office/drawing/2014/main" id="{C67F3EFC-A820-B495-EB1E-FCD4A80D4967}"/>
              </a:ext>
            </a:extLst>
          </p:cNvPr>
          <p:cNvSpPr txBox="1"/>
          <p:nvPr/>
        </p:nvSpPr>
        <p:spPr>
          <a:xfrm>
            <a:off x="362902" y="1660570"/>
            <a:ext cx="8418195" cy="4924425"/>
          </a:xfrm>
          <a:prstGeom prst="rect">
            <a:avLst/>
          </a:prstGeom>
          <a:noFill/>
        </p:spPr>
        <p:txBody>
          <a:bodyPr wrap="square" rtlCol="0">
            <a:spAutoFit/>
          </a:bodyPr>
          <a:lstStyle/>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Matt. 5:21-22; 27-28</a:t>
            </a:r>
          </a:p>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Heb. 12:1; 1 Tim. 6:9</a:t>
            </a:r>
          </a:p>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Eph. 6:10-13</a:t>
            </a:r>
          </a:p>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2 Cor. 4:1-6; James 1:22-25</a:t>
            </a:r>
          </a:p>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Heb. 4:12-13</a:t>
            </a:r>
          </a:p>
          <a:p>
            <a:pPr marL="571500" indent="-571500">
              <a:spcBef>
                <a:spcPts val="1200"/>
              </a:spcBef>
              <a:buFont typeface="Arial" panose="020B0604020202020204" pitchFamily="34" charset="0"/>
              <a:buChar char="•"/>
            </a:pPr>
            <a:r>
              <a:rPr lang="en-US" sz="4400" dirty="0">
                <a:solidFill>
                  <a:schemeClr val="bg1"/>
                </a:solidFill>
                <a:latin typeface="Book Antiqua" panose="02040602050305030304" pitchFamily="18" charset="0"/>
              </a:rPr>
              <a:t>Psalm 139:23-24</a:t>
            </a:r>
          </a:p>
        </p:txBody>
      </p:sp>
      <p:sp>
        <p:nvSpPr>
          <p:cNvPr id="5" name="TextBox 4">
            <a:extLst>
              <a:ext uri="{FF2B5EF4-FFF2-40B4-BE49-F238E27FC236}">
                <a16:creationId xmlns:a16="http://schemas.microsoft.com/office/drawing/2014/main" id="{03EF2D06-ED2A-47B0-A9BD-1223C423D587}"/>
              </a:ext>
            </a:extLst>
          </p:cNvPr>
          <p:cNvSpPr txBox="1"/>
          <p:nvPr/>
        </p:nvSpPr>
        <p:spPr>
          <a:xfrm>
            <a:off x="362903" y="135845"/>
            <a:ext cx="8418194" cy="1107996"/>
          </a:xfrm>
          <a:prstGeom prst="rect">
            <a:avLst/>
          </a:prstGeom>
          <a:noFill/>
        </p:spPr>
        <p:txBody>
          <a:bodyPr wrap="square" rtlCol="0">
            <a:spAutoFit/>
          </a:bodyPr>
          <a:lstStyle/>
          <a:p>
            <a:pPr algn="ctr"/>
            <a:r>
              <a:rPr lang="en-US" sz="6600" dirty="0">
                <a:solidFill>
                  <a:schemeClr val="bg1"/>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(1) SEE IT</a:t>
            </a:r>
          </a:p>
        </p:txBody>
      </p:sp>
    </p:spTree>
    <p:extLst>
      <p:ext uri="{BB962C8B-B14F-4D97-AF65-F5344CB8AC3E}">
        <p14:creationId xmlns:p14="http://schemas.microsoft.com/office/powerpoint/2010/main" val="126850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4" name="TextBox 3">
            <a:extLst>
              <a:ext uri="{FF2B5EF4-FFF2-40B4-BE49-F238E27FC236}">
                <a16:creationId xmlns:a16="http://schemas.microsoft.com/office/drawing/2014/main" id="{C67F3EFC-A820-B495-EB1E-FCD4A80D4967}"/>
              </a:ext>
            </a:extLst>
          </p:cNvPr>
          <p:cNvSpPr txBox="1"/>
          <p:nvPr/>
        </p:nvSpPr>
        <p:spPr>
          <a:xfrm>
            <a:off x="362902" y="1704124"/>
            <a:ext cx="8418195" cy="4693593"/>
          </a:xfrm>
          <a:prstGeom prst="rect">
            <a:avLst/>
          </a:prstGeom>
          <a:noFill/>
        </p:spPr>
        <p:txBody>
          <a:bodyPr wrap="square" rtlCol="0">
            <a:spAutoFit/>
          </a:bodyPr>
          <a:lstStyle/>
          <a:p>
            <a:pPr marL="571500" indent="-571500">
              <a:spcBef>
                <a:spcPts val="2400"/>
              </a:spcBef>
              <a:buFont typeface="Arial" panose="020B0604020202020204" pitchFamily="34" charset="0"/>
              <a:buChar char="•"/>
            </a:pPr>
            <a:r>
              <a:rPr lang="en-US" sz="3700" dirty="0">
                <a:solidFill>
                  <a:schemeClr val="bg1"/>
                </a:solidFill>
                <a:latin typeface="Book Antiqua" panose="02040602050305030304" pitchFamily="18" charset="0"/>
              </a:rPr>
              <a:t>“Do not fear those who kill the body but cannot kill the soul.  Rather fear him who can destroy both soul and body in hell” (Matt. 10:28).</a:t>
            </a:r>
          </a:p>
          <a:p>
            <a:pPr marL="571500" indent="-571500">
              <a:spcBef>
                <a:spcPts val="2400"/>
              </a:spcBef>
              <a:buFont typeface="Arial" panose="020B0604020202020204" pitchFamily="34" charset="0"/>
              <a:buChar char="•"/>
            </a:pPr>
            <a:r>
              <a:rPr lang="en-US" sz="3700" dirty="0">
                <a:solidFill>
                  <a:schemeClr val="bg1"/>
                </a:solidFill>
                <a:latin typeface="Book Antiqua" panose="02040602050305030304" pitchFamily="18" charset="0"/>
              </a:rPr>
              <a:t>2 Cor. 7:10-11</a:t>
            </a:r>
          </a:p>
          <a:p>
            <a:pPr marL="571500" indent="-571500">
              <a:spcBef>
                <a:spcPts val="2400"/>
              </a:spcBef>
              <a:buFont typeface="Arial" panose="020B0604020202020204" pitchFamily="34" charset="0"/>
              <a:buChar char="•"/>
            </a:pPr>
            <a:r>
              <a:rPr lang="en-US" sz="3700" dirty="0">
                <a:solidFill>
                  <a:schemeClr val="bg1"/>
                </a:solidFill>
                <a:latin typeface="Book Antiqua" panose="02040602050305030304" pitchFamily="18" charset="0"/>
              </a:rPr>
              <a:t>“Blessed are those who mourn, for they shall be comforted” (Matt. 5:4).</a:t>
            </a:r>
          </a:p>
        </p:txBody>
      </p:sp>
      <p:sp>
        <p:nvSpPr>
          <p:cNvPr id="5" name="TextBox 4">
            <a:extLst>
              <a:ext uri="{FF2B5EF4-FFF2-40B4-BE49-F238E27FC236}">
                <a16:creationId xmlns:a16="http://schemas.microsoft.com/office/drawing/2014/main" id="{03EF2D06-ED2A-47B0-A9BD-1223C423D587}"/>
              </a:ext>
            </a:extLst>
          </p:cNvPr>
          <p:cNvSpPr txBox="1"/>
          <p:nvPr/>
        </p:nvSpPr>
        <p:spPr>
          <a:xfrm>
            <a:off x="362903" y="135845"/>
            <a:ext cx="8418194" cy="1107996"/>
          </a:xfrm>
          <a:prstGeom prst="rect">
            <a:avLst/>
          </a:prstGeom>
          <a:noFill/>
        </p:spPr>
        <p:txBody>
          <a:bodyPr wrap="square" rtlCol="0">
            <a:spAutoFit/>
          </a:bodyPr>
          <a:lstStyle/>
          <a:p>
            <a:pPr algn="ctr"/>
            <a:r>
              <a:rPr lang="en-US" sz="6600" dirty="0">
                <a:solidFill>
                  <a:schemeClr val="bg1"/>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(2) FEAR IT</a:t>
            </a:r>
          </a:p>
        </p:txBody>
      </p:sp>
    </p:spTree>
    <p:extLst>
      <p:ext uri="{BB962C8B-B14F-4D97-AF65-F5344CB8AC3E}">
        <p14:creationId xmlns:p14="http://schemas.microsoft.com/office/powerpoint/2010/main" val="241702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4" name="TextBox 3">
            <a:extLst>
              <a:ext uri="{FF2B5EF4-FFF2-40B4-BE49-F238E27FC236}">
                <a16:creationId xmlns:a16="http://schemas.microsoft.com/office/drawing/2014/main" id="{C67F3EFC-A820-B495-EB1E-FCD4A80D4967}"/>
              </a:ext>
            </a:extLst>
          </p:cNvPr>
          <p:cNvSpPr txBox="1"/>
          <p:nvPr/>
        </p:nvSpPr>
        <p:spPr>
          <a:xfrm>
            <a:off x="362903" y="1450209"/>
            <a:ext cx="8418195" cy="5201424"/>
          </a:xfrm>
          <a:prstGeom prst="rect">
            <a:avLst/>
          </a:prstGeom>
          <a:noFill/>
        </p:spPr>
        <p:txBody>
          <a:bodyPr wrap="square" rtlCol="0">
            <a:spAutoFit/>
          </a:bodyPr>
          <a:lstStyle/>
          <a:p>
            <a:pPr marL="571500" indent="-571500">
              <a:spcBef>
                <a:spcPts val="2400"/>
              </a:spcBef>
              <a:buFont typeface="Arial" panose="020B0604020202020204" pitchFamily="34" charset="0"/>
              <a:buChar char="•"/>
            </a:pPr>
            <a:r>
              <a:rPr lang="en-US" sz="3600" dirty="0">
                <a:solidFill>
                  <a:schemeClr val="bg1"/>
                </a:solidFill>
                <a:latin typeface="Book Antiqua" panose="02040602050305030304" pitchFamily="18" charset="0"/>
              </a:rPr>
              <a:t>1 Cor. 10:13-14; 6:18</a:t>
            </a:r>
          </a:p>
          <a:p>
            <a:pPr marL="571500" indent="-571500">
              <a:spcBef>
                <a:spcPts val="2400"/>
              </a:spcBef>
              <a:buFont typeface="Arial" panose="020B0604020202020204" pitchFamily="34" charset="0"/>
              <a:buChar char="•"/>
            </a:pPr>
            <a:r>
              <a:rPr lang="en-US" sz="3600" dirty="0">
                <a:solidFill>
                  <a:schemeClr val="bg1"/>
                </a:solidFill>
                <a:latin typeface="Book Antiqua" panose="02040602050305030304" pitchFamily="18" charset="0"/>
              </a:rPr>
              <a:t>Rom 13:14, Eph. 4:27</a:t>
            </a:r>
          </a:p>
          <a:p>
            <a:pPr marL="571500" indent="-571500">
              <a:spcBef>
                <a:spcPts val="2400"/>
              </a:spcBef>
              <a:buFont typeface="Arial" panose="020B0604020202020204" pitchFamily="34" charset="0"/>
              <a:buChar char="•"/>
            </a:pPr>
            <a:r>
              <a:rPr lang="en-US" sz="3600" dirty="0">
                <a:solidFill>
                  <a:schemeClr val="bg1"/>
                </a:solidFill>
                <a:latin typeface="Book Antiqua" panose="02040602050305030304" pitchFamily="18" charset="0"/>
              </a:rPr>
              <a:t>1 Pet. 5:8-9</a:t>
            </a:r>
          </a:p>
          <a:p>
            <a:pPr marL="571500" indent="-571500">
              <a:spcBef>
                <a:spcPts val="2400"/>
              </a:spcBef>
              <a:buFont typeface="Arial" panose="020B0604020202020204" pitchFamily="34" charset="0"/>
              <a:buChar char="•"/>
            </a:pPr>
            <a:r>
              <a:rPr lang="en-US" sz="3600" dirty="0">
                <a:solidFill>
                  <a:schemeClr val="bg1"/>
                </a:solidFill>
                <a:latin typeface="Book Antiqua" panose="02040602050305030304" pitchFamily="18" charset="0"/>
              </a:rPr>
              <a:t>Eph. 6:10-17</a:t>
            </a:r>
          </a:p>
          <a:p>
            <a:pPr marL="571500" indent="-571500">
              <a:spcBef>
                <a:spcPts val="2400"/>
              </a:spcBef>
              <a:buFont typeface="Arial" panose="020B0604020202020204" pitchFamily="34" charset="0"/>
              <a:buChar char="•"/>
            </a:pPr>
            <a:r>
              <a:rPr lang="en-US" sz="3600" dirty="0">
                <a:solidFill>
                  <a:schemeClr val="bg1"/>
                </a:solidFill>
                <a:latin typeface="Book Antiqua" panose="02040602050305030304" pitchFamily="18" charset="0"/>
              </a:rPr>
              <a:t>“Confess your sins to one another and pray for one another, that you may be healed” (James 5:16).</a:t>
            </a:r>
          </a:p>
        </p:txBody>
      </p:sp>
      <p:sp>
        <p:nvSpPr>
          <p:cNvPr id="5" name="TextBox 4">
            <a:extLst>
              <a:ext uri="{FF2B5EF4-FFF2-40B4-BE49-F238E27FC236}">
                <a16:creationId xmlns:a16="http://schemas.microsoft.com/office/drawing/2014/main" id="{03EF2D06-ED2A-47B0-A9BD-1223C423D587}"/>
              </a:ext>
            </a:extLst>
          </p:cNvPr>
          <p:cNvSpPr txBox="1"/>
          <p:nvPr/>
        </p:nvSpPr>
        <p:spPr>
          <a:xfrm>
            <a:off x="362903" y="135845"/>
            <a:ext cx="8418194" cy="1107996"/>
          </a:xfrm>
          <a:prstGeom prst="rect">
            <a:avLst/>
          </a:prstGeom>
          <a:noFill/>
        </p:spPr>
        <p:txBody>
          <a:bodyPr wrap="square" rtlCol="0">
            <a:spAutoFit/>
          </a:bodyPr>
          <a:lstStyle/>
          <a:p>
            <a:pPr algn="ctr"/>
            <a:r>
              <a:rPr lang="en-US" sz="6600" dirty="0">
                <a:solidFill>
                  <a:schemeClr val="bg1"/>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(3) RESIST IT</a:t>
            </a:r>
          </a:p>
        </p:txBody>
      </p:sp>
    </p:spTree>
    <p:extLst>
      <p:ext uri="{BB962C8B-B14F-4D97-AF65-F5344CB8AC3E}">
        <p14:creationId xmlns:p14="http://schemas.microsoft.com/office/powerpoint/2010/main" val="186708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4" name="TextBox 3">
            <a:extLst>
              <a:ext uri="{FF2B5EF4-FFF2-40B4-BE49-F238E27FC236}">
                <a16:creationId xmlns:a16="http://schemas.microsoft.com/office/drawing/2014/main" id="{C67F3EFC-A820-B495-EB1E-FCD4A80D4967}"/>
              </a:ext>
            </a:extLst>
          </p:cNvPr>
          <p:cNvSpPr txBox="1"/>
          <p:nvPr/>
        </p:nvSpPr>
        <p:spPr>
          <a:xfrm>
            <a:off x="362903" y="1381001"/>
            <a:ext cx="8418195" cy="4739759"/>
          </a:xfrm>
          <a:prstGeom prst="rect">
            <a:avLst/>
          </a:prstGeom>
          <a:noFill/>
        </p:spPr>
        <p:txBody>
          <a:bodyPr wrap="square" rtlCol="0">
            <a:spAutoFit/>
          </a:bodyPr>
          <a:lstStyle/>
          <a:p>
            <a:pPr marL="571500" indent="-571500">
              <a:spcBef>
                <a:spcPts val="1800"/>
              </a:spcBef>
              <a:buFont typeface="Arial" panose="020B0604020202020204" pitchFamily="34" charset="0"/>
              <a:buChar char="•"/>
            </a:pPr>
            <a:r>
              <a:rPr lang="en-US" sz="3400" dirty="0">
                <a:solidFill>
                  <a:schemeClr val="bg1"/>
                </a:solidFill>
                <a:latin typeface="Book Antiqua" panose="02040602050305030304" pitchFamily="18" charset="0"/>
              </a:rPr>
              <a:t>“So then, brothers, we are debtors, not to the flesh, to live according to the flesh. For if you live according to the flesh you will die, but if </a:t>
            </a:r>
            <a:r>
              <a:rPr lang="en-US" sz="3400" b="1" i="1" dirty="0">
                <a:solidFill>
                  <a:schemeClr val="bg1"/>
                </a:solidFill>
                <a:latin typeface="Book Antiqua" panose="02040602050305030304" pitchFamily="18" charset="0"/>
              </a:rPr>
              <a:t>by the Spirit you put to death the deeds of the body</a:t>
            </a:r>
            <a:r>
              <a:rPr lang="en-US" sz="3400" dirty="0">
                <a:solidFill>
                  <a:schemeClr val="bg1"/>
                </a:solidFill>
                <a:latin typeface="Book Antiqua" panose="02040602050305030304" pitchFamily="18" charset="0"/>
              </a:rPr>
              <a:t>, you will live” (Rom. 8:12-13).</a:t>
            </a:r>
          </a:p>
          <a:p>
            <a:pPr marL="571500" indent="-571500">
              <a:spcBef>
                <a:spcPts val="1800"/>
              </a:spcBef>
              <a:buFont typeface="Arial" panose="020B0604020202020204" pitchFamily="34" charset="0"/>
              <a:buChar char="•"/>
            </a:pPr>
            <a:r>
              <a:rPr lang="en-US" sz="3400" dirty="0">
                <a:solidFill>
                  <a:schemeClr val="bg1"/>
                </a:solidFill>
                <a:latin typeface="Book Antiqua" panose="02040602050305030304" pitchFamily="18" charset="0"/>
              </a:rPr>
              <a:t>2 Cor. 12:10</a:t>
            </a:r>
          </a:p>
          <a:p>
            <a:pPr marL="571500" indent="-571500">
              <a:spcBef>
                <a:spcPts val="1800"/>
              </a:spcBef>
              <a:buFont typeface="Arial" panose="020B0604020202020204" pitchFamily="34" charset="0"/>
              <a:buChar char="•"/>
            </a:pPr>
            <a:r>
              <a:rPr lang="en-US" sz="3400" dirty="0">
                <a:solidFill>
                  <a:schemeClr val="bg1"/>
                </a:solidFill>
                <a:latin typeface="Book Antiqua" panose="02040602050305030304" pitchFamily="18" charset="0"/>
              </a:rPr>
              <a:t>Eph. 6:17; Heb. 4:12</a:t>
            </a:r>
          </a:p>
        </p:txBody>
      </p:sp>
      <p:sp>
        <p:nvSpPr>
          <p:cNvPr id="5" name="TextBox 4">
            <a:extLst>
              <a:ext uri="{FF2B5EF4-FFF2-40B4-BE49-F238E27FC236}">
                <a16:creationId xmlns:a16="http://schemas.microsoft.com/office/drawing/2014/main" id="{03EF2D06-ED2A-47B0-A9BD-1223C423D587}"/>
              </a:ext>
            </a:extLst>
          </p:cNvPr>
          <p:cNvSpPr txBox="1"/>
          <p:nvPr/>
        </p:nvSpPr>
        <p:spPr>
          <a:xfrm>
            <a:off x="362903" y="135845"/>
            <a:ext cx="8418194" cy="1107996"/>
          </a:xfrm>
          <a:prstGeom prst="rect">
            <a:avLst/>
          </a:prstGeom>
          <a:noFill/>
        </p:spPr>
        <p:txBody>
          <a:bodyPr wrap="square" rtlCol="0">
            <a:spAutoFit/>
          </a:bodyPr>
          <a:lstStyle/>
          <a:p>
            <a:pPr algn="ctr"/>
            <a:r>
              <a:rPr lang="en-US" sz="6600" dirty="0">
                <a:solidFill>
                  <a:schemeClr val="bg1"/>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(4) KILL IT</a:t>
            </a:r>
          </a:p>
        </p:txBody>
      </p:sp>
    </p:spTree>
    <p:extLst>
      <p:ext uri="{BB962C8B-B14F-4D97-AF65-F5344CB8AC3E}">
        <p14:creationId xmlns:p14="http://schemas.microsoft.com/office/powerpoint/2010/main" val="421740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69000"/>
          </a:blip>
          <a:stretch>
            <a:fillRect/>
          </a:stretch>
        </p:blipFill>
        <p:spPr>
          <a:xfrm>
            <a:off x="3943350" y="273005"/>
            <a:ext cx="5200650" cy="6584996"/>
          </a:xfrm>
          <a:prstGeom prst="rect">
            <a:avLst/>
          </a:prstGeom>
        </p:spPr>
      </p:pic>
      <p:sp>
        <p:nvSpPr>
          <p:cNvPr id="10" name="TextBox 9">
            <a:extLst>
              <a:ext uri="{FF2B5EF4-FFF2-40B4-BE49-F238E27FC236}">
                <a16:creationId xmlns:a16="http://schemas.microsoft.com/office/drawing/2014/main" id="{08EDD9BE-A661-F789-F92C-68792C6B1AC1}"/>
              </a:ext>
            </a:extLst>
          </p:cNvPr>
          <p:cNvSpPr txBox="1"/>
          <p:nvPr/>
        </p:nvSpPr>
        <p:spPr>
          <a:xfrm>
            <a:off x="669167" y="482039"/>
            <a:ext cx="4737223" cy="5663089"/>
          </a:xfrm>
          <a:prstGeom prst="rect">
            <a:avLst/>
          </a:prstGeom>
          <a:noFill/>
        </p:spPr>
        <p:txBody>
          <a:bodyPr wrap="square" rtlCol="0">
            <a:spAutoFit/>
          </a:bodyPr>
          <a:lstStyle/>
          <a:p>
            <a:pPr>
              <a:spcBef>
                <a:spcPts val="1200"/>
              </a:spcBef>
            </a:pP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SEE IT</a:t>
            </a:r>
          </a:p>
          <a:p>
            <a:pPr>
              <a:spcBef>
                <a:spcPts val="1200"/>
              </a:spcBef>
            </a:pP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FEAR IT</a:t>
            </a:r>
          </a:p>
          <a:p>
            <a:pPr>
              <a:spcBef>
                <a:spcPts val="1200"/>
              </a:spcBef>
            </a:pP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RESIST IT</a:t>
            </a:r>
          </a:p>
          <a:p>
            <a:pPr>
              <a:spcBef>
                <a:spcPts val="1200"/>
              </a:spcBef>
            </a:pPr>
            <a:r>
              <a:rPr lang="en-US" sz="8300" dirty="0">
                <a:solidFill>
                  <a:schemeClr val="bg2">
                    <a:lumMod val="90000"/>
                  </a:schemeClr>
                </a:solidFill>
                <a:effectLst>
                  <a:glow rad="190500">
                    <a:schemeClr val="bg1">
                      <a:alpha val="11702"/>
                    </a:schemeClr>
                  </a:glow>
                </a:effectLst>
                <a:latin typeface="Century Gothic" panose="020B0502020202020204" pitchFamily="34" charset="0"/>
                <a:ea typeface="Tahoma" panose="020B0604030504040204" pitchFamily="34" charset="0"/>
                <a:cs typeface="Arial" panose="020B0604020202020204" pitchFamily="34" charset="0"/>
              </a:rPr>
              <a:t>KILL IT</a:t>
            </a:r>
          </a:p>
        </p:txBody>
      </p:sp>
    </p:spTree>
    <p:extLst>
      <p:ext uri="{BB962C8B-B14F-4D97-AF65-F5344CB8AC3E}">
        <p14:creationId xmlns:p14="http://schemas.microsoft.com/office/powerpoint/2010/main" val="427669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A246954-A30F-989F-EFA8-58D2D1C1F1F6}"/>
              </a:ext>
            </a:extLst>
          </p:cNvPr>
          <p:cNvPicPr>
            <a:picLocks noChangeAspect="1"/>
          </p:cNvPicPr>
          <p:nvPr/>
        </p:nvPicPr>
        <p:blipFill>
          <a:blip r:embed="rId2">
            <a:alphaModFix amt="20000"/>
          </a:blip>
          <a:stretch>
            <a:fillRect/>
          </a:stretch>
        </p:blipFill>
        <p:spPr>
          <a:xfrm>
            <a:off x="3943350" y="273005"/>
            <a:ext cx="5200650" cy="6584996"/>
          </a:xfrm>
          <a:prstGeom prst="rect">
            <a:avLst/>
          </a:prstGeom>
        </p:spPr>
      </p:pic>
      <p:sp>
        <p:nvSpPr>
          <p:cNvPr id="2" name="TextBox 1">
            <a:extLst>
              <a:ext uri="{FF2B5EF4-FFF2-40B4-BE49-F238E27FC236}">
                <a16:creationId xmlns:a16="http://schemas.microsoft.com/office/drawing/2014/main" id="{9B224476-56FF-B38C-59A2-1461575FCB15}"/>
              </a:ext>
            </a:extLst>
          </p:cNvPr>
          <p:cNvSpPr txBox="1"/>
          <p:nvPr/>
        </p:nvSpPr>
        <p:spPr>
          <a:xfrm>
            <a:off x="362902" y="398686"/>
            <a:ext cx="8418195" cy="6186309"/>
          </a:xfrm>
          <a:prstGeom prst="rect">
            <a:avLst/>
          </a:prstGeom>
          <a:noFill/>
        </p:spPr>
        <p:txBody>
          <a:bodyPr wrap="square" rtlCol="0">
            <a:spAutoFit/>
          </a:bodyPr>
          <a:lstStyle/>
          <a:p>
            <a:r>
              <a:rPr lang="en-US" sz="3600" dirty="0">
                <a:solidFill>
                  <a:schemeClr val="bg1"/>
                </a:solidFill>
                <a:latin typeface="Book Antiqua" panose="02040602050305030304" pitchFamily="18" charset="0"/>
              </a:rPr>
              <a:t>“For if you live according to the flesh you will die, but if by the Spirit you put to death the deeds of the body, you will live” (Rom. 8:13).</a:t>
            </a:r>
          </a:p>
          <a:p>
            <a:endParaRPr lang="en-US" sz="3600" dirty="0">
              <a:solidFill>
                <a:schemeClr val="bg1"/>
              </a:solidFill>
              <a:latin typeface="Book Antiqua" panose="02040602050305030304" pitchFamily="18" charset="0"/>
            </a:endParaRPr>
          </a:p>
          <a:p>
            <a:r>
              <a:rPr lang="en-US" sz="3600" dirty="0">
                <a:solidFill>
                  <a:schemeClr val="bg1"/>
                </a:solidFill>
                <a:latin typeface="Book Antiqua" panose="02040602050305030304" pitchFamily="18" charset="0"/>
              </a:rPr>
              <a:t>“If the Spirit of him who raised Jesus from the dead dwells in you, he who raised Christ Jesus from the dead will also give life to your mortal bodies through his Spirit who dwells in you” (Rom. 8:11).</a:t>
            </a:r>
          </a:p>
        </p:txBody>
      </p:sp>
    </p:spTree>
    <p:extLst>
      <p:ext uri="{BB962C8B-B14F-4D97-AF65-F5344CB8AC3E}">
        <p14:creationId xmlns:p14="http://schemas.microsoft.com/office/powerpoint/2010/main" val="61533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TotalTime>
  <Words>386</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 Antiqua</vt:lpstr>
      <vt:lpstr>Calibri</vt:lpstr>
      <vt:lpstr>Calibri Light</vt:lpstr>
      <vt:lpstr>Century Gothic</vt:lpstr>
      <vt:lpstr>Optima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Carter</dc:creator>
  <cp:lastModifiedBy>AU Church</cp:lastModifiedBy>
  <cp:revision>10</cp:revision>
  <dcterms:created xsi:type="dcterms:W3CDTF">2022-06-03T19:35:02Z</dcterms:created>
  <dcterms:modified xsi:type="dcterms:W3CDTF">2022-08-21T02:17:15Z</dcterms:modified>
</cp:coreProperties>
</file>