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77" d="100"/>
          <a:sy n="77" d="100"/>
        </p:scale>
        <p:origin x="4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C5DA69-4D02-FB46-B94A-9B94E4C36A5E}"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152695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DA69-4D02-FB46-B94A-9B94E4C36A5E}"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112778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DA69-4D02-FB46-B94A-9B94E4C36A5E}"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24380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DA69-4D02-FB46-B94A-9B94E4C36A5E}"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213807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C5DA69-4D02-FB46-B94A-9B94E4C36A5E}"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283443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C5DA69-4D02-FB46-B94A-9B94E4C36A5E}"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232268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5DA69-4D02-FB46-B94A-9B94E4C36A5E}"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13933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C5DA69-4D02-FB46-B94A-9B94E4C36A5E}"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313076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5DA69-4D02-FB46-B94A-9B94E4C36A5E}"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354092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5DA69-4D02-FB46-B94A-9B94E4C36A5E}"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9464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C5DA69-4D02-FB46-B94A-9B94E4C36A5E}"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1FAEB-1967-C44B-B97B-C86789513C5F}" type="slidenum">
              <a:rPr lang="en-US" smtClean="0"/>
              <a:t>‹#›</a:t>
            </a:fld>
            <a:endParaRPr lang="en-US"/>
          </a:p>
        </p:txBody>
      </p:sp>
    </p:spTree>
    <p:extLst>
      <p:ext uri="{BB962C8B-B14F-4D97-AF65-F5344CB8AC3E}">
        <p14:creationId xmlns:p14="http://schemas.microsoft.com/office/powerpoint/2010/main" val="349538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5DA69-4D02-FB46-B94A-9B94E4C36A5E}" type="datetimeFigureOut">
              <a:rPr lang="en-US" smtClean="0"/>
              <a:t>8/20/2022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1FAEB-1967-C44B-B97B-C86789513C5F}" type="slidenum">
              <a:rPr lang="en-US" smtClean="0"/>
              <a:t>‹#›</a:t>
            </a:fld>
            <a:endParaRPr lang="en-US"/>
          </a:p>
        </p:txBody>
      </p:sp>
    </p:spTree>
    <p:extLst>
      <p:ext uri="{BB962C8B-B14F-4D97-AF65-F5344CB8AC3E}">
        <p14:creationId xmlns:p14="http://schemas.microsoft.com/office/powerpoint/2010/main" val="28282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66DAF2-FA38-1D47-B540-819CCE3CE331}"/>
              </a:ext>
            </a:extLst>
          </p:cNvPr>
          <p:cNvSpPr txBox="1"/>
          <p:nvPr/>
        </p:nvSpPr>
        <p:spPr>
          <a:xfrm>
            <a:off x="114300" y="560070"/>
            <a:ext cx="8915400" cy="4924425"/>
          </a:xfrm>
          <a:prstGeom prst="rect">
            <a:avLst/>
          </a:prstGeom>
          <a:noFill/>
        </p:spPr>
        <p:txBody>
          <a:bodyPr wrap="square" rtlCol="0">
            <a:spAutoFit/>
          </a:bodyPr>
          <a:lstStyle/>
          <a:p>
            <a:pPr>
              <a:spcBef>
                <a:spcPts val="4200"/>
              </a:spcBef>
            </a:pPr>
            <a:r>
              <a:rPr lang="en-US" sz="9600" b="1" dirty="0">
                <a:latin typeface="Book Antiqua" panose="02040602050305030304" pitchFamily="18" charset="0"/>
              </a:rPr>
              <a:t>Marriage</a:t>
            </a:r>
          </a:p>
          <a:p>
            <a:pPr>
              <a:spcBef>
                <a:spcPts val="4200"/>
              </a:spcBef>
            </a:pPr>
            <a:r>
              <a:rPr lang="en-US" sz="7200" b="1" i="1" dirty="0">
                <a:latin typeface="Book Antiqua" panose="02040602050305030304" pitchFamily="18" charset="0"/>
              </a:rPr>
              <a:t>with</a:t>
            </a:r>
          </a:p>
          <a:p>
            <a:pPr>
              <a:spcBef>
                <a:spcPts val="4200"/>
              </a:spcBef>
            </a:pPr>
            <a:r>
              <a:rPr lang="en-US" sz="7600" b="1" dirty="0">
                <a:latin typeface="Book Antiqua" panose="02040602050305030304" pitchFamily="18" charset="0"/>
              </a:rPr>
              <a:t>The Mind of Christ</a:t>
            </a:r>
          </a:p>
        </p:txBody>
      </p:sp>
      <p:sp>
        <p:nvSpPr>
          <p:cNvPr id="6" name="TextBox 5">
            <a:extLst>
              <a:ext uri="{FF2B5EF4-FFF2-40B4-BE49-F238E27FC236}">
                <a16:creationId xmlns:a16="http://schemas.microsoft.com/office/drawing/2014/main" id="{3A0D4355-E626-8048-9F78-AE6B46B412D9}"/>
              </a:ext>
            </a:extLst>
          </p:cNvPr>
          <p:cNvSpPr txBox="1"/>
          <p:nvPr/>
        </p:nvSpPr>
        <p:spPr>
          <a:xfrm>
            <a:off x="0" y="6488668"/>
            <a:ext cx="9144000" cy="369332"/>
          </a:xfrm>
          <a:prstGeom prst="rect">
            <a:avLst/>
          </a:prstGeom>
          <a:solidFill>
            <a:schemeClr val="tx1">
              <a:lumMod val="85000"/>
              <a:lumOff val="15000"/>
            </a:schemeClr>
          </a:solidFill>
        </p:spPr>
        <p:txBody>
          <a:bodyPr wrap="square" rtlCol="0">
            <a:spAutoFit/>
          </a:bodyPr>
          <a:lstStyle/>
          <a:p>
            <a:r>
              <a:rPr lang="en-US" b="1" dirty="0">
                <a:solidFill>
                  <a:schemeClr val="bg1"/>
                </a:solidFill>
                <a:latin typeface="Century Gothic" panose="020B0502020202020204" pitchFamily="34" charset="0"/>
              </a:rPr>
              <a:t>UNIVERSITY CHURCH OF CHRIST</a:t>
            </a:r>
          </a:p>
        </p:txBody>
      </p:sp>
      <p:sp>
        <p:nvSpPr>
          <p:cNvPr id="7" name="TextBox 6">
            <a:extLst>
              <a:ext uri="{FF2B5EF4-FFF2-40B4-BE49-F238E27FC236}">
                <a16:creationId xmlns:a16="http://schemas.microsoft.com/office/drawing/2014/main" id="{2D2AD685-F72B-A84C-8A27-4827A4C0D5A2}"/>
              </a:ext>
            </a:extLst>
          </p:cNvPr>
          <p:cNvSpPr txBox="1"/>
          <p:nvPr/>
        </p:nvSpPr>
        <p:spPr>
          <a:xfrm>
            <a:off x="6236970" y="6488668"/>
            <a:ext cx="2907030" cy="369332"/>
          </a:xfrm>
          <a:prstGeom prst="rect">
            <a:avLst/>
          </a:prstGeom>
          <a:solidFill>
            <a:schemeClr val="tx1">
              <a:lumMod val="85000"/>
              <a:lumOff val="15000"/>
            </a:schemeClr>
          </a:solidFill>
        </p:spPr>
        <p:txBody>
          <a:bodyPr wrap="square" rtlCol="0">
            <a:spAutoFit/>
          </a:bodyPr>
          <a:lstStyle/>
          <a:p>
            <a:pPr algn="r"/>
            <a:r>
              <a:rPr lang="en-US" b="1" dirty="0">
                <a:solidFill>
                  <a:schemeClr val="bg1"/>
                </a:solidFill>
                <a:latin typeface="Century Gothic" panose="020B0502020202020204" pitchFamily="34" charset="0"/>
              </a:rPr>
              <a:t>08.23.22</a:t>
            </a:r>
          </a:p>
        </p:txBody>
      </p:sp>
    </p:spTree>
    <p:extLst>
      <p:ext uri="{BB962C8B-B14F-4D97-AF65-F5344CB8AC3E}">
        <p14:creationId xmlns:p14="http://schemas.microsoft.com/office/powerpoint/2010/main" val="235489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41A4-9B99-DA46-A2FB-3A74C1F65044}"/>
              </a:ext>
            </a:extLst>
          </p:cNvPr>
          <p:cNvSpPr>
            <a:spLocks noGrp="1"/>
          </p:cNvSpPr>
          <p:nvPr>
            <p:ph type="title"/>
          </p:nvPr>
        </p:nvSpPr>
        <p:spPr>
          <a:xfrm>
            <a:off x="297180" y="148590"/>
            <a:ext cx="8549640" cy="1325563"/>
          </a:xfrm>
        </p:spPr>
        <p:txBody>
          <a:bodyPr anchor="ctr">
            <a:noAutofit/>
          </a:bodyPr>
          <a:lstStyle/>
          <a:p>
            <a:pPr algn="ctr"/>
            <a:r>
              <a:rPr lang="en-US" sz="7200" b="1" dirty="0">
                <a:latin typeface="Book Antiqua" panose="02040602050305030304" pitchFamily="18" charset="0"/>
              </a:rPr>
              <a:t>The Mind of Christ</a:t>
            </a:r>
          </a:p>
        </p:txBody>
      </p:sp>
      <p:sp>
        <p:nvSpPr>
          <p:cNvPr id="4" name="Title 1">
            <a:extLst>
              <a:ext uri="{FF2B5EF4-FFF2-40B4-BE49-F238E27FC236}">
                <a16:creationId xmlns:a16="http://schemas.microsoft.com/office/drawing/2014/main" id="{EFE6583E-D1D3-C245-8BE8-C499C77CADBB}"/>
              </a:ext>
            </a:extLst>
          </p:cNvPr>
          <p:cNvSpPr txBox="1">
            <a:spLocks/>
          </p:cNvSpPr>
          <p:nvPr/>
        </p:nvSpPr>
        <p:spPr>
          <a:xfrm>
            <a:off x="422910" y="2045970"/>
            <a:ext cx="8298180" cy="4537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6000" b="1" u="sng" dirty="0">
                <a:latin typeface="Book Antiqua" panose="02040602050305030304" pitchFamily="18" charset="0"/>
              </a:rPr>
              <a:t>… in the wife</a:t>
            </a:r>
            <a:br>
              <a:rPr lang="en-US" sz="6000" dirty="0">
                <a:latin typeface="Book Antiqua" panose="02040602050305030304" pitchFamily="18" charset="0"/>
              </a:rPr>
            </a:br>
            <a:r>
              <a:rPr lang="en-US" sz="6000" dirty="0">
                <a:latin typeface="Book Antiqua" panose="02040602050305030304" pitchFamily="18" charset="0"/>
              </a:rPr>
              <a:t>(1 Corinthians 11:2-3)</a:t>
            </a:r>
          </a:p>
          <a:p>
            <a:pPr marL="571500" indent="-571500">
              <a:spcBef>
                <a:spcPts val="3600"/>
              </a:spcBef>
              <a:buFont typeface="Arial" panose="020B0604020202020204" pitchFamily="34" charset="0"/>
              <a:buChar char="•"/>
            </a:pPr>
            <a:r>
              <a:rPr lang="en-US" sz="6000" b="1" u="sng" dirty="0">
                <a:latin typeface="Book Antiqua" panose="02040602050305030304" pitchFamily="18" charset="0"/>
              </a:rPr>
              <a:t>… in the husband</a:t>
            </a:r>
            <a:br>
              <a:rPr lang="en-US" sz="6000" dirty="0">
                <a:latin typeface="Book Antiqua" panose="02040602050305030304" pitchFamily="18" charset="0"/>
              </a:rPr>
            </a:br>
            <a:r>
              <a:rPr lang="en-US" sz="6000" dirty="0">
                <a:latin typeface="Book Antiqua" panose="02040602050305030304" pitchFamily="18" charset="0"/>
              </a:rPr>
              <a:t>(Ephesians 5:22-33)</a:t>
            </a:r>
            <a:br>
              <a:rPr lang="en-US" sz="6000" dirty="0">
                <a:latin typeface="Book Antiqua" panose="02040602050305030304" pitchFamily="18" charset="0"/>
              </a:rPr>
            </a:br>
            <a:endParaRPr lang="en-US" sz="6000" dirty="0">
              <a:latin typeface="Book Antiqua" panose="02040602050305030304" pitchFamily="18" charset="0"/>
            </a:endParaRPr>
          </a:p>
        </p:txBody>
      </p:sp>
    </p:spTree>
    <p:extLst>
      <p:ext uri="{BB962C8B-B14F-4D97-AF65-F5344CB8AC3E}">
        <p14:creationId xmlns:p14="http://schemas.microsoft.com/office/powerpoint/2010/main" val="26177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41A4-9B99-DA46-A2FB-3A74C1F65044}"/>
              </a:ext>
            </a:extLst>
          </p:cNvPr>
          <p:cNvSpPr>
            <a:spLocks noGrp="1"/>
          </p:cNvSpPr>
          <p:nvPr>
            <p:ph type="title"/>
          </p:nvPr>
        </p:nvSpPr>
        <p:spPr>
          <a:xfrm>
            <a:off x="297180" y="11430"/>
            <a:ext cx="8549640" cy="1828800"/>
          </a:xfrm>
        </p:spPr>
        <p:txBody>
          <a:bodyPr anchor="ctr">
            <a:noAutofit/>
          </a:bodyPr>
          <a:lstStyle/>
          <a:p>
            <a:pPr algn="ctr"/>
            <a:r>
              <a:rPr lang="en-US" sz="6000" b="1" dirty="0">
                <a:latin typeface="Book Antiqua" panose="02040602050305030304" pitchFamily="18" charset="0"/>
              </a:rPr>
              <a:t>The Mind of Christ Produces…</a:t>
            </a:r>
          </a:p>
        </p:txBody>
      </p:sp>
      <p:sp>
        <p:nvSpPr>
          <p:cNvPr id="4" name="Title 1">
            <a:extLst>
              <a:ext uri="{FF2B5EF4-FFF2-40B4-BE49-F238E27FC236}">
                <a16:creationId xmlns:a16="http://schemas.microsoft.com/office/drawing/2014/main" id="{EFE6583E-D1D3-C245-8BE8-C499C77CADBB}"/>
              </a:ext>
            </a:extLst>
          </p:cNvPr>
          <p:cNvSpPr txBox="1">
            <a:spLocks/>
          </p:cNvSpPr>
          <p:nvPr/>
        </p:nvSpPr>
        <p:spPr>
          <a:xfrm>
            <a:off x="160020" y="1920240"/>
            <a:ext cx="8823960" cy="47434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spcBef>
                <a:spcPts val="1800"/>
              </a:spcBef>
              <a:buFont typeface="Arial" panose="020B0604020202020204" pitchFamily="34" charset="0"/>
              <a:buChar char="•"/>
            </a:pPr>
            <a:r>
              <a:rPr lang="en-US" sz="5400" b="1" u="sng" dirty="0">
                <a:latin typeface="Book Antiqua" panose="02040602050305030304" pitchFamily="18" charset="0"/>
              </a:rPr>
              <a:t>Sacrifice</a:t>
            </a:r>
            <a:br>
              <a:rPr lang="en-US" sz="4800" dirty="0">
                <a:latin typeface="Book Antiqua" panose="02040602050305030304" pitchFamily="18" charset="0"/>
              </a:rPr>
            </a:br>
            <a:r>
              <a:rPr lang="en-US" sz="4800" dirty="0">
                <a:latin typeface="Book Antiqua" panose="02040602050305030304" pitchFamily="18" charset="0"/>
              </a:rPr>
              <a:t>(1 John 3:16; Eph. 5:22-33)</a:t>
            </a:r>
          </a:p>
          <a:p>
            <a:pPr marL="571500" indent="-571500">
              <a:spcBef>
                <a:spcPts val="1800"/>
              </a:spcBef>
              <a:buFont typeface="Arial" panose="020B0604020202020204" pitchFamily="34" charset="0"/>
              <a:buChar char="•"/>
            </a:pPr>
            <a:r>
              <a:rPr lang="en-US" sz="5400" b="1" u="sng" dirty="0">
                <a:latin typeface="Book Antiqua" panose="02040602050305030304" pitchFamily="18" charset="0"/>
              </a:rPr>
              <a:t>Honor</a:t>
            </a:r>
            <a:br>
              <a:rPr lang="en-US" sz="4800" dirty="0">
                <a:latin typeface="Book Antiqua" panose="02040602050305030304" pitchFamily="18" charset="0"/>
              </a:rPr>
            </a:br>
            <a:r>
              <a:rPr lang="en-US" sz="4800" dirty="0">
                <a:latin typeface="Book Antiqua" panose="02040602050305030304" pitchFamily="18" charset="0"/>
              </a:rPr>
              <a:t>(1 Pet. 3:1-7; Luke 19:10)</a:t>
            </a:r>
          </a:p>
          <a:p>
            <a:pPr marL="571500" indent="-571500">
              <a:spcBef>
                <a:spcPts val="1800"/>
              </a:spcBef>
              <a:buFont typeface="Arial" panose="020B0604020202020204" pitchFamily="34" charset="0"/>
              <a:buChar char="•"/>
            </a:pPr>
            <a:r>
              <a:rPr lang="en-US" sz="5400" b="1" u="sng" dirty="0">
                <a:latin typeface="Book Antiqua" panose="02040602050305030304" pitchFamily="18" charset="0"/>
              </a:rPr>
              <a:t>Service</a:t>
            </a:r>
            <a:br>
              <a:rPr lang="en-US" sz="4800" dirty="0">
                <a:latin typeface="Book Antiqua" panose="02040602050305030304" pitchFamily="18" charset="0"/>
              </a:rPr>
            </a:br>
            <a:r>
              <a:rPr lang="en-US" sz="4800" dirty="0">
                <a:latin typeface="Book Antiqua" panose="02040602050305030304" pitchFamily="18" charset="0"/>
              </a:rPr>
              <a:t>(Mark 10:45; 1 Cor. 7:3-5)</a:t>
            </a:r>
            <a:br>
              <a:rPr lang="en-US" sz="4800" dirty="0">
                <a:latin typeface="Book Antiqua" panose="02040602050305030304" pitchFamily="18" charset="0"/>
              </a:rPr>
            </a:br>
            <a:endParaRPr lang="en-US" sz="4800" dirty="0">
              <a:latin typeface="Book Antiqua" panose="02040602050305030304" pitchFamily="18" charset="0"/>
            </a:endParaRPr>
          </a:p>
        </p:txBody>
      </p:sp>
    </p:spTree>
    <p:extLst>
      <p:ext uri="{BB962C8B-B14F-4D97-AF65-F5344CB8AC3E}">
        <p14:creationId xmlns:p14="http://schemas.microsoft.com/office/powerpoint/2010/main" val="12142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41A4-9B99-DA46-A2FB-3A74C1F65044}"/>
              </a:ext>
            </a:extLst>
          </p:cNvPr>
          <p:cNvSpPr>
            <a:spLocks noGrp="1"/>
          </p:cNvSpPr>
          <p:nvPr>
            <p:ph type="title"/>
          </p:nvPr>
        </p:nvSpPr>
        <p:spPr>
          <a:xfrm>
            <a:off x="297180" y="91439"/>
            <a:ext cx="8549640" cy="2526031"/>
          </a:xfrm>
        </p:spPr>
        <p:txBody>
          <a:bodyPr anchor="ctr">
            <a:noAutofit/>
          </a:bodyPr>
          <a:lstStyle/>
          <a:p>
            <a:pPr algn="ctr"/>
            <a:r>
              <a:rPr lang="en-US" sz="6000" b="1" dirty="0">
                <a:latin typeface="Book Antiqua" panose="02040602050305030304" pitchFamily="18" charset="0"/>
              </a:rPr>
              <a:t>Practical Applications</a:t>
            </a:r>
            <a:br>
              <a:rPr lang="en-US" sz="6000" b="1" dirty="0">
                <a:latin typeface="Book Antiqua" panose="02040602050305030304" pitchFamily="18" charset="0"/>
              </a:rPr>
            </a:br>
            <a:r>
              <a:rPr lang="en-US" sz="6000" b="1" i="1" dirty="0">
                <a:latin typeface="Book Antiqua" panose="02040602050305030304" pitchFamily="18" charset="0"/>
              </a:rPr>
              <a:t>from</a:t>
            </a:r>
            <a:br>
              <a:rPr lang="en-US" sz="6000" b="1" dirty="0">
                <a:latin typeface="Book Antiqua" panose="02040602050305030304" pitchFamily="18" charset="0"/>
              </a:rPr>
            </a:br>
            <a:r>
              <a:rPr lang="en-US" sz="6000" b="1" dirty="0">
                <a:latin typeface="Book Antiqua" panose="02040602050305030304" pitchFamily="18" charset="0"/>
              </a:rPr>
              <a:t>The Mind of Christ</a:t>
            </a:r>
          </a:p>
        </p:txBody>
      </p:sp>
      <p:sp>
        <p:nvSpPr>
          <p:cNvPr id="4" name="Title 1">
            <a:extLst>
              <a:ext uri="{FF2B5EF4-FFF2-40B4-BE49-F238E27FC236}">
                <a16:creationId xmlns:a16="http://schemas.microsoft.com/office/drawing/2014/main" id="{EFE6583E-D1D3-C245-8BE8-C499C77CADBB}"/>
              </a:ext>
            </a:extLst>
          </p:cNvPr>
          <p:cNvSpPr txBox="1">
            <a:spLocks/>
          </p:cNvSpPr>
          <p:nvPr/>
        </p:nvSpPr>
        <p:spPr>
          <a:xfrm>
            <a:off x="422910" y="3394711"/>
            <a:ext cx="8298180" cy="31661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spcBef>
                <a:spcPts val="3000"/>
              </a:spcBef>
              <a:buFont typeface="Arial" panose="020B0604020202020204" pitchFamily="34" charset="0"/>
              <a:buChar char="•"/>
            </a:pPr>
            <a:r>
              <a:rPr lang="en-US" sz="5400" dirty="0">
                <a:latin typeface="Book Antiqua" panose="02040602050305030304" pitchFamily="18" charset="0"/>
              </a:rPr>
              <a:t>Philippians 2:1-10</a:t>
            </a:r>
          </a:p>
          <a:p>
            <a:pPr marL="571500" indent="-571500">
              <a:spcBef>
                <a:spcPts val="3000"/>
              </a:spcBef>
              <a:buFont typeface="Arial" panose="020B0604020202020204" pitchFamily="34" charset="0"/>
              <a:buChar char="•"/>
            </a:pPr>
            <a:r>
              <a:rPr lang="en-US" sz="5400" dirty="0">
                <a:latin typeface="Book Antiqua" panose="02040602050305030304" pitchFamily="18" charset="0"/>
              </a:rPr>
              <a:t>Colossians 3:1-19</a:t>
            </a:r>
          </a:p>
          <a:p>
            <a:pPr marL="571500" indent="-571500">
              <a:spcBef>
                <a:spcPts val="3000"/>
              </a:spcBef>
              <a:buFont typeface="Arial" panose="020B0604020202020204" pitchFamily="34" charset="0"/>
              <a:buChar char="•"/>
            </a:pPr>
            <a:r>
              <a:rPr lang="en-US" sz="5400" dirty="0">
                <a:latin typeface="Book Antiqua" panose="02040602050305030304" pitchFamily="18" charset="0"/>
              </a:rPr>
              <a:t>Romans 12:1-21</a:t>
            </a:r>
            <a:br>
              <a:rPr lang="en-US" sz="4800" dirty="0">
                <a:latin typeface="Book Antiqua" panose="02040602050305030304" pitchFamily="18" charset="0"/>
              </a:rPr>
            </a:br>
            <a:endParaRPr lang="en-US" sz="4800" dirty="0">
              <a:latin typeface="Book Antiqua" panose="02040602050305030304" pitchFamily="18" charset="0"/>
            </a:endParaRPr>
          </a:p>
        </p:txBody>
      </p:sp>
    </p:spTree>
    <p:extLst>
      <p:ext uri="{BB962C8B-B14F-4D97-AF65-F5344CB8AC3E}">
        <p14:creationId xmlns:p14="http://schemas.microsoft.com/office/powerpoint/2010/main" val="12068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9740DB-19AD-3C4E-B368-800277D8859C}"/>
              </a:ext>
            </a:extLst>
          </p:cNvPr>
          <p:cNvSpPr txBox="1"/>
          <p:nvPr/>
        </p:nvSpPr>
        <p:spPr>
          <a:xfrm>
            <a:off x="348615" y="215384"/>
            <a:ext cx="8446770" cy="5847755"/>
          </a:xfrm>
          <a:prstGeom prst="rect">
            <a:avLst/>
          </a:prstGeom>
          <a:noFill/>
        </p:spPr>
        <p:txBody>
          <a:bodyPr wrap="square" rtlCol="0">
            <a:spAutoFit/>
          </a:bodyPr>
          <a:lstStyle/>
          <a:p>
            <a:r>
              <a:rPr lang="en-US" sz="3400" dirty="0">
                <a:latin typeface="Book Antiqua" panose="02040602050305030304" pitchFamily="18" charset="0"/>
              </a:rPr>
              <a:t>And Pharisees came up to him and tested him by asking, “Is it lawful to divorce one’s wife for any cause?” 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a:t>
            </a:r>
          </a:p>
        </p:txBody>
      </p:sp>
      <p:sp>
        <p:nvSpPr>
          <p:cNvPr id="8" name="TextBox 7">
            <a:extLst>
              <a:ext uri="{FF2B5EF4-FFF2-40B4-BE49-F238E27FC236}">
                <a16:creationId xmlns:a16="http://schemas.microsoft.com/office/drawing/2014/main" id="{87CC1D58-423C-F54E-A367-19AB99D8F140}"/>
              </a:ext>
            </a:extLst>
          </p:cNvPr>
          <p:cNvSpPr txBox="1"/>
          <p:nvPr/>
        </p:nvSpPr>
        <p:spPr>
          <a:xfrm>
            <a:off x="4331970" y="6273225"/>
            <a:ext cx="4686300" cy="584775"/>
          </a:xfrm>
          <a:prstGeom prst="rect">
            <a:avLst/>
          </a:prstGeom>
          <a:noFill/>
        </p:spPr>
        <p:txBody>
          <a:bodyPr wrap="square">
            <a:spAutoFit/>
          </a:bodyPr>
          <a:lstStyle/>
          <a:p>
            <a:pPr algn="r"/>
            <a:r>
              <a:rPr lang="en-US" sz="3200" b="1" dirty="0">
                <a:latin typeface="Book Antiqua" panose="02040602050305030304" pitchFamily="18" charset="0"/>
              </a:rPr>
              <a:t>Matthew 19:3–6</a:t>
            </a:r>
          </a:p>
        </p:txBody>
      </p:sp>
    </p:spTree>
    <p:extLst>
      <p:ext uri="{BB962C8B-B14F-4D97-AF65-F5344CB8AC3E}">
        <p14:creationId xmlns:p14="http://schemas.microsoft.com/office/powerpoint/2010/main" val="367163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9740DB-19AD-3C4E-B368-800277D8859C}"/>
              </a:ext>
            </a:extLst>
          </p:cNvPr>
          <p:cNvSpPr txBox="1"/>
          <p:nvPr/>
        </p:nvSpPr>
        <p:spPr>
          <a:xfrm>
            <a:off x="431482" y="523994"/>
            <a:ext cx="8281035" cy="4832092"/>
          </a:xfrm>
          <a:prstGeom prst="rect">
            <a:avLst/>
          </a:prstGeom>
          <a:noFill/>
        </p:spPr>
        <p:txBody>
          <a:bodyPr wrap="square" rtlCol="0">
            <a:spAutoFit/>
          </a:bodyPr>
          <a:lstStyle/>
          <a:p>
            <a:r>
              <a:rPr lang="en-US" sz="4400" dirty="0">
                <a:latin typeface="Book Antiqua" panose="02040602050305030304" pitchFamily="18" charset="0"/>
              </a:rPr>
              <a:t>“Older women likewise are to be reverent in behavior, not slanderers or slaves to much wine. They are to teach what is good, and so train the young women to love their husbands and children…”</a:t>
            </a:r>
          </a:p>
        </p:txBody>
      </p:sp>
      <p:sp>
        <p:nvSpPr>
          <p:cNvPr id="8" name="TextBox 7">
            <a:extLst>
              <a:ext uri="{FF2B5EF4-FFF2-40B4-BE49-F238E27FC236}">
                <a16:creationId xmlns:a16="http://schemas.microsoft.com/office/drawing/2014/main" id="{87CC1D58-423C-F54E-A367-19AB99D8F140}"/>
              </a:ext>
            </a:extLst>
          </p:cNvPr>
          <p:cNvSpPr txBox="1"/>
          <p:nvPr/>
        </p:nvSpPr>
        <p:spPr>
          <a:xfrm>
            <a:off x="4309110" y="6273225"/>
            <a:ext cx="4686300" cy="584775"/>
          </a:xfrm>
          <a:prstGeom prst="rect">
            <a:avLst/>
          </a:prstGeom>
          <a:noFill/>
        </p:spPr>
        <p:txBody>
          <a:bodyPr wrap="square">
            <a:spAutoFit/>
          </a:bodyPr>
          <a:lstStyle/>
          <a:p>
            <a:pPr algn="r"/>
            <a:r>
              <a:rPr lang="en-US" sz="3200" b="1" dirty="0">
                <a:latin typeface="Book Antiqua" panose="02040602050305030304" pitchFamily="18" charset="0"/>
              </a:rPr>
              <a:t>Titus 2:3-4</a:t>
            </a:r>
          </a:p>
        </p:txBody>
      </p:sp>
    </p:spTree>
    <p:extLst>
      <p:ext uri="{BB962C8B-B14F-4D97-AF65-F5344CB8AC3E}">
        <p14:creationId xmlns:p14="http://schemas.microsoft.com/office/powerpoint/2010/main" val="9981191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232</Words>
  <Application>Microsoft Office PowerPoint</Application>
  <PresentationFormat>On-screen Show (4:3)</PresentationFormat>
  <Paragraphs>20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Book Antiqua</vt:lpstr>
      <vt:lpstr>Calibri</vt:lpstr>
      <vt:lpstr>Calibri Light</vt:lpstr>
      <vt:lpstr>Century Gothic</vt:lpstr>
      <vt:lpstr>Office Theme</vt:lpstr>
      <vt:lpstr>PowerPoint Presentation</vt:lpstr>
      <vt:lpstr>The Mind of Christ</vt:lpstr>
      <vt:lpstr>The Mind of Christ Produces…</vt:lpstr>
      <vt:lpstr>Practical Applications from The Mind of Christ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with The Mind of Christ</dc:title>
  <dc:creator>Joshua Carter</dc:creator>
  <cp:lastModifiedBy>AU Church</cp:lastModifiedBy>
  <cp:revision>10</cp:revision>
  <dcterms:created xsi:type="dcterms:W3CDTF">2022-04-09T18:24:42Z</dcterms:created>
  <dcterms:modified xsi:type="dcterms:W3CDTF">2022-08-21T02:17:25Z</dcterms:modified>
</cp:coreProperties>
</file>