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95" r:id="rId3"/>
    <p:sldId id="301" r:id="rId4"/>
    <p:sldId id="331" r:id="rId5"/>
    <p:sldId id="302" r:id="rId6"/>
    <p:sldId id="303" r:id="rId7"/>
    <p:sldId id="325" r:id="rId8"/>
    <p:sldId id="328" r:id="rId9"/>
    <p:sldId id="305" r:id="rId10"/>
    <p:sldId id="329" r:id="rId11"/>
    <p:sldId id="307" r:id="rId12"/>
    <p:sldId id="308" r:id="rId13"/>
    <p:sldId id="309" r:id="rId14"/>
    <p:sldId id="330" r:id="rId15"/>
    <p:sldId id="306" r:id="rId16"/>
    <p:sldId id="324" r:id="rId17"/>
    <p:sldId id="311" r:id="rId18"/>
    <p:sldId id="312" r:id="rId19"/>
    <p:sldId id="29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706" autoAdjust="0"/>
    <p:restoredTop sz="86410" autoAdjust="0"/>
  </p:normalViewPr>
  <p:slideViewPr>
    <p:cSldViewPr>
      <p:cViewPr varScale="1">
        <p:scale>
          <a:sx n="47" d="100"/>
          <a:sy n="47" d="100"/>
        </p:scale>
        <p:origin x="1066" y="58"/>
      </p:cViewPr>
      <p:guideLst>
        <p:guide orient="horz" pos="2160"/>
        <p:guide pos="2880"/>
      </p:guideLst>
    </p:cSldViewPr>
  </p:slideViewPr>
  <p:outlineViewPr>
    <p:cViewPr>
      <p:scale>
        <a:sx n="33" d="100"/>
        <a:sy n="33" d="100"/>
      </p:scale>
      <p:origin x="0" y="-433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B02D201-2FCF-48A2-9455-94FC15610121}" type="datetimeFigureOut">
              <a:rPr lang="en-US"/>
              <a:pPr>
                <a:defRPr/>
              </a:pPr>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C996369-EC46-4890-A9B0-2571D97C6732}" type="slidenum">
              <a:rPr lang="en-US"/>
              <a:pPr>
                <a:defRPr/>
              </a:pPr>
              <a:t>‹#›</a:t>
            </a:fld>
            <a:endParaRPr lang="en-US"/>
          </a:p>
        </p:txBody>
      </p:sp>
    </p:spTree>
    <p:extLst>
      <p:ext uri="{BB962C8B-B14F-4D97-AF65-F5344CB8AC3E}">
        <p14:creationId xmlns:p14="http://schemas.microsoft.com/office/powerpoint/2010/main" val="2663768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7559BB-CDE3-4CBF-B3E5-5BAA4EE2A70E}" type="slidenum">
              <a:rPr lang="en-US" altLang="en-US" smtClean="0">
                <a:solidFill>
                  <a:srgbClr val="000000"/>
                </a:solidFill>
              </a:rPr>
              <a:pPr>
                <a:spcBef>
                  <a:spcPct val="0"/>
                </a:spcBef>
              </a:pPr>
              <a:t>1</a:t>
            </a:fld>
            <a:endParaRPr lang="en-US" altLang="en-US" smtClean="0">
              <a:solidFill>
                <a:srgbClr val="000000"/>
              </a:solidFill>
            </a:endParaRPr>
          </a:p>
        </p:txBody>
      </p:sp>
    </p:spTree>
    <p:extLst>
      <p:ext uri="{BB962C8B-B14F-4D97-AF65-F5344CB8AC3E}">
        <p14:creationId xmlns:p14="http://schemas.microsoft.com/office/powerpoint/2010/main" val="1264776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7A510D-A416-44C2-B236-6C9AF5E93528}"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3748724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9CE358-78F6-467F-A548-6A12C68EC70C}"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743652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A1714B-6D6E-4FED-83A4-49BA955D087A}"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884737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A1714B-6D6E-4FED-83A4-49BA955D087A}"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659784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5D0C95-591C-40A9-8CE4-19A56403E51D}"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2077909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08829F-02DC-488E-B823-D6D7F729840D}"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353632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C3CAA4-B8D1-4B36-BDCC-84C11B0EEDB2}"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953610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D10962-A2E3-4C8C-902F-0F2375351AB4}"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3533018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6E20FB-B477-47D9-8B8C-653284E7BA98}"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71749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60530A-1D69-49D6-8558-AEEC96661B59}"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1041823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D7CAD8-9344-4E34-92B6-B9DAF3F4960C}"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227174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9CE358-78F6-467F-A548-6A12C68EC70C}"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1379091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9CE358-78F6-467F-A548-6A12C68EC70C}"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2388574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874E6B-1C16-4BF8-9742-4AAE719377F1}"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84768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874E6B-1C16-4BF8-9742-4AAE719377F1}"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1454983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5FDF40-40D2-4EC1-B22C-32355A6C116D}"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1861645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4E43F9F-D453-4D4F-8665-8BF45D74A441}"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EC52A2-6BD2-4876-8DC8-4BD594DB0D0C}" type="slidenum">
              <a:rPr lang="en-US"/>
              <a:pPr>
                <a:defRPr/>
              </a:pPr>
              <a:t>‹#›</a:t>
            </a:fld>
            <a:endParaRPr lang="en-US"/>
          </a:p>
        </p:txBody>
      </p:sp>
    </p:spTree>
    <p:extLst>
      <p:ext uri="{BB962C8B-B14F-4D97-AF65-F5344CB8AC3E}">
        <p14:creationId xmlns:p14="http://schemas.microsoft.com/office/powerpoint/2010/main" val="284433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DBE10C-AC52-4D3F-AE60-6250D0D6E67A}"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890279-5199-4CE4-A5B1-E27D871F122B}" type="slidenum">
              <a:rPr lang="en-US"/>
              <a:pPr>
                <a:defRPr/>
              </a:pPr>
              <a:t>‹#›</a:t>
            </a:fld>
            <a:endParaRPr lang="en-US"/>
          </a:p>
        </p:txBody>
      </p:sp>
    </p:spTree>
    <p:extLst>
      <p:ext uri="{BB962C8B-B14F-4D97-AF65-F5344CB8AC3E}">
        <p14:creationId xmlns:p14="http://schemas.microsoft.com/office/powerpoint/2010/main" val="229015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95877D-58D3-4193-B2BA-838199E81043}"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6BD5CD-20CF-49EB-A96F-9C7ED5FAC209}" type="slidenum">
              <a:rPr lang="en-US"/>
              <a:pPr>
                <a:defRPr/>
              </a:pPr>
              <a:t>‹#›</a:t>
            </a:fld>
            <a:endParaRPr lang="en-US"/>
          </a:p>
        </p:txBody>
      </p:sp>
    </p:spTree>
    <p:extLst>
      <p:ext uri="{BB962C8B-B14F-4D97-AF65-F5344CB8AC3E}">
        <p14:creationId xmlns:p14="http://schemas.microsoft.com/office/powerpoint/2010/main" val="962242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802BAA9-92EA-432D-941B-C1F488EB9DE2}"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E5E6C1-A319-43F5-BDD3-B31090ADAAC6}" type="slidenum">
              <a:rPr lang="en-US"/>
              <a:pPr>
                <a:defRPr/>
              </a:pPr>
              <a:t>‹#›</a:t>
            </a:fld>
            <a:endParaRPr lang="en-US"/>
          </a:p>
        </p:txBody>
      </p:sp>
    </p:spTree>
    <p:extLst>
      <p:ext uri="{BB962C8B-B14F-4D97-AF65-F5344CB8AC3E}">
        <p14:creationId xmlns:p14="http://schemas.microsoft.com/office/powerpoint/2010/main" val="2454831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476ABA-5DF1-4D58-94D6-212CE8E3CB3E}"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478213-39BF-4AA6-B8D8-BCF427DABA63}" type="slidenum">
              <a:rPr lang="en-US"/>
              <a:pPr>
                <a:defRPr/>
              </a:pPr>
              <a:t>‹#›</a:t>
            </a:fld>
            <a:endParaRPr lang="en-US"/>
          </a:p>
        </p:txBody>
      </p:sp>
    </p:spTree>
    <p:extLst>
      <p:ext uri="{BB962C8B-B14F-4D97-AF65-F5344CB8AC3E}">
        <p14:creationId xmlns:p14="http://schemas.microsoft.com/office/powerpoint/2010/main" val="4048302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C1AC7B-F972-4A00-9CE6-E3128903C6FA}"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DF85AF-8A2A-4D84-BBD6-AB33104290F8}" type="slidenum">
              <a:rPr lang="en-US"/>
              <a:pPr>
                <a:defRPr/>
              </a:pPr>
              <a:t>‹#›</a:t>
            </a:fld>
            <a:endParaRPr lang="en-US"/>
          </a:p>
        </p:txBody>
      </p:sp>
    </p:spTree>
    <p:extLst>
      <p:ext uri="{BB962C8B-B14F-4D97-AF65-F5344CB8AC3E}">
        <p14:creationId xmlns:p14="http://schemas.microsoft.com/office/powerpoint/2010/main" val="1927224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CD123F-B0CA-4F2D-B24C-732CFE67377C}"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1CE186-5977-4D44-A527-C1E51DEA508C}" type="slidenum">
              <a:rPr lang="en-US"/>
              <a:pPr>
                <a:defRPr/>
              </a:pPr>
              <a:t>‹#›</a:t>
            </a:fld>
            <a:endParaRPr lang="en-US"/>
          </a:p>
        </p:txBody>
      </p:sp>
    </p:spTree>
    <p:extLst>
      <p:ext uri="{BB962C8B-B14F-4D97-AF65-F5344CB8AC3E}">
        <p14:creationId xmlns:p14="http://schemas.microsoft.com/office/powerpoint/2010/main" val="39739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B90484-030A-47CB-85B9-F915B0EFA47A}" type="datetimeFigureOut">
              <a:rPr lang="en-US"/>
              <a:pPr>
                <a:defRPr/>
              </a:pPr>
              <a:t>11/8/2019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C1E6564-1396-4DA3-80E5-3F8905E20DF6}" type="slidenum">
              <a:rPr lang="en-US"/>
              <a:pPr>
                <a:defRPr/>
              </a:pPr>
              <a:t>‹#›</a:t>
            </a:fld>
            <a:endParaRPr lang="en-US"/>
          </a:p>
        </p:txBody>
      </p:sp>
    </p:spTree>
    <p:extLst>
      <p:ext uri="{BB962C8B-B14F-4D97-AF65-F5344CB8AC3E}">
        <p14:creationId xmlns:p14="http://schemas.microsoft.com/office/powerpoint/2010/main" val="2114352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EECACF-8607-4695-8706-2C9FE7723FBD}" type="datetimeFigureOut">
              <a:rPr lang="en-US"/>
              <a:pPr>
                <a:defRPr/>
              </a:pPr>
              <a:t>11/8/2019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C55C3C-8CF5-4F1C-B7C8-ECA951CA9FAC}" type="slidenum">
              <a:rPr lang="en-US"/>
              <a:pPr>
                <a:defRPr/>
              </a:pPr>
              <a:t>‹#›</a:t>
            </a:fld>
            <a:endParaRPr lang="en-US"/>
          </a:p>
        </p:txBody>
      </p:sp>
    </p:spTree>
    <p:extLst>
      <p:ext uri="{BB962C8B-B14F-4D97-AF65-F5344CB8AC3E}">
        <p14:creationId xmlns:p14="http://schemas.microsoft.com/office/powerpoint/2010/main" val="316895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332A36-4154-4B0B-9369-D36268B7D08C}" type="datetimeFigureOut">
              <a:rPr lang="en-US"/>
              <a:pPr>
                <a:defRPr/>
              </a:pPr>
              <a:t>11/8/2019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C3CF4D-654D-408C-90FA-CFC4C61F0CA5}" type="slidenum">
              <a:rPr lang="en-US"/>
              <a:pPr>
                <a:defRPr/>
              </a:pPr>
              <a:t>‹#›</a:t>
            </a:fld>
            <a:endParaRPr lang="en-US"/>
          </a:p>
        </p:txBody>
      </p:sp>
    </p:spTree>
    <p:extLst>
      <p:ext uri="{BB962C8B-B14F-4D97-AF65-F5344CB8AC3E}">
        <p14:creationId xmlns:p14="http://schemas.microsoft.com/office/powerpoint/2010/main" val="2120719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50C6B6-A317-42C3-976F-15BDA333BB2E}"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15FCB1-043C-4B8F-B655-2898F065B0BC}" type="slidenum">
              <a:rPr lang="en-US"/>
              <a:pPr>
                <a:defRPr/>
              </a:pPr>
              <a:t>‹#›</a:t>
            </a:fld>
            <a:endParaRPr lang="en-US"/>
          </a:p>
        </p:txBody>
      </p:sp>
    </p:spTree>
    <p:extLst>
      <p:ext uri="{BB962C8B-B14F-4D97-AF65-F5344CB8AC3E}">
        <p14:creationId xmlns:p14="http://schemas.microsoft.com/office/powerpoint/2010/main" val="228784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82EA8C-628A-4784-8EAD-21ED46800469}"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585254-115A-42C9-BC6A-F344548F7064}" type="slidenum">
              <a:rPr lang="en-US"/>
              <a:pPr>
                <a:defRPr/>
              </a:pPr>
              <a:t>‹#›</a:t>
            </a:fld>
            <a:endParaRPr lang="en-US"/>
          </a:p>
        </p:txBody>
      </p:sp>
    </p:spTree>
    <p:extLst>
      <p:ext uri="{BB962C8B-B14F-4D97-AF65-F5344CB8AC3E}">
        <p14:creationId xmlns:p14="http://schemas.microsoft.com/office/powerpoint/2010/main" val="3482897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48B7FB-191F-4766-977E-326122BB982B}"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71D56A-0D35-4963-87F9-5E34CED1E04B}" type="slidenum">
              <a:rPr lang="en-US"/>
              <a:pPr>
                <a:defRPr/>
              </a:pPr>
              <a:t>‹#›</a:t>
            </a:fld>
            <a:endParaRPr lang="en-US"/>
          </a:p>
        </p:txBody>
      </p:sp>
    </p:spTree>
    <p:extLst>
      <p:ext uri="{BB962C8B-B14F-4D97-AF65-F5344CB8AC3E}">
        <p14:creationId xmlns:p14="http://schemas.microsoft.com/office/powerpoint/2010/main" val="3093635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58EA87-803A-4FF1-908B-62CB16710F86}"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D73889-9A65-4EBA-B01C-C008D3E4993C}" type="slidenum">
              <a:rPr lang="en-US"/>
              <a:pPr>
                <a:defRPr/>
              </a:pPr>
              <a:t>‹#›</a:t>
            </a:fld>
            <a:endParaRPr lang="en-US"/>
          </a:p>
        </p:txBody>
      </p:sp>
    </p:spTree>
    <p:extLst>
      <p:ext uri="{BB962C8B-B14F-4D97-AF65-F5344CB8AC3E}">
        <p14:creationId xmlns:p14="http://schemas.microsoft.com/office/powerpoint/2010/main" val="378559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E072D3-A975-493A-BAF4-208ED6002976}"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A38E0F-AF12-4151-A188-0125E6EB1097}" type="slidenum">
              <a:rPr lang="en-US"/>
              <a:pPr>
                <a:defRPr/>
              </a:pPr>
              <a:t>‹#›</a:t>
            </a:fld>
            <a:endParaRPr lang="en-US"/>
          </a:p>
        </p:txBody>
      </p:sp>
    </p:spTree>
    <p:extLst>
      <p:ext uri="{BB962C8B-B14F-4D97-AF65-F5344CB8AC3E}">
        <p14:creationId xmlns:p14="http://schemas.microsoft.com/office/powerpoint/2010/main" val="213447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23676BF-19E8-4B2C-8015-8DAA266BC860}"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6978CA-DD34-4F09-9EDB-8E8A762AC56E}" type="slidenum">
              <a:rPr lang="en-US"/>
              <a:pPr>
                <a:defRPr/>
              </a:pPr>
              <a:t>‹#›</a:t>
            </a:fld>
            <a:endParaRPr lang="en-US"/>
          </a:p>
        </p:txBody>
      </p:sp>
    </p:spTree>
    <p:extLst>
      <p:ext uri="{BB962C8B-B14F-4D97-AF65-F5344CB8AC3E}">
        <p14:creationId xmlns:p14="http://schemas.microsoft.com/office/powerpoint/2010/main" val="235324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DC1013C-9880-4A6C-90FE-CF74BCED1D5B}"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3FE28F-9E53-4A8E-BE55-1D1AA63A5BC5}" type="slidenum">
              <a:rPr lang="en-US"/>
              <a:pPr>
                <a:defRPr/>
              </a:pPr>
              <a:t>‹#›</a:t>
            </a:fld>
            <a:endParaRPr lang="en-US"/>
          </a:p>
        </p:txBody>
      </p:sp>
    </p:spTree>
    <p:extLst>
      <p:ext uri="{BB962C8B-B14F-4D97-AF65-F5344CB8AC3E}">
        <p14:creationId xmlns:p14="http://schemas.microsoft.com/office/powerpoint/2010/main" val="416170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6919E8-753F-484A-9F0E-074F025FF85C}" type="datetimeFigureOut">
              <a:rPr lang="en-US"/>
              <a:pPr>
                <a:defRPr/>
              </a:pPr>
              <a:t>11/8/2019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0696409-915C-4B3A-A1D1-3D1808B8AFF3}" type="slidenum">
              <a:rPr lang="en-US"/>
              <a:pPr>
                <a:defRPr/>
              </a:pPr>
              <a:t>‹#›</a:t>
            </a:fld>
            <a:endParaRPr lang="en-US"/>
          </a:p>
        </p:txBody>
      </p:sp>
    </p:spTree>
    <p:extLst>
      <p:ext uri="{BB962C8B-B14F-4D97-AF65-F5344CB8AC3E}">
        <p14:creationId xmlns:p14="http://schemas.microsoft.com/office/powerpoint/2010/main" val="357861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51D048-0339-4EC8-957B-EBC2D6901C3E}" type="datetimeFigureOut">
              <a:rPr lang="en-US"/>
              <a:pPr>
                <a:defRPr/>
              </a:pPr>
              <a:t>11/8/2019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CA4BE5-1562-4BAF-977B-1525E6770B58}" type="slidenum">
              <a:rPr lang="en-US"/>
              <a:pPr>
                <a:defRPr/>
              </a:pPr>
              <a:t>‹#›</a:t>
            </a:fld>
            <a:endParaRPr lang="en-US"/>
          </a:p>
        </p:txBody>
      </p:sp>
    </p:spTree>
    <p:extLst>
      <p:ext uri="{BB962C8B-B14F-4D97-AF65-F5344CB8AC3E}">
        <p14:creationId xmlns:p14="http://schemas.microsoft.com/office/powerpoint/2010/main" val="308892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AAB410-4978-460E-BE4C-CC8311F5461E}" type="datetimeFigureOut">
              <a:rPr lang="en-US"/>
              <a:pPr>
                <a:defRPr/>
              </a:pPr>
              <a:t>11/8/2019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28D0F6E-A449-4DA3-9BC8-0DB63399784F}" type="slidenum">
              <a:rPr lang="en-US"/>
              <a:pPr>
                <a:defRPr/>
              </a:pPr>
              <a:t>‹#›</a:t>
            </a:fld>
            <a:endParaRPr lang="en-US"/>
          </a:p>
        </p:txBody>
      </p:sp>
    </p:spTree>
    <p:extLst>
      <p:ext uri="{BB962C8B-B14F-4D97-AF65-F5344CB8AC3E}">
        <p14:creationId xmlns:p14="http://schemas.microsoft.com/office/powerpoint/2010/main" val="20872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4B4364-4942-428C-BB5E-3FB506A0FF41}"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4EE00A-723C-4694-B3AE-97B15A2188F2}" type="slidenum">
              <a:rPr lang="en-US"/>
              <a:pPr>
                <a:defRPr/>
              </a:pPr>
              <a:t>‹#›</a:t>
            </a:fld>
            <a:endParaRPr lang="en-US"/>
          </a:p>
        </p:txBody>
      </p:sp>
    </p:spTree>
    <p:extLst>
      <p:ext uri="{BB962C8B-B14F-4D97-AF65-F5344CB8AC3E}">
        <p14:creationId xmlns:p14="http://schemas.microsoft.com/office/powerpoint/2010/main" val="269493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B0E28D-6EB8-4852-BB24-D40F76E85BAA}" type="datetimeFigureOut">
              <a:rPr lang="en-US"/>
              <a:pPr>
                <a:defRPr/>
              </a:pPr>
              <a:t>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44183F-F5D6-4F14-B193-16243D234CBB}" type="slidenum">
              <a:rPr lang="en-US"/>
              <a:pPr>
                <a:defRPr/>
              </a:pPr>
              <a:t>‹#›</a:t>
            </a:fld>
            <a:endParaRPr lang="en-US"/>
          </a:p>
        </p:txBody>
      </p:sp>
    </p:spTree>
    <p:extLst>
      <p:ext uri="{BB962C8B-B14F-4D97-AF65-F5344CB8AC3E}">
        <p14:creationId xmlns:p14="http://schemas.microsoft.com/office/powerpoint/2010/main" val="343098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719C8E3-B916-43E4-9125-99F13A5EA833}" type="datetimeFigureOut">
              <a:rPr lang="en-US"/>
              <a:pPr>
                <a:defRPr/>
              </a:pPr>
              <a:t>11/8/2019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E59D677-8F09-4648-BF47-875CCE76A1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146D4103-893C-40DD-BFA2-60A8A3774190}" type="datetimeFigureOut">
              <a:rPr lang="en-US"/>
              <a:pPr>
                <a:defRPr/>
              </a:pPr>
              <a:t>11/8/2019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16A26F1-248B-4D97-AFF1-6E05410CEF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a:xfrm>
            <a:off x="609600" y="304800"/>
            <a:ext cx="8229600" cy="1143000"/>
          </a:xfrm>
        </p:spPr>
        <p:txBody>
          <a:bodyPr/>
          <a:lstStyle/>
          <a:p>
            <a:pPr algn="r" eaLnBrk="1" hangingPunct="1"/>
            <a:r>
              <a:rPr lang="en-US" altLang="en-US" b="1" i="1" smtClean="0">
                <a:latin typeface="Cambria" panose="02040503050406030204" pitchFamily="18" charset="0"/>
              </a:rPr>
              <a:t>The Power of Words</a:t>
            </a:r>
            <a:endParaRPr lang="en-US" altLang="en-US" i="1" smtClean="0">
              <a:latin typeface="Cambria" panose="02040503050406030204" pitchFamily="18" charset="0"/>
            </a:endParaRPr>
          </a:p>
        </p:txBody>
      </p:sp>
      <p:sp>
        <p:nvSpPr>
          <p:cNvPr id="8" name="Text Placeholder 7"/>
          <p:cNvSpPr>
            <a:spLocks noGrp="1"/>
          </p:cNvSpPr>
          <p:nvPr>
            <p:ph type="body" idx="4294967295"/>
          </p:nvPr>
        </p:nvSpPr>
        <p:spPr>
          <a:xfrm>
            <a:off x="2743200" y="1600200"/>
            <a:ext cx="6400800" cy="4495800"/>
          </a:xfrm>
        </p:spPr>
        <p:txBody>
          <a:bodyPr rtlCol="0">
            <a:normAutofit/>
          </a:bodyPr>
          <a:lstStyle/>
          <a:p>
            <a:pPr algn="ctr" eaLnBrk="1" fontAlgn="auto" hangingPunct="1">
              <a:spcBef>
                <a:spcPts val="600"/>
              </a:spcBef>
              <a:spcAft>
                <a:spcPts val="0"/>
              </a:spcAft>
              <a:buNone/>
              <a:defRPr/>
            </a:pPr>
            <a:r>
              <a:rPr lang="en-US" sz="4400" b="1" i="1" dirty="0">
                <a:latin typeface="Cambria" pitchFamily="18" charset="0"/>
                <a:ea typeface="+mj-ea"/>
                <a:cs typeface="+mj-cs"/>
              </a:rPr>
              <a:t>Communication is the</a:t>
            </a:r>
          </a:p>
          <a:p>
            <a:pPr algn="ctr" eaLnBrk="1" fontAlgn="auto" hangingPunct="1">
              <a:spcBef>
                <a:spcPts val="600"/>
              </a:spcBef>
              <a:spcAft>
                <a:spcPts val="0"/>
              </a:spcAft>
              <a:buNone/>
              <a:defRPr/>
            </a:pPr>
            <a:r>
              <a:rPr lang="en-US" sz="4400" b="1" i="1" dirty="0">
                <a:latin typeface="Cambria" pitchFamily="18" charset="0"/>
                <a:ea typeface="+mj-ea"/>
                <a:cs typeface="+mj-cs"/>
              </a:rPr>
              <a:t> lifeblood of marriage</a:t>
            </a:r>
          </a:p>
          <a:p>
            <a:pPr algn="ctr" eaLnBrk="1" fontAlgn="auto" hangingPunct="1">
              <a:spcAft>
                <a:spcPts val="0"/>
              </a:spcAft>
              <a:buNone/>
              <a:defRPr/>
            </a:pPr>
            <a:endParaRPr lang="en-US" sz="1500" b="1" i="1" dirty="0">
              <a:latin typeface="Cambria" pitchFamily="18" charset="0"/>
              <a:ea typeface="+mj-ea"/>
              <a:cs typeface="+mj-cs"/>
            </a:endParaRPr>
          </a:p>
          <a:p>
            <a:pPr algn="ctr" eaLnBrk="1" fontAlgn="auto" hangingPunct="1">
              <a:spcAft>
                <a:spcPts val="0"/>
              </a:spcAft>
              <a:buNone/>
              <a:defRPr/>
            </a:pPr>
            <a:r>
              <a:rPr lang="en-US" sz="4300" b="1" i="1" dirty="0">
                <a:solidFill>
                  <a:schemeClr val="accent2">
                    <a:lumMod val="75000"/>
                  </a:schemeClr>
                </a:solidFill>
                <a:latin typeface="Cambria" pitchFamily="18" charset="0"/>
                <a:ea typeface="+mj-ea"/>
                <a:cs typeface="+mj-cs"/>
              </a:rPr>
              <a:t>Your “contact list”  -  Philippians 4:8</a:t>
            </a:r>
            <a:endParaRPr lang="en-US" sz="3900" b="1" i="1" dirty="0">
              <a:solidFill>
                <a:schemeClr val="accent2">
                  <a:lumMod val="75000"/>
                </a:schemeClr>
              </a:solidFill>
            </a:endParaRPr>
          </a:p>
        </p:txBody>
      </p:sp>
      <p:pic>
        <p:nvPicPr>
          <p:cNvPr id="7" name="Content Placeholder 5" descr="CoupleTalki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185" y="1447800"/>
            <a:ext cx="3012016" cy="31147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Wedding_rings.jpg"/>
          <p:cNvPicPr>
            <a:picLocks noChangeAspect="1"/>
          </p:cNvPicPr>
          <p:nvPr/>
        </p:nvPicPr>
        <p:blipFill>
          <a:blip r:embed="rId3" cstate="print">
            <a:lum bright="68000"/>
          </a:blip>
          <a:stretch>
            <a:fillRect/>
          </a:stretch>
        </p:blipFill>
        <p:spPr>
          <a:xfrm>
            <a:off x="-1" y="-5443"/>
            <a:ext cx="9144001" cy="6858000"/>
          </a:xfrm>
          <a:prstGeom prst="rect">
            <a:avLst/>
          </a:prstGeom>
          <a:scene3d>
            <a:camera prst="orthographicFront">
              <a:rot lat="0" lon="0" rev="0"/>
            </a:camera>
            <a:lightRig rig="threePt" dir="t"/>
          </a:scene3d>
        </p:spPr>
      </p:pic>
      <p:sp>
        <p:nvSpPr>
          <p:cNvPr id="2" name="Title 1"/>
          <p:cNvSpPr>
            <a:spLocks noGrp="1"/>
          </p:cNvSpPr>
          <p:nvPr>
            <p:ph type="title"/>
          </p:nvPr>
        </p:nvSpPr>
        <p:spPr>
          <a:xfrm>
            <a:off x="-152400" y="0"/>
            <a:ext cx="9296400" cy="1143000"/>
          </a:xfrm>
        </p:spPr>
        <p:txBody>
          <a:bodyPr rtlCol="0">
            <a:normAutofit fontScale="90000"/>
          </a:bodyPr>
          <a:lstStyle/>
          <a:p>
            <a:pPr eaLnBrk="1" fontAlgn="auto" hangingPunct="1">
              <a:spcAft>
                <a:spcPts val="0"/>
              </a:spcAft>
              <a:defRPr/>
            </a:pPr>
            <a:r>
              <a:rPr lang="en-US" b="1" i="1" dirty="0" smtClean="0">
                <a:solidFill>
                  <a:schemeClr val="accent2">
                    <a:lumMod val="75000"/>
                  </a:schemeClr>
                </a:solidFill>
                <a:latin typeface="Cambria" pitchFamily="18" charset="0"/>
              </a:rPr>
              <a:t>Enemies of Communication in Marriage</a:t>
            </a:r>
            <a:endParaRPr lang="en-US" i="1" dirty="0" smtClean="0">
              <a:solidFill>
                <a:schemeClr val="accent2">
                  <a:lumMod val="75000"/>
                </a:schemeClr>
              </a:solidFill>
              <a:latin typeface="Cambria" pitchFamily="18" charset="0"/>
            </a:endParaRPr>
          </a:p>
        </p:txBody>
      </p:sp>
      <p:sp>
        <p:nvSpPr>
          <p:cNvPr id="7" name="Content Placeholder 6"/>
          <p:cNvSpPr>
            <a:spLocks noGrp="1"/>
          </p:cNvSpPr>
          <p:nvPr>
            <p:ph idx="1"/>
          </p:nvPr>
        </p:nvSpPr>
        <p:spPr>
          <a:xfrm>
            <a:off x="152400" y="1036638"/>
            <a:ext cx="8686800" cy="5516562"/>
          </a:xfrm>
        </p:spPr>
        <p:txBody>
          <a:bodyPr rtlCol="0">
            <a:noAutofit/>
          </a:bodyPr>
          <a:lstStyle/>
          <a:p>
            <a:pPr eaLnBrk="1" fontAlgn="auto" hangingPunct="1">
              <a:spcAft>
                <a:spcPts val="0"/>
              </a:spcAft>
              <a:defRPr/>
            </a:pPr>
            <a:r>
              <a:rPr lang="en-US" sz="3700" b="1" i="1" dirty="0">
                <a:latin typeface="Cambria" pitchFamily="18" charset="0"/>
                <a:ea typeface="+mj-ea"/>
                <a:cs typeface="+mj-cs"/>
              </a:rPr>
              <a:t>Be aware of EMOTION</a:t>
            </a:r>
          </a:p>
          <a:p>
            <a:pPr eaLnBrk="1" fontAlgn="auto" hangingPunct="1">
              <a:spcAft>
                <a:spcPts val="0"/>
              </a:spcAft>
              <a:defRPr/>
            </a:pPr>
            <a:r>
              <a:rPr lang="en-US" sz="3700" b="1" i="1" dirty="0">
                <a:latin typeface="Cambria" pitchFamily="18" charset="0"/>
                <a:ea typeface="+mj-ea"/>
                <a:cs typeface="+mj-cs"/>
              </a:rPr>
              <a:t>Conversation that punishes your spouse </a:t>
            </a:r>
            <a:r>
              <a:rPr lang="en-US" sz="3700" b="1" dirty="0">
                <a:latin typeface="Cambria" pitchFamily="18" charset="0"/>
                <a:ea typeface="+mj-ea"/>
                <a:cs typeface="+mj-cs"/>
              </a:rPr>
              <a:t>(Ephesians 4:29)</a:t>
            </a:r>
          </a:p>
          <a:p>
            <a:pPr eaLnBrk="1" fontAlgn="auto" hangingPunct="1">
              <a:spcAft>
                <a:spcPts val="0"/>
              </a:spcAft>
              <a:defRPr/>
            </a:pPr>
            <a:r>
              <a:rPr lang="en-US" sz="3700" b="1" i="1" dirty="0">
                <a:latin typeface="Cambria" pitchFamily="18" charset="0"/>
                <a:ea typeface="+mj-ea"/>
                <a:cs typeface="+mj-cs"/>
              </a:rPr>
              <a:t>Conversation that forces your way; one-sided </a:t>
            </a:r>
            <a:r>
              <a:rPr lang="en-US" sz="3700" b="1" dirty="0">
                <a:latin typeface="Cambria" pitchFamily="18" charset="0"/>
                <a:ea typeface="+mj-ea"/>
                <a:cs typeface="+mj-cs"/>
              </a:rPr>
              <a:t>(James 4:1,2)</a:t>
            </a:r>
          </a:p>
          <a:p>
            <a:pPr eaLnBrk="1" fontAlgn="auto" hangingPunct="1">
              <a:spcAft>
                <a:spcPts val="0"/>
              </a:spcAft>
              <a:defRPr/>
            </a:pPr>
            <a:r>
              <a:rPr lang="en-US" sz="3700" b="1" i="1" dirty="0">
                <a:latin typeface="Cambria" pitchFamily="18" charset="0"/>
                <a:ea typeface="+mj-ea"/>
                <a:cs typeface="+mj-cs"/>
              </a:rPr>
              <a:t>Conversation dwelling on mistakes, past or present  </a:t>
            </a:r>
            <a:r>
              <a:rPr lang="en-US" sz="3700" b="1" dirty="0">
                <a:latin typeface="Cambria" pitchFamily="18" charset="0"/>
                <a:ea typeface="+mj-ea"/>
                <a:cs typeface="+mj-cs"/>
              </a:rPr>
              <a:t>(Philippians 3:12-14)</a:t>
            </a:r>
          </a:p>
          <a:p>
            <a:pPr eaLnBrk="1" fontAlgn="auto" hangingPunct="1">
              <a:spcAft>
                <a:spcPts val="0"/>
              </a:spcAft>
              <a:defRPr/>
            </a:pPr>
            <a:r>
              <a:rPr lang="en-US" sz="3700" b="1" i="1" dirty="0">
                <a:latin typeface="Cambria" pitchFamily="18" charset="0"/>
                <a:ea typeface="+mj-ea"/>
                <a:cs typeface="+mj-cs"/>
              </a:rPr>
              <a:t>NOISE</a:t>
            </a:r>
            <a:endParaRPr lang="en-US" sz="3700" b="1" i="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Wedding_rings.jpg"/>
          <p:cNvPicPr>
            <a:picLocks noChangeAspect="1"/>
          </p:cNvPicPr>
          <p:nvPr/>
        </p:nvPicPr>
        <p:blipFill>
          <a:blip r:embed="rId3" cstate="print">
            <a:lum bright="68000"/>
          </a:blip>
          <a:stretch>
            <a:fillRect/>
          </a:stretch>
        </p:blipFill>
        <p:spPr>
          <a:xfrm>
            <a:off x="0" y="0"/>
            <a:ext cx="9144000" cy="6858000"/>
          </a:xfrm>
          <a:prstGeom prst="rect">
            <a:avLst/>
          </a:prstGeom>
          <a:scene3d>
            <a:camera prst="orthographicFront">
              <a:rot lat="0" lon="0" rev="0"/>
            </a:camera>
            <a:lightRig rig="threePt" dir="t"/>
          </a:scene3d>
        </p:spPr>
      </p:pic>
      <p:sp>
        <p:nvSpPr>
          <p:cNvPr id="2" name="Title 1"/>
          <p:cNvSpPr>
            <a:spLocks noGrp="1"/>
          </p:cNvSpPr>
          <p:nvPr>
            <p:ph type="title"/>
          </p:nvPr>
        </p:nvSpPr>
        <p:spPr>
          <a:xfrm>
            <a:off x="76200" y="0"/>
            <a:ext cx="8991600" cy="1143000"/>
          </a:xfrm>
        </p:spPr>
        <p:txBody>
          <a:bodyPr rtlCol="0">
            <a:normAutofit fontScale="90000"/>
          </a:bodyPr>
          <a:lstStyle/>
          <a:p>
            <a:pPr eaLnBrk="1" fontAlgn="auto" hangingPunct="1">
              <a:spcAft>
                <a:spcPts val="0"/>
              </a:spcAft>
              <a:defRPr/>
            </a:pPr>
            <a:r>
              <a:rPr lang="en-US" b="1" i="1" dirty="0" smtClean="0">
                <a:latin typeface="Cambria" pitchFamily="18" charset="0"/>
              </a:rPr>
              <a:t>Friends of Communication in Marriage</a:t>
            </a:r>
            <a:endParaRPr lang="en-US" i="1" dirty="0" smtClean="0">
              <a:latin typeface="Cambria" pitchFamily="18" charset="0"/>
            </a:endParaRPr>
          </a:p>
        </p:txBody>
      </p:sp>
      <p:sp>
        <p:nvSpPr>
          <p:cNvPr id="3" name="Content Placeholder 2"/>
          <p:cNvSpPr>
            <a:spLocks noGrp="1"/>
          </p:cNvSpPr>
          <p:nvPr>
            <p:ph idx="1"/>
          </p:nvPr>
        </p:nvSpPr>
        <p:spPr>
          <a:xfrm>
            <a:off x="152400" y="1295400"/>
            <a:ext cx="8763000" cy="5257800"/>
          </a:xfrm>
        </p:spPr>
        <p:txBody>
          <a:bodyPr rtlCol="0">
            <a:normAutofit lnSpcReduction="10000"/>
          </a:bodyPr>
          <a:lstStyle/>
          <a:p>
            <a:pPr eaLnBrk="1" fontAlgn="auto" hangingPunct="1">
              <a:spcAft>
                <a:spcPts val="0"/>
              </a:spcAft>
              <a:defRPr/>
            </a:pPr>
            <a:r>
              <a:rPr lang="en-US" sz="3800" b="1" dirty="0">
                <a:solidFill>
                  <a:schemeClr val="accent2">
                    <a:lumMod val="75000"/>
                  </a:schemeClr>
                </a:solidFill>
                <a:latin typeface="Cambria" pitchFamily="18" charset="0"/>
              </a:rPr>
              <a:t>Openness and Honesty</a:t>
            </a:r>
            <a:r>
              <a:rPr lang="en-US" sz="3800" b="1" dirty="0">
                <a:latin typeface="Cambria" pitchFamily="18" charset="0"/>
              </a:rPr>
              <a:t>   </a:t>
            </a:r>
            <a:r>
              <a:rPr lang="en-US" sz="3800" b="1" dirty="0" smtClean="0">
                <a:latin typeface="Cambria" pitchFamily="18" charset="0"/>
              </a:rPr>
              <a:t>	   (</a:t>
            </a:r>
            <a:r>
              <a:rPr lang="en-US" sz="3800" b="1" dirty="0">
                <a:latin typeface="Cambria" pitchFamily="18" charset="0"/>
              </a:rPr>
              <a:t>G</a:t>
            </a:r>
            <a:r>
              <a:rPr lang="en-US" sz="3800" b="1" dirty="0">
                <a:latin typeface="Cambria" pitchFamily="18" charset="0"/>
                <a:ea typeface="+mj-ea"/>
                <a:cs typeface="+mj-cs"/>
              </a:rPr>
              <a:t>enesis 2:25; Ephesians 4:15)</a:t>
            </a:r>
          </a:p>
          <a:p>
            <a:pPr eaLnBrk="1" fontAlgn="auto" hangingPunct="1">
              <a:spcAft>
                <a:spcPts val="0"/>
              </a:spcAft>
              <a:defRPr/>
            </a:pPr>
            <a:r>
              <a:rPr lang="en-US" sz="4000" b="1" dirty="0">
                <a:solidFill>
                  <a:schemeClr val="accent2">
                    <a:lumMod val="75000"/>
                  </a:schemeClr>
                </a:solidFill>
                <a:latin typeface="Cambria" pitchFamily="18" charset="0"/>
              </a:rPr>
              <a:t>Listen to understand your spouse 	</a:t>
            </a:r>
            <a:r>
              <a:rPr lang="en-US" sz="4000" dirty="0" smtClean="0">
                <a:latin typeface="Cambria" pitchFamily="18" charset="0"/>
              </a:rPr>
              <a:t> </a:t>
            </a:r>
            <a:r>
              <a:rPr lang="en-US" sz="4000" dirty="0">
                <a:latin typeface="Cambria" pitchFamily="18" charset="0"/>
              </a:rPr>
              <a:t>(</a:t>
            </a:r>
            <a:r>
              <a:rPr lang="en-US" sz="4000" b="1" dirty="0">
                <a:latin typeface="Cambria" pitchFamily="18" charset="0"/>
              </a:rPr>
              <a:t>James 1:19; Proverbs 1:5</a:t>
            </a:r>
            <a:r>
              <a:rPr lang="en-US" sz="4000" dirty="0">
                <a:latin typeface="Cambria" pitchFamily="18" charset="0"/>
              </a:rPr>
              <a:t>)</a:t>
            </a:r>
          </a:p>
          <a:p>
            <a:pPr eaLnBrk="1" fontAlgn="auto" hangingPunct="1">
              <a:spcAft>
                <a:spcPts val="0"/>
              </a:spcAft>
              <a:defRPr/>
            </a:pPr>
            <a:r>
              <a:rPr lang="en-US" sz="4000" b="1" dirty="0">
                <a:solidFill>
                  <a:schemeClr val="accent2">
                    <a:lumMod val="75000"/>
                  </a:schemeClr>
                </a:solidFill>
                <a:latin typeface="Cambria" pitchFamily="18" charset="0"/>
              </a:rPr>
              <a:t>Conversation without distractions</a:t>
            </a:r>
            <a:r>
              <a:rPr lang="en-US" sz="4000" dirty="0">
                <a:latin typeface="Cambria" pitchFamily="18" charset="0"/>
              </a:rPr>
              <a:t>   (</a:t>
            </a:r>
            <a:r>
              <a:rPr lang="en-US" sz="4000" b="1" dirty="0">
                <a:latin typeface="Cambria" pitchFamily="18" charset="0"/>
              </a:rPr>
              <a:t>Matthew 12:30)</a:t>
            </a:r>
          </a:p>
          <a:p>
            <a:pPr eaLnBrk="1" fontAlgn="auto" hangingPunct="1">
              <a:spcAft>
                <a:spcPts val="0"/>
              </a:spcAft>
              <a:defRPr/>
            </a:pPr>
            <a:r>
              <a:rPr lang="en-US" sz="4000" b="1" dirty="0">
                <a:solidFill>
                  <a:schemeClr val="accent2">
                    <a:lumMod val="75000"/>
                  </a:schemeClr>
                </a:solidFill>
                <a:latin typeface="Cambria" pitchFamily="18" charset="0"/>
              </a:rPr>
              <a:t>Conversation with Touch (present or absent)</a:t>
            </a:r>
            <a:endParaRPr lang="en-US" sz="3800" b="1" dirty="0">
              <a:latin typeface="Cambria" pitchFamily="18"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Wedding_rings.jpg"/>
          <p:cNvPicPr>
            <a:picLocks noChangeAspect="1"/>
          </p:cNvPicPr>
          <p:nvPr/>
        </p:nvPicPr>
        <p:blipFill>
          <a:blip r:embed="rId3" cstate="print">
            <a:lum bright="68000"/>
          </a:blip>
          <a:stretch>
            <a:fillRect/>
          </a:stretch>
        </p:blipFill>
        <p:spPr>
          <a:xfrm>
            <a:off x="-76200" y="-5443"/>
            <a:ext cx="9220200" cy="6858000"/>
          </a:xfrm>
          <a:prstGeom prst="rect">
            <a:avLst/>
          </a:prstGeom>
          <a:scene3d>
            <a:camera prst="orthographicFront">
              <a:rot lat="0" lon="0" rev="0"/>
            </a:camera>
            <a:lightRig rig="threePt" dir="t"/>
          </a:scene3d>
        </p:spPr>
      </p:pic>
      <p:pic>
        <p:nvPicPr>
          <p:cNvPr id="13314" name="Content Placeholder 5" descr="CoupleTalkin.jpg"/>
          <p:cNvPicPr>
            <a:picLocks noGrp="1" noChangeAspect="1"/>
          </p:cNvPicPr>
          <p:nvPr>
            <p:ph idx="1"/>
          </p:nvPr>
        </p:nvPicPr>
        <p:blipFill>
          <a:blip r:embed="rId4">
            <a:lum bright="10000"/>
            <a:extLst>
              <a:ext uri="{28A0092B-C50C-407E-A947-70E740481C1C}">
                <a14:useLocalDpi xmlns:a14="http://schemas.microsoft.com/office/drawing/2010/main" val="0"/>
              </a:ext>
            </a:extLst>
          </a:blip>
          <a:srcRect/>
          <a:stretch>
            <a:fillRect/>
          </a:stretch>
        </p:blipFill>
        <p:spPr>
          <a:xfrm>
            <a:off x="152400" y="228600"/>
            <a:ext cx="2514600" cy="2399348"/>
          </a:xfrm>
          <a:prstGeom prst="rect">
            <a:avLst/>
          </a:prstGeom>
          <a:ln>
            <a:noFill/>
          </a:ln>
          <a:effectLst>
            <a:softEdge rad="112500"/>
          </a:effectLst>
        </p:spPr>
      </p:pic>
      <p:sp>
        <p:nvSpPr>
          <p:cNvPr id="13315" name="Title 1"/>
          <p:cNvSpPr>
            <a:spLocks noGrp="1"/>
          </p:cNvSpPr>
          <p:nvPr>
            <p:ph type="title"/>
          </p:nvPr>
        </p:nvSpPr>
        <p:spPr>
          <a:xfrm>
            <a:off x="1066800" y="457200"/>
            <a:ext cx="7696200" cy="1665060"/>
          </a:xfrm>
        </p:spPr>
        <p:txBody>
          <a:bodyPr/>
          <a:lstStyle/>
          <a:p>
            <a:pPr algn="r" eaLnBrk="1" hangingPunct="1"/>
            <a:r>
              <a:rPr lang="en-US" altLang="en-US" sz="5400" b="1" i="1" dirty="0">
                <a:solidFill>
                  <a:schemeClr val="tx2">
                    <a:lumMod val="75000"/>
                  </a:schemeClr>
                </a:solidFill>
                <a:latin typeface="Cambria" panose="02040503050406030204" pitchFamily="18" charset="0"/>
              </a:rPr>
              <a:t>4 Great </a:t>
            </a:r>
            <a:br>
              <a:rPr lang="en-US" altLang="en-US" sz="5400" b="1" i="1" dirty="0">
                <a:solidFill>
                  <a:schemeClr val="tx2">
                    <a:lumMod val="75000"/>
                  </a:schemeClr>
                </a:solidFill>
                <a:latin typeface="Cambria" panose="02040503050406030204" pitchFamily="18" charset="0"/>
              </a:rPr>
            </a:br>
            <a:r>
              <a:rPr lang="en-US" altLang="en-US" sz="5400" b="1" i="1" dirty="0">
                <a:solidFill>
                  <a:schemeClr val="tx2">
                    <a:lumMod val="75000"/>
                  </a:schemeClr>
                </a:solidFill>
                <a:latin typeface="Cambria" panose="02040503050406030204" pitchFamily="18" charset="0"/>
              </a:rPr>
              <a:t>Communication</a:t>
            </a:r>
            <a:br>
              <a:rPr lang="en-US" altLang="en-US" sz="5400" b="1" i="1" dirty="0">
                <a:solidFill>
                  <a:schemeClr val="tx2">
                    <a:lumMod val="75000"/>
                  </a:schemeClr>
                </a:solidFill>
                <a:latin typeface="Cambria" panose="02040503050406030204" pitchFamily="18" charset="0"/>
              </a:rPr>
            </a:br>
            <a:r>
              <a:rPr lang="en-US" altLang="en-US" sz="5400" b="1" i="1" dirty="0">
                <a:solidFill>
                  <a:schemeClr val="tx2">
                    <a:lumMod val="75000"/>
                  </a:schemeClr>
                </a:solidFill>
                <a:latin typeface="Cambria" panose="02040503050406030204" pitchFamily="18" charset="0"/>
              </a:rPr>
              <a:t> Components</a:t>
            </a:r>
            <a:endParaRPr lang="en-US" altLang="en-US" sz="5400" i="1" dirty="0">
              <a:solidFill>
                <a:schemeClr val="tx2">
                  <a:lumMod val="75000"/>
                </a:schemeClr>
              </a:solidFill>
              <a:latin typeface="Cambria" panose="02040503050406030204" pitchFamily="18" charset="0"/>
            </a:endParaRPr>
          </a:p>
        </p:txBody>
      </p:sp>
      <p:sp>
        <p:nvSpPr>
          <p:cNvPr id="8" name="Text Placeholder 7"/>
          <p:cNvSpPr>
            <a:spLocks noGrp="1"/>
          </p:cNvSpPr>
          <p:nvPr>
            <p:ph type="body" idx="4294967295"/>
          </p:nvPr>
        </p:nvSpPr>
        <p:spPr>
          <a:xfrm>
            <a:off x="1676400" y="2154917"/>
            <a:ext cx="7946570" cy="4191000"/>
          </a:xfrm>
        </p:spPr>
        <p:txBody>
          <a:bodyPr rtlCol="0">
            <a:noAutofit/>
          </a:bodyPr>
          <a:lstStyle/>
          <a:p>
            <a:pPr marL="0" indent="0" eaLnBrk="1" fontAlgn="auto" hangingPunct="1">
              <a:spcBef>
                <a:spcPts val="600"/>
              </a:spcBef>
              <a:spcAft>
                <a:spcPts val="0"/>
              </a:spcAft>
              <a:buNone/>
              <a:defRPr/>
            </a:pPr>
            <a:r>
              <a:rPr lang="en-US" sz="6600" b="1" dirty="0"/>
              <a:t>Trust</a:t>
            </a:r>
          </a:p>
          <a:p>
            <a:pPr marL="0" indent="0" eaLnBrk="1" fontAlgn="auto" hangingPunct="1">
              <a:spcBef>
                <a:spcPts val="600"/>
              </a:spcBef>
              <a:spcAft>
                <a:spcPts val="0"/>
              </a:spcAft>
              <a:buNone/>
              <a:defRPr/>
            </a:pPr>
            <a:r>
              <a:rPr lang="en-US" sz="6600" b="1" dirty="0"/>
              <a:t>	Commitment</a:t>
            </a:r>
          </a:p>
          <a:p>
            <a:pPr marL="0" indent="0" eaLnBrk="1" fontAlgn="auto" hangingPunct="1">
              <a:spcBef>
                <a:spcPts val="600"/>
              </a:spcBef>
              <a:spcAft>
                <a:spcPts val="0"/>
              </a:spcAft>
              <a:buNone/>
              <a:defRPr/>
            </a:pPr>
            <a:r>
              <a:rPr lang="en-US" sz="6600" b="1" dirty="0"/>
              <a:t>			  Focus</a:t>
            </a:r>
          </a:p>
          <a:p>
            <a:pPr marL="0" indent="0" eaLnBrk="1" fontAlgn="auto" hangingPunct="1">
              <a:spcBef>
                <a:spcPts val="600"/>
              </a:spcBef>
              <a:spcAft>
                <a:spcPts val="0"/>
              </a:spcAft>
              <a:buNone/>
              <a:defRPr/>
            </a:pPr>
            <a:r>
              <a:rPr lang="en-US" sz="6600" b="1" dirty="0"/>
              <a:t>					Love</a:t>
            </a:r>
          </a:p>
        </p:txBody>
      </p:sp>
    </p:spTree>
    <p:extLst>
      <p:ext uri="{BB962C8B-B14F-4D97-AF65-F5344CB8AC3E}">
        <p14:creationId xmlns:p14="http://schemas.microsoft.com/office/powerpoint/2010/main" val="3671009033"/>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Wedding_rings.jpg"/>
          <p:cNvPicPr>
            <a:picLocks noChangeAspect="1"/>
          </p:cNvPicPr>
          <p:nvPr/>
        </p:nvPicPr>
        <p:blipFill>
          <a:blip r:embed="rId3" cstate="print">
            <a:lum bright="68000"/>
          </a:blip>
          <a:stretch>
            <a:fillRect/>
          </a:stretch>
        </p:blipFill>
        <p:spPr>
          <a:xfrm>
            <a:off x="-76200" y="-5443"/>
            <a:ext cx="9220200" cy="6858000"/>
          </a:xfrm>
          <a:prstGeom prst="rect">
            <a:avLst/>
          </a:prstGeom>
          <a:scene3d>
            <a:camera prst="orthographicFront">
              <a:rot lat="0" lon="0" rev="0"/>
            </a:camera>
            <a:lightRig rig="threePt" dir="t"/>
          </a:scene3d>
        </p:spPr>
      </p:pic>
      <p:sp>
        <p:nvSpPr>
          <p:cNvPr id="8" name="Text Placeholder 7"/>
          <p:cNvSpPr>
            <a:spLocks noGrp="1"/>
          </p:cNvSpPr>
          <p:nvPr>
            <p:ph type="body" idx="4294967295"/>
          </p:nvPr>
        </p:nvSpPr>
        <p:spPr>
          <a:xfrm>
            <a:off x="152400" y="2819401"/>
            <a:ext cx="9372600" cy="3739469"/>
          </a:xfrm>
        </p:spPr>
        <p:txBody>
          <a:bodyPr rtlCol="0">
            <a:noAutofit/>
          </a:bodyPr>
          <a:lstStyle/>
          <a:p>
            <a:pPr eaLnBrk="1" fontAlgn="auto" hangingPunct="1">
              <a:spcAft>
                <a:spcPts val="0"/>
              </a:spcAft>
              <a:defRPr/>
            </a:pPr>
            <a:r>
              <a:rPr lang="en-US" dirty="0" smtClean="0">
                <a:latin typeface="Cambria" pitchFamily="18" charset="0"/>
                <a:ea typeface="+mj-ea"/>
                <a:cs typeface="+mj-cs"/>
              </a:rPr>
              <a:t>Expressing yourself to be understood, without judgment or criticism 					(</a:t>
            </a:r>
            <a:r>
              <a:rPr lang="en-US" b="1" dirty="0" smtClean="0">
                <a:latin typeface="Cambria" pitchFamily="18" charset="0"/>
                <a:ea typeface="+mj-ea"/>
                <a:cs typeface="+mj-cs"/>
              </a:rPr>
              <a:t>Ephesians 4:29, Proverbs 10:19)</a:t>
            </a:r>
          </a:p>
          <a:p>
            <a:pPr eaLnBrk="1" fontAlgn="auto" hangingPunct="1">
              <a:spcAft>
                <a:spcPts val="0"/>
              </a:spcAft>
              <a:defRPr/>
            </a:pPr>
            <a:r>
              <a:rPr lang="en-US" dirty="0" smtClean="0">
                <a:latin typeface="Cambria" pitchFamily="18" charset="0"/>
                <a:ea typeface="+mj-ea"/>
                <a:cs typeface="+mj-cs"/>
              </a:rPr>
              <a:t>Listen to understand your spouse (</a:t>
            </a:r>
            <a:r>
              <a:rPr lang="en-US" b="1" dirty="0" smtClean="0">
                <a:latin typeface="Cambria" pitchFamily="18" charset="0"/>
                <a:ea typeface="+mj-ea"/>
                <a:cs typeface="+mj-cs"/>
              </a:rPr>
              <a:t>James 1:19</a:t>
            </a:r>
            <a:r>
              <a:rPr lang="en-US" dirty="0" smtClean="0">
                <a:latin typeface="Cambria" pitchFamily="18" charset="0"/>
                <a:ea typeface="+mj-ea"/>
                <a:cs typeface="+mj-cs"/>
              </a:rPr>
              <a:t>)</a:t>
            </a:r>
          </a:p>
          <a:p>
            <a:pPr eaLnBrk="1" fontAlgn="auto" hangingPunct="1">
              <a:spcAft>
                <a:spcPts val="0"/>
              </a:spcAft>
              <a:defRPr/>
            </a:pPr>
            <a:r>
              <a:rPr lang="en-US" dirty="0" smtClean="0">
                <a:latin typeface="Cambria" pitchFamily="18" charset="0"/>
                <a:ea typeface="+mj-ea"/>
                <a:cs typeface="+mj-cs"/>
              </a:rPr>
              <a:t>Actively resolve conflict  (</a:t>
            </a:r>
            <a:r>
              <a:rPr lang="en-US" b="1" dirty="0" smtClean="0">
                <a:latin typeface="Cambria" pitchFamily="18" charset="0"/>
                <a:ea typeface="+mj-ea"/>
                <a:cs typeface="+mj-cs"/>
              </a:rPr>
              <a:t>Ephesians 4:26</a:t>
            </a:r>
            <a:r>
              <a:rPr lang="en-US" dirty="0" smtClean="0">
                <a:latin typeface="Cambria" pitchFamily="18" charset="0"/>
                <a:ea typeface="+mj-ea"/>
                <a:cs typeface="+mj-cs"/>
              </a:rPr>
              <a:t>, </a:t>
            </a:r>
            <a:r>
              <a:rPr lang="en-US" b="1" dirty="0" smtClean="0">
                <a:latin typeface="Cambria" pitchFamily="18" charset="0"/>
                <a:ea typeface="+mj-ea"/>
                <a:cs typeface="+mj-cs"/>
              </a:rPr>
              <a:t>32)</a:t>
            </a:r>
            <a:endParaRPr lang="en-US" sz="2000" dirty="0"/>
          </a:p>
        </p:txBody>
      </p:sp>
      <p:sp>
        <p:nvSpPr>
          <p:cNvPr id="13317" name="TextBox 4"/>
          <p:cNvSpPr txBox="1">
            <a:spLocks noChangeArrowheads="1"/>
          </p:cNvSpPr>
          <p:nvPr/>
        </p:nvSpPr>
        <p:spPr bwMode="auto">
          <a:xfrm>
            <a:off x="2514600" y="685800"/>
            <a:ext cx="6705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b="1" i="1" dirty="0">
                <a:solidFill>
                  <a:schemeClr val="accent2">
                    <a:lumMod val="75000"/>
                  </a:schemeClr>
                </a:solidFill>
                <a:latin typeface="Cambria" panose="02040503050406030204" pitchFamily="18" charset="0"/>
              </a:rPr>
              <a:t>“Lovemaking” in marriage begins with </a:t>
            </a:r>
          </a:p>
          <a:p>
            <a:pPr algn="ctr" eaLnBrk="1" hangingPunct="1">
              <a:spcBef>
                <a:spcPct val="0"/>
              </a:spcBef>
              <a:buFontTx/>
              <a:buNone/>
            </a:pPr>
            <a:r>
              <a:rPr lang="en-US" altLang="en-US" sz="4000" b="1" i="1" dirty="0">
                <a:solidFill>
                  <a:schemeClr val="accent2">
                    <a:lumMod val="75000"/>
                  </a:schemeClr>
                </a:solidFill>
                <a:latin typeface="Cambria" panose="02040503050406030204" pitchFamily="18" charset="0"/>
              </a:rPr>
              <a:t>communication involving…</a:t>
            </a:r>
            <a:endParaRPr lang="en-US" altLang="en-US" sz="4000" b="1" i="1" dirty="0">
              <a:solidFill>
                <a:schemeClr val="accent2">
                  <a:lumMod val="75000"/>
                </a:schemeClr>
              </a:solidFill>
            </a:endParaRPr>
          </a:p>
        </p:txBody>
      </p:sp>
      <p:pic>
        <p:nvPicPr>
          <p:cNvPr id="5" name="Content Placeholder 5" descr="CoupleTalkin.jpg"/>
          <p:cNvPicPr>
            <a:picLocks noGrp="1" noChangeAspect="1"/>
          </p:cNvPicPr>
          <p:nvPr>
            <p:ph idx="1"/>
          </p:nvPr>
        </p:nvPicPr>
        <p:blipFill>
          <a:blip r:embed="rId4">
            <a:lum bright="10000"/>
            <a:extLst>
              <a:ext uri="{28A0092B-C50C-407E-A947-70E740481C1C}">
                <a14:useLocalDpi xmlns:a14="http://schemas.microsoft.com/office/drawing/2010/main" val="0"/>
              </a:ext>
            </a:extLst>
          </a:blip>
          <a:srcRect/>
          <a:stretch>
            <a:fillRect/>
          </a:stretch>
        </p:blipFill>
        <p:spPr>
          <a:xfrm>
            <a:off x="304800" y="228600"/>
            <a:ext cx="2514600" cy="2399348"/>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Couple on beach.jpg"/>
          <p:cNvPicPr>
            <a:picLocks noChangeAspect="1"/>
          </p:cNvPicPr>
          <p:nvPr/>
        </p:nvPicPr>
        <p:blipFill>
          <a:blip r:embed="rId3" cstate="print">
            <a:lum bright="20000"/>
          </a:blip>
          <a:srcRect/>
          <a:stretch>
            <a:fillRect/>
          </a:stretch>
        </p:blipFill>
        <p:spPr bwMode="auto">
          <a:xfrm>
            <a:off x="0" y="0"/>
            <a:ext cx="9144000" cy="6888162"/>
          </a:xfrm>
          <a:prstGeom prst="rect">
            <a:avLst/>
          </a:prstGeom>
          <a:ln>
            <a:noFill/>
          </a:ln>
          <a:effectLst>
            <a:softEdge rad="112500"/>
          </a:effectLst>
        </p:spPr>
      </p:pic>
      <p:sp>
        <p:nvSpPr>
          <p:cNvPr id="3" name="Content Placeholder 2"/>
          <p:cNvSpPr>
            <a:spLocks noGrp="1"/>
          </p:cNvSpPr>
          <p:nvPr>
            <p:ph idx="1"/>
          </p:nvPr>
        </p:nvSpPr>
        <p:spPr>
          <a:xfrm>
            <a:off x="152400" y="-76200"/>
            <a:ext cx="8839200" cy="4525962"/>
          </a:xfrm>
        </p:spPr>
        <p:txBody>
          <a:bodyPr rtlCol="0">
            <a:normAutofit/>
          </a:bodyPr>
          <a:lstStyle/>
          <a:p>
            <a:pPr eaLnBrk="1" fontAlgn="auto" hangingPunct="1">
              <a:spcBef>
                <a:spcPts val="0"/>
              </a:spcBef>
              <a:spcAft>
                <a:spcPts val="600"/>
              </a:spcAft>
              <a:defRPr/>
            </a:pPr>
            <a:r>
              <a:rPr lang="en-US" sz="5400" b="1" i="1" dirty="0">
                <a:latin typeface="Cambria" pitchFamily="18" charset="0"/>
                <a:ea typeface="+mj-ea"/>
                <a:cs typeface="+mj-cs"/>
              </a:rPr>
              <a:t>A</a:t>
            </a:r>
            <a:r>
              <a:rPr lang="en-US" sz="4400" dirty="0">
                <a:latin typeface="Cambria" pitchFamily="18" charset="0"/>
                <a:ea typeface="+mj-ea"/>
                <a:cs typeface="+mj-cs"/>
              </a:rPr>
              <a:t>dmit  your need to communicate</a:t>
            </a:r>
          </a:p>
          <a:p>
            <a:pPr eaLnBrk="1" fontAlgn="auto" hangingPunct="1">
              <a:spcBef>
                <a:spcPts val="0"/>
              </a:spcBef>
              <a:spcAft>
                <a:spcPts val="600"/>
              </a:spcAft>
              <a:defRPr/>
            </a:pPr>
            <a:r>
              <a:rPr lang="en-US" sz="5400" b="1" i="1" dirty="0">
                <a:latin typeface="Cambria" pitchFamily="18" charset="0"/>
                <a:ea typeface="+mj-ea"/>
                <a:cs typeface="+mj-cs"/>
              </a:rPr>
              <a:t>B</a:t>
            </a:r>
            <a:r>
              <a:rPr lang="en-US" sz="4400" dirty="0">
                <a:latin typeface="Cambria" pitchFamily="18" charset="0"/>
                <a:ea typeface="+mj-ea"/>
                <a:cs typeface="+mj-cs"/>
              </a:rPr>
              <a:t>elieve your spouse can</a:t>
            </a:r>
          </a:p>
          <a:p>
            <a:pPr eaLnBrk="1" fontAlgn="auto" hangingPunct="1">
              <a:spcBef>
                <a:spcPts val="0"/>
              </a:spcBef>
              <a:spcAft>
                <a:spcPts val="600"/>
              </a:spcAft>
              <a:defRPr/>
            </a:pPr>
            <a:r>
              <a:rPr lang="en-US" sz="5400" b="1" i="1" dirty="0">
                <a:latin typeface="Cambria" pitchFamily="18" charset="0"/>
                <a:ea typeface="+mj-ea"/>
                <a:cs typeface="+mj-cs"/>
              </a:rPr>
              <a:t>C</a:t>
            </a:r>
            <a:r>
              <a:rPr lang="en-US" sz="4400" dirty="0">
                <a:latin typeface="Cambria" pitchFamily="18" charset="0"/>
                <a:ea typeface="+mj-ea"/>
                <a:cs typeface="+mj-cs"/>
              </a:rPr>
              <a:t>ontinue to pay attention</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1750">
        <p:zoom dir="in"/>
      </p:transition>
    </mc:Choice>
    <mc:Fallback xmlns="">
      <p:transition spd="slow">
        <p:zoom dir="in"/>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uple on beach.jpg"/>
          <p:cNvPicPr>
            <a:picLocks noChangeAspect="1"/>
          </p:cNvPicPr>
          <p:nvPr/>
        </p:nvPicPr>
        <p:blipFill>
          <a:blip r:embed="rId3" cstate="print"/>
          <a:srcRect/>
          <a:stretch>
            <a:fillRect/>
          </a:stretch>
        </p:blipFill>
        <p:spPr bwMode="auto">
          <a:xfrm>
            <a:off x="-152400" y="-76200"/>
            <a:ext cx="9372600" cy="7010400"/>
          </a:xfrm>
          <a:prstGeom prst="rect">
            <a:avLst/>
          </a:prstGeom>
          <a:ln>
            <a:noFill/>
          </a:ln>
          <a:effectLst>
            <a:softEdge rad="112500"/>
          </a:effectLst>
        </p:spPr>
      </p:pic>
      <p:sp>
        <p:nvSpPr>
          <p:cNvPr id="3" name="Content Placeholder 2"/>
          <p:cNvSpPr>
            <a:spLocks noGrp="1"/>
          </p:cNvSpPr>
          <p:nvPr>
            <p:ph idx="1"/>
          </p:nvPr>
        </p:nvSpPr>
        <p:spPr>
          <a:xfrm>
            <a:off x="0" y="228600"/>
            <a:ext cx="8991600" cy="6629400"/>
          </a:xfrm>
        </p:spPr>
        <p:txBody>
          <a:bodyPr rtlCol="0">
            <a:normAutofit fontScale="92500" lnSpcReduction="10000"/>
          </a:bodyPr>
          <a:lstStyle/>
          <a:p>
            <a:pPr eaLnBrk="1" fontAlgn="auto" hangingPunct="1">
              <a:spcAft>
                <a:spcPts val="0"/>
              </a:spcAft>
              <a:defRPr/>
            </a:pPr>
            <a:r>
              <a:rPr lang="en-US" sz="4400" b="1" i="1" dirty="0">
                <a:solidFill>
                  <a:schemeClr val="bg1"/>
                </a:solidFill>
                <a:effectLst>
                  <a:outerShdw blurRad="38100" dist="38100" dir="2700000" algn="tl">
                    <a:srgbClr val="000000">
                      <a:alpha val="43137"/>
                    </a:srgbClr>
                  </a:outerShdw>
                </a:effectLst>
                <a:latin typeface="Cambria" pitchFamily="18" charset="0"/>
                <a:ea typeface="+mj-ea"/>
                <a:cs typeface="+mj-cs"/>
              </a:rPr>
              <a:t>What is something positive and encouraging that you could say to your spouse today?</a:t>
            </a:r>
          </a:p>
          <a:p>
            <a:pPr eaLnBrk="1" fontAlgn="auto" hangingPunct="1">
              <a:spcAft>
                <a:spcPts val="0"/>
              </a:spcAft>
              <a:defRPr/>
            </a:pPr>
            <a:r>
              <a:rPr lang="en-US" sz="4400" b="1" i="1" dirty="0">
                <a:solidFill>
                  <a:schemeClr val="bg1"/>
                </a:solidFill>
                <a:effectLst>
                  <a:outerShdw blurRad="38100" dist="38100" dir="2700000" algn="tl">
                    <a:srgbClr val="000000">
                      <a:alpha val="43137"/>
                    </a:srgbClr>
                  </a:outerShdw>
                </a:effectLst>
                <a:latin typeface="Cambria" pitchFamily="18" charset="0"/>
                <a:ea typeface="+mj-ea"/>
                <a:cs typeface="+mj-cs"/>
              </a:rPr>
              <a:t>What words can you use to lift his or her spirit?</a:t>
            </a:r>
          </a:p>
          <a:p>
            <a:pPr eaLnBrk="1" fontAlgn="auto" hangingPunct="1">
              <a:spcAft>
                <a:spcPts val="0"/>
              </a:spcAft>
              <a:defRPr/>
            </a:pPr>
            <a:r>
              <a:rPr lang="en-US" sz="4400" b="1" i="1" dirty="0">
                <a:solidFill>
                  <a:schemeClr val="bg1"/>
                </a:solidFill>
                <a:effectLst>
                  <a:outerShdw blurRad="38100" dist="38100" dir="2700000" algn="tl">
                    <a:srgbClr val="000000">
                      <a:alpha val="43137"/>
                    </a:srgbClr>
                  </a:outerShdw>
                </a:effectLst>
                <a:latin typeface="Cambria" pitchFamily="18" charset="0"/>
                <a:ea typeface="+mj-ea"/>
                <a:cs typeface="+mj-cs"/>
              </a:rPr>
              <a:t>What words of praise can you speak?</a:t>
            </a:r>
          </a:p>
          <a:p>
            <a:pPr eaLnBrk="1" fontAlgn="auto" hangingPunct="1">
              <a:spcAft>
                <a:spcPts val="0"/>
              </a:spcAft>
              <a:defRPr/>
            </a:pPr>
            <a:r>
              <a:rPr lang="en-US" sz="4400" b="1" i="1" dirty="0">
                <a:solidFill>
                  <a:schemeClr val="bg1"/>
                </a:solidFill>
                <a:effectLst>
                  <a:outerShdw blurRad="38100" dist="38100" dir="2700000" algn="tl">
                    <a:srgbClr val="000000">
                      <a:alpha val="43137"/>
                    </a:srgbClr>
                  </a:outerShdw>
                </a:effectLst>
                <a:latin typeface="Cambria" pitchFamily="18" charset="0"/>
                <a:ea typeface="+mj-ea"/>
                <a:cs typeface="+mj-cs"/>
              </a:rPr>
              <a:t>How can you point each other to the truth of God’s Word and His promises?</a:t>
            </a:r>
            <a:endParaRPr lang="en-US" b="1" i="1" dirty="0" smtClean="0">
              <a:solidFill>
                <a:schemeClr val="bg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descr="Couple on beach.jpg"/>
          <p:cNvPicPr>
            <a:picLocks noChangeAspect="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0" y="38100"/>
            <a:ext cx="9144000" cy="681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p:cNvSpPr>
            <a:spLocks noGrp="1"/>
          </p:cNvSpPr>
          <p:nvPr>
            <p:ph type="title"/>
          </p:nvPr>
        </p:nvSpPr>
        <p:spPr>
          <a:xfrm>
            <a:off x="457200" y="0"/>
            <a:ext cx="8229600" cy="1143000"/>
          </a:xfrm>
        </p:spPr>
        <p:txBody>
          <a:bodyPr/>
          <a:lstStyle/>
          <a:p>
            <a:pPr eaLnBrk="1" hangingPunct="1"/>
            <a:r>
              <a:rPr lang="en-US" altLang="en-US" sz="5400" i="1">
                <a:latin typeface="Cambria" panose="02040503050406030204" pitchFamily="18" charset="0"/>
              </a:rPr>
              <a:t>CONNECT</a:t>
            </a:r>
          </a:p>
        </p:txBody>
      </p:sp>
      <p:sp>
        <p:nvSpPr>
          <p:cNvPr id="4" name="Title 1"/>
          <p:cNvSpPr txBox="1">
            <a:spLocks/>
          </p:cNvSpPr>
          <p:nvPr/>
        </p:nvSpPr>
        <p:spPr>
          <a:xfrm>
            <a:off x="609600" y="1524000"/>
            <a:ext cx="8077200" cy="1143000"/>
          </a:xfrm>
          <a:prstGeom prst="rect">
            <a:avLst/>
          </a:prstGeom>
        </p:spPr>
        <p:txBody>
          <a:bodyPr anchor="ctr"/>
          <a:lstStyle/>
          <a:p>
            <a:pPr algn="ctr" eaLnBrk="1" fontAlgn="auto" hangingPunct="1">
              <a:spcAft>
                <a:spcPts val="0"/>
              </a:spcAft>
              <a:defRPr/>
            </a:pPr>
            <a:r>
              <a:rPr lang="en-US" sz="4000" i="1" dirty="0">
                <a:latin typeface="Cambria" pitchFamily="18" charset="0"/>
                <a:ea typeface="+mj-ea"/>
                <a:cs typeface="+mj-cs"/>
              </a:rPr>
              <a:t>Communication is what pays attention to the needs of marriage…	</a:t>
            </a:r>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edge/>
      </p:transition>
    </mc:Choice>
    <mc:Fallback xmlns="">
      <p:transition spd="slow">
        <p:wedg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5" descr="CoupleTalkin.jpg"/>
          <p:cNvPicPr>
            <a:picLocks noChangeAspect="1"/>
          </p:cNvPicPr>
          <p:nvPr/>
        </p:nvPicPr>
        <p:blipFill>
          <a:blip r:embed="rId3">
            <a:lum bright="40000"/>
            <a:extLst>
              <a:ext uri="{28A0092B-C50C-407E-A947-70E740481C1C}">
                <a14:useLocalDpi xmlns:a14="http://schemas.microsoft.com/office/drawing/2010/main" val="0"/>
              </a:ext>
            </a:extLst>
          </a:blip>
          <a:srcRect/>
          <a:stretch>
            <a:fillRect/>
          </a:stretch>
        </p:blipFill>
        <p:spPr bwMode="auto">
          <a:xfrm>
            <a:off x="914400" y="76200"/>
            <a:ext cx="7243764" cy="654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71600" y="3581400"/>
            <a:ext cx="11963400" cy="1371600"/>
          </a:xfrm>
        </p:spPr>
        <p:txBody>
          <a:bodyPr rtlCol="0">
            <a:normAutofit fontScale="90000"/>
          </a:bodyPr>
          <a:lstStyle/>
          <a:p>
            <a:pPr eaLnBrk="1" fontAlgn="auto" hangingPunct="1">
              <a:spcAft>
                <a:spcPts val="0"/>
              </a:spcAft>
              <a:defRPr/>
            </a:pPr>
            <a:r>
              <a:rPr lang="en-US" b="1" i="1" dirty="0" smtClean="0">
                <a:solidFill>
                  <a:srgbClr val="002060"/>
                </a:solidFill>
                <a:latin typeface="Cambria" pitchFamily="18" charset="0"/>
              </a:rPr>
              <a:t>What Marriage Teaches</a:t>
            </a:r>
            <a:br>
              <a:rPr lang="en-US" b="1" i="1" dirty="0" smtClean="0">
                <a:solidFill>
                  <a:srgbClr val="002060"/>
                </a:solidFill>
                <a:latin typeface="Cambria" pitchFamily="18" charset="0"/>
              </a:rPr>
            </a:br>
            <a:r>
              <a:rPr lang="en-US" b="1" i="1" dirty="0" smtClean="0">
                <a:solidFill>
                  <a:srgbClr val="002060"/>
                </a:solidFill>
                <a:latin typeface="Cambria" pitchFamily="18" charset="0"/>
              </a:rPr>
              <a:t>Us About COMMUNICATION</a:t>
            </a:r>
          </a:p>
        </p:txBody>
      </p:sp>
      <p:sp>
        <p:nvSpPr>
          <p:cNvPr id="7" name="Title 1"/>
          <p:cNvSpPr txBox="1">
            <a:spLocks/>
          </p:cNvSpPr>
          <p:nvPr/>
        </p:nvSpPr>
        <p:spPr bwMode="auto">
          <a:xfrm>
            <a:off x="1981200" y="4953000"/>
            <a:ext cx="4876800" cy="838200"/>
          </a:xfrm>
          <a:prstGeom prst="rect">
            <a:avLst/>
          </a:prstGeom>
          <a:noFill/>
          <a:ln w="9525">
            <a:noFill/>
            <a:miter lim="800000"/>
            <a:headEnd/>
            <a:tailEnd/>
          </a:ln>
        </p:spPr>
        <p:txBody>
          <a:bodyPr anchor="ctr">
            <a:normAutofit fontScale="97500"/>
          </a:bodyPr>
          <a:lstStyle/>
          <a:p>
            <a:pPr algn="ctr" eaLnBrk="1" fontAlgn="auto" hangingPunct="1">
              <a:spcAft>
                <a:spcPts val="0"/>
              </a:spcAft>
              <a:defRPr/>
            </a:pPr>
            <a:r>
              <a:rPr lang="en-US" sz="3800" b="1" i="1" dirty="0">
                <a:latin typeface="Cambria" pitchFamily="18" charset="0"/>
                <a:ea typeface="+mj-ea"/>
                <a:cs typeface="+mj-cs"/>
              </a:rPr>
              <a:t>– James 3:5-10 -</a:t>
            </a:r>
          </a:p>
        </p:txBody>
      </p:sp>
    </p:spTree>
  </p:cSld>
  <p:clrMapOvr>
    <a:masterClrMapping/>
  </p:clrMapOvr>
  <mc:AlternateContent xmlns:mc="http://schemas.openxmlformats.org/markup-compatibility/2006" xmlns:p14="http://schemas.microsoft.com/office/powerpoint/2010/main">
    <mc:Choice Requires="p14">
      <p:transition spd="slow" p14:dur="15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rms response chart. Question title: I would describe the communication in our marriage as....... Number of responses: 49 respon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9110812" cy="4204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6353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Oneness"/>
          <p:cNvPicPr>
            <a:picLocks noChangeAspect="1" noChangeArrowheads="1"/>
          </p:cNvPicPr>
          <p:nvPr/>
        </p:nvPicPr>
        <p:blipFill>
          <a:blip r:embed="rId3">
            <a:extLst>
              <a:ext uri="{28A0092B-C50C-407E-A947-70E740481C1C}">
                <a14:useLocalDpi xmlns:a14="http://schemas.microsoft.com/office/drawing/2010/main" val="0"/>
              </a:ext>
            </a:extLst>
          </a:blip>
          <a:srcRect l="9360" r="14160" b="39841"/>
          <a:stretch>
            <a:fillRect/>
          </a:stretch>
        </p:blipFill>
        <p:spPr bwMode="auto">
          <a:xfrm>
            <a:off x="4495800" y="1655947"/>
            <a:ext cx="4339336" cy="34506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 y="534591"/>
            <a:ext cx="6096000" cy="4572000"/>
          </a:xfrm>
        </p:spPr>
        <p:txBody>
          <a:bodyPr rtlCol="0">
            <a:noAutofit/>
          </a:bodyPr>
          <a:lstStyle/>
          <a:p>
            <a:pPr eaLnBrk="1" fontAlgn="auto" hangingPunct="1">
              <a:spcAft>
                <a:spcPts val="0"/>
              </a:spcAft>
              <a:defRPr/>
            </a:pPr>
            <a:r>
              <a:rPr lang="en-US" dirty="0" smtClean="0">
                <a:latin typeface="Cambria" pitchFamily="18" charset="0"/>
              </a:rPr>
              <a:t>5 T’s to communication:</a:t>
            </a:r>
            <a:br>
              <a:rPr lang="en-US" dirty="0" smtClean="0">
                <a:latin typeface="Cambria" pitchFamily="18" charset="0"/>
              </a:rPr>
            </a:br>
            <a:r>
              <a:rPr lang="en-US" b="1" i="1" dirty="0" smtClean="0">
                <a:latin typeface="Cambria" pitchFamily="18" charset="0"/>
              </a:rPr>
              <a:t>T</a:t>
            </a:r>
            <a:r>
              <a:rPr lang="en-US" dirty="0" smtClean="0">
                <a:latin typeface="Cambria" pitchFamily="18" charset="0"/>
              </a:rPr>
              <a:t>ake</a:t>
            </a:r>
            <a:br>
              <a:rPr lang="en-US" dirty="0" smtClean="0">
                <a:latin typeface="Cambria" pitchFamily="18" charset="0"/>
              </a:rPr>
            </a:br>
            <a:r>
              <a:rPr lang="en-US" b="1" i="1" dirty="0" smtClean="0">
                <a:latin typeface="Cambria" pitchFamily="18" charset="0"/>
              </a:rPr>
              <a:t>T</a:t>
            </a:r>
            <a:r>
              <a:rPr lang="en-US" dirty="0" smtClean="0">
                <a:latin typeface="Cambria" pitchFamily="18" charset="0"/>
              </a:rPr>
              <a:t>ime</a:t>
            </a:r>
            <a:br>
              <a:rPr lang="en-US" dirty="0" smtClean="0">
                <a:latin typeface="Cambria" pitchFamily="18" charset="0"/>
              </a:rPr>
            </a:br>
            <a:r>
              <a:rPr lang="en-US" b="1" i="1" dirty="0" smtClean="0">
                <a:latin typeface="Cambria" pitchFamily="18" charset="0"/>
              </a:rPr>
              <a:t>T</a:t>
            </a:r>
            <a:r>
              <a:rPr lang="en-US" dirty="0" smtClean="0">
                <a:latin typeface="Cambria" pitchFamily="18" charset="0"/>
              </a:rPr>
              <a:t>ogether</a:t>
            </a:r>
            <a:br>
              <a:rPr lang="en-US" dirty="0" smtClean="0">
                <a:latin typeface="Cambria" pitchFamily="18" charset="0"/>
              </a:rPr>
            </a:br>
            <a:r>
              <a:rPr lang="en-US" b="1" i="1" dirty="0" smtClean="0">
                <a:latin typeface="Cambria" pitchFamily="18" charset="0"/>
              </a:rPr>
              <a:t>T</a:t>
            </a:r>
            <a:r>
              <a:rPr lang="en-US" dirty="0" smtClean="0">
                <a:latin typeface="Cambria" pitchFamily="18" charset="0"/>
              </a:rPr>
              <a:t>alking,</a:t>
            </a:r>
            <a:br>
              <a:rPr lang="en-US" dirty="0" smtClean="0">
                <a:latin typeface="Cambria" pitchFamily="18" charset="0"/>
              </a:rPr>
            </a:br>
            <a:r>
              <a:rPr lang="en-US" dirty="0" smtClean="0">
                <a:latin typeface="Cambria" pitchFamily="18" charset="0"/>
              </a:rPr>
              <a:t>Not </a:t>
            </a:r>
            <a:r>
              <a:rPr lang="en-US" b="1" i="1" dirty="0" smtClean="0">
                <a:latin typeface="Cambria" pitchFamily="18" charset="0"/>
              </a:rPr>
              <a:t>T</a:t>
            </a:r>
            <a:r>
              <a:rPr lang="en-US" dirty="0" smtClean="0">
                <a:latin typeface="Cambria" pitchFamily="18" charset="0"/>
              </a:rPr>
              <a:t>elling</a:t>
            </a:r>
          </a:p>
        </p:txBody>
      </p:sp>
    </p:spTree>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152400" y="274638"/>
            <a:ext cx="9906000" cy="2392362"/>
          </a:xfrm>
        </p:spPr>
        <p:txBody>
          <a:bodyPr/>
          <a:lstStyle/>
          <a:p>
            <a:pPr algn="l" eaLnBrk="1" hangingPunct="1"/>
            <a:r>
              <a:rPr lang="en-US" altLang="en-US" b="1" i="1" dirty="0">
                <a:latin typeface="Cambria" panose="02040503050406030204" pitchFamily="18" charset="0"/>
              </a:rPr>
              <a:t>What is Important </a:t>
            </a:r>
            <a:r>
              <a:rPr lang="en-US" altLang="en-US" b="1" i="1" dirty="0" smtClean="0">
                <a:latin typeface="Cambria" panose="02040503050406030204" pitchFamily="18" charset="0"/>
              </a:rPr>
              <a:t>to</a:t>
            </a:r>
            <a:br>
              <a:rPr lang="en-US" altLang="en-US" b="1" i="1" dirty="0" smtClean="0">
                <a:latin typeface="Cambria" panose="02040503050406030204" pitchFamily="18" charset="0"/>
              </a:rPr>
            </a:br>
            <a:r>
              <a:rPr lang="en-US" altLang="en-US" sz="5400" b="1" i="1" dirty="0">
                <a:latin typeface="Cambria" panose="02040503050406030204" pitchFamily="18" charset="0"/>
              </a:rPr>
              <a:t>Communication</a:t>
            </a:r>
            <a:br>
              <a:rPr lang="en-US" altLang="en-US" sz="5400" b="1" i="1" dirty="0">
                <a:latin typeface="Cambria" panose="02040503050406030204" pitchFamily="18" charset="0"/>
              </a:rPr>
            </a:br>
            <a:r>
              <a:rPr lang="en-US" altLang="en-US" b="1" i="1" dirty="0" smtClean="0">
                <a:latin typeface="Cambria" panose="02040503050406030204" pitchFamily="18" charset="0"/>
              </a:rPr>
              <a:t>in </a:t>
            </a:r>
            <a:r>
              <a:rPr lang="en-US" altLang="en-US" sz="5400" b="1" i="1" dirty="0">
                <a:latin typeface="Cambria" panose="02040503050406030204" pitchFamily="18" charset="0"/>
              </a:rPr>
              <a:t>Marriage</a:t>
            </a:r>
            <a:r>
              <a:rPr lang="en-US" altLang="en-US" b="1" i="1" dirty="0">
                <a:latin typeface="Cambria" panose="02040503050406030204" pitchFamily="18" charset="0"/>
              </a:rPr>
              <a:t>?</a:t>
            </a:r>
          </a:p>
        </p:txBody>
      </p:sp>
      <p:sp>
        <p:nvSpPr>
          <p:cNvPr id="9220" name="Content Placeholder 4"/>
          <p:cNvSpPr>
            <a:spLocks noGrp="1"/>
          </p:cNvSpPr>
          <p:nvPr>
            <p:ph sz="half" idx="1"/>
          </p:nvPr>
        </p:nvSpPr>
        <p:spPr>
          <a:xfrm>
            <a:off x="685800" y="2735880"/>
            <a:ext cx="4686300" cy="3370391"/>
          </a:xfrm>
        </p:spPr>
        <p:txBody>
          <a:bodyPr/>
          <a:lstStyle/>
          <a:p>
            <a:r>
              <a:rPr lang="en-US" altLang="en-US" sz="3600" dirty="0"/>
              <a:t>Where you go</a:t>
            </a:r>
          </a:p>
          <a:p>
            <a:r>
              <a:rPr lang="en-US" altLang="en-US" sz="3600" dirty="0"/>
              <a:t>What you say</a:t>
            </a:r>
          </a:p>
          <a:p>
            <a:r>
              <a:rPr lang="en-US" altLang="en-US" sz="3600" dirty="0"/>
              <a:t>Attitude with </a:t>
            </a:r>
            <a:r>
              <a:rPr lang="en-US" altLang="en-US" sz="3600" dirty="0" smtClean="0"/>
              <a:t>                   what </a:t>
            </a:r>
            <a:r>
              <a:rPr lang="en-US" altLang="en-US" sz="3600" dirty="0"/>
              <a:t>you say</a:t>
            </a:r>
          </a:p>
          <a:p>
            <a:r>
              <a:rPr lang="en-US" altLang="en-US" sz="3600" dirty="0"/>
              <a:t>Touch or no touch</a:t>
            </a:r>
          </a:p>
          <a:p>
            <a:r>
              <a:rPr lang="en-US" altLang="en-US" sz="3600" dirty="0"/>
              <a:t>Honesty</a:t>
            </a:r>
          </a:p>
        </p:txBody>
      </p:sp>
      <p:sp>
        <p:nvSpPr>
          <p:cNvPr id="9221" name="Content Placeholder 5"/>
          <p:cNvSpPr>
            <a:spLocks noGrp="1"/>
          </p:cNvSpPr>
          <p:nvPr>
            <p:ph sz="half" idx="2"/>
          </p:nvPr>
        </p:nvSpPr>
        <p:spPr>
          <a:xfrm>
            <a:off x="4724400" y="2667001"/>
            <a:ext cx="4622800" cy="3508151"/>
          </a:xfrm>
        </p:spPr>
        <p:txBody>
          <a:bodyPr/>
          <a:lstStyle/>
          <a:p>
            <a:r>
              <a:rPr lang="en-US" altLang="en-US" sz="3600" dirty="0"/>
              <a:t>Attentiveness</a:t>
            </a:r>
          </a:p>
          <a:p>
            <a:r>
              <a:rPr lang="en-US" altLang="en-US" sz="3600" dirty="0"/>
              <a:t>Understanding</a:t>
            </a:r>
          </a:p>
          <a:p>
            <a:r>
              <a:rPr lang="en-US" altLang="en-US" sz="3600" dirty="0"/>
              <a:t>Time</a:t>
            </a:r>
          </a:p>
          <a:p>
            <a:r>
              <a:rPr lang="en-US" altLang="en-US" sz="3600" dirty="0"/>
              <a:t>Body Language</a:t>
            </a:r>
          </a:p>
          <a:p>
            <a:r>
              <a:rPr lang="en-US" altLang="en-US" sz="3600" dirty="0"/>
              <a:t>Listening</a:t>
            </a:r>
          </a:p>
        </p:txBody>
      </p:sp>
      <p:pic>
        <p:nvPicPr>
          <p:cNvPr id="6" name="Picture 2" descr="Oneness"/>
          <p:cNvPicPr>
            <a:picLocks noChangeAspect="1" noChangeArrowheads="1"/>
          </p:cNvPicPr>
          <p:nvPr/>
        </p:nvPicPr>
        <p:blipFill>
          <a:blip r:embed="rId3">
            <a:extLst>
              <a:ext uri="{28A0092B-C50C-407E-A947-70E740481C1C}">
                <a14:useLocalDpi xmlns:a14="http://schemas.microsoft.com/office/drawing/2010/main" val="0"/>
              </a:ext>
            </a:extLst>
          </a:blip>
          <a:srcRect l="9360" r="14160" b="39841"/>
          <a:stretch>
            <a:fillRect/>
          </a:stretch>
        </p:blipFill>
        <p:spPr bwMode="auto">
          <a:xfrm>
            <a:off x="5791200" y="153207"/>
            <a:ext cx="3120136" cy="24811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Wedding_rings.jpg"/>
          <p:cNvPicPr>
            <a:picLocks noChangeAspect="1"/>
          </p:cNvPicPr>
          <p:nvPr/>
        </p:nvPicPr>
        <p:blipFill>
          <a:blip r:embed="rId3" cstate="print">
            <a:lum bright="68000"/>
          </a:blip>
          <a:stretch>
            <a:fillRect/>
          </a:stretch>
        </p:blipFill>
        <p:spPr>
          <a:xfrm>
            <a:off x="0" y="0"/>
            <a:ext cx="9144000" cy="6858000"/>
          </a:xfrm>
          <a:prstGeom prst="rect">
            <a:avLst/>
          </a:prstGeom>
          <a:scene3d>
            <a:camera prst="orthographicFront">
              <a:rot lat="0" lon="0" rev="0"/>
            </a:camera>
            <a:lightRig rig="threePt" dir="t"/>
          </a:scene3d>
        </p:spPr>
      </p:pic>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b="1" i="1" dirty="0" smtClean="0">
                <a:latin typeface="Cambria" pitchFamily="18" charset="0"/>
              </a:rPr>
              <a:t>The Power of Words</a:t>
            </a:r>
            <a:endParaRPr lang="en-US" i="1" dirty="0" smtClean="0">
              <a:latin typeface="Cambria" pitchFamily="18" charset="0"/>
            </a:endParaRPr>
          </a:p>
        </p:txBody>
      </p:sp>
      <p:sp>
        <p:nvSpPr>
          <p:cNvPr id="3" name="Content Placeholder 2"/>
          <p:cNvSpPr>
            <a:spLocks noGrp="1"/>
          </p:cNvSpPr>
          <p:nvPr>
            <p:ph idx="1"/>
          </p:nvPr>
        </p:nvSpPr>
        <p:spPr>
          <a:xfrm>
            <a:off x="152400" y="1295400"/>
            <a:ext cx="8686800" cy="5257800"/>
          </a:xfrm>
        </p:spPr>
        <p:txBody>
          <a:bodyPr rtlCol="0">
            <a:normAutofit/>
          </a:bodyPr>
          <a:lstStyle/>
          <a:p>
            <a:pPr eaLnBrk="1" fontAlgn="auto" hangingPunct="1">
              <a:spcAft>
                <a:spcPts val="0"/>
              </a:spcAft>
              <a:defRPr/>
            </a:pPr>
            <a:r>
              <a:rPr lang="en-US" sz="3600" b="1" dirty="0">
                <a:solidFill>
                  <a:schemeClr val="tx2">
                    <a:lumMod val="75000"/>
                  </a:schemeClr>
                </a:solidFill>
                <a:latin typeface="Cambria" pitchFamily="18" charset="0"/>
                <a:ea typeface="+mj-ea"/>
                <a:cs typeface="+mj-cs"/>
              </a:rPr>
              <a:t>Communication FROM and WITH God is the difference between LIFE and DEATH                (Matthew 25:34,41)</a:t>
            </a:r>
          </a:p>
          <a:p>
            <a:pPr eaLnBrk="1" fontAlgn="auto" hangingPunct="1">
              <a:spcAft>
                <a:spcPts val="0"/>
              </a:spcAft>
              <a:defRPr/>
            </a:pPr>
            <a:r>
              <a:rPr lang="en-US" sz="3600" b="1" dirty="0">
                <a:solidFill>
                  <a:schemeClr val="tx2">
                    <a:lumMod val="75000"/>
                  </a:schemeClr>
                </a:solidFill>
                <a:latin typeface="Cambria" pitchFamily="18" charset="0"/>
                <a:ea typeface="+mj-ea"/>
                <a:cs typeface="+mj-cs"/>
              </a:rPr>
              <a:t>God SENDS Words to be RECEIVED  (Hebrews 1:1,2)</a:t>
            </a:r>
          </a:p>
          <a:p>
            <a:pPr eaLnBrk="1" fontAlgn="auto" hangingPunct="1">
              <a:spcAft>
                <a:spcPts val="0"/>
              </a:spcAft>
              <a:defRPr/>
            </a:pPr>
            <a:r>
              <a:rPr lang="en-US" sz="3600" b="1" dirty="0">
                <a:solidFill>
                  <a:schemeClr val="tx2">
                    <a:lumMod val="75000"/>
                  </a:schemeClr>
                </a:solidFill>
                <a:latin typeface="Cambria" pitchFamily="18" charset="0"/>
                <a:ea typeface="+mj-ea"/>
                <a:cs typeface="+mj-cs"/>
              </a:rPr>
              <a:t>God hopes the recipient gets the same message the sender intended to communicate…</a:t>
            </a:r>
          </a:p>
        </p:txBody>
      </p:sp>
    </p:spTree>
    <p:extLst>
      <p:ext uri="{BB962C8B-B14F-4D97-AF65-F5344CB8AC3E}">
        <p14:creationId xmlns:p14="http://schemas.microsoft.com/office/powerpoint/2010/main" val="3164769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invX="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Wedding_rings.jpg"/>
          <p:cNvPicPr>
            <a:picLocks noChangeAspect="1"/>
          </p:cNvPicPr>
          <p:nvPr/>
        </p:nvPicPr>
        <p:blipFill>
          <a:blip r:embed="rId3" cstate="print">
            <a:lum bright="68000"/>
          </a:blip>
          <a:stretch>
            <a:fillRect/>
          </a:stretch>
        </p:blipFill>
        <p:spPr>
          <a:xfrm>
            <a:off x="0" y="0"/>
            <a:ext cx="8991600" cy="6858000"/>
          </a:xfrm>
          <a:prstGeom prst="rect">
            <a:avLst/>
          </a:prstGeom>
          <a:scene3d>
            <a:camera prst="orthographicFront">
              <a:rot lat="0" lon="0" rev="0"/>
            </a:camera>
            <a:lightRig rig="threePt" dir="t"/>
          </a:scene3d>
        </p:spPr>
      </p:pic>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b="1" i="1" dirty="0" smtClean="0">
                <a:latin typeface="Cambria" pitchFamily="18" charset="0"/>
              </a:rPr>
              <a:t>The Power of Words</a:t>
            </a:r>
            <a:endParaRPr lang="en-US" i="1" dirty="0" smtClean="0">
              <a:latin typeface="Cambria" pitchFamily="18" charset="0"/>
            </a:endParaRPr>
          </a:p>
        </p:txBody>
      </p:sp>
      <p:sp>
        <p:nvSpPr>
          <p:cNvPr id="3" name="Content Placeholder 2"/>
          <p:cNvSpPr>
            <a:spLocks noGrp="1"/>
          </p:cNvSpPr>
          <p:nvPr>
            <p:ph idx="1"/>
          </p:nvPr>
        </p:nvSpPr>
        <p:spPr>
          <a:xfrm>
            <a:off x="228600" y="1295400"/>
            <a:ext cx="8763000" cy="5257800"/>
          </a:xfrm>
        </p:spPr>
        <p:txBody>
          <a:bodyPr rtlCol="0">
            <a:normAutofit/>
          </a:bodyPr>
          <a:lstStyle/>
          <a:p>
            <a:pPr eaLnBrk="1" fontAlgn="auto" hangingPunct="1">
              <a:spcAft>
                <a:spcPts val="0"/>
              </a:spcAft>
              <a:defRPr/>
            </a:pPr>
            <a:r>
              <a:rPr lang="en-US" sz="3600" b="1" i="1" dirty="0">
                <a:solidFill>
                  <a:schemeClr val="accent6">
                    <a:lumMod val="50000"/>
                  </a:schemeClr>
                </a:solidFill>
                <a:latin typeface="Cambria" pitchFamily="18" charset="0"/>
                <a:ea typeface="+mj-ea"/>
                <a:cs typeface="+mj-cs"/>
              </a:rPr>
              <a:t>Conversation to inform, understand, and connect to your mate</a:t>
            </a:r>
            <a:r>
              <a:rPr lang="en-US" sz="3600" b="1" i="1" dirty="0">
                <a:latin typeface="Cambria" pitchFamily="18" charset="0"/>
                <a:ea typeface="+mj-ea"/>
                <a:cs typeface="+mj-cs"/>
              </a:rPr>
              <a:t>  -   </a:t>
            </a:r>
            <a:r>
              <a:rPr lang="en-US" sz="3600" i="1" u="sng" dirty="0">
                <a:latin typeface="Cambria" pitchFamily="18" charset="0"/>
                <a:ea typeface="+mj-ea"/>
                <a:cs typeface="+mj-cs"/>
              </a:rPr>
              <a:t>transparency</a:t>
            </a:r>
          </a:p>
          <a:p>
            <a:pPr eaLnBrk="1" fontAlgn="auto" hangingPunct="1">
              <a:spcAft>
                <a:spcPts val="0"/>
              </a:spcAft>
              <a:defRPr/>
            </a:pPr>
            <a:r>
              <a:rPr lang="en-US" sz="3600" b="1" i="1" dirty="0">
                <a:solidFill>
                  <a:schemeClr val="accent6">
                    <a:lumMod val="50000"/>
                  </a:schemeClr>
                </a:solidFill>
                <a:latin typeface="Cambria" pitchFamily="18" charset="0"/>
              </a:rPr>
              <a:t>The understanding of the WORDs brings hopeful results of CONNECTION/</a:t>
            </a:r>
            <a:r>
              <a:rPr lang="en-US" sz="3600" b="1" i="1" dirty="0" err="1">
                <a:solidFill>
                  <a:schemeClr val="accent6">
                    <a:lumMod val="50000"/>
                  </a:schemeClr>
                </a:solidFill>
                <a:latin typeface="Cambria" pitchFamily="18" charset="0"/>
              </a:rPr>
              <a:t>ONEness</a:t>
            </a:r>
            <a:endParaRPr lang="en-US" sz="3600" b="1" i="1" dirty="0">
              <a:solidFill>
                <a:schemeClr val="accent6">
                  <a:lumMod val="50000"/>
                </a:schemeClr>
              </a:solidFill>
              <a:latin typeface="Cambria" pitchFamily="18" charset="0"/>
            </a:endParaRPr>
          </a:p>
          <a:p>
            <a:pPr eaLnBrk="1" fontAlgn="auto" hangingPunct="1">
              <a:spcAft>
                <a:spcPts val="0"/>
              </a:spcAft>
              <a:defRPr/>
            </a:pPr>
            <a:r>
              <a:rPr lang="en-US" sz="3600" b="1" i="1" dirty="0">
                <a:solidFill>
                  <a:schemeClr val="accent6">
                    <a:lumMod val="50000"/>
                  </a:schemeClr>
                </a:solidFill>
                <a:latin typeface="Cambria" pitchFamily="18" charset="0"/>
              </a:rPr>
              <a:t>Every spouse is capable of  </a:t>
            </a:r>
            <a:r>
              <a:rPr lang="en-US" sz="4000" b="1" i="1" dirty="0">
                <a:solidFill>
                  <a:schemeClr val="tx2">
                    <a:lumMod val="75000"/>
                  </a:schemeClr>
                </a:solidFill>
                <a:latin typeface="Cambria" pitchFamily="18" charset="0"/>
              </a:rPr>
              <a:t>SENDING</a:t>
            </a:r>
            <a:r>
              <a:rPr lang="en-US" sz="3600" b="1" i="1" dirty="0">
                <a:solidFill>
                  <a:schemeClr val="accent6">
                    <a:lumMod val="50000"/>
                  </a:schemeClr>
                </a:solidFill>
                <a:latin typeface="Cambria" pitchFamily="18" charset="0"/>
              </a:rPr>
              <a:t> and </a:t>
            </a:r>
            <a:r>
              <a:rPr lang="en-US" sz="3600" b="1" i="1" dirty="0">
                <a:solidFill>
                  <a:schemeClr val="tx2">
                    <a:lumMod val="75000"/>
                  </a:schemeClr>
                </a:solidFill>
                <a:latin typeface="Cambria" pitchFamily="18" charset="0"/>
              </a:rPr>
              <a:t>RECEIVING</a:t>
            </a:r>
            <a:r>
              <a:rPr lang="en-US" sz="3600" b="1" i="1" dirty="0">
                <a:solidFill>
                  <a:schemeClr val="accent6">
                    <a:lumMod val="50000"/>
                  </a:schemeClr>
                </a:solidFill>
                <a:latin typeface="Cambria" pitchFamily="18" charset="0"/>
              </a:rPr>
              <a:t> words…</a:t>
            </a:r>
            <a:endParaRPr lang="en-US" sz="3600" i="1" dirty="0">
              <a:latin typeface="Cambria" pitchFamily="18" charset="0"/>
            </a:endParaRPr>
          </a:p>
          <a:p>
            <a:pPr eaLnBrk="1" fontAlgn="auto" hangingPunct="1">
              <a:spcAft>
                <a:spcPts val="0"/>
              </a:spcAft>
              <a:defRPr/>
            </a:pPr>
            <a:endParaRPr lang="en-US" sz="3600" i="1" u="sng" dirty="0">
              <a:latin typeface="Cambria" pitchFamily="18" charset="0"/>
              <a:ea typeface="+mj-ea"/>
              <a:cs typeface="+mj-cs"/>
            </a:endParaRPr>
          </a:p>
        </p:txBody>
      </p:sp>
    </p:spTree>
    <p:extLst>
      <p:ext uri="{BB962C8B-B14F-4D97-AF65-F5344CB8AC3E}">
        <p14:creationId xmlns:p14="http://schemas.microsoft.com/office/powerpoint/2010/main" val="1324892136"/>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5" descr="CoupleTalkin.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 y="914400"/>
            <a:ext cx="3402957" cy="3519034"/>
          </a:xfrm>
          <a:prstGeom prst="rect">
            <a:avLst/>
          </a:prstGeom>
          <a:ln>
            <a:noFill/>
          </a:ln>
          <a:effectLst>
            <a:softEdge rad="112500"/>
          </a:effectLst>
        </p:spPr>
      </p:pic>
      <p:sp>
        <p:nvSpPr>
          <p:cNvPr id="11267" name="Title 1"/>
          <p:cNvSpPr>
            <a:spLocks noGrp="1"/>
          </p:cNvSpPr>
          <p:nvPr>
            <p:ph type="title"/>
          </p:nvPr>
        </p:nvSpPr>
        <p:spPr>
          <a:xfrm>
            <a:off x="685800" y="381000"/>
            <a:ext cx="8229600" cy="1143000"/>
          </a:xfrm>
        </p:spPr>
        <p:txBody>
          <a:bodyPr/>
          <a:lstStyle/>
          <a:p>
            <a:pPr algn="r" eaLnBrk="1" hangingPunct="1"/>
            <a:r>
              <a:rPr lang="en-US" altLang="en-US" b="1" i="1" dirty="0" smtClean="0">
                <a:latin typeface="Cambria" panose="02040503050406030204" pitchFamily="18" charset="0"/>
              </a:rPr>
              <a:t>The Power of Words</a:t>
            </a:r>
            <a:endParaRPr lang="en-US" altLang="en-US" i="1" dirty="0" smtClean="0">
              <a:latin typeface="Cambria" panose="02040503050406030204" pitchFamily="18" charset="0"/>
            </a:endParaRPr>
          </a:p>
        </p:txBody>
      </p:sp>
      <p:sp>
        <p:nvSpPr>
          <p:cNvPr id="8" name="Text Placeholder 7"/>
          <p:cNvSpPr>
            <a:spLocks noGrp="1"/>
          </p:cNvSpPr>
          <p:nvPr>
            <p:ph type="body" idx="4294967295"/>
          </p:nvPr>
        </p:nvSpPr>
        <p:spPr>
          <a:xfrm>
            <a:off x="3200400" y="2209800"/>
            <a:ext cx="5867400" cy="3581400"/>
          </a:xfrm>
        </p:spPr>
        <p:txBody>
          <a:bodyPr rtlCol="0">
            <a:normAutofit/>
          </a:bodyPr>
          <a:lstStyle/>
          <a:p>
            <a:pPr algn="ctr" eaLnBrk="1" fontAlgn="auto" hangingPunct="1">
              <a:spcAft>
                <a:spcPts val="0"/>
              </a:spcAft>
              <a:buNone/>
              <a:defRPr/>
            </a:pPr>
            <a:r>
              <a:rPr lang="en-US" sz="4400" b="1" i="1" dirty="0">
                <a:solidFill>
                  <a:schemeClr val="accent2">
                    <a:lumMod val="75000"/>
                  </a:schemeClr>
                </a:solidFill>
                <a:latin typeface="Cambria" pitchFamily="18" charset="0"/>
                <a:ea typeface="+mj-ea"/>
                <a:cs typeface="+mj-cs"/>
              </a:rPr>
              <a:t>The 10 most important minutes of a day in marriage. </a:t>
            </a:r>
            <a:endParaRPr lang="en-US" b="1" dirty="0" smtClean="0">
              <a:solidFill>
                <a:schemeClr val="accent2">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653142" y="381000"/>
            <a:ext cx="8229600" cy="1143000"/>
          </a:xfrm>
        </p:spPr>
        <p:txBody>
          <a:bodyPr/>
          <a:lstStyle/>
          <a:p>
            <a:pPr algn="r" eaLnBrk="1" hangingPunct="1"/>
            <a:r>
              <a:rPr lang="en-US" altLang="en-US" b="1" i="1" dirty="0" smtClean="0">
                <a:latin typeface="Cambria" panose="02040503050406030204" pitchFamily="18" charset="0"/>
              </a:rPr>
              <a:t>The Power of Words</a:t>
            </a:r>
            <a:endParaRPr lang="en-US" altLang="en-US" i="1" dirty="0" smtClean="0">
              <a:latin typeface="Cambria" panose="02040503050406030204" pitchFamily="18" charset="0"/>
            </a:endParaRPr>
          </a:p>
        </p:txBody>
      </p:sp>
      <p:sp>
        <p:nvSpPr>
          <p:cNvPr id="8" name="Text Placeholder 7"/>
          <p:cNvSpPr>
            <a:spLocks noGrp="1"/>
          </p:cNvSpPr>
          <p:nvPr>
            <p:ph type="body" idx="4294967295"/>
          </p:nvPr>
        </p:nvSpPr>
        <p:spPr>
          <a:xfrm>
            <a:off x="2695366" y="1752600"/>
            <a:ext cx="6459520" cy="3352800"/>
          </a:xfrm>
        </p:spPr>
        <p:txBody>
          <a:bodyPr rtlCol="0">
            <a:normAutofit/>
          </a:bodyPr>
          <a:lstStyle/>
          <a:p>
            <a:pPr algn="ctr" eaLnBrk="1" fontAlgn="auto" hangingPunct="1">
              <a:spcAft>
                <a:spcPts val="0"/>
              </a:spcAft>
              <a:buNone/>
              <a:defRPr/>
            </a:pPr>
            <a:r>
              <a:rPr lang="en-US" sz="4400" i="1" dirty="0">
                <a:solidFill>
                  <a:schemeClr val="tx2">
                    <a:lumMod val="75000"/>
                  </a:schemeClr>
                </a:solidFill>
                <a:latin typeface="Cambria" pitchFamily="18" charset="0"/>
                <a:ea typeface="+mj-ea"/>
                <a:cs typeface="+mj-cs"/>
              </a:rPr>
              <a:t>“Death and life are in the power of the tongue.”</a:t>
            </a:r>
            <a:r>
              <a:rPr lang="en-US" sz="4400" dirty="0">
                <a:solidFill>
                  <a:schemeClr val="tx2">
                    <a:lumMod val="75000"/>
                  </a:schemeClr>
                </a:solidFill>
                <a:latin typeface="Cambria" pitchFamily="18" charset="0"/>
                <a:ea typeface="+mj-ea"/>
                <a:cs typeface="+mj-cs"/>
              </a:rPr>
              <a:t>  </a:t>
            </a:r>
            <a:r>
              <a:rPr lang="en-US" sz="4400" b="1" dirty="0">
                <a:solidFill>
                  <a:schemeClr val="tx2">
                    <a:lumMod val="75000"/>
                  </a:schemeClr>
                </a:solidFill>
                <a:latin typeface="Cambria" pitchFamily="18" charset="0"/>
                <a:ea typeface="+mj-ea"/>
                <a:cs typeface="+mj-cs"/>
              </a:rPr>
              <a:t>Proverbs 18:21</a:t>
            </a:r>
            <a:endParaRPr lang="en-US" b="1" dirty="0" smtClean="0">
              <a:solidFill>
                <a:schemeClr val="tx2">
                  <a:lumMod val="75000"/>
                </a:schemeClr>
              </a:solidFill>
            </a:endParaRPr>
          </a:p>
        </p:txBody>
      </p:sp>
      <p:pic>
        <p:nvPicPr>
          <p:cNvPr id="5" name="Content Placeholder 5" descr="CoupleTalki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185" y="1447800"/>
            <a:ext cx="3012016" cy="31147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495773"/>
      </p:ext>
    </p:extLst>
  </p:cSld>
  <p:clrMapOvr>
    <a:masterClrMapping/>
  </p:clrMapOvr>
  <mc:AlternateContent xmlns:mc="http://schemas.openxmlformats.org/markup-compatibility/2006" xmlns:p14="http://schemas.microsoft.com/office/powerpoint/2010/main">
    <mc:Choice Requires="p14">
      <p:transition spd="slow" p14:dur="1750">
        <p:wipe dir="r"/>
      </p:transition>
    </mc:Choice>
    <mc:Fallback xmlns="">
      <p:transition spd="slow">
        <p:wipe dir="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947</TotalTime>
  <Words>337</Words>
  <Application>Microsoft Office PowerPoint</Application>
  <PresentationFormat>On-screen Show (4:3)</PresentationFormat>
  <Paragraphs>78</Paragraphs>
  <Slides>18</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Cambria</vt:lpstr>
      <vt:lpstr>Office Theme</vt:lpstr>
      <vt:lpstr>1_Office Theme</vt:lpstr>
      <vt:lpstr>PowerPoint Presentation</vt:lpstr>
      <vt:lpstr>What Marriage Teaches Us About COMMUNICATION</vt:lpstr>
      <vt:lpstr>PowerPoint Presentation</vt:lpstr>
      <vt:lpstr>5 T’s to communication: Take Time Together Talking, Not Telling</vt:lpstr>
      <vt:lpstr>What is Important to Communication in Marriage?</vt:lpstr>
      <vt:lpstr>The Power of Words</vt:lpstr>
      <vt:lpstr>The Power of Words</vt:lpstr>
      <vt:lpstr>The Power of Words</vt:lpstr>
      <vt:lpstr>The Power of Words</vt:lpstr>
      <vt:lpstr>The Power of Words</vt:lpstr>
      <vt:lpstr>Enemies of Communication in Marriage</vt:lpstr>
      <vt:lpstr>Friends of Communication in Marriage</vt:lpstr>
      <vt:lpstr>4 Great  Communication  Components</vt:lpstr>
      <vt:lpstr>PowerPoint Presentation</vt:lpstr>
      <vt:lpstr>PowerPoint Presentation</vt:lpstr>
      <vt:lpstr>PowerPoint Presentation</vt:lpstr>
      <vt:lpstr>CONNECT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The 5 Tâ€™s to communication:  Take Time Together Talking, Not Tellingâ€¦   I presented this in one of the  first lessons I ever did on marriage, because in our marriage we had special places to grow in intimacy  with each otherâ€¦  Most often was at the kitchen sink, one washing, the other dryingâ€¦   After preaching  this lesson, a man came to me saying, â€œIâ€™d quit preaching &amp; gone to meddling. I donâ€™t do dishes.â€    Maybe he didnâ€™t communicate with his wife, or he had another place for communicationâ€¦. B. Where you go, what you say, the attitude with which you say it, touch or not touch, the honest content,  attentiveness, understanding, time, and body language in communication are all importantâ€¦   C. In Genesis 2:25, marriage involves Openness and Honesty  - â€œthey were naked, the man and his wife,  and were not ashamedâ€ (v.25)  Intimacy is what God has in mind for marriageâ€¦ Yes, the sexual union   has its part here, but before sexual oneness takes place, every marriage begins intimacy of the heartâ€¦  Which comes about from communicationâ€¦   I do not know the number of people we have talked with   about marriage who described their relationship as an engaged couple as â€œwe can talk to each other about   anythingâ€, â€œsheâ€™s so easy to talk withâ€, â€œhe understands how I feelâ€, â€œheâ€™s my best friendâ€, â€œwe talk about   everythingâ€,  â€œI can be honest with him &amp; heâ€™ll not criticize meâ€, â€œweâ€™re on the same pageâ€, â€œHe showed  me how much he cared for me as a personâ€, â€œI trust her/himâ€â€¦     Has that continued in your marriage?    If not, why notâ€¦  It should if intimacy and oneness are to be part of what God wants marriage to beâ€¦  If you were so interested in getting to know each other before marriage, why should the same goal be  dropped after the wedding?  What this reminds me of isâ€¦. Â  1. The Power of Words A. The Bible speaks of the power of the â€œtongue,â€ and the difficulty of controlling itâ€¦ Notice  James 3:5-10 B. Each day, you and your spouse decide how you will talk to ea</dc:title>
  <dc:creator>Shawn</dc:creator>
  <cp:lastModifiedBy>shawn bain</cp:lastModifiedBy>
  <cp:revision>43</cp:revision>
  <dcterms:created xsi:type="dcterms:W3CDTF">2009-10-26T18:49:52Z</dcterms:created>
  <dcterms:modified xsi:type="dcterms:W3CDTF">2019-11-08T18:23:22Z</dcterms:modified>
</cp:coreProperties>
</file>