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0366" autoAdjust="0"/>
  </p:normalViewPr>
  <p:slideViewPr>
    <p:cSldViewPr>
      <p:cViewPr varScale="1">
        <p:scale>
          <a:sx n="80" d="100"/>
          <a:sy n="80" d="100"/>
        </p:scale>
        <p:origin x="251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8" d="100"/>
          <a:sy n="88" d="100"/>
        </p:scale>
        <p:origin x="-385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93015E-A8B1-43A0-AE29-72880F594F6E}" type="datetimeFigureOut">
              <a:rPr lang="en-US" smtClean="0"/>
              <a:t>5/16/2021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F2B04C-4080-46F9-B32F-011E3ADF8F32}" type="slidenum">
              <a:rPr lang="en-US" smtClean="0"/>
              <a:t>‹#›</a:t>
            </a:fld>
            <a:endParaRPr lang="en-US"/>
          </a:p>
        </p:txBody>
      </p:sp>
    </p:spTree>
    <p:extLst>
      <p:ext uri="{BB962C8B-B14F-4D97-AF65-F5344CB8AC3E}">
        <p14:creationId xmlns:p14="http://schemas.microsoft.com/office/powerpoint/2010/main" val="1003804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SOTM, </a:t>
            </a:r>
            <a:r>
              <a:rPr lang="en-US" baseline="0" dirty="0"/>
              <a:t>Jesus is primarily preaching about character – what a person must be more than what he must do, the inward man more than the external man. Therefore it is not enough to merely refrain from murder. If we feel hateful anger or vengeance towards our neighbor, it might as well be murder as far as God is concerned and you are in danger of hell-fire. It is not enough to merely abstain from adultery since lust conceived is adultery in the heart. It is not acceptable to divorce your wife without a cause merely because the OT gave allowances for it because it violates the second greatest commandment that requiring that we love our neighbor as ourselves.</a:t>
            </a:r>
          </a:p>
          <a:p>
            <a:endParaRPr lang="en-US" baseline="0" dirty="0"/>
          </a:p>
          <a:p>
            <a:r>
              <a:rPr lang="en-US" baseline="0" dirty="0"/>
              <a:t>This sermon is not about external conformity. It is about changing who we are. Jesus is interested in changing the way we think, changing the way we see things, changing what and who we live for. And once someone is of the type of character Christ speaks of in this sermon, there will be no problem getting them to obey commands that must be obeyed because the driving force behind true obedience is attitude.</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Jesus continues to raise the bar for His disciples by finishing off this chapter with 6 statements along the lines of “You have heard that it was said….but I say to you”. Rather than contradicting the OT, for which He was bound and assured would not abolish until fulfilled (Matt 5:17-19), I believe Jesus is primarily </a:t>
            </a:r>
            <a:r>
              <a:rPr lang="en-US" sz="1200" kern="1200" dirty="0">
                <a:solidFill>
                  <a:schemeClr val="tx1"/>
                </a:solidFill>
                <a:effectLst/>
                <a:latin typeface="+mn-lt"/>
                <a:ea typeface="+mn-ea"/>
                <a:cs typeface="+mn-cs"/>
              </a:rPr>
              <a:t>correcting the Pharisees’ and</a:t>
            </a:r>
            <a:r>
              <a:rPr lang="en-US" sz="1200" kern="1200" baseline="0" dirty="0">
                <a:solidFill>
                  <a:schemeClr val="tx1"/>
                </a:solidFill>
                <a:effectLst/>
                <a:latin typeface="+mn-lt"/>
                <a:ea typeface="+mn-ea"/>
                <a:cs typeface="+mn-cs"/>
              </a:rPr>
              <a:t> scribes’ superficial</a:t>
            </a:r>
            <a:r>
              <a:rPr lang="en-US" sz="1200" kern="1200" dirty="0">
                <a:solidFill>
                  <a:schemeClr val="tx1"/>
                </a:solidFill>
                <a:effectLst/>
                <a:latin typeface="+mn-lt"/>
                <a:ea typeface="+mn-ea"/>
                <a:cs typeface="+mn-cs"/>
              </a:rPr>
              <a:t> interpretations of the Law</a:t>
            </a:r>
            <a:r>
              <a:rPr lang="en-US" sz="1200" kern="1200" baseline="0" dirty="0">
                <a:solidFill>
                  <a:schemeClr val="tx1"/>
                </a:solidFill>
                <a:effectLst/>
                <a:latin typeface="+mn-lt"/>
                <a:ea typeface="+mn-ea"/>
                <a:cs typeface="+mn-cs"/>
              </a:rPr>
              <a:t> by teaching both the substance and the spirit behind it. We will conclude this chapter by focusing on the last 3.</a:t>
            </a:r>
            <a:endParaRPr lang="en-US" dirty="0"/>
          </a:p>
          <a:p>
            <a:endParaRPr lang="en-US" dirty="0"/>
          </a:p>
        </p:txBody>
      </p:sp>
      <p:sp>
        <p:nvSpPr>
          <p:cNvPr id="4" name="Slide Number Placeholder 3"/>
          <p:cNvSpPr>
            <a:spLocks noGrp="1"/>
          </p:cNvSpPr>
          <p:nvPr>
            <p:ph type="sldNum" sz="quarter" idx="10"/>
          </p:nvPr>
        </p:nvSpPr>
        <p:spPr/>
        <p:txBody>
          <a:bodyPr/>
          <a:lstStyle/>
          <a:p>
            <a:fld id="{F8F2B04C-4080-46F9-B32F-011E3ADF8F32}" type="slidenum">
              <a:rPr lang="en-US" smtClean="0"/>
              <a:t>1</a:t>
            </a:fld>
            <a:endParaRPr lang="en-US"/>
          </a:p>
        </p:txBody>
      </p:sp>
    </p:spTree>
    <p:extLst>
      <p:ext uri="{BB962C8B-B14F-4D97-AF65-F5344CB8AC3E}">
        <p14:creationId xmlns:p14="http://schemas.microsoft.com/office/powerpoint/2010/main" val="3155191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as was the case with divorce,</a:t>
            </a:r>
            <a:r>
              <a:rPr lang="en-US" baseline="0" dirty="0"/>
              <a:t> God did not generally encourage the Jews to take oaths in the OT Law. It had certainly become a custom of the time, and so most instances of it find God merely regulating its use, much like divorce (Matt 19:8). And so God’s commands concerning oaths was basically, “If you make a vow, don’t make it to false gods; make it to the Lord. And if you do, you better see it through to the end!” (Deut 23:21-23; Eccl 5:4-6). However, rather than seeing it as a regulation, the Pharisees saw it as a loophole to being truthful. Meaning, by choosing when to make a vow and when not to make a vow, or by creating distinctions in their own minds between “binding” and “nonbinding” oaths, they concocted a system by which they could lie.</a:t>
            </a:r>
          </a:p>
          <a:p>
            <a:endParaRPr lang="en-US" baseline="0" dirty="0"/>
          </a:p>
          <a:p>
            <a:r>
              <a:rPr lang="en-US" baseline="0" dirty="0"/>
              <a:t>Such a distinction is exposed by Jesus in Matt 23:16-21 as it pertained to the temple. If you swore by the temple, it might partially be the truth. But if you swore by the gold in the temple, it was the absolute irrefutable truth. And if you didn’t swear at all, no one could tell whether you were telling the truth at all. If you swore by the alter, it didn’t mean anything though you might impress people by it. But if you swore by the offering, it meant you were obligated to keep the truth. These were Pharisee-created distinctions that, in their minds, permitted lying; biblical versions of crossing the fingers and toes.</a:t>
            </a:r>
          </a:p>
          <a:p>
            <a:endParaRPr lang="en-US" baseline="0" dirty="0"/>
          </a:p>
          <a:p>
            <a:r>
              <a:rPr lang="en-US" baseline="0" dirty="0"/>
              <a:t>The solution for those in the kingdom is to let our “yes” be “yes and our “no” be “no”. There is no need to strengthen our statements or promises with oaths or other distinctions when we are to simply be truthful people.</a:t>
            </a:r>
            <a:endParaRPr lang="en-US" dirty="0"/>
          </a:p>
        </p:txBody>
      </p:sp>
      <p:sp>
        <p:nvSpPr>
          <p:cNvPr id="4" name="Slide Number Placeholder 3"/>
          <p:cNvSpPr>
            <a:spLocks noGrp="1"/>
          </p:cNvSpPr>
          <p:nvPr>
            <p:ph type="sldNum" sz="quarter" idx="10"/>
          </p:nvPr>
        </p:nvSpPr>
        <p:spPr/>
        <p:txBody>
          <a:bodyPr/>
          <a:lstStyle/>
          <a:p>
            <a:fld id="{F8F2B04C-4080-46F9-B32F-011E3ADF8F32}" type="slidenum">
              <a:rPr lang="en-US" smtClean="0"/>
              <a:t>2</a:t>
            </a:fld>
            <a:endParaRPr lang="en-US"/>
          </a:p>
        </p:txBody>
      </p:sp>
    </p:spTree>
    <p:extLst>
      <p:ext uri="{BB962C8B-B14F-4D97-AF65-F5344CB8AC3E}">
        <p14:creationId xmlns:p14="http://schemas.microsoft.com/office/powerpoint/2010/main" val="1127002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practical applications</a:t>
            </a:r>
            <a:r>
              <a:rPr lang="en-US" baseline="0" dirty="0"/>
              <a:t>?</a:t>
            </a:r>
          </a:p>
          <a:p>
            <a:endParaRPr lang="en-US" baseline="0" dirty="0"/>
          </a:p>
          <a:p>
            <a:r>
              <a:rPr lang="en-US" baseline="0" dirty="0"/>
              <a:t>First, avoid profanities and other blasphemies that evoke such things as God, Jesus, heaven, hell, or the like. When certain words and concepts are reserved by God for condemnation purposes, don’t treat these words as common, using them in careless, vain circumstances. It is irreverent and causes us to forget our place as human beings. Such words, when used as profanities, tempt us to feel bigger and more powerful than we really are, and it minimizes and destigmatizes serious spiritual concepts.</a:t>
            </a:r>
          </a:p>
          <a:p>
            <a:endParaRPr lang="en-US" baseline="0" dirty="0"/>
          </a:p>
          <a:p>
            <a:r>
              <a:rPr lang="en-US" baseline="0" dirty="0"/>
              <a:t>Second, we need to remember there are no such things as half truths or little white lies. A half truth is a half lie and Satan is the master of these (Gen 3:4-5). Interestingly, though Satan told what many would consider a “half truth”, Jesus reminds us that he is the father of lies and that there is no truth in him (John 8:44). Therefore, in God’s eyes, any amount of lying trumps whatever little truthfulness there may be in the statement in question.</a:t>
            </a:r>
          </a:p>
          <a:p>
            <a:endParaRPr lang="en-US" baseline="0" dirty="0"/>
          </a:p>
          <a:p>
            <a:r>
              <a:rPr lang="en-US" baseline="0" dirty="0"/>
              <a:t>Third, be on guard against exaggerating or minimizing situations. Exaggerating occurs when we’re tempted to spruce up a story or situation to make it sound more entertaining than it is. Minimizing occurs when we downplay certain situations and avoid declaring much needed facts that would otherwise present the complete truth of a matter.</a:t>
            </a:r>
          </a:p>
          <a:p>
            <a:endParaRPr lang="en-US" baseline="0" dirty="0"/>
          </a:p>
          <a:p>
            <a:r>
              <a:rPr lang="en-US" baseline="0" dirty="0"/>
              <a:t>Fourth, follow through with your commitments to other people. When you tell someone you will do something, do it. While we can become forgetful, other people are not and it can become a serious deterrent to our reputation to others and more importantly God.</a:t>
            </a:r>
          </a:p>
        </p:txBody>
      </p:sp>
      <p:sp>
        <p:nvSpPr>
          <p:cNvPr id="4" name="Slide Number Placeholder 3"/>
          <p:cNvSpPr>
            <a:spLocks noGrp="1"/>
          </p:cNvSpPr>
          <p:nvPr>
            <p:ph type="sldNum" sz="quarter" idx="10"/>
          </p:nvPr>
        </p:nvSpPr>
        <p:spPr/>
        <p:txBody>
          <a:bodyPr/>
          <a:lstStyle/>
          <a:p>
            <a:fld id="{F8F2B04C-4080-46F9-B32F-011E3ADF8F32}" type="slidenum">
              <a:rPr lang="en-US" smtClean="0"/>
              <a:t>3</a:t>
            </a:fld>
            <a:endParaRPr lang="en-US"/>
          </a:p>
        </p:txBody>
      </p:sp>
    </p:spTree>
    <p:extLst>
      <p:ext uri="{BB962C8B-B14F-4D97-AF65-F5344CB8AC3E}">
        <p14:creationId xmlns:p14="http://schemas.microsoft.com/office/powerpoint/2010/main" val="2813608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Not much else runs against the grain of human nature than what Jesus proclaim</a:t>
            </a:r>
            <a:r>
              <a:rPr lang="en-US" sz="1200" kern="1200" baseline="0" dirty="0">
                <a:solidFill>
                  <a:schemeClr val="tx1"/>
                </a:solidFill>
                <a:effectLst/>
                <a:latin typeface="+mn-lt"/>
                <a:ea typeface="+mn-ea"/>
                <a:cs typeface="+mn-cs"/>
              </a:rPr>
              <a:t> in this passage</a:t>
            </a:r>
            <a:r>
              <a:rPr lang="en-US" sz="1200" kern="1200" dirty="0">
                <a:solidFill>
                  <a:schemeClr val="tx1"/>
                </a:solidFill>
                <a:effectLst/>
                <a:latin typeface="+mn-lt"/>
                <a:ea typeface="+mn-ea"/>
                <a:cs typeface="+mn-cs"/>
              </a:rPr>
              <a:t> here. The</a:t>
            </a:r>
            <a:r>
              <a:rPr lang="en-US" sz="1200" kern="1200" baseline="0" dirty="0">
                <a:solidFill>
                  <a:schemeClr val="tx1"/>
                </a:solidFill>
                <a:effectLst/>
                <a:latin typeface="+mn-lt"/>
                <a:ea typeface="+mn-ea"/>
                <a:cs typeface="+mn-cs"/>
              </a:rPr>
              <a:t> Pharisees would have looked at this as the</a:t>
            </a:r>
            <a:r>
              <a:rPr lang="en-US" sz="1200" kern="1200" dirty="0">
                <a:solidFill>
                  <a:schemeClr val="tx1"/>
                </a:solidFill>
                <a:effectLst/>
                <a:latin typeface="+mn-lt"/>
                <a:ea typeface="+mn-ea"/>
                <a:cs typeface="+mn-cs"/>
              </a:rPr>
              <a:t> 2</a:t>
            </a:r>
            <a:r>
              <a:rPr lang="en-US" sz="1200" kern="1200" baseline="30000" dirty="0">
                <a:solidFill>
                  <a:schemeClr val="tx1"/>
                </a:solidFill>
                <a:effectLst/>
                <a:latin typeface="+mn-lt"/>
                <a:ea typeface="+mn-ea"/>
                <a:cs typeface="+mn-cs"/>
              </a:rPr>
              <a:t>nd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greatest commandment with a twist.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You shall love your neighbor, but not if he does you wrong; then you are to seek justice.” Nope, </a:t>
            </a:r>
            <a:r>
              <a:rPr lang="en-US" sz="1200" u="sng" kern="1200" dirty="0">
                <a:solidFill>
                  <a:schemeClr val="tx1"/>
                </a:solidFill>
                <a:effectLst/>
                <a:latin typeface="+mn-lt"/>
                <a:ea typeface="+mn-ea"/>
                <a:cs typeface="+mn-cs"/>
              </a:rPr>
              <a:t>you shall love your neighbor as yourself</a:t>
            </a:r>
            <a:r>
              <a:rPr lang="en-US" sz="1200" u="none" kern="1200" dirty="0">
                <a:solidFill>
                  <a:schemeClr val="tx1"/>
                </a:solidFill>
                <a:effectLst/>
                <a:latin typeface="+mn-lt"/>
                <a:ea typeface="+mn-ea"/>
                <a:cs typeface="+mn-cs"/>
              </a:rPr>
              <a:t>. </a:t>
            </a:r>
          </a:p>
          <a:p>
            <a:pPr lvl="0"/>
            <a:endParaRPr lang="en-US" sz="1200" u="none"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When we commit some sin, when we wrong someone, we make it right. We resolve ourselves not to do it again and through prayer, study, discipline, we make ourselves better. That’s what we do for ourselves. We must love our neighbor with</a:t>
            </a:r>
            <a:r>
              <a:rPr lang="en-US" sz="1200" kern="1200" baseline="0" dirty="0">
                <a:solidFill>
                  <a:schemeClr val="tx1"/>
                </a:solidFill>
                <a:effectLst/>
                <a:latin typeface="+mn-lt"/>
                <a:ea typeface="+mn-ea"/>
                <a:cs typeface="+mn-cs"/>
              </a:rPr>
              <a:t> that in mind</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always looking out for his well being, even if he wrongs you. When someone harms you, deceives you, steals from you, wrongs you, more often than not, all we can think about is getting that person back; making him pay. But here we find that loving others has nothing to do with whether or not we get justice. Its always about what the other person needs. So the main point Jesus is making is this: don’t return evil with evil.</a:t>
            </a:r>
            <a:endParaRPr lang="en-US" dirty="0"/>
          </a:p>
          <a:p>
            <a:endParaRPr lang="en-US" dirty="0"/>
          </a:p>
          <a:p>
            <a:pPr lvl="0"/>
            <a:r>
              <a:rPr lang="en-US" dirty="0"/>
              <a:t>The intent of the</a:t>
            </a:r>
            <a:r>
              <a:rPr lang="en-US" baseline="0" dirty="0"/>
              <a:t> original</a:t>
            </a:r>
            <a:r>
              <a:rPr lang="en-US" dirty="0"/>
              <a:t> OT command seems</a:t>
            </a:r>
            <a:r>
              <a:rPr lang="en-US" baseline="0" dirty="0"/>
              <a:t> to be two-fold. First, God desired to make an example of the unlawful and disobedient in order to deter the practice of evil (Deut 19:20-21). Second, it was to place limitations on the punishment of evil doers lest the one injured repay disproportionately (Ex 21:23-24). </a:t>
            </a:r>
            <a:r>
              <a:rPr lang="en-US" sz="1200" kern="1200" dirty="0">
                <a:solidFill>
                  <a:schemeClr val="tx1"/>
                </a:solidFill>
                <a:effectLst/>
                <a:latin typeface="+mn-lt"/>
                <a:ea typeface="+mn-ea"/>
                <a:cs typeface="+mn-cs"/>
              </a:rPr>
              <a:t>A guy cuts your arm off, you may feel so angry that you demand the death sentence, but the law prevented that kind of justice. “An arm for an arm” is what it said, and that’s fair. That’s how it works with the civil government isn’t? That’s one of the reasons God established civil government – </a:t>
            </a:r>
            <a:r>
              <a:rPr lang="en-US" sz="1200" b="1" kern="1200" dirty="0">
                <a:solidFill>
                  <a:schemeClr val="tx1"/>
                </a:solidFill>
                <a:effectLst/>
                <a:latin typeface="+mn-lt"/>
                <a:ea typeface="+mn-ea"/>
                <a:cs typeface="+mn-cs"/>
              </a:rPr>
              <a:t>Rom 13:3-4 - </a:t>
            </a:r>
            <a:r>
              <a:rPr lang="en-US" sz="1200" kern="1200" dirty="0">
                <a:solidFill>
                  <a:schemeClr val="tx1"/>
                </a:solidFill>
                <a:effectLst/>
                <a:latin typeface="+mn-lt"/>
                <a:ea typeface="+mn-ea"/>
                <a:cs typeface="+mn-cs"/>
              </a:rPr>
              <a:t>Punishments enacted by any government is for the purpose of helping others to see they’re not going to get away with evil doing – </a:t>
            </a:r>
            <a:r>
              <a:rPr lang="en-US" sz="1200" u="sng" kern="1200" dirty="0">
                <a:solidFill>
                  <a:schemeClr val="tx1"/>
                </a:solidFill>
                <a:effectLst/>
                <a:latin typeface="+mn-lt"/>
                <a:ea typeface="+mn-ea"/>
                <a:cs typeface="+mn-cs"/>
              </a:rPr>
              <a:t>its to make people think</a:t>
            </a:r>
            <a:r>
              <a:rPr lang="en-US" sz="1200" u="none" kern="1200" dirty="0">
                <a:solidFill>
                  <a:schemeClr val="tx1"/>
                </a:solidFill>
                <a:effectLst/>
                <a:latin typeface="+mn-lt"/>
                <a:ea typeface="+mn-ea"/>
                <a:cs typeface="+mn-cs"/>
              </a:rPr>
              <a:t>.</a:t>
            </a:r>
          </a:p>
          <a:p>
            <a:pPr lvl="0"/>
            <a:endParaRPr lang="en-US" sz="1200" u="none" kern="1200" dirty="0">
              <a:solidFill>
                <a:schemeClr val="tx1"/>
              </a:solidFill>
              <a:effectLst/>
              <a:latin typeface="+mn-lt"/>
              <a:ea typeface="+mn-ea"/>
              <a:cs typeface="+mn-cs"/>
            </a:endParaRPr>
          </a:p>
          <a:p>
            <a:pPr lvl="0"/>
            <a:r>
              <a:rPr lang="en-US" sz="1200" u="none" kern="1200" dirty="0">
                <a:solidFill>
                  <a:schemeClr val="tx1"/>
                </a:solidFill>
                <a:effectLst/>
                <a:latin typeface="+mn-lt"/>
                <a:ea typeface="+mn-ea"/>
                <a:cs typeface="+mn-cs"/>
              </a:rPr>
              <a:t>With that in mind, it is not necessarily</a:t>
            </a:r>
            <a:r>
              <a:rPr lang="en-US" sz="1200" u="none" kern="1200" baseline="0" dirty="0">
                <a:solidFill>
                  <a:schemeClr val="tx1"/>
                </a:solidFill>
                <a:effectLst/>
                <a:latin typeface="+mn-lt"/>
                <a:ea typeface="+mn-ea"/>
                <a:cs typeface="+mn-cs"/>
              </a:rPr>
              <a:t> a prohibition against self-defense or from defending your loved ones from violence. It is not a prohibition against calling the police on a thief. Each situation has to be judged separately with the 2</a:t>
            </a:r>
            <a:r>
              <a:rPr lang="en-US" sz="1200" u="none" kern="1200" baseline="30000" dirty="0">
                <a:solidFill>
                  <a:schemeClr val="tx1"/>
                </a:solidFill>
                <a:effectLst/>
                <a:latin typeface="+mn-lt"/>
                <a:ea typeface="+mn-ea"/>
                <a:cs typeface="+mn-cs"/>
              </a:rPr>
              <a:t>nd</a:t>
            </a:r>
            <a:r>
              <a:rPr lang="en-US" sz="1200" u="none" kern="1200" baseline="0" dirty="0">
                <a:solidFill>
                  <a:schemeClr val="tx1"/>
                </a:solidFill>
                <a:effectLst/>
                <a:latin typeface="+mn-lt"/>
                <a:ea typeface="+mn-ea"/>
                <a:cs typeface="+mn-cs"/>
              </a:rPr>
              <a:t> greatest commandment as the primary motivator – “What does this person really need in this specific situation?”</a:t>
            </a:r>
          </a:p>
        </p:txBody>
      </p:sp>
      <p:sp>
        <p:nvSpPr>
          <p:cNvPr id="4" name="Slide Number Placeholder 3"/>
          <p:cNvSpPr>
            <a:spLocks noGrp="1"/>
          </p:cNvSpPr>
          <p:nvPr>
            <p:ph type="sldNum" sz="quarter" idx="10"/>
          </p:nvPr>
        </p:nvSpPr>
        <p:spPr/>
        <p:txBody>
          <a:bodyPr/>
          <a:lstStyle/>
          <a:p>
            <a:fld id="{F8F2B04C-4080-46F9-B32F-011E3ADF8F32}" type="slidenum">
              <a:rPr lang="en-US" smtClean="0"/>
              <a:t>4</a:t>
            </a:fld>
            <a:endParaRPr lang="en-US"/>
          </a:p>
        </p:txBody>
      </p:sp>
    </p:spTree>
    <p:extLst>
      <p:ext uri="{BB962C8B-B14F-4D97-AF65-F5344CB8AC3E}">
        <p14:creationId xmlns:p14="http://schemas.microsoft.com/office/powerpoint/2010/main" val="2813608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If someone comes up to you picking a fight, does that mean you can’t walk away? No, in fact it may be better to walk, or in some cases run, to avoid an even worse confrontation. If he’s that disgusted with you, give him the other cheek and let him get all that aggression out of his system. Sometimes those who are angry with us, even if unjustified, need to bleed that anger before they can start thinking rationally or be reasoned with. This might require us becoming</a:t>
            </a:r>
            <a:r>
              <a:rPr lang="en-US" sz="1200" kern="1200" baseline="0" dirty="0">
                <a:solidFill>
                  <a:schemeClr val="tx1"/>
                </a:solidFill>
                <a:effectLst/>
                <a:latin typeface="+mn-lt"/>
                <a:ea typeface="+mn-ea"/>
                <a:cs typeface="+mn-cs"/>
              </a:rPr>
              <a:t> a punching bag for them in the process, if it gets them to the point where actual good can occur. On the other side of this, though, w</a:t>
            </a:r>
            <a:r>
              <a:rPr lang="en-US" baseline="0" dirty="0"/>
              <a:t>e can love another person such that we can’t let them get away with pointless aggression. We can hold a brother accountable for sin.</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If someone sues</a:t>
            </a:r>
            <a:r>
              <a:rPr lang="en-US" sz="1200" kern="1200" baseline="0" dirty="0">
                <a:solidFill>
                  <a:schemeClr val="tx1"/>
                </a:solidFill>
                <a:effectLst/>
                <a:latin typeface="+mn-lt"/>
                <a:ea typeface="+mn-ea"/>
                <a:cs typeface="+mn-cs"/>
              </a:rPr>
              <a:t> you or </a:t>
            </a:r>
            <a:r>
              <a:rPr lang="en-US" sz="1200" kern="1200" dirty="0">
                <a:solidFill>
                  <a:schemeClr val="tx1"/>
                </a:solidFill>
                <a:effectLst/>
                <a:latin typeface="+mn-lt"/>
                <a:ea typeface="+mn-ea"/>
                <a:cs typeface="+mn-cs"/>
              </a:rPr>
              <a:t>robs you</a:t>
            </a:r>
            <a:r>
              <a:rPr lang="en-US" sz="1200" kern="1200" baseline="0" dirty="0">
                <a:solidFill>
                  <a:schemeClr val="tx1"/>
                </a:solidFill>
                <a:effectLst/>
                <a:latin typeface="+mn-lt"/>
                <a:ea typeface="+mn-ea"/>
                <a:cs typeface="+mn-cs"/>
              </a:rPr>
              <a:t> of your cloak</a:t>
            </a:r>
            <a:r>
              <a:rPr lang="en-US" sz="1200" kern="1200" dirty="0">
                <a:solidFill>
                  <a:schemeClr val="tx1"/>
                </a:solidFill>
                <a:effectLst/>
                <a:latin typeface="+mn-lt"/>
                <a:ea typeface="+mn-ea"/>
                <a:cs typeface="+mn-cs"/>
              </a:rPr>
              <a:t>, have you ever thought about</a:t>
            </a:r>
            <a:r>
              <a:rPr lang="en-US" sz="1200" kern="1200" baseline="0" dirty="0">
                <a:solidFill>
                  <a:schemeClr val="tx1"/>
                </a:solidFill>
                <a:effectLst/>
                <a:latin typeface="+mn-lt"/>
                <a:ea typeface="+mn-ea"/>
                <a:cs typeface="+mn-cs"/>
              </a:rPr>
              <a:t> the fact that he</a:t>
            </a:r>
            <a:r>
              <a:rPr lang="en-US" sz="1200" kern="1200" dirty="0">
                <a:solidFill>
                  <a:schemeClr val="tx1"/>
                </a:solidFill>
                <a:effectLst/>
                <a:latin typeface="+mn-lt"/>
                <a:ea typeface="+mn-ea"/>
                <a:cs typeface="+mn-cs"/>
              </a:rPr>
              <a:t> might need the cloak? And if he needs your cloak, he might be so desperate as to need your shirt too. In fact, take</a:t>
            </a:r>
            <a:r>
              <a:rPr lang="en-US" sz="1200" kern="1200" baseline="0" dirty="0">
                <a:solidFill>
                  <a:schemeClr val="tx1"/>
                </a:solidFill>
                <a:effectLst/>
                <a:latin typeface="+mn-lt"/>
                <a:ea typeface="+mn-ea"/>
                <a:cs typeface="+mn-cs"/>
              </a:rPr>
              <a:t> him to the ATM and </a:t>
            </a:r>
            <a:r>
              <a:rPr lang="en-US" sz="1200" kern="1200" dirty="0">
                <a:solidFill>
                  <a:schemeClr val="tx1"/>
                </a:solidFill>
                <a:effectLst/>
                <a:latin typeface="+mn-lt"/>
                <a:ea typeface="+mn-ea"/>
                <a:cs typeface="+mn-cs"/>
              </a:rPr>
              <a:t>give him some money, or to the grocery</a:t>
            </a:r>
            <a:r>
              <a:rPr lang="en-US" sz="1200" kern="1200" baseline="0" dirty="0">
                <a:solidFill>
                  <a:schemeClr val="tx1"/>
                </a:solidFill>
                <a:effectLst/>
                <a:latin typeface="+mn-lt"/>
                <a:ea typeface="+mn-ea"/>
                <a:cs typeface="+mn-cs"/>
              </a:rPr>
              <a:t> store and buy him some food, </a:t>
            </a:r>
            <a:r>
              <a:rPr lang="en-US" sz="1200" kern="1200" dirty="0">
                <a:solidFill>
                  <a:schemeClr val="tx1"/>
                </a:solidFill>
                <a:effectLst/>
                <a:latin typeface="+mn-lt"/>
                <a:ea typeface="+mn-ea"/>
                <a:cs typeface="+mn-cs"/>
              </a:rPr>
              <a:t>whatever he needs. That’s the idea of loving your neighbor as yourself. This doesn’t mean</a:t>
            </a:r>
            <a:r>
              <a:rPr lang="en-US" sz="1200" kern="1200" baseline="0" dirty="0">
                <a:solidFill>
                  <a:schemeClr val="tx1"/>
                </a:solidFill>
                <a:effectLst/>
                <a:latin typeface="+mn-lt"/>
                <a:ea typeface="+mn-ea"/>
                <a:cs typeface="+mn-cs"/>
              </a:rPr>
              <a:t> its not ok to</a:t>
            </a:r>
            <a:r>
              <a:rPr lang="en-US" sz="1200" kern="1200" dirty="0">
                <a:solidFill>
                  <a:schemeClr val="tx1"/>
                </a:solidFill>
                <a:effectLst/>
                <a:latin typeface="+mn-lt"/>
                <a:ea typeface="+mn-ea"/>
                <a:cs typeface="+mn-cs"/>
              </a:rPr>
              <a:t> call the police on someone who steals from you. It may be that a little jail time is the best thing he needs in that case. But don’t do it out of personal vengeance;</a:t>
            </a:r>
            <a:r>
              <a:rPr lang="en-US" sz="1200" kern="1200" baseline="0" dirty="0">
                <a:solidFill>
                  <a:schemeClr val="tx1"/>
                </a:solidFill>
                <a:effectLst/>
                <a:latin typeface="+mn-lt"/>
                <a:ea typeface="+mn-ea"/>
                <a:cs typeface="+mn-cs"/>
              </a:rPr>
              <a:t> do it</a:t>
            </a:r>
            <a:r>
              <a:rPr lang="en-US" sz="1200" kern="1200" dirty="0">
                <a:solidFill>
                  <a:schemeClr val="tx1"/>
                </a:solidFill>
                <a:effectLst/>
                <a:latin typeface="+mn-lt"/>
                <a:ea typeface="+mn-ea"/>
                <a:cs typeface="+mn-cs"/>
              </a:rPr>
              <a:t> out of well being for his soul. That’s why we spank our kids, right? Not because we hate them. Not because we’re going to show them daddy’s not one to pull a fast one on. It’s to help them to grow. To teach them personal accountability for wrong-doing. There’s a difference in those two spirits.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 Roman soldier might require you to go with him one mile to perform some public service, and they certainly did that in the first century. And if you were hand picked, it’d be in your best interest just to do what that guy with the sword on his hip said</a:t>
            </a:r>
            <a:r>
              <a:rPr lang="en-US" sz="1200" kern="1200" baseline="0" dirty="0">
                <a:solidFill>
                  <a:schemeClr val="tx1"/>
                </a:solidFill>
                <a:effectLst/>
                <a:latin typeface="+mn-lt"/>
                <a:ea typeface="+mn-ea"/>
                <a:cs typeface="+mn-cs"/>
              </a:rPr>
              <a:t> to do</a:t>
            </a:r>
            <a:r>
              <a:rPr lang="en-US" sz="1200" kern="1200" dirty="0">
                <a:solidFill>
                  <a:schemeClr val="tx1"/>
                </a:solidFill>
                <a:effectLst/>
                <a:latin typeface="+mn-lt"/>
                <a:ea typeface="+mn-ea"/>
                <a:cs typeface="+mn-cs"/>
              </a:rPr>
              <a:t>. Simon the Cyrene had to help Jesus carry his cross because the Roman soldiers didn’t want to do it themselves. It would have humiliated them after all. But Jesus’ point is if he needs you more than a mile, help the guy out. Go with him two. That doesn’t mean if he only needs you for one mile that you’re to force him to let you go a second. The idea is to give him what he needs to get by that day.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point is, love your neighbor, even if you don’t like him. Don’t say, “Hahaha, you expect me to give to you after what you did to me? Now I finally have my revenge. You can forget about getting anything from me”. No, help your enemy. Love him.</a:t>
            </a:r>
            <a:r>
              <a:rPr lang="en-US" sz="1200" kern="1200" baseline="0" dirty="0">
                <a:solidFill>
                  <a:schemeClr val="tx1"/>
                </a:solidFill>
                <a:effectLst/>
                <a:latin typeface="+mn-lt"/>
                <a:ea typeface="+mn-ea"/>
                <a:cs typeface="+mn-cs"/>
              </a:rPr>
              <a:t> D</a:t>
            </a:r>
            <a:r>
              <a:rPr lang="en-US" sz="1200" kern="1200" dirty="0">
                <a:solidFill>
                  <a:schemeClr val="tx1"/>
                </a:solidFill>
                <a:effectLst/>
                <a:latin typeface="+mn-lt"/>
                <a:ea typeface="+mn-ea"/>
                <a:cs typeface="+mn-cs"/>
              </a:rPr>
              <a:t>o for him what is in his best interest. </a:t>
            </a:r>
            <a:r>
              <a:rPr lang="en-US" baseline="0" dirty="0"/>
              <a:t>We can also love another person and look out for their good by restraining them from evil. Every situation is different and needs to be responded to with as much good judgment as can be mustered in such precarious situations. But the motive of whatever response should be love and the needs of the individual in question. And the only way to assure we respond with discretion and not emotion is to ensure we are consumed by 2</a:t>
            </a:r>
            <a:r>
              <a:rPr lang="en-US" baseline="30000" dirty="0"/>
              <a:t>nd</a:t>
            </a:r>
            <a:r>
              <a:rPr lang="en-US" baseline="0" dirty="0"/>
              <a:t> greatest commandment.</a:t>
            </a:r>
            <a:endParaRPr lang="en-US" dirty="0"/>
          </a:p>
        </p:txBody>
      </p:sp>
      <p:sp>
        <p:nvSpPr>
          <p:cNvPr id="4" name="Slide Number Placeholder 3"/>
          <p:cNvSpPr>
            <a:spLocks noGrp="1"/>
          </p:cNvSpPr>
          <p:nvPr>
            <p:ph type="sldNum" sz="quarter" idx="10"/>
          </p:nvPr>
        </p:nvSpPr>
        <p:spPr/>
        <p:txBody>
          <a:bodyPr/>
          <a:lstStyle/>
          <a:p>
            <a:fld id="{F8F2B04C-4080-46F9-B32F-011E3ADF8F32}" type="slidenum">
              <a:rPr lang="en-US" smtClean="0"/>
              <a:t>5</a:t>
            </a:fld>
            <a:endParaRPr lang="en-US"/>
          </a:p>
        </p:txBody>
      </p:sp>
    </p:spTree>
    <p:extLst>
      <p:ext uri="{BB962C8B-B14F-4D97-AF65-F5344CB8AC3E}">
        <p14:creationId xmlns:p14="http://schemas.microsoft.com/office/powerpoint/2010/main" val="2813608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a:t>
            </a:r>
            <a:r>
              <a:rPr lang="en-US" baseline="0" dirty="0"/>
              <a:t> did the Jews get the idea that they were allowed to hate their enemies? Several possibilities come to mind:</a:t>
            </a:r>
          </a:p>
          <a:p>
            <a:endParaRPr lang="en-US" baseline="0" dirty="0"/>
          </a:p>
          <a:p>
            <a:r>
              <a:rPr lang="en-US" baseline="0" dirty="0"/>
              <a:t>First, the Jews were required to exterminate the Gentile nations from Canaan’s land (Deut 20:16-18). It’s possible this disgust for those nations and the pagan influence that caused God’s ire toward Israel emanated even to Jesus’ day. Second, the imprecatory psalms gave occasion for the Jews to hate their enemies, though they misinterpreted them. Third, they were not yet 200 years removed from the Maccabean revolt. However, none of these verses or facts were ever intended to counsel hatred towards enemies or override the 2</a:t>
            </a:r>
            <a:r>
              <a:rPr lang="en-US" baseline="30000" dirty="0"/>
              <a:t>nd</a:t>
            </a:r>
            <a:r>
              <a:rPr lang="en-US" baseline="0" dirty="0"/>
              <a:t> greatest commandment. </a:t>
            </a:r>
          </a:p>
          <a:p>
            <a:endParaRPr lang="en-US" baseline="0" dirty="0"/>
          </a:p>
          <a:p>
            <a:r>
              <a:rPr lang="en-US" baseline="0" dirty="0"/>
              <a:t>Ex 23:4-5 and Lev 19:18 makes it clear that love is to be extended not only toward fellow Israelites but even towards foreigners, no matter how evil they may be. The book of Jonah should have been a stern reminder to the Jews of the fallacy of not loving those who have caused you great harm as the Assyrians once had. </a:t>
            </a:r>
          </a:p>
          <a:p>
            <a:endParaRPr lang="en-US" baseline="0" dirty="0"/>
          </a:p>
          <a:p>
            <a:r>
              <a:rPr lang="en-US" baseline="0" dirty="0"/>
              <a:t>Point: this law by Jesus makes it clear who our neighbor is that we must love – it includes everyone. A person is not our enemy because you don’t love them, but because they have injured you without cause.</a:t>
            </a:r>
            <a:endParaRPr lang="en-US" dirty="0"/>
          </a:p>
        </p:txBody>
      </p:sp>
      <p:sp>
        <p:nvSpPr>
          <p:cNvPr id="4" name="Slide Number Placeholder 3"/>
          <p:cNvSpPr>
            <a:spLocks noGrp="1"/>
          </p:cNvSpPr>
          <p:nvPr>
            <p:ph type="sldNum" sz="quarter" idx="10"/>
          </p:nvPr>
        </p:nvSpPr>
        <p:spPr/>
        <p:txBody>
          <a:bodyPr/>
          <a:lstStyle/>
          <a:p>
            <a:fld id="{F8F2B04C-4080-46F9-B32F-011E3ADF8F32}" type="slidenum">
              <a:rPr lang="en-US" smtClean="0"/>
              <a:t>6</a:t>
            </a:fld>
            <a:endParaRPr lang="en-US"/>
          </a:p>
        </p:txBody>
      </p:sp>
    </p:spTree>
    <p:extLst>
      <p:ext uri="{BB962C8B-B14F-4D97-AF65-F5344CB8AC3E}">
        <p14:creationId xmlns:p14="http://schemas.microsoft.com/office/powerpoint/2010/main" val="2813608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a:t>
            </a:r>
            <a:r>
              <a:rPr lang="en-US" baseline="0" dirty="0"/>
              <a:t> reason we should love our enemies is because kindness can lead to repentance – this is why God continues to bless even those who despise Him (Rom 2:4). But even those who refuse to repent will have “coals of fire reaped on their head” (Rom 12:20) as the kindness shown by us brings disgrace to those who enemies without a cause. </a:t>
            </a:r>
          </a:p>
          <a:p>
            <a:endParaRPr lang="en-US" baseline="0" dirty="0"/>
          </a:p>
          <a:p>
            <a:r>
              <a:rPr lang="en-US" baseline="0" dirty="0"/>
              <a:t>Secondly, showing such love makes us more like God. If we are children of God then we must imitate our Father in heaven. His desire, after all, is that we be like Him in all respects. And if loving our enemies during our short </a:t>
            </a:r>
            <a:r>
              <a:rPr lang="en-US" baseline="0"/>
              <a:t>lifetime causes </a:t>
            </a:r>
            <a:r>
              <a:rPr lang="en-US" baseline="0" dirty="0"/>
              <a:t>much discomfort on our part, imagine how God must feel having endured such hostility towards Him since the beginning of time.</a:t>
            </a:r>
          </a:p>
          <a:p>
            <a:endParaRPr lang="en-US" baseline="0" dirty="0"/>
          </a:p>
          <a:p>
            <a:r>
              <a:rPr lang="en-US" baseline="0" dirty="0"/>
              <a:t>Third, this is not a love of affection as between husbands and wife. It is not the natural love that exists between mother and child nor love between friends. This is “agape” love, a love of goodwill that seeks to lift another even if at the expense of ourselves. It is the love Jesus showed us on the cross when He gave His life. When we can show this kind of love towards our enemies, we have achieved what few have.</a:t>
            </a:r>
            <a:endParaRPr lang="en-US" dirty="0"/>
          </a:p>
        </p:txBody>
      </p:sp>
      <p:sp>
        <p:nvSpPr>
          <p:cNvPr id="4" name="Slide Number Placeholder 3"/>
          <p:cNvSpPr>
            <a:spLocks noGrp="1"/>
          </p:cNvSpPr>
          <p:nvPr>
            <p:ph type="sldNum" sz="quarter" idx="10"/>
          </p:nvPr>
        </p:nvSpPr>
        <p:spPr/>
        <p:txBody>
          <a:bodyPr/>
          <a:lstStyle/>
          <a:p>
            <a:fld id="{F8F2B04C-4080-46F9-B32F-011E3ADF8F32}" type="slidenum">
              <a:rPr lang="en-US" smtClean="0"/>
              <a:t>7</a:t>
            </a:fld>
            <a:endParaRPr lang="en-US"/>
          </a:p>
        </p:txBody>
      </p:sp>
    </p:spTree>
    <p:extLst>
      <p:ext uri="{BB962C8B-B14F-4D97-AF65-F5344CB8AC3E}">
        <p14:creationId xmlns:p14="http://schemas.microsoft.com/office/powerpoint/2010/main" val="2813608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F8A376-96FA-4B7B-B8C4-6BE109EC7D87}"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05EFA-F025-4A38-B3D8-960121117219}" type="slidenum">
              <a:rPr lang="en-US" smtClean="0"/>
              <a:t>‹#›</a:t>
            </a:fld>
            <a:endParaRPr lang="en-US"/>
          </a:p>
        </p:txBody>
      </p:sp>
    </p:spTree>
    <p:extLst>
      <p:ext uri="{BB962C8B-B14F-4D97-AF65-F5344CB8AC3E}">
        <p14:creationId xmlns:p14="http://schemas.microsoft.com/office/powerpoint/2010/main" val="735122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F8A376-96FA-4B7B-B8C4-6BE109EC7D87}"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05EFA-F025-4A38-B3D8-960121117219}" type="slidenum">
              <a:rPr lang="en-US" smtClean="0"/>
              <a:t>‹#›</a:t>
            </a:fld>
            <a:endParaRPr lang="en-US"/>
          </a:p>
        </p:txBody>
      </p:sp>
    </p:spTree>
    <p:extLst>
      <p:ext uri="{BB962C8B-B14F-4D97-AF65-F5344CB8AC3E}">
        <p14:creationId xmlns:p14="http://schemas.microsoft.com/office/powerpoint/2010/main" val="116745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F8A376-96FA-4B7B-B8C4-6BE109EC7D87}"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05EFA-F025-4A38-B3D8-960121117219}" type="slidenum">
              <a:rPr lang="en-US" smtClean="0"/>
              <a:t>‹#›</a:t>
            </a:fld>
            <a:endParaRPr lang="en-US"/>
          </a:p>
        </p:txBody>
      </p:sp>
    </p:spTree>
    <p:extLst>
      <p:ext uri="{BB962C8B-B14F-4D97-AF65-F5344CB8AC3E}">
        <p14:creationId xmlns:p14="http://schemas.microsoft.com/office/powerpoint/2010/main" val="160472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F8A376-96FA-4B7B-B8C4-6BE109EC7D87}"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05EFA-F025-4A38-B3D8-960121117219}" type="slidenum">
              <a:rPr lang="en-US" smtClean="0"/>
              <a:t>‹#›</a:t>
            </a:fld>
            <a:endParaRPr lang="en-US"/>
          </a:p>
        </p:txBody>
      </p:sp>
    </p:spTree>
    <p:extLst>
      <p:ext uri="{BB962C8B-B14F-4D97-AF65-F5344CB8AC3E}">
        <p14:creationId xmlns:p14="http://schemas.microsoft.com/office/powerpoint/2010/main" val="10567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F8A376-96FA-4B7B-B8C4-6BE109EC7D87}" type="datetimeFigureOut">
              <a:rPr lang="en-US" smtClean="0"/>
              <a:t>5/16/2021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05EFA-F025-4A38-B3D8-960121117219}" type="slidenum">
              <a:rPr lang="en-US" smtClean="0"/>
              <a:t>‹#›</a:t>
            </a:fld>
            <a:endParaRPr lang="en-US"/>
          </a:p>
        </p:txBody>
      </p:sp>
    </p:spTree>
    <p:extLst>
      <p:ext uri="{BB962C8B-B14F-4D97-AF65-F5344CB8AC3E}">
        <p14:creationId xmlns:p14="http://schemas.microsoft.com/office/powerpoint/2010/main" val="2897393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F8A376-96FA-4B7B-B8C4-6BE109EC7D87}"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05EFA-F025-4A38-B3D8-960121117219}" type="slidenum">
              <a:rPr lang="en-US" smtClean="0"/>
              <a:t>‹#›</a:t>
            </a:fld>
            <a:endParaRPr lang="en-US"/>
          </a:p>
        </p:txBody>
      </p:sp>
    </p:spTree>
    <p:extLst>
      <p:ext uri="{BB962C8B-B14F-4D97-AF65-F5344CB8AC3E}">
        <p14:creationId xmlns:p14="http://schemas.microsoft.com/office/powerpoint/2010/main" val="1939774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F8A376-96FA-4B7B-B8C4-6BE109EC7D87}" type="datetimeFigureOut">
              <a:rPr lang="en-US" smtClean="0"/>
              <a:t>5/16/2021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205EFA-F025-4A38-B3D8-960121117219}" type="slidenum">
              <a:rPr lang="en-US" smtClean="0"/>
              <a:t>‹#›</a:t>
            </a:fld>
            <a:endParaRPr lang="en-US"/>
          </a:p>
        </p:txBody>
      </p:sp>
    </p:spTree>
    <p:extLst>
      <p:ext uri="{BB962C8B-B14F-4D97-AF65-F5344CB8AC3E}">
        <p14:creationId xmlns:p14="http://schemas.microsoft.com/office/powerpoint/2010/main" val="341136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F8A376-96FA-4B7B-B8C4-6BE109EC7D87}" type="datetimeFigureOut">
              <a:rPr lang="en-US" smtClean="0"/>
              <a:t>5/16/2021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205EFA-F025-4A38-B3D8-960121117219}" type="slidenum">
              <a:rPr lang="en-US" smtClean="0"/>
              <a:t>‹#›</a:t>
            </a:fld>
            <a:endParaRPr lang="en-US"/>
          </a:p>
        </p:txBody>
      </p:sp>
    </p:spTree>
    <p:extLst>
      <p:ext uri="{BB962C8B-B14F-4D97-AF65-F5344CB8AC3E}">
        <p14:creationId xmlns:p14="http://schemas.microsoft.com/office/powerpoint/2010/main" val="427639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8A376-96FA-4B7B-B8C4-6BE109EC7D87}" type="datetimeFigureOut">
              <a:rPr lang="en-US" smtClean="0"/>
              <a:t>5/16/2021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205EFA-F025-4A38-B3D8-960121117219}" type="slidenum">
              <a:rPr lang="en-US" smtClean="0"/>
              <a:t>‹#›</a:t>
            </a:fld>
            <a:endParaRPr lang="en-US"/>
          </a:p>
        </p:txBody>
      </p:sp>
    </p:spTree>
    <p:extLst>
      <p:ext uri="{BB962C8B-B14F-4D97-AF65-F5344CB8AC3E}">
        <p14:creationId xmlns:p14="http://schemas.microsoft.com/office/powerpoint/2010/main" val="394326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F8A376-96FA-4B7B-B8C4-6BE109EC7D87}"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05EFA-F025-4A38-B3D8-960121117219}" type="slidenum">
              <a:rPr lang="en-US" smtClean="0"/>
              <a:t>‹#›</a:t>
            </a:fld>
            <a:endParaRPr lang="en-US"/>
          </a:p>
        </p:txBody>
      </p:sp>
    </p:spTree>
    <p:extLst>
      <p:ext uri="{BB962C8B-B14F-4D97-AF65-F5344CB8AC3E}">
        <p14:creationId xmlns:p14="http://schemas.microsoft.com/office/powerpoint/2010/main" val="317505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F8A376-96FA-4B7B-B8C4-6BE109EC7D87}" type="datetimeFigureOut">
              <a:rPr lang="en-US" smtClean="0"/>
              <a:t>5/16/2021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05EFA-F025-4A38-B3D8-960121117219}" type="slidenum">
              <a:rPr lang="en-US" smtClean="0"/>
              <a:t>‹#›</a:t>
            </a:fld>
            <a:endParaRPr lang="en-US"/>
          </a:p>
        </p:txBody>
      </p:sp>
    </p:spTree>
    <p:extLst>
      <p:ext uri="{BB962C8B-B14F-4D97-AF65-F5344CB8AC3E}">
        <p14:creationId xmlns:p14="http://schemas.microsoft.com/office/powerpoint/2010/main" val="4035970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8A376-96FA-4B7B-B8C4-6BE109EC7D87}" type="datetimeFigureOut">
              <a:rPr lang="en-US" smtClean="0"/>
              <a:t>5/16/2021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05EFA-F025-4A38-B3D8-960121117219}" type="slidenum">
              <a:rPr lang="en-US" smtClean="0"/>
              <a:t>‹#›</a:t>
            </a:fld>
            <a:endParaRPr lang="en-US"/>
          </a:p>
        </p:txBody>
      </p:sp>
    </p:spTree>
    <p:extLst>
      <p:ext uri="{BB962C8B-B14F-4D97-AF65-F5344CB8AC3E}">
        <p14:creationId xmlns:p14="http://schemas.microsoft.com/office/powerpoint/2010/main" val="797638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vimeocdn.com/video/463297032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102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8000" b="1" dirty="0"/>
              <a:t>Oath Taking</a:t>
            </a:r>
          </a:p>
        </p:txBody>
      </p:sp>
      <p:sp>
        <p:nvSpPr>
          <p:cNvPr id="3" name="Content Placeholder 2"/>
          <p:cNvSpPr>
            <a:spLocks noGrp="1"/>
          </p:cNvSpPr>
          <p:nvPr>
            <p:ph idx="1"/>
          </p:nvPr>
        </p:nvSpPr>
        <p:spPr>
          <a:xfrm>
            <a:off x="0" y="1066800"/>
            <a:ext cx="5943600" cy="5791200"/>
          </a:xfrm>
        </p:spPr>
        <p:txBody>
          <a:bodyPr>
            <a:normAutofit fontScale="62500" lnSpcReduction="20000"/>
          </a:bodyPr>
          <a:lstStyle/>
          <a:p>
            <a:r>
              <a:rPr lang="en-US" sz="3800" b="1" dirty="0"/>
              <a:t>Matt 5:33-37</a:t>
            </a:r>
            <a:r>
              <a:rPr lang="en-US" sz="3800" dirty="0"/>
              <a:t> – “</a:t>
            </a:r>
            <a:r>
              <a:rPr lang="en-US" sz="3800" baseline="30000" dirty="0"/>
              <a:t>33</a:t>
            </a:r>
            <a:r>
              <a:rPr lang="en-US" sz="3800" dirty="0"/>
              <a:t>Again, you have heard that the ancients were told, ‘</a:t>
            </a:r>
            <a:r>
              <a:rPr lang="en-US" sz="3800" cap="small" dirty="0">
                <a:effectLst/>
              </a:rPr>
              <a:t>You shall not</a:t>
            </a:r>
            <a:r>
              <a:rPr lang="en-US" sz="3800" dirty="0"/>
              <a:t> </a:t>
            </a:r>
            <a:r>
              <a:rPr lang="en-US" sz="3800" cap="small" dirty="0">
                <a:effectLst/>
              </a:rPr>
              <a:t>make false vows, but shall fulfill your</a:t>
            </a:r>
            <a:r>
              <a:rPr lang="en-US" sz="3800" dirty="0"/>
              <a:t> </a:t>
            </a:r>
            <a:r>
              <a:rPr lang="en-US" sz="3800" cap="small" dirty="0">
                <a:effectLst/>
              </a:rPr>
              <a:t>vows to the Lord</a:t>
            </a:r>
            <a:r>
              <a:rPr lang="en-US" sz="3800" dirty="0"/>
              <a:t>.’ </a:t>
            </a:r>
            <a:r>
              <a:rPr lang="en-US" sz="3800" baseline="30000" dirty="0"/>
              <a:t>34</a:t>
            </a:r>
            <a:r>
              <a:rPr lang="en-US" sz="3800" dirty="0"/>
              <a:t>But I say to you, make no oath at all, either by heaven, for it is the throne of God, </a:t>
            </a:r>
            <a:r>
              <a:rPr lang="en-US" sz="3800" baseline="30000" dirty="0"/>
              <a:t>35</a:t>
            </a:r>
            <a:r>
              <a:rPr lang="en-US" sz="3800" dirty="0"/>
              <a:t>or by the earth, for it is the footstool of His feet, or by Jerusalem, for it is </a:t>
            </a:r>
            <a:r>
              <a:rPr lang="en-US" sz="3800" cap="small" dirty="0">
                <a:effectLst/>
              </a:rPr>
              <a:t>the city of the great King</a:t>
            </a:r>
            <a:r>
              <a:rPr lang="en-US" sz="3800" dirty="0"/>
              <a:t>. </a:t>
            </a:r>
            <a:r>
              <a:rPr lang="en-US" sz="3800" baseline="30000" dirty="0"/>
              <a:t>36</a:t>
            </a:r>
            <a:r>
              <a:rPr lang="en-US" sz="3800" dirty="0"/>
              <a:t>Nor shall you make an oath by your head, for you cannot make one hair white or black. </a:t>
            </a:r>
            <a:r>
              <a:rPr lang="en-US" sz="3800" baseline="30000" dirty="0"/>
              <a:t>37</a:t>
            </a:r>
            <a:r>
              <a:rPr lang="en-US" sz="3800" dirty="0"/>
              <a:t>But let your statement be, ‘Yes, yes’ or ‘No, no’; anything beyond these is of evil.”</a:t>
            </a:r>
          </a:p>
          <a:p>
            <a:pPr lvl="1"/>
            <a:endParaRPr lang="en-US" sz="1100" dirty="0"/>
          </a:p>
          <a:p>
            <a:pPr lvl="1"/>
            <a:r>
              <a:rPr lang="en-US" sz="3200" dirty="0"/>
              <a:t>Not encouraged so much as regulated</a:t>
            </a:r>
          </a:p>
          <a:p>
            <a:pPr lvl="2"/>
            <a:r>
              <a:rPr lang="en-US" sz="2600" dirty="0"/>
              <a:t>Deut 23:21-23; Eccl 5:4-6</a:t>
            </a:r>
          </a:p>
          <a:p>
            <a:pPr lvl="1"/>
            <a:endParaRPr lang="en-US" sz="1100" dirty="0"/>
          </a:p>
          <a:p>
            <a:pPr lvl="1"/>
            <a:r>
              <a:rPr lang="en-US" sz="3200" dirty="0"/>
              <a:t>Pharisees used it as a loop hole</a:t>
            </a:r>
          </a:p>
          <a:p>
            <a:pPr lvl="2"/>
            <a:r>
              <a:rPr lang="en-US" sz="2600" dirty="0"/>
              <a:t>Matt 23:16-21</a:t>
            </a:r>
          </a:p>
          <a:p>
            <a:pPr lvl="1"/>
            <a:endParaRPr lang="en-US" sz="1100" dirty="0"/>
          </a:p>
          <a:p>
            <a:pPr lvl="1"/>
            <a:r>
              <a:rPr lang="en-US" sz="3200" u="sng" dirty="0"/>
              <a:t>Solution</a:t>
            </a:r>
            <a:r>
              <a:rPr lang="en-US" sz="3200" dirty="0"/>
              <a:t>: Yes and No is sufficient for disciples</a:t>
            </a:r>
          </a:p>
        </p:txBody>
      </p:sp>
      <p:pic>
        <p:nvPicPr>
          <p:cNvPr id="2050" name="Picture 2" descr="http://3.bp.blogspot.com/-wcCcqQo98Uo/Uwak_DcIgMI/AAAAAAAAQjU/VV9P0rH3gKE/s1600/scribes+and+the+Pharisees+(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143000"/>
            <a:ext cx="32004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74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8000" b="1" dirty="0"/>
              <a:t>Oath Taking</a:t>
            </a:r>
          </a:p>
        </p:txBody>
      </p:sp>
      <p:sp>
        <p:nvSpPr>
          <p:cNvPr id="3" name="Content Placeholder 2"/>
          <p:cNvSpPr>
            <a:spLocks noGrp="1"/>
          </p:cNvSpPr>
          <p:nvPr>
            <p:ph idx="1"/>
          </p:nvPr>
        </p:nvSpPr>
        <p:spPr>
          <a:xfrm>
            <a:off x="0" y="914400"/>
            <a:ext cx="5943600" cy="5943600"/>
          </a:xfrm>
        </p:spPr>
        <p:txBody>
          <a:bodyPr>
            <a:normAutofit/>
          </a:bodyPr>
          <a:lstStyle/>
          <a:p>
            <a:r>
              <a:rPr lang="en-US" sz="4000" u="sng" dirty="0"/>
              <a:t>Practical Lessons</a:t>
            </a:r>
          </a:p>
          <a:p>
            <a:pPr lvl="1"/>
            <a:endParaRPr lang="en-US" sz="1200" dirty="0"/>
          </a:p>
          <a:p>
            <a:pPr lvl="1"/>
            <a:r>
              <a:rPr lang="en-US" sz="3000" dirty="0"/>
              <a:t>Avoid profanities/blasphemies</a:t>
            </a:r>
          </a:p>
          <a:p>
            <a:pPr lvl="2"/>
            <a:r>
              <a:rPr lang="en-US" sz="2500" dirty="0"/>
              <a:t>Eph 4:29</a:t>
            </a:r>
          </a:p>
          <a:p>
            <a:pPr lvl="1"/>
            <a:endParaRPr lang="en-US" sz="1200" dirty="0"/>
          </a:p>
          <a:p>
            <a:pPr lvl="1"/>
            <a:r>
              <a:rPr lang="en-US" sz="3000" dirty="0"/>
              <a:t>No half-truths or white lies</a:t>
            </a:r>
          </a:p>
          <a:p>
            <a:pPr lvl="2"/>
            <a:r>
              <a:rPr lang="en-US" sz="2500" dirty="0"/>
              <a:t>Matt 4:5-6</a:t>
            </a:r>
          </a:p>
          <a:p>
            <a:pPr lvl="1"/>
            <a:endParaRPr lang="en-US" sz="1200" dirty="0"/>
          </a:p>
          <a:p>
            <a:pPr lvl="1"/>
            <a:r>
              <a:rPr lang="en-US" sz="3000" dirty="0"/>
              <a:t>No exaggerating or minimizing</a:t>
            </a:r>
          </a:p>
          <a:p>
            <a:pPr lvl="2"/>
            <a:r>
              <a:rPr lang="en-US" sz="2600" dirty="0"/>
              <a:t>Gen 3:1</a:t>
            </a:r>
          </a:p>
          <a:p>
            <a:pPr lvl="1"/>
            <a:endParaRPr lang="en-US" sz="1200" dirty="0"/>
          </a:p>
          <a:p>
            <a:pPr lvl="1"/>
            <a:r>
              <a:rPr lang="en-US" sz="3000" dirty="0"/>
              <a:t>Do what you say you’ll do</a:t>
            </a:r>
          </a:p>
          <a:p>
            <a:pPr lvl="2"/>
            <a:r>
              <a:rPr lang="en-US" dirty="0"/>
              <a:t>Gen 40:23</a:t>
            </a:r>
          </a:p>
        </p:txBody>
      </p:sp>
      <p:pic>
        <p:nvPicPr>
          <p:cNvPr id="3074" name="Picture 2" descr="http://samuelsilveous.com/wp-content/uploads/2013/07/fingers-crossed-behind-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990600"/>
            <a:ext cx="3200400" cy="586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02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fade">
                                      <p:cBhvr>
                                        <p:cTn id="31" dur="500"/>
                                        <p:tgtEl>
                                          <p:spTgt spid="3">
                                            <p:txEl>
                                              <p:pRg st="11" end="1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7500" b="1" dirty="0"/>
              <a:t>Our Reaction To Injury</a:t>
            </a:r>
          </a:p>
        </p:txBody>
      </p:sp>
      <p:sp>
        <p:nvSpPr>
          <p:cNvPr id="3" name="Content Placeholder 2"/>
          <p:cNvSpPr>
            <a:spLocks noGrp="1"/>
          </p:cNvSpPr>
          <p:nvPr>
            <p:ph idx="1"/>
          </p:nvPr>
        </p:nvSpPr>
        <p:spPr>
          <a:xfrm>
            <a:off x="0" y="1143000"/>
            <a:ext cx="6096000" cy="5714999"/>
          </a:xfrm>
        </p:spPr>
        <p:txBody>
          <a:bodyPr>
            <a:normAutofit fontScale="77500" lnSpcReduction="20000"/>
          </a:bodyPr>
          <a:lstStyle/>
          <a:p>
            <a:r>
              <a:rPr lang="en-US" sz="3500" b="1" dirty="0"/>
              <a:t>Matt 5:38-42</a:t>
            </a:r>
            <a:r>
              <a:rPr lang="en-US" sz="3500" dirty="0"/>
              <a:t> – “</a:t>
            </a:r>
            <a:r>
              <a:rPr lang="en-US" sz="3500" baseline="30000" dirty="0"/>
              <a:t>38</a:t>
            </a:r>
            <a:r>
              <a:rPr lang="en-US" sz="3500" dirty="0"/>
              <a:t>You have heard that it was said, ‘</a:t>
            </a:r>
            <a:r>
              <a:rPr lang="en-US" sz="3500" cap="small" dirty="0"/>
              <a:t>An eye for an eye, and a tooth for a tooth</a:t>
            </a:r>
            <a:r>
              <a:rPr lang="en-US" sz="3500" dirty="0"/>
              <a:t>.’ </a:t>
            </a:r>
            <a:r>
              <a:rPr lang="en-US" sz="3500" baseline="30000" dirty="0"/>
              <a:t>39</a:t>
            </a:r>
            <a:r>
              <a:rPr lang="en-US" sz="3500" dirty="0"/>
              <a:t>But I say to you, do not resist an evil person; but whoever slaps you on your right cheek, turn the other to him also. </a:t>
            </a:r>
            <a:r>
              <a:rPr lang="en-US" sz="3500" baseline="30000" dirty="0"/>
              <a:t>40</a:t>
            </a:r>
            <a:r>
              <a:rPr lang="en-US" sz="3500" dirty="0"/>
              <a:t>If anyone wants to sue you and take your shirt, let him have your coat also. </a:t>
            </a:r>
            <a:r>
              <a:rPr lang="en-US" sz="3500" baseline="30000" dirty="0"/>
              <a:t>41</a:t>
            </a:r>
            <a:r>
              <a:rPr lang="en-US" sz="3500" dirty="0"/>
              <a:t>Whoever forces you to go one mile, go with him two. </a:t>
            </a:r>
            <a:r>
              <a:rPr lang="en-US" sz="3500" baseline="30000" dirty="0"/>
              <a:t>42</a:t>
            </a:r>
            <a:r>
              <a:rPr lang="en-US" sz="3500" dirty="0"/>
              <a:t>Give to him who asks of you, and do not turn away from him who wants to borrow from you.”</a:t>
            </a:r>
          </a:p>
          <a:p>
            <a:pPr lvl="1"/>
            <a:endParaRPr lang="en-US" sz="900" dirty="0"/>
          </a:p>
          <a:p>
            <a:pPr lvl="1"/>
            <a:r>
              <a:rPr lang="en-US" dirty="0"/>
              <a:t>2</a:t>
            </a:r>
            <a:r>
              <a:rPr lang="en-US" baseline="30000" dirty="0"/>
              <a:t>nd</a:t>
            </a:r>
            <a:r>
              <a:rPr lang="en-US" dirty="0"/>
              <a:t> Greatest Command w/a twist</a:t>
            </a:r>
          </a:p>
          <a:p>
            <a:pPr lvl="1"/>
            <a:endParaRPr lang="en-US" sz="900" dirty="0"/>
          </a:p>
          <a:p>
            <a:pPr lvl="1"/>
            <a:r>
              <a:rPr lang="en-US" dirty="0"/>
              <a:t>Intended to limit punishment</a:t>
            </a:r>
          </a:p>
          <a:p>
            <a:pPr lvl="1"/>
            <a:endParaRPr lang="en-US" sz="1000" dirty="0"/>
          </a:p>
          <a:p>
            <a:pPr lvl="1"/>
            <a:r>
              <a:rPr lang="en-US" u="sng" dirty="0"/>
              <a:t>Point</a:t>
            </a:r>
            <a:r>
              <a:rPr lang="en-US" dirty="0"/>
              <a:t>: What does this person need?</a:t>
            </a:r>
          </a:p>
          <a:p>
            <a:pPr lvl="1"/>
            <a:endParaRPr lang="en-US" dirty="0"/>
          </a:p>
        </p:txBody>
      </p:sp>
      <p:pic>
        <p:nvPicPr>
          <p:cNvPr id="4" name="Picture 2" descr="http://4.bp.blogspot.com/_q2XQeKUaE4E/TAylMBWBqRI/AAAAAAAAABw/zUTlsstFO0M/s320/eye4aney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838200"/>
            <a:ext cx="31242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0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7500" b="1" dirty="0"/>
              <a:t>Our Reaction To Injury</a:t>
            </a:r>
          </a:p>
        </p:txBody>
      </p:sp>
      <p:sp>
        <p:nvSpPr>
          <p:cNvPr id="3" name="Content Placeholder 2"/>
          <p:cNvSpPr>
            <a:spLocks noGrp="1"/>
          </p:cNvSpPr>
          <p:nvPr>
            <p:ph idx="1"/>
          </p:nvPr>
        </p:nvSpPr>
        <p:spPr>
          <a:xfrm>
            <a:off x="-1" y="1143000"/>
            <a:ext cx="5867401" cy="5714999"/>
          </a:xfrm>
        </p:spPr>
        <p:txBody>
          <a:bodyPr>
            <a:normAutofit fontScale="92500" lnSpcReduction="10000"/>
          </a:bodyPr>
          <a:lstStyle/>
          <a:p>
            <a:r>
              <a:rPr lang="en-US" sz="4100" b="1" u="sng" dirty="0"/>
              <a:t>Give them what they need</a:t>
            </a:r>
            <a:endParaRPr lang="en-US" sz="4100" dirty="0"/>
          </a:p>
          <a:p>
            <a:pPr lvl="1"/>
            <a:endParaRPr lang="en-US" sz="1300" dirty="0"/>
          </a:p>
          <a:p>
            <a:pPr lvl="1"/>
            <a:r>
              <a:rPr lang="en-US" dirty="0"/>
              <a:t>Some are so angry, they can’t be reasoned with</a:t>
            </a:r>
          </a:p>
          <a:p>
            <a:pPr lvl="2"/>
            <a:r>
              <a:rPr lang="en-US" u="sng" dirty="0"/>
              <a:t>Other side</a:t>
            </a:r>
            <a:r>
              <a:rPr lang="en-US" dirty="0"/>
              <a:t>: love means not letting someone get away with pointless aggression</a:t>
            </a:r>
          </a:p>
          <a:p>
            <a:pPr lvl="1"/>
            <a:endParaRPr lang="en-US" sz="1300" dirty="0"/>
          </a:p>
          <a:p>
            <a:pPr lvl="1"/>
            <a:r>
              <a:rPr lang="en-US" dirty="0"/>
              <a:t>Some who steal are desperate</a:t>
            </a:r>
          </a:p>
          <a:p>
            <a:pPr lvl="2"/>
            <a:r>
              <a:rPr lang="en-US" u="sng" dirty="0"/>
              <a:t>Other side</a:t>
            </a:r>
            <a:r>
              <a:rPr lang="en-US" dirty="0"/>
              <a:t>: Jail time might be what a thief needs (Rom 13:4)</a:t>
            </a:r>
          </a:p>
          <a:p>
            <a:pPr lvl="1"/>
            <a:endParaRPr lang="en-US" sz="1300" dirty="0"/>
          </a:p>
          <a:p>
            <a:pPr lvl="1"/>
            <a:r>
              <a:rPr lang="en-US" dirty="0"/>
              <a:t>Go out of the way for someone who asks for help</a:t>
            </a:r>
          </a:p>
          <a:p>
            <a:pPr lvl="2"/>
            <a:r>
              <a:rPr lang="en-US" u="sng" dirty="0"/>
              <a:t>Other side</a:t>
            </a:r>
            <a:r>
              <a:rPr lang="en-US" dirty="0"/>
              <a:t>: Don’t become an enabler</a:t>
            </a:r>
          </a:p>
        </p:txBody>
      </p:sp>
      <p:pic>
        <p:nvPicPr>
          <p:cNvPr id="1026" name="Picture 2" descr="http://sd.keepcalm-o-matic.co.uk/i/keep-calm-and-turn-the-other-cheek-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219201"/>
            <a:ext cx="3276600" cy="5660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36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8000" b="1" dirty="0"/>
              <a:t>Love Your Neighbor</a:t>
            </a:r>
          </a:p>
        </p:txBody>
      </p:sp>
      <p:sp>
        <p:nvSpPr>
          <p:cNvPr id="3" name="Content Placeholder 2"/>
          <p:cNvSpPr>
            <a:spLocks noGrp="1"/>
          </p:cNvSpPr>
          <p:nvPr>
            <p:ph idx="1"/>
          </p:nvPr>
        </p:nvSpPr>
        <p:spPr>
          <a:xfrm>
            <a:off x="-1" y="1066800"/>
            <a:ext cx="6019801" cy="5791199"/>
          </a:xfrm>
        </p:spPr>
        <p:txBody>
          <a:bodyPr>
            <a:noAutofit/>
          </a:bodyPr>
          <a:lstStyle/>
          <a:p>
            <a:r>
              <a:rPr lang="en-US" sz="1900" b="1" dirty="0"/>
              <a:t>Matt 5:43-48</a:t>
            </a:r>
            <a:r>
              <a:rPr lang="en-US" sz="1900" dirty="0"/>
              <a:t> – “</a:t>
            </a:r>
            <a:r>
              <a:rPr lang="en-US" sz="1900" baseline="30000" dirty="0"/>
              <a:t>43</a:t>
            </a:r>
            <a:r>
              <a:rPr lang="en-US" sz="1900" dirty="0"/>
              <a:t>You have heard that it was said, ‘</a:t>
            </a:r>
            <a:r>
              <a:rPr lang="en-US" sz="1900" cap="small" dirty="0"/>
              <a:t>You shall love your neighbor</a:t>
            </a:r>
            <a:r>
              <a:rPr lang="en-US" sz="1900" dirty="0"/>
              <a:t> and hate your enemy.’ </a:t>
            </a:r>
            <a:r>
              <a:rPr lang="en-US" sz="1900" baseline="30000" dirty="0"/>
              <a:t>44</a:t>
            </a:r>
            <a:r>
              <a:rPr lang="en-US" sz="1900" dirty="0"/>
              <a:t>But I say to you, love your enemies and pray for those who persecute you, </a:t>
            </a:r>
            <a:r>
              <a:rPr lang="en-US" sz="1900" baseline="30000" dirty="0"/>
              <a:t>45</a:t>
            </a:r>
            <a:r>
              <a:rPr lang="en-US" sz="1900" dirty="0"/>
              <a:t>so that you may be sons of your Father who is in heaven; for He causes His sun to rise on the evil and the good, and sends rain on the righteous and the unrighteous. </a:t>
            </a:r>
            <a:r>
              <a:rPr lang="en-US" sz="1900" baseline="30000" dirty="0"/>
              <a:t>46</a:t>
            </a:r>
            <a:r>
              <a:rPr lang="en-US" sz="1900" dirty="0"/>
              <a:t>For if you love those who love you, what reward do you have? Do not even the tax collectors do the same? </a:t>
            </a:r>
            <a:r>
              <a:rPr lang="en-US" sz="1900" baseline="30000" dirty="0"/>
              <a:t>47</a:t>
            </a:r>
            <a:r>
              <a:rPr lang="en-US" sz="1900" dirty="0"/>
              <a:t>If you greet only your brothers, what more are you doing than others? Do not even the Gentiles do the same? </a:t>
            </a:r>
            <a:r>
              <a:rPr lang="en-US" sz="1900" baseline="30000" dirty="0"/>
              <a:t>48</a:t>
            </a:r>
            <a:r>
              <a:rPr lang="en-US" sz="1900" dirty="0"/>
              <a:t>Therefore you are to be perfect, as your heavenly Father is perfect.”</a:t>
            </a:r>
          </a:p>
          <a:p>
            <a:pPr lvl="1"/>
            <a:r>
              <a:rPr lang="en-US" sz="1700" dirty="0"/>
              <a:t>Where did learn they could hate their enemy?</a:t>
            </a:r>
          </a:p>
          <a:p>
            <a:pPr lvl="2"/>
            <a:r>
              <a:rPr lang="en-US" sz="1500" dirty="0"/>
              <a:t>Extermination of Gentiles from Canaan? (Deut 20:16-18)</a:t>
            </a:r>
          </a:p>
          <a:p>
            <a:pPr lvl="2"/>
            <a:r>
              <a:rPr lang="en-US" sz="1500" dirty="0"/>
              <a:t>Imprecatory psalms?</a:t>
            </a:r>
          </a:p>
          <a:p>
            <a:pPr lvl="2"/>
            <a:r>
              <a:rPr lang="en-US" sz="1500" dirty="0"/>
              <a:t>Maccabean revolt?</a:t>
            </a:r>
          </a:p>
          <a:p>
            <a:pPr lvl="1"/>
            <a:r>
              <a:rPr lang="en-US" sz="1700" dirty="0"/>
              <a:t>We must rightly divide</a:t>
            </a:r>
          </a:p>
          <a:p>
            <a:pPr lvl="2"/>
            <a:r>
              <a:rPr lang="en-US" sz="1500" dirty="0"/>
              <a:t>They were to love foreigner – Ex 23:4-5; Lev 19:18</a:t>
            </a:r>
          </a:p>
          <a:p>
            <a:pPr lvl="2"/>
            <a:r>
              <a:rPr lang="en-US" sz="1500" dirty="0"/>
              <a:t>Book of Jonah</a:t>
            </a:r>
          </a:p>
          <a:p>
            <a:pPr lvl="1"/>
            <a:endParaRPr lang="en-US" sz="1400" dirty="0"/>
          </a:p>
          <a:p>
            <a:pPr lvl="1"/>
            <a:endParaRPr lang="en-US" sz="1900" dirty="0"/>
          </a:p>
          <a:p>
            <a:pPr lvl="1"/>
            <a:endParaRPr lang="en-US" sz="1900" dirty="0"/>
          </a:p>
        </p:txBody>
      </p:sp>
      <p:pic>
        <p:nvPicPr>
          <p:cNvPr id="2050" name="Picture 2" descr="https://s-media-cache-ak0.pinimg.com/736x/a9/ff/57/a9ff57dcb2e7cb75fde09eff03662b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143000"/>
            <a:ext cx="3124200" cy="5716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65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8000" b="1" dirty="0"/>
              <a:t>Love Your Neighbor</a:t>
            </a:r>
          </a:p>
        </p:txBody>
      </p:sp>
      <p:sp>
        <p:nvSpPr>
          <p:cNvPr id="3" name="Content Placeholder 2"/>
          <p:cNvSpPr>
            <a:spLocks noGrp="1"/>
          </p:cNvSpPr>
          <p:nvPr>
            <p:ph idx="1"/>
          </p:nvPr>
        </p:nvSpPr>
        <p:spPr>
          <a:xfrm>
            <a:off x="-1" y="1066800"/>
            <a:ext cx="5791201" cy="5791199"/>
          </a:xfrm>
        </p:spPr>
        <p:txBody>
          <a:bodyPr>
            <a:normAutofit/>
          </a:bodyPr>
          <a:lstStyle/>
          <a:p>
            <a:r>
              <a:rPr lang="en-US" sz="3800" b="1" u="sng" dirty="0"/>
              <a:t>Causes enemies to think</a:t>
            </a:r>
            <a:endParaRPr lang="en-US" sz="3800" dirty="0"/>
          </a:p>
          <a:p>
            <a:pPr lvl="1"/>
            <a:endParaRPr lang="en-US" sz="1200" dirty="0"/>
          </a:p>
          <a:p>
            <a:pPr lvl="1"/>
            <a:r>
              <a:rPr lang="en-US" dirty="0"/>
              <a:t>Kindness is a cause of repentance</a:t>
            </a:r>
          </a:p>
          <a:p>
            <a:pPr lvl="2"/>
            <a:r>
              <a:rPr lang="en-US" dirty="0"/>
              <a:t>Rom 2:4; 12:19-21</a:t>
            </a:r>
          </a:p>
          <a:p>
            <a:pPr lvl="1"/>
            <a:endParaRPr lang="en-US" sz="1200" dirty="0"/>
          </a:p>
          <a:p>
            <a:pPr lvl="1"/>
            <a:r>
              <a:rPr lang="en-US" dirty="0"/>
              <a:t>We must be children of our impartial God</a:t>
            </a:r>
          </a:p>
          <a:p>
            <a:pPr lvl="1"/>
            <a:endParaRPr lang="en-US" sz="1200" dirty="0"/>
          </a:p>
          <a:p>
            <a:pPr lvl="1"/>
            <a:r>
              <a:rPr lang="en-US" dirty="0"/>
              <a:t>This is a love of goodwill: “agape”</a:t>
            </a:r>
          </a:p>
          <a:p>
            <a:pPr lvl="2"/>
            <a:r>
              <a:rPr lang="en-US" dirty="0"/>
              <a:t>John 3:16; Rom 5:8</a:t>
            </a:r>
          </a:p>
          <a:p>
            <a:pPr lvl="1"/>
            <a:endParaRPr lang="en-US" dirty="0"/>
          </a:p>
          <a:p>
            <a:pPr lvl="1"/>
            <a:endParaRPr lang="en-US" dirty="0"/>
          </a:p>
        </p:txBody>
      </p:sp>
      <p:pic>
        <p:nvPicPr>
          <p:cNvPr id="4" name="Picture 2" descr="https://redeeminggod.com/wp-content/uploads/2014/02/burning-coals-on-their-he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143000"/>
            <a:ext cx="3276600" cy="570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67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3695</TotalTime>
  <Words>3132</Words>
  <Application>Microsoft Office PowerPoint</Application>
  <PresentationFormat>On-screen Show (4:3)</PresentationFormat>
  <Paragraphs>115</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Oath Taking</vt:lpstr>
      <vt:lpstr>Oath Taking</vt:lpstr>
      <vt:lpstr>Our Reaction To Injury</vt:lpstr>
      <vt:lpstr>Our Reaction To Injury</vt:lpstr>
      <vt:lpstr>Love Your Neighbor</vt:lpstr>
      <vt:lpstr>Love Your Neighbor</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Hasty</dc:creator>
  <cp:lastModifiedBy>R H</cp:lastModifiedBy>
  <cp:revision>112</cp:revision>
  <cp:lastPrinted>2016-11-17T00:00:50Z</cp:lastPrinted>
  <dcterms:created xsi:type="dcterms:W3CDTF">2015-05-07T03:57:09Z</dcterms:created>
  <dcterms:modified xsi:type="dcterms:W3CDTF">2021-05-16T22:24:59Z</dcterms:modified>
</cp:coreProperties>
</file>