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66" r:id="rId5"/>
    <p:sldId id="259" r:id="rId6"/>
    <p:sldId id="260" r:id="rId7"/>
    <p:sldId id="263" r:id="rId8"/>
    <p:sldId id="264" r:id="rId9"/>
    <p:sldId id="261" r:id="rId10"/>
    <p:sldId id="262" r:id="rId11"/>
    <p:sldId id="265" r:id="rId12"/>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 H" initials="RH" lastIdx="1" clrIdx="0">
    <p:extLst>
      <p:ext uri="{19B8F6BF-5375-455C-9EA6-DF929625EA0E}">
        <p15:presenceInfo xmlns:p15="http://schemas.microsoft.com/office/powerpoint/2012/main" userId="7863155b6774aad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42656" autoAdjust="0"/>
  </p:normalViewPr>
  <p:slideViewPr>
    <p:cSldViewPr>
      <p:cViewPr varScale="1">
        <p:scale>
          <a:sx n="48" d="100"/>
          <a:sy n="48" d="100"/>
        </p:scale>
        <p:origin x="3414" y="54"/>
      </p:cViewPr>
      <p:guideLst>
        <p:guide orient="horz" pos="2160"/>
        <p:guide pos="2880"/>
      </p:guideLst>
    </p:cSldViewPr>
  </p:slideViewPr>
  <p:notesTextViewPr>
    <p:cViewPr>
      <p:scale>
        <a:sx n="100" d="100"/>
        <a:sy n="100" d="100"/>
      </p:scale>
      <p:origin x="0" y="0"/>
    </p:cViewPr>
  </p:notesTextViewPr>
  <p:notesViewPr>
    <p:cSldViewPr>
      <p:cViewPr varScale="1">
        <p:scale>
          <a:sx n="115" d="100"/>
          <a:sy n="115" d="100"/>
        </p:scale>
        <p:origin x="241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4165600" y="0"/>
            <a:ext cx="812800" cy="6096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468" y="685800"/>
            <a:ext cx="9131531" cy="59436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29400"/>
            <a:ext cx="3962400" cy="22741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79484" y="6629400"/>
            <a:ext cx="3962400" cy="227410"/>
          </a:xfrm>
          <a:prstGeom prst="rect">
            <a:avLst/>
          </a:prstGeom>
        </p:spPr>
        <p:txBody>
          <a:bodyPr vert="horz" lIns="91440" tIns="45720" rIns="91440" bIns="45720" rtlCol="0" anchor="b"/>
          <a:lstStyle>
            <a:lvl1pPr algn="r">
              <a:defRPr sz="1200"/>
            </a:lvl1pPr>
          </a:lstStyle>
          <a:p>
            <a:fld id="{4A2C95CD-EB3E-4865-9269-3917D3B62D2F}" type="slidenum">
              <a:rPr lang="en-US" smtClean="0"/>
              <a:t>‹#›</a:t>
            </a:fld>
            <a:endParaRPr lang="en-US"/>
          </a:p>
        </p:txBody>
      </p:sp>
    </p:spTree>
    <p:extLst>
      <p:ext uri="{BB962C8B-B14F-4D97-AF65-F5344CB8AC3E}">
        <p14:creationId xmlns:p14="http://schemas.microsoft.com/office/powerpoint/2010/main" val="2912796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the SOTM, Jesus wants to raise the bar in our spiritual thinking and doing. The Beatitudes are the foundation, teaching us that our character must exceed external conformity, that Christianity is more than things we need to </a:t>
            </a:r>
            <a:r>
              <a:rPr lang="en-US" sz="1200" u="sng" kern="1200" dirty="0">
                <a:solidFill>
                  <a:schemeClr val="tx1"/>
                </a:solidFill>
                <a:effectLst/>
                <a:latin typeface="+mn-lt"/>
                <a:ea typeface="+mn-ea"/>
                <a:cs typeface="+mn-cs"/>
              </a:rPr>
              <a:t>do</a:t>
            </a:r>
            <a:r>
              <a:rPr lang="en-US" sz="1200" kern="1200" dirty="0">
                <a:solidFill>
                  <a:schemeClr val="tx1"/>
                </a:solidFill>
                <a:effectLst/>
                <a:latin typeface="+mn-lt"/>
                <a:ea typeface="+mn-ea"/>
                <a:cs typeface="+mn-cs"/>
              </a:rPr>
              <a:t>; it’s also about who we need to </a:t>
            </a:r>
            <a:r>
              <a:rPr lang="en-US" sz="1200" u="sng" kern="1200" dirty="0">
                <a:solidFill>
                  <a:schemeClr val="tx1"/>
                </a:solidFill>
                <a:effectLst/>
                <a:latin typeface="+mn-lt"/>
                <a:ea typeface="+mn-ea"/>
                <a:cs typeface="+mn-cs"/>
              </a:rPr>
              <a:t>be</a:t>
            </a:r>
            <a:r>
              <a:rPr lang="en-US" sz="1200" kern="1200" dirty="0">
                <a:solidFill>
                  <a:schemeClr val="tx1"/>
                </a:solidFill>
                <a:effectLst/>
                <a:latin typeface="+mn-lt"/>
                <a:ea typeface="+mn-ea"/>
                <a:cs typeface="+mn-cs"/>
              </a:rPr>
              <a:t>. Then He raises the bar again by </a:t>
            </a:r>
            <a:r>
              <a:rPr lang="en-US" sz="1200" kern="1200" baseline="0" dirty="0">
                <a:solidFill>
                  <a:schemeClr val="tx1"/>
                </a:solidFill>
                <a:effectLst/>
                <a:latin typeface="+mn-lt"/>
                <a:ea typeface="+mn-ea"/>
                <a:cs typeface="+mn-cs"/>
              </a:rPr>
              <a:t>breaking the news that most will revile and slander this kind of character. They could be the person of this sermon, too, but choose to pitch their tents in darkness and revile those who do not. But then He assures us that there will be people who will be people attracted to this kind of character, and that we will become salt and light to them. And then He raises the bar further by explaining that our righteousness must exceed that of the scribes and Pharisees or we’re not going to make it.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 what we really see in this sermon is Jesus challenging us to dig deeper, to aspire to a righteousness of the heart that is sincere and genuine and honest. The gospel of the kingdom must pierce our heart and lift us to a higher plain of thinking and living. It has to change who we are. And because it changes who we are, it’ll also change what we do and what we say and how we live. In other words, this sermon is about getting to the root of things: the heart, showing us just how far we have to go to be the kind of person that is fit to serve in God’s kingdom.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And as we get to the 2</a:t>
            </a:r>
            <a:r>
              <a:rPr lang="en-US" sz="1200" kern="1200" baseline="30000" dirty="0">
                <a:solidFill>
                  <a:schemeClr val="tx1"/>
                </a:solidFill>
                <a:effectLst/>
                <a:latin typeface="+mn-lt"/>
                <a:ea typeface="+mn-ea"/>
                <a:cs typeface="+mn-cs"/>
              </a:rPr>
              <a:t>nd</a:t>
            </a:r>
            <a:r>
              <a:rPr lang="en-US" sz="1200" kern="1200" dirty="0">
                <a:solidFill>
                  <a:schemeClr val="tx1"/>
                </a:solidFill>
                <a:effectLst/>
                <a:latin typeface="+mn-lt"/>
                <a:ea typeface="+mn-ea"/>
                <a:cs typeface="+mn-cs"/>
              </a:rPr>
              <a:t> half of chapter 5, Jesus is going to raise the bar again, w/6 repetitions of one particular statement – “Yo</a:t>
            </a:r>
            <a:r>
              <a:rPr lang="en-US" sz="1200" kern="1200" baseline="0" dirty="0">
                <a:solidFill>
                  <a:schemeClr val="tx1"/>
                </a:solidFill>
                <a:effectLst/>
                <a:latin typeface="+mn-lt"/>
                <a:ea typeface="+mn-ea"/>
                <a:cs typeface="+mn-cs"/>
              </a:rPr>
              <a:t>u have heard that it was said….but I say to you”.</a:t>
            </a:r>
            <a:endParaRPr lang="en-US" dirty="0"/>
          </a:p>
        </p:txBody>
      </p:sp>
      <p:sp>
        <p:nvSpPr>
          <p:cNvPr id="4" name="Slide Number Placeholder 3"/>
          <p:cNvSpPr>
            <a:spLocks noGrp="1"/>
          </p:cNvSpPr>
          <p:nvPr>
            <p:ph type="sldNum" sz="quarter" idx="10"/>
          </p:nvPr>
        </p:nvSpPr>
        <p:spPr/>
        <p:txBody>
          <a:bodyPr/>
          <a:lstStyle/>
          <a:p>
            <a:fld id="{4A2C95CD-EB3E-4865-9269-3917D3B62D2F}" type="slidenum">
              <a:rPr lang="en-US" smtClean="0"/>
              <a:t>1</a:t>
            </a:fld>
            <a:endParaRPr lang="en-US"/>
          </a:p>
        </p:txBody>
      </p:sp>
    </p:spTree>
    <p:extLst>
      <p:ext uri="{BB962C8B-B14F-4D97-AF65-F5344CB8AC3E}">
        <p14:creationId xmlns:p14="http://schemas.microsoft.com/office/powerpoint/2010/main" val="10427447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Matt 5:31-32</a:t>
            </a:r>
            <a:r>
              <a:rPr lang="en-US" sz="1200" kern="1200" dirty="0">
                <a:solidFill>
                  <a:schemeClr val="tx1"/>
                </a:solidFill>
                <a:effectLst/>
                <a:latin typeface="+mn-lt"/>
                <a:ea typeface="+mn-ea"/>
                <a:cs typeface="+mn-cs"/>
              </a:rPr>
              <a:t> – What the Pharisees needed to understand, as well as us, is that God never encouraged divorce in the OT.</a:t>
            </a:r>
            <a:r>
              <a:rPr lang="en-US" sz="1200" kern="1200" baseline="0" dirty="0">
                <a:solidFill>
                  <a:schemeClr val="tx1"/>
                </a:solidFill>
                <a:effectLst/>
                <a:latin typeface="+mn-lt"/>
                <a:ea typeface="+mn-ea"/>
                <a:cs typeface="+mn-cs"/>
              </a:rPr>
              <a:t> He hates it.</a:t>
            </a:r>
            <a:r>
              <a:rPr lang="en-US" sz="1200" kern="1200" dirty="0">
                <a:solidFill>
                  <a:schemeClr val="tx1"/>
                </a:solidFill>
                <a:effectLst/>
                <a:latin typeface="+mn-lt"/>
                <a:ea typeface="+mn-ea"/>
                <a:cs typeface="+mn-cs"/>
              </a:rPr>
              <a:t> – </a:t>
            </a:r>
            <a:r>
              <a:rPr lang="en-US" sz="1200" b="1" kern="1200" dirty="0">
                <a:solidFill>
                  <a:schemeClr val="tx1"/>
                </a:solidFill>
                <a:effectLst/>
                <a:latin typeface="+mn-lt"/>
                <a:ea typeface="+mn-ea"/>
                <a:cs typeface="+mn-cs"/>
              </a:rPr>
              <a:t>Mal 2:16 </a:t>
            </a:r>
            <a:r>
              <a:rPr lang="en-US" sz="1200" kern="1200" dirty="0">
                <a:solidFill>
                  <a:schemeClr val="tx1"/>
                </a:solidFill>
                <a:effectLst/>
                <a:latin typeface="+mn-lt"/>
                <a:ea typeface="+mn-ea"/>
                <a:cs typeface="+mn-cs"/>
              </a:rPr>
              <a:t>– What He </a:t>
            </a:r>
            <a:r>
              <a:rPr lang="en-US" sz="1200" u="sng" kern="1200" dirty="0">
                <a:solidFill>
                  <a:schemeClr val="tx1"/>
                </a:solidFill>
                <a:effectLst/>
                <a:latin typeface="+mn-lt"/>
                <a:ea typeface="+mn-ea"/>
                <a:cs typeface="+mn-cs"/>
              </a:rPr>
              <a:t>did</a:t>
            </a:r>
            <a:r>
              <a:rPr lang="en-US" sz="1200" kern="1200" dirty="0">
                <a:solidFill>
                  <a:schemeClr val="tx1"/>
                </a:solidFill>
                <a:effectLst/>
                <a:latin typeface="+mn-lt"/>
                <a:ea typeface="+mn-ea"/>
                <a:cs typeface="+mn-cs"/>
              </a:rPr>
              <a:t> do was regulate it (Deut 24). And the Pharisees had completely missed the point. Like every other law, they took a very loose interpretation of Deut 24 and they isolated it from all the other commandments, such as the 2</a:t>
            </a:r>
            <a:r>
              <a:rPr lang="en-US" sz="1200" kern="1200" baseline="30000" dirty="0">
                <a:solidFill>
                  <a:schemeClr val="tx1"/>
                </a:solidFill>
                <a:effectLst/>
                <a:latin typeface="+mn-lt"/>
                <a:ea typeface="+mn-ea"/>
                <a:cs typeface="+mn-cs"/>
              </a:rPr>
              <a:t>nd</a:t>
            </a:r>
            <a:r>
              <a:rPr lang="en-US" sz="1200" kern="1200" dirty="0">
                <a:solidFill>
                  <a:schemeClr val="tx1"/>
                </a:solidFill>
                <a:effectLst/>
                <a:latin typeface="+mn-lt"/>
                <a:ea typeface="+mn-ea"/>
                <a:cs typeface="+mn-cs"/>
              </a:rPr>
              <a:t> greatest commandment</a:t>
            </a:r>
            <a:r>
              <a:rPr lang="en-US" sz="1200" kern="1200" baseline="0" dirty="0">
                <a:solidFill>
                  <a:schemeClr val="tx1"/>
                </a:solidFill>
                <a:effectLst/>
                <a:latin typeface="+mn-lt"/>
                <a:ea typeface="+mn-ea"/>
                <a:cs typeface="+mn-cs"/>
              </a:rPr>
              <a:t> of </a:t>
            </a:r>
            <a:r>
              <a:rPr lang="en-US" sz="1200" kern="1200" dirty="0">
                <a:solidFill>
                  <a:schemeClr val="tx1"/>
                </a:solidFill>
                <a:effectLst/>
                <a:latin typeface="+mn-lt"/>
                <a:ea typeface="+mn-ea"/>
                <a:cs typeface="+mn-cs"/>
              </a:rPr>
              <a:t>loving your neighbor as yourself, caring more for the legal technicalities. But Deut 24 was meant to prevent careless, hasty divorcing, not encourage it, and Jesus admits in Matt 19 that God only allowed it because their heart was so hard. Divorce in Deut 24 was never a command. Love is a command.</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We must remember the Beatitudes, particularly how blessed are the merciful. I say this because though God allows divorce for the one cause of fornication, as here and Matt 19 instructs us, that is not necessarily God’s will. It is an allowance on His part. But if there is any way whatsoever for the marriage to be salvaged after a spouse is unfaithful, I believe God would have them to stay together. Hosea teaches principles related to this – blessed are the merciful.</a:t>
            </a:r>
            <a:endParaRPr lang="en-US" dirty="0"/>
          </a:p>
        </p:txBody>
      </p:sp>
      <p:sp>
        <p:nvSpPr>
          <p:cNvPr id="4" name="Slide Number Placeholder 3"/>
          <p:cNvSpPr>
            <a:spLocks noGrp="1"/>
          </p:cNvSpPr>
          <p:nvPr>
            <p:ph type="sldNum" sz="quarter" idx="10"/>
          </p:nvPr>
        </p:nvSpPr>
        <p:spPr/>
        <p:txBody>
          <a:bodyPr/>
          <a:lstStyle/>
          <a:p>
            <a:fld id="{4A2C95CD-EB3E-4865-9269-3917D3B62D2F}" type="slidenum">
              <a:rPr lang="en-US" smtClean="0"/>
              <a:t>10</a:t>
            </a:fld>
            <a:endParaRPr lang="en-US"/>
          </a:p>
        </p:txBody>
      </p:sp>
    </p:spTree>
    <p:extLst>
      <p:ext uri="{BB962C8B-B14F-4D97-AF65-F5344CB8AC3E}">
        <p14:creationId xmlns:p14="http://schemas.microsoft.com/office/powerpoint/2010/main" val="500746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u="sng" kern="1200" dirty="0">
                <a:solidFill>
                  <a:schemeClr val="tx1"/>
                </a:solidFill>
                <a:effectLst/>
                <a:latin typeface="+mn-lt"/>
                <a:ea typeface="+mn-ea"/>
                <a:cs typeface="+mn-cs"/>
              </a:rPr>
              <a:t>Example</a:t>
            </a:r>
            <a:r>
              <a:rPr lang="en-US" sz="1200" kern="1200" dirty="0">
                <a:solidFill>
                  <a:schemeClr val="tx1"/>
                </a:solidFill>
                <a:effectLst/>
                <a:latin typeface="+mn-lt"/>
                <a:ea typeface="+mn-ea"/>
                <a:cs typeface="+mn-cs"/>
              </a:rPr>
              <a:t> – I knew of a man whose wife had been</a:t>
            </a:r>
            <a:r>
              <a:rPr lang="en-US" sz="1200" kern="1200" baseline="0" dirty="0">
                <a:solidFill>
                  <a:schemeClr val="tx1"/>
                </a:solidFill>
                <a:effectLst/>
                <a:latin typeface="+mn-lt"/>
                <a:ea typeface="+mn-ea"/>
                <a:cs typeface="+mn-cs"/>
              </a:rPr>
              <a:t> unfaithful. She had gotten overweight. After the adultery, she claimed that he had not been paying her much attention or providing her with her needs. If that is the case, would he not also be guilty?</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There are some who believe that they can divorce their spouse for any reason as long as they don’t remarry, say as a result of unhappiness. However, the sin Jesus is stressing here is the sin of divorce, not the sin of remarriage. Divorce shows no love for one’s mate, it has the great potential to compel toward an illicit relationship will that condemn them to hell, and also condemn the one that gets involved w/them. That’s why Jesus said that if you put away a faithful spouse and they remarry, you have participated in the adultery and you’ll answer for it to the Lord. Its as simple as that. God hates divorce. And unless our spouse commits adultery against us, we are bound to that relationship for as long as we both shall live.</a:t>
            </a:r>
            <a:endParaRPr lang="en-US" dirty="0"/>
          </a:p>
        </p:txBody>
      </p:sp>
      <p:sp>
        <p:nvSpPr>
          <p:cNvPr id="4" name="Slide Number Placeholder 3"/>
          <p:cNvSpPr>
            <a:spLocks noGrp="1"/>
          </p:cNvSpPr>
          <p:nvPr>
            <p:ph type="sldNum" sz="quarter" idx="10"/>
          </p:nvPr>
        </p:nvSpPr>
        <p:spPr/>
        <p:txBody>
          <a:bodyPr/>
          <a:lstStyle/>
          <a:p>
            <a:fld id="{4A2C95CD-EB3E-4865-9269-3917D3B62D2F}" type="slidenum">
              <a:rPr lang="en-US" smtClean="0"/>
              <a:t>11</a:t>
            </a:fld>
            <a:endParaRPr lang="en-US"/>
          </a:p>
        </p:txBody>
      </p:sp>
    </p:spTree>
    <p:extLst>
      <p:ext uri="{BB962C8B-B14F-4D97-AF65-F5344CB8AC3E}">
        <p14:creationId xmlns:p14="http://schemas.microsoft.com/office/powerpoint/2010/main" val="2210679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mn-lt"/>
              </a:rPr>
              <a:t>Now, there are a couple ways to interpret this text:</a:t>
            </a:r>
          </a:p>
          <a:p>
            <a:pPr lvl="2"/>
            <a:endParaRPr lang="en-US" dirty="0">
              <a:latin typeface="+mn-lt"/>
            </a:endParaRPr>
          </a:p>
          <a:p>
            <a:pPr marL="228600" lvl="0" indent="-228600">
              <a:buAutoNum type="arabicPeriod"/>
            </a:pPr>
            <a:r>
              <a:rPr lang="en-US" dirty="0">
                <a:latin typeface="+mn-lt"/>
              </a:rPr>
              <a:t>One way is to suggest that </a:t>
            </a:r>
            <a:r>
              <a:rPr lang="en-US" sz="1200" kern="1200" dirty="0">
                <a:solidFill>
                  <a:schemeClr val="tx1"/>
                </a:solidFill>
                <a:effectLst/>
                <a:latin typeface="+mn-lt"/>
                <a:ea typeface="+mn-ea"/>
                <a:cs typeface="+mn-cs"/>
              </a:rPr>
              <a:t>Jesus is simply replacing the OT with what He would eventually establish in the NT, that He is preparing them for the departure of the OT by giving them a taste of new things to come in the new covenant. This is a very popular interpretation, but I don’t believe that is the proper interpretation given what He just said in </a:t>
            </a:r>
            <a:r>
              <a:rPr lang="en-US" sz="1200" b="1" kern="1200" dirty="0">
                <a:solidFill>
                  <a:schemeClr val="tx1"/>
                </a:solidFill>
                <a:effectLst/>
                <a:latin typeface="+mn-lt"/>
                <a:ea typeface="+mn-ea"/>
                <a:cs typeface="+mn-cs"/>
              </a:rPr>
              <a:t>Matt 5:17-19</a:t>
            </a:r>
            <a:r>
              <a:rPr lang="en-US" sz="1200" b="0" kern="1200" dirty="0">
                <a:solidFill>
                  <a:schemeClr val="tx1"/>
                </a:solidFill>
                <a:effectLst/>
                <a:latin typeface="+mn-lt"/>
                <a:ea typeface="+mn-ea"/>
                <a:cs typeface="+mn-cs"/>
              </a:rPr>
              <a:t>, that </a:t>
            </a:r>
            <a:r>
              <a:rPr lang="en-US" sz="1200" kern="1200" dirty="0">
                <a:solidFill>
                  <a:schemeClr val="tx1"/>
                </a:solidFill>
                <a:effectLst/>
                <a:latin typeface="+mn-lt"/>
                <a:ea typeface="+mn-ea"/>
                <a:cs typeface="+mn-cs"/>
              </a:rPr>
              <a:t>“Not the smallest letter or stroke shall pass from the law until all is accomplished”. It seems unreasonable to think that all things were accomplished in the 10 second period between verse 18 and verse 21. </a:t>
            </a:r>
          </a:p>
          <a:p>
            <a:pPr marL="228600" lvl="0" indent="-228600">
              <a:buAutoNum type="arabicPeriod"/>
            </a:pPr>
            <a:endParaRPr lang="en-US" sz="1200" kern="1200" dirty="0">
              <a:solidFill>
                <a:schemeClr val="tx1"/>
              </a:solidFill>
              <a:effectLst/>
              <a:latin typeface="+mn-lt"/>
              <a:ea typeface="+mn-ea"/>
              <a:cs typeface="+mn-cs"/>
            </a:endParaRPr>
          </a:p>
          <a:p>
            <a:pPr marL="228600" lvl="0" indent="-228600">
              <a:buAutoNum type="arabicPeriod"/>
            </a:pPr>
            <a:r>
              <a:rPr lang="en-US" sz="1200" kern="1200" dirty="0">
                <a:solidFill>
                  <a:schemeClr val="tx1"/>
                </a:solidFill>
                <a:effectLst/>
                <a:latin typeface="+mn-lt"/>
                <a:ea typeface="+mn-ea"/>
                <a:cs typeface="+mn-cs"/>
              </a:rPr>
              <a:t>Another interpretation, which I believe to be the correct one, connects very well w/what He just said in </a:t>
            </a:r>
            <a:r>
              <a:rPr lang="en-US" sz="1200" b="1" kern="1200" dirty="0">
                <a:solidFill>
                  <a:schemeClr val="tx1"/>
                </a:solidFill>
                <a:effectLst/>
                <a:latin typeface="+mn-lt"/>
                <a:ea typeface="+mn-ea"/>
                <a:cs typeface="+mn-cs"/>
              </a:rPr>
              <a:t>Matt 5:20</a:t>
            </a:r>
            <a:r>
              <a:rPr lang="en-US" sz="1200" kern="1200" dirty="0">
                <a:solidFill>
                  <a:schemeClr val="tx1"/>
                </a:solidFill>
                <a:effectLst/>
                <a:latin typeface="+mn-lt"/>
                <a:ea typeface="+mn-ea"/>
                <a:cs typeface="+mn-cs"/>
              </a:rPr>
              <a:t> – “…</a:t>
            </a:r>
            <a:r>
              <a:rPr lang="en-US" b="0" i="0" dirty="0">
                <a:solidFill>
                  <a:srgbClr val="000000"/>
                </a:solidFill>
                <a:effectLst/>
                <a:latin typeface="+mn-lt"/>
              </a:rPr>
              <a:t>unless your righteousness surpasses that of the scribes and Pharisees, you will not enter the kingdom of heaven</a:t>
            </a:r>
            <a:r>
              <a:rPr lang="en-US" sz="1200" kern="1200" dirty="0">
                <a:solidFill>
                  <a:schemeClr val="tx1"/>
                </a:solidFill>
                <a:effectLst/>
                <a:latin typeface="+mn-lt"/>
                <a:ea typeface="+mn-ea"/>
                <a:cs typeface="+mn-cs"/>
              </a:rPr>
              <a:t>”. As was discussed in the last class, the religion of the scribes</a:t>
            </a:r>
            <a:r>
              <a:rPr lang="en-US" sz="1200" kern="1200" baseline="0" dirty="0">
                <a:solidFill>
                  <a:schemeClr val="tx1"/>
                </a:solidFill>
                <a:effectLst/>
                <a:latin typeface="+mn-lt"/>
                <a:ea typeface="+mn-ea"/>
                <a:cs typeface="+mn-cs"/>
              </a:rPr>
              <a:t> and </a:t>
            </a:r>
            <a:r>
              <a:rPr lang="en-US" sz="1200" kern="1200" dirty="0">
                <a:solidFill>
                  <a:schemeClr val="tx1"/>
                </a:solidFill>
                <a:effectLst/>
                <a:latin typeface="+mn-lt"/>
                <a:ea typeface="+mn-ea"/>
                <a:cs typeface="+mn-cs"/>
              </a:rPr>
              <a:t>Pharisees was largely external and superficial</a:t>
            </a:r>
            <a:r>
              <a:rPr lang="en-US" sz="1200" kern="1200" baseline="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and so what they then taught about the Law became a byproduct of that superficial character. And Jesus hit on this very fact later on in </a:t>
            </a:r>
            <a:r>
              <a:rPr lang="en-US" sz="1200" b="1" kern="1200" dirty="0">
                <a:solidFill>
                  <a:schemeClr val="tx1"/>
                </a:solidFill>
                <a:effectLst/>
                <a:latin typeface="+mn-lt"/>
                <a:ea typeface="+mn-ea"/>
                <a:cs typeface="+mn-cs"/>
              </a:rPr>
              <a:t>Matt 23:13</a:t>
            </a:r>
            <a:r>
              <a:rPr lang="en-US" sz="1200" b="0" kern="1200" dirty="0">
                <a:solidFill>
                  <a:schemeClr val="tx1"/>
                </a:solidFill>
                <a:effectLst/>
                <a:latin typeface="+mn-lt"/>
                <a:ea typeface="+mn-ea"/>
                <a:cs typeface="+mn-cs"/>
              </a:rPr>
              <a:t>.</a:t>
            </a:r>
            <a:r>
              <a:rPr lang="en-US" sz="1200" b="0" kern="1200" baseline="0" dirty="0">
                <a:solidFill>
                  <a:schemeClr val="tx1"/>
                </a:solidFill>
                <a:effectLst/>
                <a:latin typeface="+mn-lt"/>
                <a:ea typeface="+mn-ea"/>
                <a:cs typeface="+mn-cs"/>
              </a:rPr>
              <a:t> Meaning, because they were perverted themselves, t</a:t>
            </a:r>
            <a:r>
              <a:rPr lang="en-US" sz="1200" kern="1200" dirty="0">
                <a:solidFill>
                  <a:schemeClr val="tx1"/>
                </a:solidFill>
                <a:effectLst/>
                <a:latin typeface="+mn-lt"/>
                <a:ea typeface="+mn-ea"/>
                <a:cs typeface="+mn-cs"/>
              </a:rPr>
              <a:t>hey had completely perverted the way God expected the law to be kept and taught. So rather than showing people how they could get into the kingdom, they made it more difficult, hence, they shut the door. The Pharisees had also put their own little spin on certain laws in order to mesh certain laws w/their traditions; and so when Jesus says, “you have heard it said…but I say to you”, He is not so much changing the law as He is correcting their superficial misinterpretations of the Law</a:t>
            </a:r>
            <a:r>
              <a:rPr lang="en-US" sz="1200" kern="1200" baseline="0" dirty="0">
                <a:solidFill>
                  <a:schemeClr val="tx1"/>
                </a:solidFill>
                <a:effectLst/>
                <a:latin typeface="+mn-lt"/>
                <a:ea typeface="+mn-ea"/>
                <a:cs typeface="+mn-cs"/>
              </a:rPr>
              <a:t> by teaching the substance and the spirit of the Law.</a:t>
            </a:r>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kern="1200" dirty="0">
                <a:solidFill>
                  <a:schemeClr val="tx1"/>
                </a:solidFill>
                <a:effectLst/>
                <a:latin typeface="+mn-lt"/>
                <a:ea typeface="+mn-ea"/>
                <a:cs typeface="+mn-cs"/>
              </a:rPr>
              <a:t>Remember</a:t>
            </a:r>
            <a:r>
              <a:rPr lang="en-US" sz="1200" u="none" kern="1200" baseline="0" dirty="0">
                <a:solidFill>
                  <a:schemeClr val="tx1"/>
                </a:solidFill>
                <a:effectLst/>
                <a:latin typeface="+mn-lt"/>
                <a:ea typeface="+mn-ea"/>
                <a:cs typeface="+mn-cs"/>
              </a:rPr>
              <a:t> that the </a:t>
            </a:r>
            <a:r>
              <a:rPr lang="en-US" sz="1200" u="none" kern="1200" dirty="0">
                <a:solidFill>
                  <a:schemeClr val="tx1"/>
                </a:solidFill>
                <a:effectLst/>
                <a:latin typeface="+mn-lt"/>
                <a:ea typeface="+mn-ea"/>
                <a:cs typeface="+mn-cs"/>
              </a:rPr>
              <a:t>deep-seated principle running through every single one of the 10 commandments is loving the Lord your God with everything</a:t>
            </a:r>
            <a:r>
              <a:rPr lang="en-US" sz="1200" u="none" kern="1200" baseline="0" dirty="0">
                <a:solidFill>
                  <a:schemeClr val="tx1"/>
                </a:solidFill>
                <a:effectLst/>
                <a:latin typeface="+mn-lt"/>
                <a:ea typeface="+mn-ea"/>
                <a:cs typeface="+mn-cs"/>
              </a:rPr>
              <a:t> </a:t>
            </a:r>
            <a:r>
              <a:rPr lang="en-US" sz="1200" u="none" kern="1200" dirty="0">
                <a:solidFill>
                  <a:schemeClr val="tx1"/>
                </a:solidFill>
                <a:effectLst/>
                <a:latin typeface="+mn-lt"/>
                <a:ea typeface="+mn-ea"/>
                <a:cs typeface="+mn-cs"/>
              </a:rPr>
              <a:t>you’ve got and loving your neighbor as yourself. And those same two greatest commands are seen in the SOTM, and no interpretation</a:t>
            </a:r>
            <a:r>
              <a:rPr lang="en-US" sz="1200" u="none" kern="1200" baseline="0" dirty="0">
                <a:solidFill>
                  <a:schemeClr val="tx1"/>
                </a:solidFill>
                <a:effectLst/>
                <a:latin typeface="+mn-lt"/>
                <a:ea typeface="+mn-ea"/>
                <a:cs typeface="+mn-cs"/>
              </a:rPr>
              <a:t> of the Law can be allowed to override these two greatest of commandments.</a:t>
            </a:r>
            <a:endParaRPr lang="en-US" sz="1200" u="none" kern="1200" dirty="0">
              <a:solidFill>
                <a:schemeClr val="tx1"/>
              </a:solidFill>
              <a:effectLst/>
              <a:latin typeface="+mn-lt"/>
              <a:ea typeface="+mn-ea"/>
              <a:cs typeface="+mn-cs"/>
            </a:endParaRPr>
          </a:p>
          <a:p>
            <a:pPr lvl="0"/>
            <a:endParaRPr lang="en-US" dirty="0">
              <a:latin typeface="+mn-lt"/>
            </a:endParaRPr>
          </a:p>
        </p:txBody>
      </p:sp>
      <p:sp>
        <p:nvSpPr>
          <p:cNvPr id="4" name="Slide Number Placeholder 3"/>
          <p:cNvSpPr>
            <a:spLocks noGrp="1"/>
          </p:cNvSpPr>
          <p:nvPr>
            <p:ph type="sldNum" sz="quarter" idx="10"/>
          </p:nvPr>
        </p:nvSpPr>
        <p:spPr/>
        <p:txBody>
          <a:bodyPr/>
          <a:lstStyle/>
          <a:p>
            <a:fld id="{4A2C95CD-EB3E-4865-9269-3917D3B62D2F}" type="slidenum">
              <a:rPr lang="en-US" smtClean="0"/>
              <a:t>2</a:t>
            </a:fld>
            <a:endParaRPr lang="en-US"/>
          </a:p>
        </p:txBody>
      </p:sp>
    </p:spTree>
    <p:extLst>
      <p:ext uri="{BB962C8B-B14F-4D97-AF65-F5344CB8AC3E}">
        <p14:creationId xmlns:p14="http://schemas.microsoft.com/office/powerpoint/2010/main" val="4020721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 5:21-22</a:t>
            </a:r>
            <a:r>
              <a:rPr lang="en-US" dirty="0"/>
              <a:t> – “You shall not commit</a:t>
            </a:r>
            <a:r>
              <a:rPr lang="en-US" baseline="0" dirty="0"/>
              <a:t> murder” was OT law – the 6</a:t>
            </a:r>
            <a:r>
              <a:rPr lang="en-US" baseline="30000" dirty="0"/>
              <a:t>th</a:t>
            </a:r>
            <a:r>
              <a:rPr lang="en-US" baseline="0" dirty="0"/>
              <a:t> of the 10 Commandments. All of us could probably check this one off the list and pat ourselves on the back that we’ve avoided such a heinous sin. But Jesus lifts the veil on this sin and goes deeper; He goes from the fruit of the sin to the root of the sin by affirming that </a:t>
            </a:r>
            <a:r>
              <a:rPr lang="en-US" dirty="0"/>
              <a:t>when we’ve been </a:t>
            </a:r>
            <a:r>
              <a:rPr lang="en-US" dirty="0" err="1"/>
              <a:t>unrighteously</a:t>
            </a:r>
            <a:r>
              <a:rPr lang="en-US" dirty="0"/>
              <a:t> angry even in word, thought, or attitude, </a:t>
            </a:r>
            <a:r>
              <a:rPr lang="en-US" baseline="0" dirty="0"/>
              <a:t>we are </a:t>
            </a:r>
            <a:r>
              <a:rPr lang="en-US" dirty="0"/>
              <a:t>guilty of the same sin that drives murder. In other words, refraining from homicide is one thing. But God looks deeper than the physical act of murder; He looks at the heart. And so</a:t>
            </a:r>
            <a:r>
              <a:rPr lang="en-US" baseline="0" dirty="0"/>
              <a:t> </a:t>
            </a:r>
            <a:r>
              <a:rPr lang="en-US" dirty="0"/>
              <a:t>unrighteous anger can render one subject to God’s judgment.</a:t>
            </a:r>
          </a:p>
          <a:p>
            <a:endParaRPr lang="en-US" dirty="0"/>
          </a:p>
          <a:p>
            <a:r>
              <a:rPr lang="en-US" dirty="0"/>
              <a:t>The terms “court” and “supreme court” do not refer</a:t>
            </a:r>
            <a:r>
              <a:rPr lang="en-US" baseline="0" dirty="0"/>
              <a:t> to human courts on earth. No judicial authority on this planet is competent enough</a:t>
            </a:r>
            <a:r>
              <a:rPr lang="en-US" dirty="0"/>
              <a:t> to try a case of internal anger.</a:t>
            </a:r>
            <a:r>
              <a:rPr lang="en-US" baseline="0" dirty="0"/>
              <a:t> Instead, Jesus is saying something similar to “not one jot or tittle” by covering the entire scope of the justice system, from the smallest most local court to the highest divine court, to stress that we cannot escape judgment with this type of anger.</a:t>
            </a:r>
            <a:endParaRPr lang="en-US" dirty="0"/>
          </a:p>
        </p:txBody>
      </p:sp>
      <p:sp>
        <p:nvSpPr>
          <p:cNvPr id="4" name="Slide Number Placeholder 3"/>
          <p:cNvSpPr>
            <a:spLocks noGrp="1"/>
          </p:cNvSpPr>
          <p:nvPr>
            <p:ph type="sldNum" sz="quarter" idx="10"/>
          </p:nvPr>
        </p:nvSpPr>
        <p:spPr/>
        <p:txBody>
          <a:bodyPr/>
          <a:lstStyle/>
          <a:p>
            <a:fld id="{4A2C95CD-EB3E-4865-9269-3917D3B62D2F}" type="slidenum">
              <a:rPr lang="en-US" smtClean="0"/>
              <a:t>3</a:t>
            </a:fld>
            <a:endParaRPr lang="en-US"/>
          </a:p>
        </p:txBody>
      </p:sp>
    </p:spTree>
    <p:extLst>
      <p:ext uri="{BB962C8B-B14F-4D97-AF65-F5344CB8AC3E}">
        <p14:creationId xmlns:p14="http://schemas.microsoft.com/office/powerpoint/2010/main" val="63043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“Good for nothing” is the Greek word “raca” and would be equivalent in our day to calling someone a </a:t>
            </a:r>
            <a:r>
              <a:rPr lang="en-US" sz="1200" kern="1200" dirty="0">
                <a:solidFill>
                  <a:schemeClr val="tx1"/>
                </a:solidFill>
                <a:effectLst/>
                <a:latin typeface="+mn-lt"/>
                <a:ea typeface="+mn-ea"/>
                <a:cs typeface="+mn-cs"/>
              </a:rPr>
              <a:t>blockhead, dumbbell, stupid idiot, etc. It is showing contempt</a:t>
            </a:r>
            <a:r>
              <a:rPr lang="en-US" sz="1200" kern="1200" baseline="0" dirty="0">
                <a:solidFill>
                  <a:schemeClr val="tx1"/>
                </a:solidFill>
                <a:effectLst/>
                <a:latin typeface="+mn-lt"/>
                <a:ea typeface="+mn-ea"/>
                <a:cs typeface="+mn-cs"/>
              </a:rPr>
              <a:t> for a man’s intellect. “Fool” is the Greek word “</a:t>
            </a:r>
            <a:r>
              <a:rPr lang="en-US" sz="1200" kern="1200" baseline="0" dirty="0" err="1">
                <a:solidFill>
                  <a:schemeClr val="tx1"/>
                </a:solidFill>
                <a:effectLst/>
                <a:latin typeface="+mn-lt"/>
                <a:ea typeface="+mn-ea"/>
                <a:cs typeface="+mn-cs"/>
              </a:rPr>
              <a:t>moros</a:t>
            </a:r>
            <a:r>
              <a:rPr lang="en-US" sz="1200" kern="1200" baseline="0" dirty="0">
                <a:solidFill>
                  <a:schemeClr val="tx1"/>
                </a:solidFill>
                <a:effectLst/>
                <a:latin typeface="+mn-lt"/>
                <a:ea typeface="+mn-ea"/>
                <a:cs typeface="+mn-cs"/>
              </a:rPr>
              <a:t>” and was most commonly used to attack someone’s moral character – “liar”, “cheater”, “infidel”, etc. One insult expresses contempt for a man’s head and the other contempt for a man’s heart. We must not take this to mean that when a man is being an actual fool or liar that it is a sin to call his attention to that fact. Jesus and Paul both called men fools. The difference is the heart in which it comes. </a:t>
            </a:r>
            <a:r>
              <a:rPr lang="en-US" sz="1200" u="sng" kern="1200" baseline="0" dirty="0">
                <a:solidFill>
                  <a:schemeClr val="tx1"/>
                </a:solidFill>
                <a:effectLst/>
                <a:latin typeface="+mn-lt"/>
                <a:ea typeface="+mn-ea"/>
                <a:cs typeface="+mn-cs"/>
              </a:rPr>
              <a:t>Does it come from righteous or unrighteous anger?</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That He says “with his brother” is significant. It is generally those who we know the best and love the most that we can become the most angry towards when they do not live up to the standards and expectations we’ve placed upon them. Those whom we’re closest too can hurt us the most and so we must especially guard against this with them.</a:t>
            </a:r>
            <a:endParaRPr lang="en-US" dirty="0"/>
          </a:p>
        </p:txBody>
      </p:sp>
      <p:sp>
        <p:nvSpPr>
          <p:cNvPr id="4" name="Slide Number Placeholder 3"/>
          <p:cNvSpPr>
            <a:spLocks noGrp="1"/>
          </p:cNvSpPr>
          <p:nvPr>
            <p:ph type="sldNum" sz="quarter" idx="10"/>
          </p:nvPr>
        </p:nvSpPr>
        <p:spPr/>
        <p:txBody>
          <a:bodyPr/>
          <a:lstStyle/>
          <a:p>
            <a:fld id="{4A2C95CD-EB3E-4865-9269-3917D3B62D2F}" type="slidenum">
              <a:rPr lang="en-US" smtClean="0"/>
              <a:t>4</a:t>
            </a:fld>
            <a:endParaRPr lang="en-US"/>
          </a:p>
        </p:txBody>
      </p:sp>
    </p:spTree>
    <p:extLst>
      <p:ext uri="{BB962C8B-B14F-4D97-AF65-F5344CB8AC3E}">
        <p14:creationId xmlns:p14="http://schemas.microsoft.com/office/powerpoint/2010/main" val="433979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How serious is this? </a:t>
            </a:r>
            <a:r>
              <a:rPr lang="en-US" sz="1200" b="1" kern="1200" dirty="0">
                <a:solidFill>
                  <a:schemeClr val="tx1"/>
                </a:solidFill>
                <a:effectLst/>
                <a:latin typeface="+mn-lt"/>
                <a:ea typeface="+mn-ea"/>
                <a:cs typeface="+mn-cs"/>
              </a:rPr>
              <a:t>Matt 5:23-26</a:t>
            </a:r>
            <a:r>
              <a:rPr lang="en-US" sz="1200" kern="1200" dirty="0">
                <a:solidFill>
                  <a:schemeClr val="tx1"/>
                </a:solidFill>
                <a:effectLst/>
                <a:latin typeface="+mn-lt"/>
                <a:ea typeface="+mn-ea"/>
                <a:cs typeface="+mn-cs"/>
              </a:rPr>
              <a:t> – This concept is so serious and essential in order for us to have a right relationship with God, He</a:t>
            </a:r>
            <a:r>
              <a:rPr lang="en-US" sz="1200" kern="1200" baseline="0" dirty="0">
                <a:solidFill>
                  <a:schemeClr val="tx1"/>
                </a:solidFill>
                <a:effectLst/>
                <a:latin typeface="+mn-lt"/>
                <a:ea typeface="+mn-ea"/>
                <a:cs typeface="+mn-cs"/>
              </a:rPr>
              <a:t> demands that we </a:t>
            </a:r>
            <a:r>
              <a:rPr lang="en-US" sz="1200" kern="1200" dirty="0">
                <a:solidFill>
                  <a:schemeClr val="tx1"/>
                </a:solidFill>
                <a:effectLst/>
                <a:latin typeface="+mn-lt"/>
                <a:ea typeface="+mn-ea"/>
                <a:cs typeface="+mn-cs"/>
              </a:rPr>
              <a:t>correct it immediately. Reconciliation takes priority</a:t>
            </a:r>
            <a:r>
              <a:rPr lang="en-US" sz="1200" kern="1200" baseline="0" dirty="0">
                <a:solidFill>
                  <a:schemeClr val="tx1"/>
                </a:solidFill>
                <a:effectLst/>
                <a:latin typeface="+mn-lt"/>
                <a:ea typeface="+mn-ea"/>
                <a:cs typeface="+mn-cs"/>
              </a:rPr>
              <a:t> even over worship. </a:t>
            </a:r>
            <a:r>
              <a:rPr lang="en-US" sz="1200" kern="1200" dirty="0">
                <a:solidFill>
                  <a:schemeClr val="tx1"/>
                </a:solidFill>
                <a:effectLst/>
                <a:latin typeface="+mn-lt"/>
                <a:ea typeface="+mn-ea"/>
                <a:cs typeface="+mn-cs"/>
              </a:rPr>
              <a:t>If we are in the middle of worship, we are to leave that worship service and go make things right with our brother </a:t>
            </a:r>
            <a:r>
              <a:rPr lang="en-US" sz="1200" u="sng" kern="1200" dirty="0">
                <a:solidFill>
                  <a:schemeClr val="tx1"/>
                </a:solidFill>
                <a:effectLst/>
                <a:latin typeface="+mn-lt"/>
                <a:ea typeface="+mn-ea"/>
                <a:cs typeface="+mn-cs"/>
              </a:rPr>
              <a:t>first</a:t>
            </a:r>
            <a:r>
              <a:rPr lang="en-US" sz="1200" kern="1200" dirty="0">
                <a:solidFill>
                  <a:schemeClr val="tx1"/>
                </a:solidFill>
                <a:effectLst/>
                <a:latin typeface="+mn-lt"/>
                <a:ea typeface="+mn-ea"/>
                <a:cs typeface="+mn-cs"/>
              </a:rPr>
              <a:t>. Harmonious relationships</a:t>
            </a:r>
            <a:r>
              <a:rPr lang="en-US" sz="1200" kern="1200" baseline="0" dirty="0">
                <a:solidFill>
                  <a:schemeClr val="tx1"/>
                </a:solidFill>
                <a:effectLst/>
                <a:latin typeface="+mn-lt"/>
                <a:ea typeface="+mn-ea"/>
                <a:cs typeface="+mn-cs"/>
              </a:rPr>
              <a:t> must be in place before any true worship can occur; else </a:t>
            </a:r>
            <a:r>
              <a:rPr lang="en-US" sz="1200" kern="1200" dirty="0">
                <a:solidFill>
                  <a:schemeClr val="tx1"/>
                </a:solidFill>
                <a:effectLst/>
                <a:latin typeface="+mn-lt"/>
                <a:ea typeface="+mn-ea"/>
                <a:cs typeface="+mn-cs"/>
              </a:rPr>
              <a:t>our worship is vain – </a:t>
            </a:r>
            <a:r>
              <a:rPr lang="en-US" sz="1200" b="1" kern="1200" dirty="0">
                <a:solidFill>
                  <a:schemeClr val="tx1"/>
                </a:solidFill>
                <a:effectLst/>
                <a:latin typeface="+mn-lt"/>
                <a:ea typeface="+mn-ea"/>
                <a:cs typeface="+mn-cs"/>
              </a:rPr>
              <a:t>1 John 4:20</a:t>
            </a:r>
            <a:r>
              <a:rPr lang="en-US" sz="1200" kern="1200" dirty="0">
                <a:solidFill>
                  <a:schemeClr val="tx1"/>
                </a:solidFill>
                <a:effectLst/>
                <a:latin typeface="+mn-lt"/>
                <a:ea typeface="+mn-ea"/>
                <a:cs typeface="+mn-cs"/>
              </a:rPr>
              <a:t>.</a:t>
            </a:r>
            <a:r>
              <a:rPr lang="en-US" sz="1200" kern="1200" baseline="0" dirty="0">
                <a:solidFill>
                  <a:schemeClr val="tx1"/>
                </a:solidFill>
                <a:effectLst/>
                <a:latin typeface="+mn-lt"/>
                <a:ea typeface="+mn-ea"/>
                <a:cs typeface="+mn-cs"/>
              </a:rPr>
              <a:t> I</a:t>
            </a:r>
            <a:r>
              <a:rPr lang="en-US" sz="1200" kern="1200" dirty="0">
                <a:solidFill>
                  <a:schemeClr val="tx1"/>
                </a:solidFill>
                <a:effectLst/>
                <a:latin typeface="+mn-lt"/>
                <a:ea typeface="+mn-ea"/>
                <a:cs typeface="+mn-cs"/>
              </a:rPr>
              <a:t>t is wasted. I’ve never left in the middle of a worship service to go make a correction with someone who was angry with me, but looking back on things, I think I probably should have. And if we don’t use the opportunity that we have now on this Earth, there will be a Judge who we will have to answer to. The sense of urgency is a must.</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a:t>
            </a:r>
            <a:r>
              <a:rPr lang="en-US" sz="1200" dirty="0"/>
              <a:t>Truly I say to you, you will not come out of there until you have paid up the last cent.</a:t>
            </a:r>
            <a:r>
              <a:rPr lang="en-US" sz="1200" kern="1200" dirty="0">
                <a:solidFill>
                  <a:schemeClr val="tx1"/>
                </a:solidFill>
                <a:effectLst/>
                <a:latin typeface="+mn-lt"/>
                <a:ea typeface="+mn-ea"/>
                <a:cs typeface="+mn-cs"/>
              </a:rPr>
              <a:t>” – The horrific irony is that there is not one way we can personally pay for our sins;</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an eternity in hell would not</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pay for it. God’s Son paid for it. He was the only one that could do it. And unless we look to His example on the cross, unless we forgo our right to hatefulness and choose to divert our anger towards loving our brother/sister as we love ourselves, Jesus says we’re not going to make it. Remember the cross, and what Jesus </a:t>
            </a:r>
            <a:r>
              <a:rPr lang="en-US" sz="1200" u="sng" kern="1200" dirty="0">
                <a:solidFill>
                  <a:schemeClr val="tx1"/>
                </a:solidFill>
                <a:effectLst/>
                <a:latin typeface="+mn-lt"/>
                <a:ea typeface="+mn-ea"/>
                <a:cs typeface="+mn-cs"/>
              </a:rPr>
              <a:t>could</a:t>
            </a:r>
            <a:r>
              <a:rPr lang="en-US" sz="1200" kern="1200" dirty="0">
                <a:solidFill>
                  <a:schemeClr val="tx1"/>
                </a:solidFill>
                <a:effectLst/>
                <a:latin typeface="+mn-lt"/>
                <a:ea typeface="+mn-ea"/>
                <a:cs typeface="+mn-cs"/>
              </a:rPr>
              <a:t> have done, what He had the power to do.</a:t>
            </a:r>
          </a:p>
          <a:p>
            <a:endParaRPr lang="en-US" dirty="0"/>
          </a:p>
        </p:txBody>
      </p:sp>
      <p:sp>
        <p:nvSpPr>
          <p:cNvPr id="4" name="Slide Number Placeholder 3"/>
          <p:cNvSpPr>
            <a:spLocks noGrp="1"/>
          </p:cNvSpPr>
          <p:nvPr>
            <p:ph type="sldNum" sz="quarter" idx="10"/>
          </p:nvPr>
        </p:nvSpPr>
        <p:spPr/>
        <p:txBody>
          <a:bodyPr/>
          <a:lstStyle/>
          <a:p>
            <a:fld id="{4A2C95CD-EB3E-4865-9269-3917D3B62D2F}" type="slidenum">
              <a:rPr lang="en-US" smtClean="0"/>
              <a:t>5</a:t>
            </a:fld>
            <a:endParaRPr lang="en-US"/>
          </a:p>
        </p:txBody>
      </p:sp>
    </p:spTree>
    <p:extLst>
      <p:ext uri="{BB962C8B-B14F-4D97-AF65-F5344CB8AC3E}">
        <p14:creationId xmlns:p14="http://schemas.microsoft.com/office/powerpoint/2010/main" val="630431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Matt 5:27-28</a:t>
            </a:r>
            <a:r>
              <a:rPr lang="en-US" sz="1200" kern="1200" dirty="0">
                <a:solidFill>
                  <a:schemeClr val="tx1"/>
                </a:solidFill>
                <a:effectLst/>
                <a:latin typeface="+mn-lt"/>
                <a:ea typeface="+mn-ea"/>
                <a:cs typeface="+mn-cs"/>
              </a:rPr>
              <a:t> – Jesus raises the bar past the external act of adultery by affirming that we can commit adultery with a woman without even touching her; this adultery occurs in our heart when we lust.</a:t>
            </a:r>
            <a:r>
              <a:rPr lang="en-US" sz="1200" kern="1200" baseline="0" dirty="0">
                <a:solidFill>
                  <a:schemeClr val="tx1"/>
                </a:solidFill>
                <a:effectLst/>
                <a:latin typeface="+mn-lt"/>
                <a:ea typeface="+mn-ea"/>
                <a:cs typeface="+mn-cs"/>
              </a:rPr>
              <a:t> I</a:t>
            </a:r>
            <a:r>
              <a:rPr lang="en-US" sz="1200" kern="1200" dirty="0">
                <a:solidFill>
                  <a:schemeClr val="tx1"/>
                </a:solidFill>
                <a:effectLst/>
                <a:latin typeface="+mn-lt"/>
                <a:ea typeface="+mn-ea"/>
                <a:cs typeface="+mn-cs"/>
              </a:rPr>
              <a:t>t is evil to use our imagination to fantasize about other people to satisfy lustful tendencies. </a:t>
            </a:r>
          </a:p>
          <a:p>
            <a:pPr lvl="0"/>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There are several deceptions associated with lust:</a:t>
            </a:r>
          </a:p>
          <a:p>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1. There is a sense</a:t>
            </a:r>
            <a:r>
              <a:rPr lang="en-US" sz="1200" kern="1200" baseline="0" dirty="0">
                <a:solidFill>
                  <a:schemeClr val="tx1"/>
                </a:solidFill>
                <a:effectLst/>
                <a:latin typeface="+mn-lt"/>
                <a:ea typeface="+mn-ea"/>
                <a:cs typeface="+mn-cs"/>
              </a:rPr>
              <a:t> of inevitability that exists with lust. We live in such a pornographic generation, sex and nakedness is everywhere we go and everywhere we look. Its in the movies, TV, radio, at the beaches, theme parks, and shopping malls – we’re completely saturated with it. The media comes at us with everything that it can to put something sexual in front of our eyes. Because we’re so bombarded with it, many have given up the fight and assume that its an inevitable sin that we’ll be carried away with. However 1 Cor 10:13 assures us that the way of escape is there if we will look for it and trust in God’s faithfulness to provide it. Despite the difficulty, </a:t>
            </a:r>
            <a:r>
              <a:rPr lang="en-US" sz="1200" kern="1200" dirty="0">
                <a:solidFill>
                  <a:schemeClr val="tx1"/>
                </a:solidFill>
                <a:effectLst/>
                <a:latin typeface="+mn-lt"/>
                <a:ea typeface="+mn-ea"/>
                <a:cs typeface="+mn-cs"/>
              </a:rPr>
              <a:t>Christ calls us to a higher standard. And if we’re going to win this battle, there must be a strong desire to keep our minds and our hearts where they need to be.</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 battle for purity is fought in the mind and in the heart. It’s not enough to just make a choice. It must be a strong resolve made within the mind </a:t>
            </a:r>
            <a:r>
              <a:rPr lang="en-US" sz="1200" u="none" kern="1200" dirty="0">
                <a:solidFill>
                  <a:schemeClr val="tx1"/>
                </a:solidFill>
                <a:effectLst/>
                <a:latin typeface="+mn-lt"/>
                <a:ea typeface="+mn-ea"/>
                <a:cs typeface="+mn-cs"/>
              </a:rPr>
              <a:t>and</a:t>
            </a:r>
            <a:r>
              <a:rPr lang="en-US" sz="1200" kern="1200" dirty="0">
                <a:solidFill>
                  <a:schemeClr val="tx1"/>
                </a:solidFill>
                <a:effectLst/>
                <a:latin typeface="+mn-lt"/>
                <a:ea typeface="+mn-ea"/>
                <a:cs typeface="+mn-cs"/>
              </a:rPr>
              <a:t> the heart to not let these things affect us, men.</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That’s where the battle is fought. And with God’s help and the power of His grace, it is a battle that can be won. Otherwise, Jesus would never have required it.</a:t>
            </a:r>
          </a:p>
        </p:txBody>
      </p:sp>
      <p:sp>
        <p:nvSpPr>
          <p:cNvPr id="4" name="Slide Number Placeholder 3"/>
          <p:cNvSpPr>
            <a:spLocks noGrp="1"/>
          </p:cNvSpPr>
          <p:nvPr>
            <p:ph type="sldNum" sz="quarter" idx="10"/>
          </p:nvPr>
        </p:nvSpPr>
        <p:spPr/>
        <p:txBody>
          <a:bodyPr/>
          <a:lstStyle/>
          <a:p>
            <a:fld id="{4A2C95CD-EB3E-4865-9269-3917D3B62D2F}" type="slidenum">
              <a:rPr lang="en-US" smtClean="0"/>
              <a:t>6</a:t>
            </a:fld>
            <a:endParaRPr lang="en-US"/>
          </a:p>
        </p:txBody>
      </p:sp>
    </p:spTree>
    <p:extLst>
      <p:ext uri="{BB962C8B-B14F-4D97-AF65-F5344CB8AC3E}">
        <p14:creationId xmlns:p14="http://schemas.microsoft.com/office/powerpoint/2010/main" val="3727074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2. there is the deception</a:t>
            </a:r>
            <a:r>
              <a:rPr lang="en-US" sz="1200" kern="1200" baseline="0" dirty="0">
                <a:solidFill>
                  <a:schemeClr val="tx1"/>
                </a:solidFill>
                <a:effectLst/>
                <a:latin typeface="+mn-lt"/>
                <a:ea typeface="+mn-ea"/>
                <a:cs typeface="+mn-cs"/>
              </a:rPr>
              <a:t> to conform to the world. Our ladies will face the temptation by society to think that immodesty is fashionable, cute, attractive, and will draw Mr. right. We’re so saturated with sex in this culture, that it’s easy for us to become desensitized and lose our sense of shamefacedness. So rather than becoming crucified to the world, we conform to it to such a degree that no one can see the difference – our light has become dim and our salt tasteless. Brothers in Christ, desperately trying to fight this battle, need the help of our ladies by removing the stumbling blocks that contribute to lust.</a:t>
            </a:r>
          </a:p>
          <a:p>
            <a:pPr lvl="0"/>
            <a:endParaRPr lang="en-US" sz="1200" kern="1200" baseline="0" dirty="0">
              <a:solidFill>
                <a:schemeClr val="tx1"/>
              </a:solidFill>
              <a:effectLst/>
              <a:latin typeface="+mn-lt"/>
              <a:ea typeface="+mn-ea"/>
              <a:cs typeface="+mn-cs"/>
            </a:endParaRPr>
          </a:p>
          <a:p>
            <a:pPr lvl="0"/>
            <a:r>
              <a:rPr lang="en-US" sz="1200" kern="1200" baseline="0" dirty="0">
                <a:solidFill>
                  <a:schemeClr val="tx1"/>
                </a:solidFill>
                <a:effectLst/>
                <a:latin typeface="+mn-lt"/>
                <a:ea typeface="+mn-ea"/>
                <a:cs typeface="+mn-cs"/>
              </a:rPr>
              <a:t>3. With lusting often comes an idealized mentality toward the one we’re lusting after. </a:t>
            </a:r>
            <a:r>
              <a:rPr lang="en-US" sz="1200" kern="1200" dirty="0">
                <a:solidFill>
                  <a:schemeClr val="tx1"/>
                </a:solidFill>
                <a:effectLst/>
                <a:latin typeface="+mn-lt"/>
                <a:ea typeface="+mn-ea"/>
                <a:cs typeface="+mn-cs"/>
              </a:rPr>
              <a:t>When you begin lusting after another person, you’re not thinking about all of the flaws and faults that person has. All you’re focused</a:t>
            </a:r>
            <a:r>
              <a:rPr lang="en-US" sz="1200" kern="1200" baseline="0" dirty="0">
                <a:solidFill>
                  <a:schemeClr val="tx1"/>
                </a:solidFill>
                <a:effectLst/>
                <a:latin typeface="+mn-lt"/>
                <a:ea typeface="+mn-ea"/>
                <a:cs typeface="+mn-cs"/>
              </a:rPr>
              <a:t> on </a:t>
            </a:r>
            <a:r>
              <a:rPr lang="en-US" sz="1200" kern="1200" dirty="0">
                <a:solidFill>
                  <a:schemeClr val="tx1"/>
                </a:solidFill>
                <a:effectLst/>
                <a:latin typeface="+mn-lt"/>
                <a:ea typeface="+mn-ea"/>
                <a:cs typeface="+mn-cs"/>
              </a:rPr>
              <a:t>is the physical and emotional attraction you have with that person. You don’t know what its like to be married to that person, to go through hardship, to battle money problems, spiritual</a:t>
            </a:r>
            <a:r>
              <a:rPr lang="en-US" sz="1200" kern="1200" baseline="0" dirty="0">
                <a:solidFill>
                  <a:schemeClr val="tx1"/>
                </a:solidFill>
                <a:effectLst/>
                <a:latin typeface="+mn-lt"/>
                <a:ea typeface="+mn-ea"/>
                <a:cs typeface="+mn-cs"/>
              </a:rPr>
              <a:t> problems, raise kids, etc. With lust, you’re idealizing and completely void of reality. The real eye-opener to this deception is to </a:t>
            </a:r>
            <a:r>
              <a:rPr lang="en-US" sz="1200" kern="1200" dirty="0">
                <a:solidFill>
                  <a:schemeClr val="tx1"/>
                </a:solidFill>
                <a:effectLst/>
                <a:latin typeface="+mn-lt"/>
                <a:ea typeface="+mn-ea"/>
                <a:cs typeface="+mn-cs"/>
              </a:rPr>
              <a:t>look at the statistics of how many 2</a:t>
            </a:r>
            <a:r>
              <a:rPr lang="en-US" sz="1200" kern="1200" baseline="30000" dirty="0">
                <a:solidFill>
                  <a:schemeClr val="tx1"/>
                </a:solidFill>
                <a:effectLst/>
                <a:latin typeface="+mn-lt"/>
                <a:ea typeface="+mn-ea"/>
                <a:cs typeface="+mn-cs"/>
              </a:rPr>
              <a:t>nd</a:t>
            </a:r>
            <a:r>
              <a:rPr lang="en-US" sz="1200" kern="1200" dirty="0">
                <a:solidFill>
                  <a:schemeClr val="tx1"/>
                </a:solidFill>
                <a:effectLst/>
                <a:latin typeface="+mn-lt"/>
                <a:ea typeface="+mn-ea"/>
                <a:cs typeface="+mn-cs"/>
              </a:rPr>
              <a:t> marriages actually</a:t>
            </a:r>
            <a:r>
              <a:rPr lang="en-US" sz="1200" u="none" kern="1200" dirty="0">
                <a:solidFill>
                  <a:schemeClr val="tx1"/>
                </a:solidFill>
                <a:effectLst/>
                <a:latin typeface="+mn-lt"/>
                <a:ea typeface="+mn-ea"/>
                <a:cs typeface="+mn-cs"/>
              </a:rPr>
              <a:t> last.</a:t>
            </a:r>
            <a:r>
              <a:rPr lang="en-US" sz="1200" u="none" kern="1200" baseline="0" dirty="0">
                <a:solidFill>
                  <a:schemeClr val="tx1"/>
                </a:solidFill>
                <a:effectLst/>
                <a:latin typeface="+mn-lt"/>
                <a:ea typeface="+mn-ea"/>
                <a:cs typeface="+mn-cs"/>
              </a:rPr>
              <a:t> The forbidden fruit is never as desirable as it appears on the surface. If the grass appears greener on the other side, its probably because it is sitting on top of a septic tank.</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A2C95CD-EB3E-4865-9269-3917D3B62D2F}" type="slidenum">
              <a:rPr lang="en-US" smtClean="0"/>
              <a:t>7</a:t>
            </a:fld>
            <a:endParaRPr lang="en-US"/>
          </a:p>
        </p:txBody>
      </p:sp>
    </p:spTree>
    <p:extLst>
      <p:ext uri="{BB962C8B-B14F-4D97-AF65-F5344CB8AC3E}">
        <p14:creationId xmlns:p14="http://schemas.microsoft.com/office/powerpoint/2010/main" val="31092836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4. Lusting is all about objectifying the person of the opposite sex. Guys, when we do this, we’re no</a:t>
            </a:r>
            <a:r>
              <a:rPr lang="en-US" sz="1200" kern="1200" baseline="0" dirty="0">
                <a:solidFill>
                  <a:schemeClr val="tx1"/>
                </a:solidFill>
                <a:effectLst/>
                <a:latin typeface="+mn-lt"/>
                <a:ea typeface="+mn-ea"/>
                <a:cs typeface="+mn-cs"/>
              </a:rPr>
              <a:t> longer seeing them as souls, daughters, mothers, or sister in Christ. We’re looking at them as objects to satisfy our lustful tendencies. It reduces human beings made in God’s image down to soulless, animals from which to derive our selfish </a:t>
            </a:r>
            <a:r>
              <a:rPr lang="en-US" sz="1200" i="0" kern="1200" baseline="0" dirty="0">
                <a:solidFill>
                  <a:schemeClr val="tx1"/>
                </a:solidFill>
                <a:effectLst/>
                <a:latin typeface="+mn-lt"/>
                <a:ea typeface="+mn-ea"/>
                <a:cs typeface="+mn-cs"/>
              </a:rPr>
              <a:t>pleasures. There is nothing loving about that – </a:t>
            </a:r>
            <a:r>
              <a:rPr lang="en-US" sz="1200" b="1" i="0" kern="1200" baseline="0" dirty="0">
                <a:solidFill>
                  <a:schemeClr val="tx1"/>
                </a:solidFill>
                <a:effectLst/>
                <a:latin typeface="+mn-lt"/>
                <a:ea typeface="+mn-ea"/>
                <a:cs typeface="+mn-cs"/>
              </a:rPr>
              <a:t>1 Tim 5:1-2</a:t>
            </a:r>
            <a:r>
              <a:rPr lang="en-US" sz="1200" i="0" kern="1200" baseline="0" dirty="0">
                <a:solidFill>
                  <a:schemeClr val="tx1"/>
                </a:solidFill>
                <a:effectLst/>
                <a:latin typeface="+mn-lt"/>
                <a:ea typeface="+mn-ea"/>
                <a:cs typeface="+mn-cs"/>
              </a:rPr>
              <a:t> – “</a:t>
            </a:r>
            <a:r>
              <a:rPr lang="en-US" b="0" i="0" dirty="0">
                <a:solidFill>
                  <a:srgbClr val="000000"/>
                </a:solidFill>
                <a:effectLst/>
                <a:latin typeface="+mn-lt"/>
              </a:rPr>
              <a:t>Do not sharply rebuke an older man, but rather appeal to him as a father, to the younger men as brothers, the older women as mothers, and the younger women as sisters, in all purity.</a:t>
            </a:r>
            <a:r>
              <a:rPr lang="en-US" sz="1200" i="0" kern="1200" baseline="0" dirty="0">
                <a:solidFill>
                  <a:schemeClr val="tx1"/>
                </a:solidFill>
                <a:effectLst/>
                <a:latin typeface="+mn-lt"/>
                <a:ea typeface="+mn-ea"/>
                <a:cs typeface="+mn-cs"/>
              </a:rPr>
              <a:t>”</a:t>
            </a:r>
            <a:endParaRPr lang="en-US" sz="1200" i="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5. Lusting is not just about physical attraction. Most</a:t>
            </a:r>
            <a:r>
              <a:rPr lang="en-US" sz="1200" kern="1200" baseline="0" dirty="0">
                <a:solidFill>
                  <a:schemeClr val="tx1"/>
                </a:solidFill>
                <a:effectLst/>
                <a:latin typeface="+mn-lt"/>
                <a:ea typeface="+mn-ea"/>
                <a:cs typeface="+mn-cs"/>
              </a:rPr>
              <a:t> of the time</a:t>
            </a:r>
            <a:r>
              <a:rPr lang="en-US" sz="1200" kern="1200" dirty="0">
                <a:solidFill>
                  <a:schemeClr val="tx1"/>
                </a:solidFill>
                <a:effectLst/>
                <a:latin typeface="+mn-lt"/>
                <a:ea typeface="+mn-ea"/>
                <a:cs typeface="+mn-cs"/>
              </a:rPr>
              <a:t> it begins with an emotional attachment</a:t>
            </a:r>
            <a:r>
              <a:rPr lang="en-US" sz="1200" kern="1200" baseline="0" dirty="0">
                <a:solidFill>
                  <a:schemeClr val="tx1"/>
                </a:solidFill>
                <a:effectLst/>
                <a:latin typeface="+mn-lt"/>
                <a:ea typeface="+mn-ea"/>
                <a:cs typeface="+mn-cs"/>
              </a:rPr>
              <a:t> and </a:t>
            </a:r>
            <a:r>
              <a:rPr lang="en-US" sz="1200" kern="1200" dirty="0">
                <a:solidFill>
                  <a:schemeClr val="tx1"/>
                </a:solidFill>
                <a:effectLst/>
                <a:latin typeface="+mn-lt"/>
                <a:ea typeface="+mn-ea"/>
                <a:cs typeface="+mn-cs"/>
              </a:rPr>
              <a:t>gratification we have with someone of the opposite sex that we may be lacking in another relationship– “he listen to me, he understands me”. In</a:t>
            </a:r>
            <a:r>
              <a:rPr lang="en-US" sz="1200" kern="1200" baseline="0" dirty="0">
                <a:solidFill>
                  <a:schemeClr val="tx1"/>
                </a:solidFill>
                <a:effectLst/>
                <a:latin typeface="+mn-lt"/>
                <a:ea typeface="+mn-ea"/>
                <a:cs typeface="+mn-cs"/>
              </a:rPr>
              <a:t> other words, it begins innocently, as friendships with people we believe we can relate to and share a common bond with until it evolves into a physical relationship.</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A2C95CD-EB3E-4865-9269-3917D3B62D2F}" type="slidenum">
              <a:rPr lang="en-US" smtClean="0"/>
              <a:t>8</a:t>
            </a:fld>
            <a:endParaRPr lang="en-US"/>
          </a:p>
        </p:txBody>
      </p:sp>
    </p:spTree>
    <p:extLst>
      <p:ext uri="{BB962C8B-B14F-4D97-AF65-F5344CB8AC3E}">
        <p14:creationId xmlns:p14="http://schemas.microsoft.com/office/powerpoint/2010/main" val="28053127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0" kern="1200" dirty="0">
                <a:solidFill>
                  <a:schemeClr val="tx1"/>
                </a:solidFill>
                <a:effectLst/>
                <a:latin typeface="+mn-lt"/>
                <a:ea typeface="+mn-ea"/>
                <a:cs typeface="+mn-cs"/>
              </a:rPr>
              <a:t>So how serious is it the sin of lust? </a:t>
            </a:r>
            <a:r>
              <a:rPr lang="en-US" sz="1200" b="1" kern="1200" dirty="0">
                <a:solidFill>
                  <a:schemeClr val="tx1"/>
                </a:solidFill>
                <a:effectLst/>
                <a:latin typeface="+mn-lt"/>
                <a:ea typeface="+mn-ea"/>
                <a:cs typeface="+mn-cs"/>
              </a:rPr>
              <a:t>Matt 5:29-30</a:t>
            </a:r>
            <a:r>
              <a:rPr lang="en-US" sz="1200" kern="1200" dirty="0">
                <a:solidFill>
                  <a:schemeClr val="tx1"/>
                </a:solidFill>
                <a:effectLst/>
                <a:latin typeface="+mn-lt"/>
                <a:ea typeface="+mn-ea"/>
                <a:cs typeface="+mn-cs"/>
              </a:rPr>
              <a:t> – Is cutting off our arm and poking out our eye in order to keep us from sinning radical? Absolutely. Is Jesus saying that the only way this battle can be won is to live your life as an armless, blind man? No, I don’t think that’s what He is saying – He’s using hyperbole. What I believe He is trying to get us to see is a comparison. Which is more profitable, to go about the rest of your life limbless and blind or to spend an eternity in hell? The idea is, you do whatever it takes, no matter the cost, (as long as it doesn’t violate scripture) to fight the battle of lust. Whatever it takes. And if radical steps are necessary, that sacrifice</a:t>
            </a:r>
            <a:r>
              <a:rPr lang="en-US" sz="1200" kern="1200" baseline="0" dirty="0">
                <a:solidFill>
                  <a:schemeClr val="tx1"/>
                </a:solidFill>
                <a:effectLst/>
                <a:latin typeface="+mn-lt"/>
                <a:ea typeface="+mn-ea"/>
                <a:cs typeface="+mn-cs"/>
              </a:rPr>
              <a:t> will not have been comparable to the sacrifice of our Lord. We must be willing to follow Him to the cross.</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A2C95CD-EB3E-4865-9269-3917D3B62D2F}" type="slidenum">
              <a:rPr lang="en-US" smtClean="0"/>
              <a:t>9</a:t>
            </a:fld>
            <a:endParaRPr lang="en-US"/>
          </a:p>
        </p:txBody>
      </p:sp>
    </p:spTree>
    <p:extLst>
      <p:ext uri="{BB962C8B-B14F-4D97-AF65-F5344CB8AC3E}">
        <p14:creationId xmlns:p14="http://schemas.microsoft.com/office/powerpoint/2010/main" val="919066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2" descr="https://i.vimeocdn.com/video/463297032_64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4001"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083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71600"/>
            <a:ext cx="5181600" cy="2590800"/>
          </a:xfrm>
        </p:spPr>
        <p:txBody>
          <a:bodyPr>
            <a:normAutofit fontScale="77500" lnSpcReduction="20000"/>
          </a:bodyPr>
          <a:lstStyle/>
          <a:p>
            <a:pPr marL="0" indent="0">
              <a:buNone/>
            </a:pPr>
            <a:r>
              <a:rPr lang="en-US" b="1" dirty="0"/>
              <a:t>Matt 5:31-32</a:t>
            </a:r>
            <a:r>
              <a:rPr lang="en-US" dirty="0"/>
              <a:t> – “It was said, ‘</a:t>
            </a:r>
            <a:r>
              <a:rPr lang="en-US" cap="small" dirty="0"/>
              <a:t>Whoever sends his wife away, let him give her a certificate of divorce</a:t>
            </a:r>
            <a:r>
              <a:rPr lang="en-US" dirty="0"/>
              <a:t>’; but I say to you that everyone who </a:t>
            </a:r>
            <a:r>
              <a:rPr lang="en-US" baseline="30000" dirty="0"/>
              <a:t> </a:t>
            </a:r>
            <a:r>
              <a:rPr lang="en-US" dirty="0"/>
              <a:t>divorces his wife, except for the reason of unchastity, makes her commit adultery; and whoever marries a divorced woman commits adultery.</a:t>
            </a:r>
          </a:p>
        </p:txBody>
      </p:sp>
      <p:sp>
        <p:nvSpPr>
          <p:cNvPr id="4" name="Title 1"/>
          <p:cNvSpPr>
            <a:spLocks noGrp="1"/>
          </p:cNvSpPr>
          <p:nvPr>
            <p:ph type="title"/>
          </p:nvPr>
        </p:nvSpPr>
        <p:spPr>
          <a:xfrm>
            <a:off x="0" y="0"/>
            <a:ext cx="9144000" cy="1143000"/>
          </a:xfrm>
        </p:spPr>
        <p:txBody>
          <a:bodyPr>
            <a:noAutofit/>
          </a:bodyPr>
          <a:lstStyle/>
          <a:p>
            <a:r>
              <a:rPr lang="en-US" sz="9500" b="1" u="sng" dirty="0"/>
              <a:t>Divorce</a:t>
            </a:r>
          </a:p>
        </p:txBody>
      </p:sp>
      <p:pic>
        <p:nvPicPr>
          <p:cNvPr id="6146" name="Picture 2" descr="http://lh6.ggpht.com/-M86sIRgUjeo/UPgmvHn5-LI/AAAAAAAADuQ/m_Dymq2wFfM/s640/qq1sgdivorcering.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447800"/>
            <a:ext cx="3962400" cy="54102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3010" y="3886200"/>
            <a:ext cx="5029200" cy="2000548"/>
          </a:xfrm>
          <a:prstGeom prst="rect">
            <a:avLst/>
          </a:prstGeom>
          <a:noFill/>
        </p:spPr>
        <p:txBody>
          <a:bodyPr wrap="square" rtlCol="0">
            <a:spAutoFit/>
          </a:bodyPr>
          <a:lstStyle/>
          <a:p>
            <a:pPr marL="285750" indent="-285750">
              <a:buFont typeface="Arial" panose="020B0604020202020204" pitchFamily="34" charset="0"/>
              <a:buChar char="•"/>
            </a:pPr>
            <a:endParaRPr lang="en-US" sz="600" dirty="0"/>
          </a:p>
          <a:p>
            <a:pPr marL="285750" indent="-285750">
              <a:buFont typeface="Arial" panose="020B0604020202020204" pitchFamily="34" charset="0"/>
              <a:buChar char="•"/>
            </a:pPr>
            <a:r>
              <a:rPr lang="en-US" sz="2000" dirty="0"/>
              <a:t>God never encouraged divorce</a:t>
            </a:r>
          </a:p>
          <a:p>
            <a:pPr marL="742950" lvl="1" indent="-285750">
              <a:buFont typeface="Arial" panose="020B0604020202020204" pitchFamily="34" charset="0"/>
              <a:buChar char="•"/>
            </a:pPr>
            <a:r>
              <a:rPr lang="en-US" dirty="0"/>
              <a:t>He hates it – </a:t>
            </a:r>
            <a:r>
              <a:rPr lang="en-US" b="1" dirty="0"/>
              <a:t>Mal 2:16</a:t>
            </a:r>
          </a:p>
          <a:p>
            <a:pPr marL="285750" indent="-285750">
              <a:buFont typeface="Arial" panose="020B0604020202020204" pitchFamily="34" charset="0"/>
              <a:buChar char="•"/>
            </a:pPr>
            <a:endParaRPr lang="en-US" sz="1000" dirty="0"/>
          </a:p>
          <a:p>
            <a:pPr marL="285750" indent="-285750">
              <a:buFont typeface="Arial" panose="020B0604020202020204" pitchFamily="34" charset="0"/>
              <a:buChar char="•"/>
            </a:pPr>
            <a:r>
              <a:rPr lang="en-US" sz="2000" dirty="0"/>
              <a:t>Must be interpreted in light of the 2</a:t>
            </a:r>
            <a:r>
              <a:rPr lang="en-US" sz="2000" baseline="30000" dirty="0"/>
              <a:t>nd</a:t>
            </a:r>
            <a:r>
              <a:rPr lang="en-US" sz="2000" dirty="0"/>
              <a:t> greatest commandment</a:t>
            </a:r>
          </a:p>
          <a:p>
            <a:pPr marL="285750" indent="-285750">
              <a:buFont typeface="Arial" panose="020B0604020202020204" pitchFamily="34" charset="0"/>
              <a:buChar char="•"/>
            </a:pPr>
            <a:endParaRPr lang="en-US" sz="1000" dirty="0"/>
          </a:p>
          <a:p>
            <a:pPr marL="285750" indent="-285750">
              <a:buFont typeface="Arial" panose="020B0604020202020204" pitchFamily="34" charset="0"/>
              <a:buChar char="•"/>
            </a:pPr>
            <a:r>
              <a:rPr lang="en-US" sz="2000" dirty="0"/>
              <a:t>If a marriage can be salvaged, do so!</a:t>
            </a:r>
          </a:p>
        </p:txBody>
      </p:sp>
    </p:spTree>
    <p:extLst>
      <p:ext uri="{BB962C8B-B14F-4D97-AF65-F5344CB8AC3E}">
        <p14:creationId xmlns:p14="http://schemas.microsoft.com/office/powerpoint/2010/main" val="416704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fade">
                                      <p:cBhvr>
                                        <p:cTn id="10" dur="500"/>
                                        <p:tgtEl>
                                          <p:spTgt spid="6">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animEffect transition="in" filter="fade">
                                      <p:cBhvr>
                                        <p:cTn id="15" dur="500"/>
                                        <p:tgtEl>
                                          <p:spTgt spid="6">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xEl>
                                              <p:pRg st="6" end="6"/>
                                            </p:txEl>
                                          </p:spTgt>
                                        </p:tgtEl>
                                        <p:attrNameLst>
                                          <p:attrName>style.visibility</p:attrName>
                                        </p:attrNameLst>
                                      </p:cBhvr>
                                      <p:to>
                                        <p:strVal val="visible"/>
                                      </p:to>
                                    </p:set>
                                    <p:animEffect transition="in" filter="fade">
                                      <p:cBhvr>
                                        <p:cTn id="20"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71600"/>
            <a:ext cx="5181600" cy="2590800"/>
          </a:xfrm>
        </p:spPr>
        <p:txBody>
          <a:bodyPr>
            <a:normAutofit fontScale="77500" lnSpcReduction="20000"/>
          </a:bodyPr>
          <a:lstStyle/>
          <a:p>
            <a:pPr marL="0" indent="0">
              <a:buNone/>
            </a:pPr>
            <a:r>
              <a:rPr lang="en-US" b="1" dirty="0"/>
              <a:t>Matt 5:31-32</a:t>
            </a:r>
            <a:r>
              <a:rPr lang="en-US" dirty="0"/>
              <a:t> – “It was said, ‘</a:t>
            </a:r>
            <a:r>
              <a:rPr lang="en-US" cap="small" dirty="0"/>
              <a:t>Whoever sends his wife away, let him give her a certificate of divorce</a:t>
            </a:r>
            <a:r>
              <a:rPr lang="en-US" dirty="0"/>
              <a:t>’; but I say to you that everyone who </a:t>
            </a:r>
            <a:r>
              <a:rPr lang="en-US" baseline="30000" dirty="0"/>
              <a:t> </a:t>
            </a:r>
            <a:r>
              <a:rPr lang="en-US" dirty="0"/>
              <a:t>divorces his wife, except for the reason of unchastity, makes her commit adultery; and whoever marries a divorced woman commits adultery.</a:t>
            </a:r>
          </a:p>
        </p:txBody>
      </p:sp>
      <p:sp>
        <p:nvSpPr>
          <p:cNvPr id="4" name="Title 1"/>
          <p:cNvSpPr>
            <a:spLocks noGrp="1"/>
          </p:cNvSpPr>
          <p:nvPr>
            <p:ph type="title"/>
          </p:nvPr>
        </p:nvSpPr>
        <p:spPr>
          <a:xfrm>
            <a:off x="0" y="0"/>
            <a:ext cx="9144000" cy="1143000"/>
          </a:xfrm>
        </p:spPr>
        <p:txBody>
          <a:bodyPr>
            <a:noAutofit/>
          </a:bodyPr>
          <a:lstStyle/>
          <a:p>
            <a:r>
              <a:rPr lang="en-US" sz="9500" b="1" u="sng" dirty="0"/>
              <a:t>Divorce</a:t>
            </a:r>
          </a:p>
        </p:txBody>
      </p:sp>
      <p:pic>
        <p:nvPicPr>
          <p:cNvPr id="6146" name="Picture 2" descr="http://lh6.ggpht.com/-M86sIRgUjeo/UPgmvHn5-LI/AAAAAAAADuQ/m_Dymq2wFfM/s640/qq1sgdivorcering.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447800"/>
            <a:ext cx="3962400" cy="54102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3010" y="3886200"/>
            <a:ext cx="5029200" cy="2862322"/>
          </a:xfrm>
          <a:prstGeom prst="rect">
            <a:avLst/>
          </a:prstGeom>
          <a:noFill/>
        </p:spPr>
        <p:txBody>
          <a:bodyPr wrap="square" rtlCol="0">
            <a:spAutoFit/>
          </a:bodyPr>
          <a:lstStyle/>
          <a:p>
            <a:pPr marL="285750" indent="-285750">
              <a:buFont typeface="Arial" panose="020B0604020202020204" pitchFamily="34" charset="0"/>
              <a:buChar char="•"/>
            </a:pPr>
            <a:endParaRPr lang="en-US" sz="600" dirty="0"/>
          </a:p>
          <a:p>
            <a:pPr marL="285750" indent="-285750">
              <a:buFont typeface="Arial" panose="020B0604020202020204" pitchFamily="34" charset="0"/>
              <a:buChar char="•"/>
            </a:pPr>
            <a:r>
              <a:rPr lang="en-US" sz="2000" dirty="0"/>
              <a:t>God never encouraged divorce</a:t>
            </a:r>
          </a:p>
          <a:p>
            <a:pPr marL="742950" lvl="1" indent="-285750">
              <a:buFont typeface="Arial" panose="020B0604020202020204" pitchFamily="34" charset="0"/>
              <a:buChar char="•"/>
            </a:pPr>
            <a:r>
              <a:rPr lang="en-US" dirty="0"/>
              <a:t>He hates it – </a:t>
            </a:r>
            <a:r>
              <a:rPr lang="en-US" b="1" dirty="0"/>
              <a:t>Mal 2:16</a:t>
            </a:r>
          </a:p>
          <a:p>
            <a:pPr marL="285750" indent="-285750">
              <a:buFont typeface="Arial" panose="020B0604020202020204" pitchFamily="34" charset="0"/>
              <a:buChar char="•"/>
            </a:pPr>
            <a:endParaRPr lang="en-US" sz="1000" dirty="0"/>
          </a:p>
          <a:p>
            <a:pPr marL="285750" indent="-285750">
              <a:buFont typeface="Arial" panose="020B0604020202020204" pitchFamily="34" charset="0"/>
              <a:buChar char="•"/>
            </a:pPr>
            <a:r>
              <a:rPr lang="en-US" sz="2000" dirty="0"/>
              <a:t>Deut 24 must be interpreted in light of the 2</a:t>
            </a:r>
            <a:r>
              <a:rPr lang="en-US" sz="2000" baseline="30000" dirty="0"/>
              <a:t>nd</a:t>
            </a:r>
            <a:r>
              <a:rPr lang="en-US" sz="2000" dirty="0"/>
              <a:t> greatest commandment</a:t>
            </a:r>
          </a:p>
          <a:p>
            <a:pPr marL="285750" indent="-285750">
              <a:buFont typeface="Arial" panose="020B0604020202020204" pitchFamily="34" charset="0"/>
              <a:buChar char="•"/>
            </a:pPr>
            <a:endParaRPr lang="en-US" sz="1000" dirty="0"/>
          </a:p>
          <a:p>
            <a:pPr marL="285750" indent="-285750">
              <a:buFont typeface="Arial" panose="020B0604020202020204" pitchFamily="34" charset="0"/>
              <a:buChar char="•"/>
            </a:pPr>
            <a:r>
              <a:rPr lang="en-US" sz="2000" dirty="0"/>
              <a:t>If a marriage can be salvaged, do so!</a:t>
            </a:r>
          </a:p>
          <a:p>
            <a:pPr marL="285750" indent="-285750">
              <a:buFont typeface="Arial" panose="020B0604020202020204" pitchFamily="34" charset="0"/>
              <a:buChar char="•"/>
            </a:pPr>
            <a:endParaRPr lang="en-US" sz="1000" dirty="0"/>
          </a:p>
          <a:p>
            <a:pPr marL="285750" indent="-285750">
              <a:buFont typeface="Arial" panose="020B0604020202020204" pitchFamily="34" charset="0"/>
              <a:buChar char="•"/>
            </a:pPr>
            <a:r>
              <a:rPr lang="en-US" sz="2000" dirty="0"/>
              <a:t>Will a spouse who “causes” their partner to commit adultery bear responsibility?</a:t>
            </a:r>
          </a:p>
          <a:p>
            <a:pPr marL="285750" indent="-285750">
              <a:buFont typeface="Arial" panose="020B0604020202020204" pitchFamily="34" charset="0"/>
              <a:buChar char="•"/>
            </a:pPr>
            <a:endParaRPr lang="en-US" sz="600" dirty="0"/>
          </a:p>
        </p:txBody>
      </p:sp>
    </p:spTree>
    <p:extLst>
      <p:ext uri="{BB962C8B-B14F-4D97-AF65-F5344CB8AC3E}">
        <p14:creationId xmlns:p14="http://schemas.microsoft.com/office/powerpoint/2010/main" val="576713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9500" b="1" u="sng" dirty="0"/>
              <a:t>Interpretations</a:t>
            </a:r>
          </a:p>
        </p:txBody>
      </p:sp>
      <p:sp>
        <p:nvSpPr>
          <p:cNvPr id="3" name="Content Placeholder 2"/>
          <p:cNvSpPr>
            <a:spLocks noGrp="1"/>
          </p:cNvSpPr>
          <p:nvPr>
            <p:ph idx="1"/>
          </p:nvPr>
        </p:nvSpPr>
        <p:spPr>
          <a:xfrm>
            <a:off x="-1" y="1295400"/>
            <a:ext cx="6400800" cy="5562600"/>
          </a:xfrm>
        </p:spPr>
        <p:txBody>
          <a:bodyPr>
            <a:normAutofit fontScale="77500" lnSpcReduction="20000"/>
          </a:bodyPr>
          <a:lstStyle/>
          <a:p>
            <a:pPr marL="514350" indent="-514350">
              <a:buFont typeface="+mj-lt"/>
              <a:buAutoNum type="arabicPeriod"/>
            </a:pPr>
            <a:r>
              <a:rPr lang="en-US" u="sng" dirty="0"/>
              <a:t>Replacing OT w/NT</a:t>
            </a:r>
          </a:p>
          <a:p>
            <a:pPr marL="914400" lvl="1" indent="-514350">
              <a:buFont typeface="Arial" panose="020B0604020202020204" pitchFamily="34" charset="0"/>
              <a:buChar char="•"/>
            </a:pPr>
            <a:r>
              <a:rPr lang="en-US" b="1" dirty="0"/>
              <a:t>Matt 5:17-19</a:t>
            </a:r>
            <a:r>
              <a:rPr lang="en-US" dirty="0"/>
              <a:t> – “</a:t>
            </a:r>
            <a:r>
              <a:rPr lang="en-US" baseline="30000" dirty="0"/>
              <a:t>18</a:t>
            </a:r>
            <a:r>
              <a:rPr lang="en-US" dirty="0"/>
              <a:t>For truly I say to you, until heaven and earth pass away, not the smallest letter or stroke shall pass from the Law until all is accomplished. </a:t>
            </a:r>
            <a:r>
              <a:rPr lang="en-US" baseline="30000" dirty="0"/>
              <a:t>19</a:t>
            </a:r>
            <a:r>
              <a:rPr lang="en-US" dirty="0"/>
              <a:t>Whoever then annuls one of the least of these commandments, and teaches others to do the same, shall be called least in the kingdom of heaven; but whoever keeps and teaches them, he shall be called great in the kingdom of heaven.</a:t>
            </a:r>
          </a:p>
          <a:p>
            <a:pPr marL="914400" lvl="1" indent="-514350">
              <a:buFont typeface="Arial" panose="020B0604020202020204" pitchFamily="34" charset="0"/>
              <a:buChar char="•"/>
            </a:pPr>
            <a:endParaRPr lang="en-US" dirty="0"/>
          </a:p>
          <a:p>
            <a:pPr marL="514350" indent="-514350">
              <a:buFont typeface="+mj-lt"/>
              <a:buAutoNum type="arabicPeriod"/>
            </a:pPr>
            <a:r>
              <a:rPr lang="en-US" u="sng" dirty="0"/>
              <a:t>Correcting OT misinterpretations</a:t>
            </a:r>
          </a:p>
          <a:p>
            <a:pPr marL="914400" lvl="1" indent="-514350">
              <a:buFont typeface="Arial" panose="020B0604020202020204" pitchFamily="34" charset="0"/>
              <a:buChar char="•"/>
            </a:pPr>
            <a:r>
              <a:rPr lang="en-US" b="1" dirty="0"/>
              <a:t>Matt 23:13</a:t>
            </a:r>
            <a:r>
              <a:rPr lang="en-US" dirty="0"/>
              <a:t> – “But woe to you, scribes and Pharisees, hypocrites, because you shut off the kingdom of heaven from people; for you do not enter in yourselves, nor do you allow those who are entering to go in.”</a:t>
            </a:r>
          </a:p>
          <a:p>
            <a:pPr marL="914400" lvl="1" indent="-514350">
              <a:buFont typeface="+mj-lt"/>
              <a:buAutoNum type="arabicPeriod"/>
            </a:pPr>
            <a:endParaRPr lang="en-US" dirty="0"/>
          </a:p>
        </p:txBody>
      </p:sp>
      <p:pic>
        <p:nvPicPr>
          <p:cNvPr id="1026" name="Picture 2" descr="http://facingthepastshapingthefuture.com/wp-content/uploads/2012/10/interpretations.jpg"/>
          <p:cNvPicPr>
            <a:picLocks noChangeAspect="1" noChangeArrowheads="1"/>
          </p:cNvPicPr>
          <p:nvPr/>
        </p:nvPicPr>
        <p:blipFill rotWithShape="1">
          <a:blip r:embed="rId3">
            <a:extLst>
              <a:ext uri="{28A0092B-C50C-407E-A947-70E740481C1C}">
                <a14:useLocalDpi xmlns:a14="http://schemas.microsoft.com/office/drawing/2010/main" val="0"/>
              </a:ext>
            </a:extLst>
          </a:blip>
          <a:srcRect l="14582" t="6377" r="14772" b="6707"/>
          <a:stretch/>
        </p:blipFill>
        <p:spPr bwMode="auto">
          <a:xfrm>
            <a:off x="6400799" y="1295399"/>
            <a:ext cx="2743201" cy="5562601"/>
          </a:xfrm>
          <a:prstGeom prst="rect">
            <a:avLst/>
          </a:prstGeom>
          <a:noFill/>
          <a:extLst>
            <a:ext uri="{909E8E84-426E-40DD-AFC4-6F175D3DCCD1}">
              <a14:hiddenFill xmlns:a14="http://schemas.microsoft.com/office/drawing/2010/main">
                <a:solidFill>
                  <a:srgbClr val="FFFFFF"/>
                </a:solidFill>
              </a14:hiddenFill>
            </a:ext>
          </a:extLst>
        </p:spPr>
      </p:pic>
      <p:sp>
        <p:nvSpPr>
          <p:cNvPr id="4" name="Multiply 3"/>
          <p:cNvSpPr/>
          <p:nvPr/>
        </p:nvSpPr>
        <p:spPr>
          <a:xfrm>
            <a:off x="762000" y="914400"/>
            <a:ext cx="5257800" cy="3581400"/>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2654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fltVal val="0"/>
                                          </p:val>
                                        </p:tav>
                                        <p:tav tm="100000">
                                          <p:val>
                                            <p:strVal val="#ppt_w"/>
                                          </p:val>
                                        </p:tav>
                                      </p:tavLst>
                                    </p:anim>
                                    <p:anim calcmode="lin" valueType="num">
                                      <p:cBhvr>
                                        <p:cTn id="16" dur="1000" fill="hold"/>
                                        <p:tgtEl>
                                          <p:spTgt spid="4"/>
                                        </p:tgtEl>
                                        <p:attrNameLst>
                                          <p:attrName>ppt_h</p:attrName>
                                        </p:attrNameLst>
                                      </p:cBhvr>
                                      <p:tavLst>
                                        <p:tav tm="0">
                                          <p:val>
                                            <p:fltVal val="0"/>
                                          </p:val>
                                        </p:tav>
                                        <p:tav tm="100000">
                                          <p:val>
                                            <p:strVal val="#ppt_h"/>
                                          </p:val>
                                        </p:tav>
                                      </p:tavLst>
                                    </p:anim>
                                    <p:anim calcmode="lin" valueType="num">
                                      <p:cBhvr>
                                        <p:cTn id="17" dur="1000" fill="hold"/>
                                        <p:tgtEl>
                                          <p:spTgt spid="4"/>
                                        </p:tgtEl>
                                        <p:attrNameLst>
                                          <p:attrName>style.rotation</p:attrName>
                                        </p:attrNameLst>
                                      </p:cBhvr>
                                      <p:tavLst>
                                        <p:tav tm="0">
                                          <p:val>
                                            <p:fltVal val="90"/>
                                          </p:val>
                                        </p:tav>
                                        <p:tav tm="100000">
                                          <p:val>
                                            <p:fltVal val="0"/>
                                          </p:val>
                                        </p:tav>
                                      </p:tavLst>
                                    </p:anim>
                                    <p:animEffect transition="in" filter="fade">
                                      <p:cBhvr>
                                        <p:cTn id="18" dur="1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1026"/>
                                        </p:tgtEl>
                                        <p:attrNameLst>
                                          <p:attrName>style.visibility</p:attrName>
                                        </p:attrNameLst>
                                      </p:cBhvr>
                                      <p:to>
                                        <p:strVal val="visible"/>
                                      </p:to>
                                    </p:set>
                                    <p:animEffect transition="in" filter="fade">
                                      <p:cBhvr>
                                        <p:cTn id="29"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9500" b="1" u="sng" dirty="0"/>
              <a:t>Anger</a:t>
            </a:r>
          </a:p>
        </p:txBody>
      </p:sp>
      <p:sp>
        <p:nvSpPr>
          <p:cNvPr id="3" name="Content Placeholder 2"/>
          <p:cNvSpPr>
            <a:spLocks noGrp="1"/>
          </p:cNvSpPr>
          <p:nvPr>
            <p:ph idx="1"/>
          </p:nvPr>
        </p:nvSpPr>
        <p:spPr>
          <a:xfrm>
            <a:off x="0" y="1295399"/>
            <a:ext cx="6477000" cy="2823341"/>
          </a:xfrm>
        </p:spPr>
        <p:txBody>
          <a:bodyPr>
            <a:noAutofit/>
          </a:bodyPr>
          <a:lstStyle/>
          <a:p>
            <a:pPr marL="0" indent="0">
              <a:buNone/>
            </a:pPr>
            <a:r>
              <a:rPr lang="en-US" sz="2200" b="1" dirty="0"/>
              <a:t>Matt 5:21-22</a:t>
            </a:r>
            <a:r>
              <a:rPr lang="en-US" sz="2200" dirty="0"/>
              <a:t> – “You have heard that the ancients were told, ‘</a:t>
            </a:r>
            <a:r>
              <a:rPr lang="en-US" sz="2200" cap="small" dirty="0"/>
              <a:t>You shall not commit murder</a:t>
            </a:r>
            <a:r>
              <a:rPr lang="en-US" sz="2200" dirty="0"/>
              <a:t>’ and ‘Whoever commits murder shall be liable to the court.’ But I say to you that everyone who is angry with his brother shall be guilty before the court; and whoever says to his brother, ‘You good-for-nothing,’ shall be guilty before the supreme court; and whoever says, ‘You fool,’ shall be guilty enough to go into the fiery hell.”</a:t>
            </a:r>
          </a:p>
        </p:txBody>
      </p:sp>
      <p:pic>
        <p:nvPicPr>
          <p:cNvPr id="2050" name="Picture 2" descr="http://www.biblebro.net/wp-content/uploads/2014/10/Matthew-5-Anger-without-a-Just-Cause-Reconciliation-240x24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1371600"/>
            <a:ext cx="2667000" cy="549428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0" y="3982106"/>
            <a:ext cx="5960806" cy="923330"/>
          </a:xfrm>
          <a:prstGeom prst="rect">
            <a:avLst/>
          </a:prstGeom>
          <a:noFill/>
        </p:spPr>
        <p:txBody>
          <a:bodyPr wrap="square" rtlCol="0">
            <a:spAutoFit/>
          </a:bodyPr>
          <a:lstStyle/>
          <a:p>
            <a:pPr marL="285750" indent="-285750">
              <a:buFont typeface="Arial" panose="020B0604020202020204" pitchFamily="34" charset="0"/>
              <a:buChar char="•"/>
            </a:pPr>
            <a:endParaRPr lang="en-US" sz="600" dirty="0"/>
          </a:p>
          <a:p>
            <a:pPr marL="285750" indent="-285750">
              <a:buFont typeface="Arial" panose="020B0604020202020204" pitchFamily="34" charset="0"/>
              <a:buChar char="•"/>
            </a:pPr>
            <a:r>
              <a:rPr lang="en-US" dirty="0"/>
              <a:t>Murder: from the fruit to the root</a:t>
            </a:r>
          </a:p>
          <a:p>
            <a:pPr marL="742950" lvl="1" indent="-285750">
              <a:buFont typeface="Arial" panose="020B0604020202020204" pitchFamily="34" charset="0"/>
              <a:buChar char="•"/>
            </a:pPr>
            <a:endParaRPr lang="en-US" sz="600" dirty="0"/>
          </a:p>
          <a:p>
            <a:pPr marL="285750" indent="-285750">
              <a:buFont typeface="Arial" panose="020B0604020202020204" pitchFamily="34" charset="0"/>
              <a:buChar char="•"/>
            </a:pPr>
            <a:r>
              <a:rPr lang="en-US" dirty="0"/>
              <a:t>Covers entire scope of judgment</a:t>
            </a:r>
          </a:p>
          <a:p>
            <a:pPr marL="285750" indent="-285750">
              <a:buFont typeface="Arial" panose="020B0604020202020204" pitchFamily="34" charset="0"/>
              <a:buChar char="•"/>
            </a:pPr>
            <a:endParaRPr lang="en-US" sz="600" dirty="0"/>
          </a:p>
        </p:txBody>
      </p:sp>
    </p:spTree>
    <p:extLst>
      <p:ext uri="{BB962C8B-B14F-4D97-AF65-F5344CB8AC3E}">
        <p14:creationId xmlns:p14="http://schemas.microsoft.com/office/powerpoint/2010/main" val="2927678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9500" b="1" u="sng" dirty="0"/>
              <a:t>Anger</a:t>
            </a:r>
          </a:p>
        </p:txBody>
      </p:sp>
      <p:sp>
        <p:nvSpPr>
          <p:cNvPr id="3" name="Content Placeholder 2"/>
          <p:cNvSpPr>
            <a:spLocks noGrp="1"/>
          </p:cNvSpPr>
          <p:nvPr>
            <p:ph idx="1"/>
          </p:nvPr>
        </p:nvSpPr>
        <p:spPr>
          <a:xfrm>
            <a:off x="0" y="1295399"/>
            <a:ext cx="6477000" cy="2823341"/>
          </a:xfrm>
        </p:spPr>
        <p:txBody>
          <a:bodyPr>
            <a:noAutofit/>
          </a:bodyPr>
          <a:lstStyle/>
          <a:p>
            <a:pPr marL="0" indent="0">
              <a:buNone/>
            </a:pPr>
            <a:r>
              <a:rPr lang="en-US" sz="2200" b="1" dirty="0"/>
              <a:t>Matt 5:21-22</a:t>
            </a:r>
            <a:r>
              <a:rPr lang="en-US" sz="2200" dirty="0"/>
              <a:t> – “You have heard that the ancients were told, ‘</a:t>
            </a:r>
            <a:r>
              <a:rPr lang="en-US" sz="2200" cap="small" dirty="0"/>
              <a:t>You shall not commit murder</a:t>
            </a:r>
            <a:r>
              <a:rPr lang="en-US" sz="2200" dirty="0"/>
              <a:t>’ and ‘Whoever commits murder shall be liable to the court.’ But I say to you that everyone who is angry with his brother shall be guilty before the court; and whoever says to his brother, ‘You good-for-nothing,’ shall be guilty before the supreme court; and whoever says, ‘You fool,’ shall be guilty enough to go into the fiery hell.”</a:t>
            </a:r>
          </a:p>
        </p:txBody>
      </p:sp>
      <p:pic>
        <p:nvPicPr>
          <p:cNvPr id="2050" name="Picture 2" descr="http://www.biblebro.net/wp-content/uploads/2014/10/Matthew-5-Anger-without-a-Just-Cause-Reconciliation-240x24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1371600"/>
            <a:ext cx="2667000" cy="549428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0" y="3982106"/>
            <a:ext cx="5960806" cy="2893100"/>
          </a:xfrm>
          <a:prstGeom prst="rect">
            <a:avLst/>
          </a:prstGeom>
          <a:noFill/>
        </p:spPr>
        <p:txBody>
          <a:bodyPr wrap="square" rtlCol="0">
            <a:spAutoFit/>
          </a:bodyPr>
          <a:lstStyle/>
          <a:p>
            <a:pPr marL="285750" indent="-285750">
              <a:buFont typeface="Arial" panose="020B0604020202020204" pitchFamily="34" charset="0"/>
              <a:buChar char="•"/>
            </a:pPr>
            <a:endParaRPr lang="en-US" sz="600" dirty="0"/>
          </a:p>
          <a:p>
            <a:pPr marL="285750" indent="-285750">
              <a:buFont typeface="Arial" panose="020B0604020202020204" pitchFamily="34" charset="0"/>
              <a:buChar char="•"/>
            </a:pPr>
            <a:r>
              <a:rPr lang="en-US" dirty="0"/>
              <a:t>Murder: from the fruit to the root</a:t>
            </a:r>
          </a:p>
          <a:p>
            <a:pPr marL="742950" lvl="1" indent="-285750">
              <a:buFont typeface="Arial" panose="020B0604020202020204" pitchFamily="34" charset="0"/>
              <a:buChar char="•"/>
            </a:pPr>
            <a:endParaRPr lang="en-US" sz="600" dirty="0"/>
          </a:p>
          <a:p>
            <a:pPr marL="285750" indent="-285750">
              <a:buFont typeface="Arial" panose="020B0604020202020204" pitchFamily="34" charset="0"/>
              <a:buChar char="•"/>
            </a:pPr>
            <a:r>
              <a:rPr lang="en-US" dirty="0"/>
              <a:t>Covers entire scope of judgment</a:t>
            </a:r>
          </a:p>
          <a:p>
            <a:pPr marL="285750" indent="-285750">
              <a:buFont typeface="Arial" panose="020B0604020202020204" pitchFamily="34" charset="0"/>
              <a:buChar char="•"/>
            </a:pPr>
            <a:endParaRPr lang="en-US" sz="600" dirty="0"/>
          </a:p>
          <a:p>
            <a:pPr marL="285750" indent="-285750">
              <a:buFont typeface="Arial" panose="020B0604020202020204" pitchFamily="34" charset="0"/>
              <a:buChar char="•"/>
            </a:pPr>
            <a:r>
              <a:rPr lang="en-US" dirty="0"/>
              <a:t>“Good for nothing” – Greek word “</a:t>
            </a:r>
            <a:r>
              <a:rPr lang="en-US" dirty="0" err="1"/>
              <a:t>raca</a:t>
            </a:r>
            <a:r>
              <a:rPr lang="en-US" dirty="0"/>
              <a:t>”</a:t>
            </a:r>
          </a:p>
          <a:p>
            <a:pPr marL="742950" lvl="1" indent="-285750">
              <a:buFont typeface="Arial" panose="020B0604020202020204" pitchFamily="34" charset="0"/>
              <a:buChar char="•"/>
            </a:pPr>
            <a:r>
              <a:rPr lang="en-US" sz="1500" dirty="0"/>
              <a:t>“Blockhead”, “Dumbbell”, “Numbskull”</a:t>
            </a:r>
          </a:p>
          <a:p>
            <a:pPr marL="742950" lvl="1" indent="-285750">
              <a:buFont typeface="Arial" panose="020B0604020202020204" pitchFamily="34" charset="0"/>
              <a:buChar char="•"/>
            </a:pPr>
            <a:r>
              <a:rPr lang="en-US" sz="1500" dirty="0"/>
              <a:t>Shows contempt for man’s intellect</a:t>
            </a:r>
          </a:p>
          <a:p>
            <a:pPr marL="285750" indent="-285750">
              <a:buFont typeface="Arial" panose="020B0604020202020204" pitchFamily="34" charset="0"/>
              <a:buChar char="•"/>
            </a:pPr>
            <a:endParaRPr lang="en-US" sz="600" dirty="0"/>
          </a:p>
          <a:p>
            <a:pPr marL="285750" indent="-285750">
              <a:buFont typeface="Arial" panose="020B0604020202020204" pitchFamily="34" charset="0"/>
              <a:buChar char="•"/>
            </a:pPr>
            <a:r>
              <a:rPr lang="en-US" dirty="0"/>
              <a:t>“Fool” – Greek word “</a:t>
            </a:r>
            <a:r>
              <a:rPr lang="en-US" dirty="0" err="1"/>
              <a:t>moros</a:t>
            </a:r>
            <a:r>
              <a:rPr lang="en-US" dirty="0"/>
              <a:t>”</a:t>
            </a:r>
          </a:p>
          <a:p>
            <a:pPr marL="742950" lvl="1" indent="-285750">
              <a:buFont typeface="Arial" panose="020B0604020202020204" pitchFamily="34" charset="0"/>
              <a:buChar char="•"/>
            </a:pPr>
            <a:r>
              <a:rPr lang="en-US" sz="1500" dirty="0"/>
              <a:t>“Liar”, “Cheater”, “infidel</a:t>
            </a:r>
          </a:p>
          <a:p>
            <a:pPr marL="742950" lvl="1" indent="-285750">
              <a:buFont typeface="Arial" panose="020B0604020202020204" pitchFamily="34" charset="0"/>
              <a:buChar char="•"/>
            </a:pPr>
            <a:r>
              <a:rPr lang="en-US" sz="1500" dirty="0"/>
              <a:t>Shows contempt for man’s character</a:t>
            </a:r>
          </a:p>
          <a:p>
            <a:pPr marL="285750" indent="-285750">
              <a:buFont typeface="Arial" panose="020B0604020202020204" pitchFamily="34" charset="0"/>
              <a:buChar char="•"/>
            </a:pPr>
            <a:endParaRPr lang="en-US" sz="600" dirty="0"/>
          </a:p>
          <a:p>
            <a:pPr marL="285750" indent="-285750">
              <a:buFont typeface="Arial" panose="020B0604020202020204" pitchFamily="34" charset="0"/>
              <a:buChar char="•"/>
            </a:pPr>
            <a:r>
              <a:rPr lang="en-US" dirty="0"/>
              <a:t>“Brothers” are the easiest to become angry with</a:t>
            </a:r>
          </a:p>
        </p:txBody>
      </p:sp>
    </p:spTree>
    <p:extLst>
      <p:ext uri="{BB962C8B-B14F-4D97-AF65-F5344CB8AC3E}">
        <p14:creationId xmlns:p14="http://schemas.microsoft.com/office/powerpoint/2010/main" val="3550314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9" end="9"/>
                                            </p:txEl>
                                          </p:spTgt>
                                        </p:tgtEl>
                                        <p:attrNameLst>
                                          <p:attrName>style.visibility</p:attrName>
                                        </p:attrNameLst>
                                      </p:cBhvr>
                                      <p:to>
                                        <p:strVal val="visible"/>
                                      </p:to>
                                    </p:set>
                                    <p:animEffect transition="in" filter="fade">
                                      <p:cBhvr>
                                        <p:cTn id="7" dur="500"/>
                                        <p:tgtEl>
                                          <p:spTgt spid="5">
                                            <p:txEl>
                                              <p:pRg st="9" end="9"/>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0" end="10"/>
                                            </p:txEl>
                                          </p:spTgt>
                                        </p:tgtEl>
                                        <p:attrNameLst>
                                          <p:attrName>style.visibility</p:attrName>
                                        </p:attrNameLst>
                                      </p:cBhvr>
                                      <p:to>
                                        <p:strVal val="visible"/>
                                      </p:to>
                                    </p:set>
                                    <p:animEffect transition="in" filter="fade">
                                      <p:cBhvr>
                                        <p:cTn id="10" dur="500"/>
                                        <p:tgtEl>
                                          <p:spTgt spid="5">
                                            <p:txEl>
                                              <p:pRg st="10" end="1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11" end="11"/>
                                            </p:txEl>
                                          </p:spTgt>
                                        </p:tgtEl>
                                        <p:attrNameLst>
                                          <p:attrName>style.visibility</p:attrName>
                                        </p:attrNameLst>
                                      </p:cBhvr>
                                      <p:to>
                                        <p:strVal val="visible"/>
                                      </p:to>
                                    </p:set>
                                    <p:animEffect transition="in" filter="fade">
                                      <p:cBhvr>
                                        <p:cTn id="13" dur="500"/>
                                        <p:tgtEl>
                                          <p:spTgt spid="5">
                                            <p:txEl>
                                              <p:pRg st="11" end="1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xEl>
                                              <p:pRg st="13" end="13"/>
                                            </p:txEl>
                                          </p:spTgt>
                                        </p:tgtEl>
                                        <p:attrNameLst>
                                          <p:attrName>style.visibility</p:attrName>
                                        </p:attrNameLst>
                                      </p:cBhvr>
                                      <p:to>
                                        <p:strVal val="visible"/>
                                      </p:to>
                                    </p:set>
                                    <p:animEffect transition="in" filter="fade">
                                      <p:cBhvr>
                                        <p:cTn id="18" dur="5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9500" b="1" u="sng" dirty="0"/>
              <a:t>Anger</a:t>
            </a:r>
          </a:p>
        </p:txBody>
      </p:sp>
      <p:sp>
        <p:nvSpPr>
          <p:cNvPr id="3" name="Content Placeholder 2"/>
          <p:cNvSpPr>
            <a:spLocks noGrp="1"/>
          </p:cNvSpPr>
          <p:nvPr>
            <p:ph idx="1"/>
          </p:nvPr>
        </p:nvSpPr>
        <p:spPr>
          <a:xfrm>
            <a:off x="0" y="1219200"/>
            <a:ext cx="6248400" cy="4495800"/>
          </a:xfrm>
        </p:spPr>
        <p:txBody>
          <a:bodyPr>
            <a:noAutofit/>
          </a:bodyPr>
          <a:lstStyle/>
          <a:p>
            <a:pPr marL="0" indent="0">
              <a:buNone/>
            </a:pPr>
            <a:r>
              <a:rPr lang="en-US" sz="2400" b="1" dirty="0"/>
              <a:t>Matt 5:23-26</a:t>
            </a:r>
            <a:r>
              <a:rPr lang="en-US" sz="2400" dirty="0"/>
              <a:t> – “Therefore if you are presenting your offering at the altar, and there remember that your brother has something against you, leave your offering there before the altar and go; first be reconciled to your brother, and then come and present your offering. Make friends quickly with your opponent at law while you are with him on the way, so that your opponent may not hand you over to the judge, and the judge to the officer, and you be thrown into prison. Truly I say to you, you will not come out of there until you have paid up the last cent.”</a:t>
            </a:r>
          </a:p>
        </p:txBody>
      </p:sp>
      <p:pic>
        <p:nvPicPr>
          <p:cNvPr id="3074" name="Picture 2" descr="http://image.slidesharecdn.com/sermononhardsayings-heartofmurder2mar2014-140302222202-phpapp01/95/sermon-on-hard-sayings-heart-of-murder-2-mar-2014-28-638.jpg?cb=1393799027"/>
          <p:cNvPicPr>
            <a:picLocks noChangeAspect="1" noChangeArrowheads="1"/>
          </p:cNvPicPr>
          <p:nvPr/>
        </p:nvPicPr>
        <p:blipFill rotWithShape="1">
          <a:blip r:embed="rId3">
            <a:extLst>
              <a:ext uri="{28A0092B-C50C-407E-A947-70E740481C1C}">
                <a14:useLocalDpi xmlns:a14="http://schemas.microsoft.com/office/drawing/2010/main" val="0"/>
              </a:ext>
            </a:extLst>
          </a:blip>
          <a:srcRect l="28570" t="16356"/>
          <a:stretch/>
        </p:blipFill>
        <p:spPr bwMode="auto">
          <a:xfrm>
            <a:off x="6172200" y="1143000"/>
            <a:ext cx="2958662" cy="5715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0" y="5811560"/>
            <a:ext cx="6172200" cy="1046440"/>
          </a:xfrm>
          <a:prstGeom prst="rect">
            <a:avLst/>
          </a:prstGeom>
          <a:noFill/>
        </p:spPr>
        <p:txBody>
          <a:bodyPr wrap="square" rtlCol="0">
            <a:spAutoFit/>
          </a:bodyPr>
          <a:lstStyle/>
          <a:p>
            <a:pPr marL="285750" indent="-285750">
              <a:buFont typeface="Arial" panose="020B0604020202020204" pitchFamily="34" charset="0"/>
              <a:buChar char="•"/>
            </a:pPr>
            <a:endParaRPr lang="en-US" sz="600" dirty="0"/>
          </a:p>
          <a:p>
            <a:pPr marL="285750" indent="-285750">
              <a:buFont typeface="Arial" panose="020B0604020202020204" pitchFamily="34" charset="0"/>
              <a:buChar char="•"/>
            </a:pPr>
            <a:r>
              <a:rPr lang="en-US" sz="2000" dirty="0"/>
              <a:t>Reconciliation takes priority over worship – 1 John 4:20</a:t>
            </a:r>
          </a:p>
          <a:p>
            <a:pPr marL="285750" indent="-285750">
              <a:buFont typeface="Arial" panose="020B0604020202020204" pitchFamily="34" charset="0"/>
              <a:buChar char="•"/>
            </a:pPr>
            <a:endParaRPr lang="en-US" sz="1000" dirty="0"/>
          </a:p>
          <a:p>
            <a:pPr marL="285750" indent="-285750">
              <a:buFont typeface="Arial" panose="020B0604020202020204" pitchFamily="34" charset="0"/>
              <a:buChar char="•"/>
            </a:pPr>
            <a:r>
              <a:rPr lang="en-US" sz="2000" dirty="0"/>
              <a:t>It is impossible to pay the debt to sin. Hell is eternal</a:t>
            </a:r>
          </a:p>
          <a:p>
            <a:pPr marL="285750" indent="-285750">
              <a:buFont typeface="Arial" panose="020B0604020202020204" pitchFamily="34" charset="0"/>
              <a:buChar char="•"/>
            </a:pPr>
            <a:endParaRPr lang="en-US" sz="600" dirty="0"/>
          </a:p>
        </p:txBody>
      </p:sp>
    </p:spTree>
    <p:extLst>
      <p:ext uri="{BB962C8B-B14F-4D97-AF65-F5344CB8AC3E}">
        <p14:creationId xmlns:p14="http://schemas.microsoft.com/office/powerpoint/2010/main" val="3961826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fade">
                                      <p:cBhvr>
                                        <p:cTn id="1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9500" b="1" u="sng" dirty="0"/>
              <a:t>Lust</a:t>
            </a:r>
          </a:p>
        </p:txBody>
      </p:sp>
      <p:sp>
        <p:nvSpPr>
          <p:cNvPr id="3" name="Content Placeholder 2"/>
          <p:cNvSpPr>
            <a:spLocks noGrp="1"/>
          </p:cNvSpPr>
          <p:nvPr>
            <p:ph idx="1"/>
          </p:nvPr>
        </p:nvSpPr>
        <p:spPr>
          <a:xfrm>
            <a:off x="0" y="1219201"/>
            <a:ext cx="5638800" cy="2667000"/>
          </a:xfrm>
        </p:spPr>
        <p:txBody>
          <a:bodyPr>
            <a:noAutofit/>
          </a:bodyPr>
          <a:lstStyle/>
          <a:p>
            <a:pPr marL="0" indent="0">
              <a:buNone/>
            </a:pPr>
            <a:r>
              <a:rPr lang="en-US" sz="2800" b="1" dirty="0"/>
              <a:t>Matt 5:27-28</a:t>
            </a:r>
            <a:r>
              <a:rPr lang="en-US" sz="2800" dirty="0"/>
              <a:t> – “You have heard that it was said, ‘</a:t>
            </a:r>
            <a:r>
              <a:rPr lang="en-US" sz="2800" cap="small" dirty="0"/>
              <a:t>You shall not commit adultery</a:t>
            </a:r>
            <a:r>
              <a:rPr lang="en-US" sz="2800" dirty="0"/>
              <a:t>’; but I say to you that everyone who looks at a woman with lust for her has already committed adultery with her in his heart.”</a:t>
            </a:r>
          </a:p>
        </p:txBody>
      </p:sp>
      <p:pic>
        <p:nvPicPr>
          <p:cNvPr id="4098" name="Picture 2" descr="http://66.media.tumblr.com/868e9dc261cc0dda266d39eb26262e9a/tumblr_o3329jxtnd1s91yx0o1_128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1295400"/>
            <a:ext cx="3581400" cy="5562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0" y="3807297"/>
            <a:ext cx="4953000" cy="1661993"/>
          </a:xfrm>
          <a:prstGeom prst="rect">
            <a:avLst/>
          </a:prstGeom>
          <a:noFill/>
        </p:spPr>
        <p:txBody>
          <a:bodyPr wrap="square" rtlCol="0">
            <a:spAutoFit/>
          </a:bodyPr>
          <a:lstStyle/>
          <a:p>
            <a:r>
              <a:rPr lang="en-US" sz="2800" u="sng" dirty="0"/>
              <a:t>Deceptions</a:t>
            </a:r>
          </a:p>
          <a:p>
            <a:pPr marL="285750" indent="-285750">
              <a:buFont typeface="Arial" panose="020B0604020202020204" pitchFamily="34" charset="0"/>
              <a:buChar char="•"/>
            </a:pPr>
            <a:endParaRPr lang="en-US" sz="800" dirty="0"/>
          </a:p>
          <a:p>
            <a:pPr marL="742950" lvl="1" indent="-285750">
              <a:buFont typeface="Arial" panose="020B0604020202020204" pitchFamily="34" charset="0"/>
              <a:buChar char="•"/>
            </a:pPr>
            <a:r>
              <a:rPr lang="en-US" sz="2500" dirty="0"/>
              <a:t>Sense of Inevitability</a:t>
            </a:r>
          </a:p>
          <a:p>
            <a:pPr marL="742950" lvl="1" indent="-285750">
              <a:buFont typeface="Arial" panose="020B0604020202020204" pitchFamily="34" charset="0"/>
              <a:buChar char="•"/>
            </a:pPr>
            <a:endParaRPr lang="en-US" sz="800" dirty="0"/>
          </a:p>
          <a:p>
            <a:pPr marL="285750" indent="-285750">
              <a:buFont typeface="Arial" panose="020B0604020202020204" pitchFamily="34" charset="0"/>
              <a:buChar char="•"/>
            </a:pPr>
            <a:endParaRPr lang="en-US" sz="800" dirty="0"/>
          </a:p>
          <a:p>
            <a:pPr marL="742950" lvl="1" indent="-285750">
              <a:buFont typeface="Arial" panose="020B0604020202020204" pitchFamily="34" charset="0"/>
              <a:buChar char="•"/>
            </a:pPr>
            <a:endParaRPr lang="en-US" sz="2500" dirty="0"/>
          </a:p>
        </p:txBody>
      </p:sp>
    </p:spTree>
    <p:extLst>
      <p:ext uri="{BB962C8B-B14F-4D97-AF65-F5344CB8AC3E}">
        <p14:creationId xmlns:p14="http://schemas.microsoft.com/office/powerpoint/2010/main" val="3886226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9500" b="1" u="sng" dirty="0"/>
              <a:t>Lust</a:t>
            </a:r>
          </a:p>
        </p:txBody>
      </p:sp>
      <p:sp>
        <p:nvSpPr>
          <p:cNvPr id="3" name="Content Placeholder 2"/>
          <p:cNvSpPr>
            <a:spLocks noGrp="1"/>
          </p:cNvSpPr>
          <p:nvPr>
            <p:ph idx="1"/>
          </p:nvPr>
        </p:nvSpPr>
        <p:spPr>
          <a:xfrm>
            <a:off x="0" y="1219201"/>
            <a:ext cx="5638800" cy="2667000"/>
          </a:xfrm>
        </p:spPr>
        <p:txBody>
          <a:bodyPr>
            <a:noAutofit/>
          </a:bodyPr>
          <a:lstStyle/>
          <a:p>
            <a:pPr marL="0" indent="0">
              <a:buNone/>
            </a:pPr>
            <a:r>
              <a:rPr lang="en-US" sz="2800" b="1" dirty="0"/>
              <a:t>Matt 5:27-28</a:t>
            </a:r>
            <a:r>
              <a:rPr lang="en-US" sz="2800" dirty="0"/>
              <a:t> – “You have heard that it was said, ‘</a:t>
            </a:r>
            <a:r>
              <a:rPr lang="en-US" sz="2800" cap="small" dirty="0"/>
              <a:t>You shall not commit adultery</a:t>
            </a:r>
            <a:r>
              <a:rPr lang="en-US" sz="2800" dirty="0"/>
              <a:t>’; but I say to you that everyone who looks at a woman with lust for her has already committed adultery with her in his heart.”</a:t>
            </a:r>
          </a:p>
        </p:txBody>
      </p:sp>
      <p:pic>
        <p:nvPicPr>
          <p:cNvPr id="4098" name="Picture 2" descr="http://66.media.tumblr.com/868e9dc261cc0dda266d39eb26262e9a/tumblr_o3329jxtnd1s91yx0o1_128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1295400"/>
            <a:ext cx="3581400" cy="5562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0" y="3807297"/>
            <a:ext cx="4953000" cy="2046714"/>
          </a:xfrm>
          <a:prstGeom prst="rect">
            <a:avLst/>
          </a:prstGeom>
          <a:noFill/>
        </p:spPr>
        <p:txBody>
          <a:bodyPr wrap="square" rtlCol="0">
            <a:spAutoFit/>
          </a:bodyPr>
          <a:lstStyle/>
          <a:p>
            <a:r>
              <a:rPr lang="en-US" sz="2800" u="sng" dirty="0"/>
              <a:t>Deceptions</a:t>
            </a:r>
          </a:p>
          <a:p>
            <a:pPr marL="285750" indent="-285750">
              <a:buFont typeface="Arial" panose="020B0604020202020204" pitchFamily="34" charset="0"/>
              <a:buChar char="•"/>
            </a:pPr>
            <a:endParaRPr lang="en-US" sz="800" dirty="0"/>
          </a:p>
          <a:p>
            <a:pPr marL="742950" lvl="1" indent="-285750">
              <a:buFont typeface="Arial" panose="020B0604020202020204" pitchFamily="34" charset="0"/>
              <a:buChar char="•"/>
            </a:pPr>
            <a:r>
              <a:rPr lang="en-US" sz="2500" dirty="0"/>
              <a:t>Sense of Inevitability</a:t>
            </a:r>
          </a:p>
          <a:p>
            <a:pPr marL="742950" lvl="1" indent="-285750">
              <a:buFont typeface="Arial" panose="020B0604020202020204" pitchFamily="34" charset="0"/>
              <a:buChar char="•"/>
            </a:pPr>
            <a:endParaRPr lang="en-US" sz="800" dirty="0"/>
          </a:p>
          <a:p>
            <a:pPr marL="742950" lvl="1" indent="-285750">
              <a:buFont typeface="Arial" panose="020B0604020202020204" pitchFamily="34" charset="0"/>
              <a:buChar char="•"/>
            </a:pPr>
            <a:r>
              <a:rPr lang="en-US" sz="2500" dirty="0"/>
              <a:t>Conformity</a:t>
            </a:r>
          </a:p>
          <a:p>
            <a:pPr marL="742950" lvl="1" indent="-285750">
              <a:buFont typeface="Arial" panose="020B0604020202020204" pitchFamily="34" charset="0"/>
              <a:buChar char="•"/>
            </a:pPr>
            <a:endParaRPr lang="en-US" sz="800" dirty="0"/>
          </a:p>
          <a:p>
            <a:pPr marL="742950" lvl="1" indent="-285750">
              <a:buFont typeface="Arial" panose="020B0604020202020204" pitchFamily="34" charset="0"/>
              <a:buChar char="•"/>
            </a:pPr>
            <a:r>
              <a:rPr lang="en-US" sz="2500" dirty="0"/>
              <a:t>Idealization</a:t>
            </a:r>
          </a:p>
        </p:txBody>
      </p:sp>
    </p:spTree>
    <p:extLst>
      <p:ext uri="{BB962C8B-B14F-4D97-AF65-F5344CB8AC3E}">
        <p14:creationId xmlns:p14="http://schemas.microsoft.com/office/powerpoint/2010/main" val="1599103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fade">
                                      <p:cBhvr>
                                        <p:cTn id="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9500" b="1" u="sng" dirty="0"/>
              <a:t>Lust</a:t>
            </a:r>
          </a:p>
        </p:txBody>
      </p:sp>
      <p:sp>
        <p:nvSpPr>
          <p:cNvPr id="3" name="Content Placeholder 2"/>
          <p:cNvSpPr>
            <a:spLocks noGrp="1"/>
          </p:cNvSpPr>
          <p:nvPr>
            <p:ph idx="1"/>
          </p:nvPr>
        </p:nvSpPr>
        <p:spPr>
          <a:xfrm>
            <a:off x="0" y="1219201"/>
            <a:ext cx="5638800" cy="2667000"/>
          </a:xfrm>
        </p:spPr>
        <p:txBody>
          <a:bodyPr>
            <a:noAutofit/>
          </a:bodyPr>
          <a:lstStyle/>
          <a:p>
            <a:pPr marL="0" indent="0">
              <a:buNone/>
            </a:pPr>
            <a:r>
              <a:rPr lang="en-US" sz="2800" b="1" dirty="0"/>
              <a:t>Matt 5:27-28</a:t>
            </a:r>
            <a:r>
              <a:rPr lang="en-US" sz="2800" dirty="0"/>
              <a:t> – “You have heard that it was said, ‘</a:t>
            </a:r>
            <a:r>
              <a:rPr lang="en-US" sz="2800" cap="small" dirty="0"/>
              <a:t>You shall not commit adultery</a:t>
            </a:r>
            <a:r>
              <a:rPr lang="en-US" sz="2800" dirty="0"/>
              <a:t>’; but I say to you that everyone who looks at a woman with lust for her has already committed adultery with her in his heart.”</a:t>
            </a:r>
          </a:p>
        </p:txBody>
      </p:sp>
      <p:pic>
        <p:nvPicPr>
          <p:cNvPr id="4098" name="Picture 2" descr="http://66.media.tumblr.com/868e9dc261cc0dda266d39eb26262e9a/tumblr_o3329jxtnd1s91yx0o1_128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1295400"/>
            <a:ext cx="3581400" cy="5562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0" y="3807297"/>
            <a:ext cx="4953000" cy="3570208"/>
          </a:xfrm>
          <a:prstGeom prst="rect">
            <a:avLst/>
          </a:prstGeom>
          <a:noFill/>
        </p:spPr>
        <p:txBody>
          <a:bodyPr wrap="square" rtlCol="0">
            <a:spAutoFit/>
          </a:bodyPr>
          <a:lstStyle/>
          <a:p>
            <a:r>
              <a:rPr lang="en-US" sz="2800" u="sng" dirty="0"/>
              <a:t>Deceptions</a:t>
            </a:r>
          </a:p>
          <a:p>
            <a:pPr marL="285750" indent="-285750">
              <a:buFont typeface="Arial" panose="020B0604020202020204" pitchFamily="34" charset="0"/>
              <a:buChar char="•"/>
            </a:pPr>
            <a:endParaRPr lang="en-US" sz="800" dirty="0"/>
          </a:p>
          <a:p>
            <a:pPr marL="742950" lvl="1" indent="-285750">
              <a:buFont typeface="Arial" panose="020B0604020202020204" pitchFamily="34" charset="0"/>
              <a:buChar char="•"/>
            </a:pPr>
            <a:r>
              <a:rPr lang="en-US" sz="2500" dirty="0"/>
              <a:t>Sense of Inevitability</a:t>
            </a:r>
          </a:p>
          <a:p>
            <a:pPr marL="742950" lvl="1" indent="-285750">
              <a:buFont typeface="Arial" panose="020B0604020202020204" pitchFamily="34" charset="0"/>
              <a:buChar char="•"/>
            </a:pPr>
            <a:endParaRPr lang="en-US" sz="800" dirty="0"/>
          </a:p>
          <a:p>
            <a:pPr marL="742950" lvl="1" indent="-285750">
              <a:buFont typeface="Arial" panose="020B0604020202020204" pitchFamily="34" charset="0"/>
              <a:buChar char="•"/>
            </a:pPr>
            <a:r>
              <a:rPr lang="en-US" sz="2500" dirty="0"/>
              <a:t>Conformity</a:t>
            </a:r>
          </a:p>
          <a:p>
            <a:pPr marL="742950" lvl="1" indent="-285750">
              <a:buFont typeface="Arial" panose="020B0604020202020204" pitchFamily="34" charset="0"/>
              <a:buChar char="•"/>
            </a:pPr>
            <a:endParaRPr lang="en-US" sz="800" dirty="0"/>
          </a:p>
          <a:p>
            <a:pPr marL="742950" lvl="1" indent="-285750">
              <a:buFont typeface="Arial" panose="020B0604020202020204" pitchFamily="34" charset="0"/>
              <a:buChar char="•"/>
            </a:pPr>
            <a:r>
              <a:rPr lang="en-US" sz="2500" dirty="0"/>
              <a:t>Idealization</a:t>
            </a:r>
          </a:p>
          <a:p>
            <a:pPr marL="285750" indent="-285750">
              <a:buFont typeface="Arial" panose="020B0604020202020204" pitchFamily="34" charset="0"/>
              <a:buChar char="•"/>
            </a:pPr>
            <a:endParaRPr lang="en-US" sz="800" dirty="0"/>
          </a:p>
          <a:p>
            <a:pPr marL="742950" lvl="1" indent="-285750">
              <a:buFont typeface="Arial" panose="020B0604020202020204" pitchFamily="34" charset="0"/>
              <a:buChar char="•"/>
            </a:pPr>
            <a:r>
              <a:rPr lang="en-US" sz="2500" dirty="0"/>
              <a:t>Objectifying</a:t>
            </a:r>
          </a:p>
          <a:p>
            <a:pPr marL="285750" indent="-285750">
              <a:buFont typeface="Arial" panose="020B0604020202020204" pitchFamily="34" charset="0"/>
              <a:buChar char="•"/>
            </a:pPr>
            <a:endParaRPr lang="en-US" sz="800" dirty="0"/>
          </a:p>
          <a:p>
            <a:pPr marL="742950" lvl="1" indent="-285750">
              <a:buFont typeface="Arial" panose="020B0604020202020204" pitchFamily="34" charset="0"/>
              <a:buChar char="•"/>
            </a:pPr>
            <a:r>
              <a:rPr lang="en-US" sz="2500" dirty="0"/>
              <a:t>Emotional Attachment</a:t>
            </a:r>
          </a:p>
          <a:p>
            <a:pPr marL="285750" indent="-285750">
              <a:buFont typeface="Arial" panose="020B0604020202020204" pitchFamily="34" charset="0"/>
              <a:buChar char="•"/>
            </a:pPr>
            <a:endParaRPr lang="en-US" sz="800" dirty="0"/>
          </a:p>
          <a:p>
            <a:pPr marL="742950" lvl="1" indent="-285750">
              <a:buFont typeface="Arial" panose="020B0604020202020204" pitchFamily="34" charset="0"/>
              <a:buChar char="•"/>
            </a:pPr>
            <a:endParaRPr lang="en-US" sz="2500" dirty="0"/>
          </a:p>
        </p:txBody>
      </p:sp>
    </p:spTree>
    <p:extLst>
      <p:ext uri="{BB962C8B-B14F-4D97-AF65-F5344CB8AC3E}">
        <p14:creationId xmlns:p14="http://schemas.microsoft.com/office/powerpoint/2010/main" val="3620174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0" end="10"/>
                                            </p:txEl>
                                          </p:spTgt>
                                        </p:tgtEl>
                                        <p:attrNameLst>
                                          <p:attrName>style.visibility</p:attrName>
                                        </p:attrNameLst>
                                      </p:cBhvr>
                                      <p:to>
                                        <p:strVal val="visible"/>
                                      </p:to>
                                    </p:set>
                                    <p:animEffect transition="in" filter="fade">
                                      <p:cBhvr>
                                        <p:cTn id="7"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73277"/>
            <a:ext cx="5638800" cy="3603523"/>
          </a:xfrm>
        </p:spPr>
        <p:txBody>
          <a:bodyPr>
            <a:normAutofit/>
          </a:bodyPr>
          <a:lstStyle/>
          <a:p>
            <a:pPr marL="0" indent="0">
              <a:buNone/>
            </a:pPr>
            <a:r>
              <a:rPr lang="en-US" sz="2500" b="1" dirty="0"/>
              <a:t>Matt 5:29-30</a:t>
            </a:r>
            <a:r>
              <a:rPr lang="en-US" sz="2500" dirty="0"/>
              <a:t> – “If your right eye makes you stumble, tear it out and throw it from you; for it is better for you to lose one of the parts of your body, than for your whole body to be thrown into hell. If your right hand makes you stumble, cut it off and throw it from you; for it is better for you to lose one of the parts of your body, than for your whole body to go into hell.”</a:t>
            </a:r>
          </a:p>
        </p:txBody>
      </p:sp>
      <p:sp>
        <p:nvSpPr>
          <p:cNvPr id="4" name="Title 1"/>
          <p:cNvSpPr>
            <a:spLocks noGrp="1"/>
          </p:cNvSpPr>
          <p:nvPr>
            <p:ph type="title"/>
          </p:nvPr>
        </p:nvSpPr>
        <p:spPr>
          <a:xfrm>
            <a:off x="0" y="0"/>
            <a:ext cx="9144000" cy="1143000"/>
          </a:xfrm>
        </p:spPr>
        <p:txBody>
          <a:bodyPr>
            <a:noAutofit/>
          </a:bodyPr>
          <a:lstStyle/>
          <a:p>
            <a:r>
              <a:rPr lang="en-US" sz="9500" b="1" u="sng" dirty="0"/>
              <a:t>Lust</a:t>
            </a:r>
          </a:p>
        </p:txBody>
      </p:sp>
      <p:pic>
        <p:nvPicPr>
          <p:cNvPr id="5124" name="Picture 4" descr="http://joshuamichels.com/wp-content/uploads/2015/03/Jesus-Said-What2-300x240.jpg"/>
          <p:cNvPicPr>
            <a:picLocks noChangeAspect="1" noChangeArrowheads="1"/>
          </p:cNvPicPr>
          <p:nvPr/>
        </p:nvPicPr>
        <p:blipFill rotWithShape="1">
          <a:blip r:embed="rId3">
            <a:extLst>
              <a:ext uri="{28A0092B-C50C-407E-A947-70E740481C1C}">
                <a14:useLocalDpi xmlns:a14="http://schemas.microsoft.com/office/drawing/2010/main" val="0"/>
              </a:ext>
            </a:extLst>
          </a:blip>
          <a:srcRect t="20182" b="24619"/>
          <a:stretch/>
        </p:blipFill>
        <p:spPr bwMode="auto">
          <a:xfrm>
            <a:off x="5486400" y="1600200"/>
            <a:ext cx="3657600" cy="431661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0" y="4947314"/>
            <a:ext cx="5638800" cy="1938992"/>
          </a:xfrm>
          <a:prstGeom prst="rect">
            <a:avLst/>
          </a:prstGeom>
          <a:noFill/>
        </p:spPr>
        <p:txBody>
          <a:bodyPr wrap="square" rtlCol="0">
            <a:spAutoFit/>
          </a:bodyPr>
          <a:lstStyle/>
          <a:p>
            <a:pPr marL="285750" indent="-285750">
              <a:buFont typeface="Arial" panose="020B0604020202020204" pitchFamily="34" charset="0"/>
              <a:buChar char="•"/>
            </a:pPr>
            <a:endParaRPr lang="en-US" sz="600" dirty="0"/>
          </a:p>
          <a:p>
            <a:pPr marL="285750" indent="-285750">
              <a:buFont typeface="Arial" panose="020B0604020202020204" pitchFamily="34" charset="0"/>
              <a:buChar char="•"/>
            </a:pPr>
            <a:r>
              <a:rPr lang="en-US" sz="2200" dirty="0"/>
              <a:t>Literal or figurative?</a:t>
            </a:r>
          </a:p>
          <a:p>
            <a:pPr marL="285750" indent="-285750">
              <a:buFont typeface="Arial" panose="020B0604020202020204" pitchFamily="34" charset="0"/>
              <a:buChar char="•"/>
            </a:pPr>
            <a:endParaRPr lang="en-US" sz="1000" dirty="0"/>
          </a:p>
          <a:p>
            <a:pPr marL="285750" indent="-285750">
              <a:buFont typeface="Arial" panose="020B0604020202020204" pitchFamily="34" charset="0"/>
              <a:buChar char="•"/>
            </a:pPr>
            <a:r>
              <a:rPr lang="en-US" sz="2200" dirty="0"/>
              <a:t>Better to go through life blind and limbless than an eternity in hell</a:t>
            </a:r>
          </a:p>
          <a:p>
            <a:pPr marL="285750" indent="-285750">
              <a:buFont typeface="Arial" panose="020B0604020202020204" pitchFamily="34" charset="0"/>
              <a:buChar char="•"/>
            </a:pPr>
            <a:endParaRPr lang="en-US" sz="1000" dirty="0"/>
          </a:p>
          <a:p>
            <a:pPr marL="285750" indent="-285750">
              <a:buFont typeface="Arial" panose="020B0604020202020204" pitchFamily="34" charset="0"/>
              <a:buChar char="•"/>
            </a:pPr>
            <a:r>
              <a:rPr lang="en-US" sz="2200" dirty="0"/>
              <a:t>Do whatever it takes! Do hard things</a:t>
            </a:r>
          </a:p>
          <a:p>
            <a:pPr marL="285750" indent="-285750">
              <a:buFont typeface="Arial" panose="020B0604020202020204" pitchFamily="34" charset="0"/>
              <a:buChar char="•"/>
            </a:pPr>
            <a:endParaRPr lang="en-US" sz="600" dirty="0"/>
          </a:p>
        </p:txBody>
      </p:sp>
    </p:spTree>
    <p:extLst>
      <p:ext uri="{BB962C8B-B14F-4D97-AF65-F5344CB8AC3E}">
        <p14:creationId xmlns:p14="http://schemas.microsoft.com/office/powerpoint/2010/main" val="208756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Effect transition="in" filter="fade">
                                      <p:cBhvr>
                                        <p:cTn id="12" dur="500"/>
                                        <p:tgtEl>
                                          <p:spTgt spid="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animEffect transition="in" filter="fade">
                                      <p:cBhvr>
                                        <p:cTn id="17"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3864</TotalTime>
  <Words>3915</Words>
  <Application>Microsoft Office PowerPoint</Application>
  <PresentationFormat>On-screen Show (4:3)</PresentationFormat>
  <Paragraphs>140</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PowerPoint Presentation</vt:lpstr>
      <vt:lpstr>Interpretations</vt:lpstr>
      <vt:lpstr>Anger</vt:lpstr>
      <vt:lpstr>Anger</vt:lpstr>
      <vt:lpstr>Anger</vt:lpstr>
      <vt:lpstr>Lust</vt:lpstr>
      <vt:lpstr>Lust</vt:lpstr>
      <vt:lpstr>Lust</vt:lpstr>
      <vt:lpstr>Lust</vt:lpstr>
      <vt:lpstr>Divorce</vt:lpstr>
      <vt:lpstr>Divorce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BubbaHasty</dc:creator>
  <cp:lastModifiedBy>R H</cp:lastModifiedBy>
  <cp:revision>118</cp:revision>
  <cp:lastPrinted>2021-05-05T22:59:29Z</cp:lastPrinted>
  <dcterms:created xsi:type="dcterms:W3CDTF">2006-08-16T00:00:00Z</dcterms:created>
  <dcterms:modified xsi:type="dcterms:W3CDTF">2021-05-06T02:04:48Z</dcterms:modified>
</cp:coreProperties>
</file>