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6" r:id="rId3"/>
    <p:sldId id="337" r:id="rId4"/>
    <p:sldId id="338" r:id="rId5"/>
    <p:sldId id="339" r:id="rId6"/>
    <p:sldId id="340" r:id="rId7"/>
    <p:sldId id="341" r:id="rId8"/>
    <p:sldId id="344" r:id="rId9"/>
    <p:sldId id="3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8" autoAdjust="0"/>
    <p:restoredTop sz="94638" autoAdjust="0"/>
  </p:normalViewPr>
  <p:slideViewPr>
    <p:cSldViewPr snapToGrid="0">
      <p:cViewPr varScale="1">
        <p:scale>
          <a:sx n="86" d="100"/>
          <a:sy n="86" d="100"/>
        </p:scale>
        <p:origin x="-450" y="-90"/>
      </p:cViewPr>
      <p:guideLst>
        <p:guide orient="horz" pos="2160"/>
        <p:guide pos="3840"/>
      </p:guideLst>
    </p:cSldViewPr>
  </p:slideViewPr>
  <p:outlineViewPr>
    <p:cViewPr>
      <p:scale>
        <a:sx n="33" d="100"/>
        <a:sy n="33" d="100"/>
      </p:scale>
      <p:origin x="0" y="11484"/>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9" d="100"/>
          <a:sy n="69" d="100"/>
        </p:scale>
        <p:origin x="-32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34B9D-F6DF-4573-959C-C2B9B6E7947B}" type="datetimeFigureOut">
              <a:rPr lang="en-US" smtClean="0"/>
              <a:pPr/>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0D828-7E9F-4860-8CD8-1B1B5B7A84CA}" type="slidenum">
              <a:rPr lang="en-US" smtClean="0"/>
              <a:pPr/>
              <a:t>‹#›</a:t>
            </a:fld>
            <a:endParaRPr lang="en-US"/>
          </a:p>
        </p:txBody>
      </p:sp>
    </p:spTree>
    <p:extLst>
      <p:ext uri="{BB962C8B-B14F-4D97-AF65-F5344CB8AC3E}">
        <p14:creationId xmlns:p14="http://schemas.microsoft.com/office/powerpoint/2010/main" xmlns="" val="208116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C0D828-7E9F-4860-8CD8-1B1B5B7A84CA}" type="slidenum">
              <a:rPr lang="en-US" smtClean="0"/>
              <a:pPr/>
              <a:t>1</a:t>
            </a:fld>
            <a:endParaRPr lang="en-US"/>
          </a:p>
        </p:txBody>
      </p:sp>
    </p:spTree>
    <p:extLst>
      <p:ext uri="{BB962C8B-B14F-4D97-AF65-F5344CB8AC3E}">
        <p14:creationId xmlns:p14="http://schemas.microsoft.com/office/powerpoint/2010/main" xmlns="" val="1501191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C0D828-7E9F-4860-8CD8-1B1B5B7A84C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C0D828-7E9F-4860-8CD8-1B1B5B7A84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DDD93-B85C-41D6-83AC-A345029363EE}" type="datetime1">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5952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3C7DE-6D4E-4C64-9467-241425F196D7}" type="datetime1">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33135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1EBD-D187-4F72-9121-91F8C3F9E12C}" type="datetime1">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170618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E0600-7E8E-4D78-AD1B-8C69FFA355CB}" type="datetime1">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0982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FB123-228A-4B78-92FE-3088CC22F8D7}" type="datetime1">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348109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2EDB5D-C6C4-4B5B-B16A-02C6721BC529}" type="datetime1">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3767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905A5-70F6-4C5A-B1B2-767DD34F74B2}" type="datetime1">
              <a:rPr lang="en-US" smtClean="0"/>
              <a:pPr/>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5749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43EF2-73B3-4C4D-B3AA-5662F0C4A4BE}" type="datetime1">
              <a:rPr lang="en-US" smtClean="0"/>
              <a:pPr/>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13979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0C6B6-1E9A-4A4A-8494-DA483D9A2F5A}" type="datetime1">
              <a:rPr lang="en-US" smtClean="0"/>
              <a:pPr/>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6214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C5CF3-DC7C-4345-B9BE-52793D260116}" type="datetime1">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282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18CF3-1F4E-4A86-9DA7-C9C307063BA8}" type="datetime1">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108779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9111-074B-44B5-971C-0DE6B1276EAE}" type="datetime1">
              <a:rPr lang="en-US" smtClean="0"/>
              <a:pPr/>
              <a:t>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p14="http://schemas.microsoft.com/office/powerpoint/2010/main" xmlns="" val="5967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Adult 2 Class</a:t>
            </a:r>
            <a:br>
              <a:rPr lang="en-US" b="1" dirty="0" smtClean="0"/>
            </a:br>
            <a:r>
              <a:rPr lang="en-US" b="1" dirty="0" smtClean="0"/>
              <a:t>Romans </a:t>
            </a:r>
            <a:endParaRPr lang="en-US" b="1" dirty="0"/>
          </a:p>
        </p:txBody>
      </p:sp>
      <p:sp>
        <p:nvSpPr>
          <p:cNvPr id="3" name="Subtitle 2"/>
          <p:cNvSpPr>
            <a:spLocks noGrp="1"/>
          </p:cNvSpPr>
          <p:nvPr>
            <p:ph type="subTitle" idx="1"/>
          </p:nvPr>
        </p:nvSpPr>
        <p:spPr/>
        <p:txBody>
          <a:bodyPr/>
          <a:lstStyle/>
          <a:p>
            <a:r>
              <a:rPr lang="en-US" smtClean="0"/>
              <a:t>Dec. 22, 2019</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a:t>
            </a:fld>
            <a:endParaRPr lang="en-US"/>
          </a:p>
        </p:txBody>
      </p:sp>
    </p:spTree>
    <p:extLst>
      <p:ext uri="{BB962C8B-B14F-4D97-AF65-F5344CB8AC3E}">
        <p14:creationId xmlns:p14="http://schemas.microsoft.com/office/powerpoint/2010/main" xmlns="" xmlns:p15="http://schemas.microsoft.com/office/powerpoint/2012/main" xmlns:v="urn:schemas-microsoft-com:vml" xmlns:o="urn:schemas-microsoft-com:office:office" xmlns:mc="http://schemas.openxmlformats.org/markup-compatibility/2006" xmlns:dsp="http://schemas.microsoft.com/office/drawing/2008/diagram" xmlns:dgm="http://schemas.openxmlformats.org/drawingml/2006/diagram" xmlns:c="http://schemas.openxmlformats.org/drawingml/2006/chart" val="120058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Romans chapter 7</a:t>
            </a:r>
            <a:endParaRPr lang="en-US" sz="4800" b="1" dirty="0"/>
          </a:p>
        </p:txBody>
      </p:sp>
      <p:sp>
        <p:nvSpPr>
          <p:cNvPr id="3" name="Content Placeholder 2"/>
          <p:cNvSpPr>
            <a:spLocks noGrp="1"/>
          </p:cNvSpPr>
          <p:nvPr>
            <p:ph idx="1"/>
          </p:nvPr>
        </p:nvSpPr>
        <p:spPr/>
        <p:txBody>
          <a:bodyPr>
            <a:normAutofit/>
          </a:bodyPr>
          <a:lstStyle/>
          <a:p>
            <a:pPr algn="ctr">
              <a:buNone/>
            </a:pPr>
            <a:r>
              <a:rPr lang="en-US" sz="3200" u="sng" dirty="0" smtClean="0"/>
              <a:t>Two Sections</a:t>
            </a:r>
            <a:endParaRPr lang="en-US" dirty="0" smtClean="0"/>
          </a:p>
          <a:p>
            <a:r>
              <a:rPr lang="en-US" sz="2400" b="1" dirty="0" smtClean="0"/>
              <a:t>Verses 1-6: Deliverance from the Law. </a:t>
            </a:r>
            <a:r>
              <a:rPr lang="en-US" sz="2400" dirty="0" smtClean="0"/>
              <a:t>God shows how those placed under law are released by death. Christians, by sharing in the death of Christ bear fruit; and, released from law, they give glad and willing service.</a:t>
            </a:r>
          </a:p>
          <a:p>
            <a:r>
              <a:rPr lang="en-US" sz="2400" dirty="0" smtClean="0"/>
              <a:t> </a:t>
            </a:r>
            <a:r>
              <a:rPr lang="en-US" sz="2400" b="1" dirty="0" smtClean="0"/>
              <a:t>Verses 7-25: Vindication of the Law. </a:t>
            </a:r>
            <a:r>
              <a:rPr lang="en-US" sz="2400" dirty="0" smtClean="0"/>
              <a:t>Paul describes his struggle under the Law. It is the struggle of one that is born again, and “delights in the Law of God,” seeking to compel the flesh to obey God’s Law. The end, of course, is a cry of utter despair (for the Law was a “ministration of death”); and a new view of Christ, as the One through whom is found deliverance from sin’s power and from the Law that gave it that power!</a:t>
            </a:r>
          </a:p>
        </p:txBody>
      </p:sp>
      <p:sp>
        <p:nvSpPr>
          <p:cNvPr id="4" name="Slide Number Placeholder 3"/>
          <p:cNvSpPr>
            <a:spLocks noGrp="1"/>
          </p:cNvSpPr>
          <p:nvPr>
            <p:ph type="sldNum" sz="quarter" idx="12"/>
          </p:nvPr>
        </p:nvSpPr>
        <p:spPr/>
        <p:txBody>
          <a:bodyPr/>
          <a:lstStyle/>
          <a:p>
            <a:fld id="{AC06B25F-56C9-487F-9FBE-E91237EF9CD8}"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7:1-3 the limits of law’s jurisdiction</a:t>
            </a:r>
            <a:endParaRPr lang="en-US" b="1" dirty="0"/>
          </a:p>
        </p:txBody>
      </p:sp>
      <p:sp>
        <p:nvSpPr>
          <p:cNvPr id="3" name="Content Placeholder 2"/>
          <p:cNvSpPr>
            <a:spLocks noGrp="1"/>
          </p:cNvSpPr>
          <p:nvPr>
            <p:ph idx="1"/>
          </p:nvPr>
        </p:nvSpPr>
        <p:spPr/>
        <p:txBody>
          <a:bodyPr/>
          <a:lstStyle/>
          <a:p>
            <a:r>
              <a:rPr lang="en-US" dirty="0" smtClean="0"/>
              <a:t>In 7:1, there is no article before the first use of law – translators added “the” law. There is the definite article before “law” in 7:2&amp;3.</a:t>
            </a:r>
          </a:p>
          <a:p>
            <a:pPr lvl="1"/>
            <a:r>
              <a:rPr lang="en-US" dirty="0" smtClean="0"/>
              <a:t>Universal: (7:1) any law applies to the living (“as long as he lives.”)</a:t>
            </a:r>
          </a:p>
          <a:p>
            <a:pPr lvl="1"/>
            <a:r>
              <a:rPr lang="en-US" u="sng" dirty="0" smtClean="0"/>
              <a:t>Illustrated</a:t>
            </a:r>
            <a:r>
              <a:rPr lang="en-US" dirty="0" smtClean="0"/>
              <a:t> by a woman in marriage (7:2-3).</a:t>
            </a:r>
          </a:p>
          <a:p>
            <a:pPr>
              <a:buNone/>
            </a:pP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7:4-6 “Therefore” the application of the illustration</a:t>
            </a:r>
            <a:endParaRPr lang="en-US" b="1" dirty="0"/>
          </a:p>
        </p:txBody>
      </p:sp>
      <p:sp>
        <p:nvSpPr>
          <p:cNvPr id="3" name="Content Placeholder 2"/>
          <p:cNvSpPr>
            <a:spLocks noGrp="1"/>
          </p:cNvSpPr>
          <p:nvPr>
            <p:ph idx="1"/>
          </p:nvPr>
        </p:nvSpPr>
        <p:spPr>
          <a:xfrm>
            <a:off x="838200" y="1825625"/>
            <a:ext cx="10515600" cy="4491092"/>
          </a:xfrm>
        </p:spPr>
        <p:txBody>
          <a:bodyPr>
            <a:normAutofit fontScale="85000" lnSpcReduction="20000"/>
          </a:bodyPr>
          <a:lstStyle/>
          <a:p>
            <a:r>
              <a:rPr lang="en-US" dirty="0" smtClean="0"/>
              <a:t> Christians die to the Law through Christ (7:4)</a:t>
            </a:r>
          </a:p>
          <a:p>
            <a:pPr lvl="1"/>
            <a:r>
              <a:rPr lang="en-US" dirty="0" smtClean="0"/>
              <a:t>Joined to another who was raised from the dead</a:t>
            </a:r>
          </a:p>
          <a:p>
            <a:pPr lvl="1"/>
            <a:r>
              <a:rPr lang="en-US" dirty="0" smtClean="0"/>
              <a:t>We are under law to Christ (Gal. 6:2, James 2:8).</a:t>
            </a:r>
          </a:p>
          <a:p>
            <a:pPr lvl="1"/>
            <a:r>
              <a:rPr lang="en-US" dirty="0" smtClean="0"/>
              <a:t>That we might bear fruit for God.</a:t>
            </a:r>
          </a:p>
          <a:p>
            <a:pPr lvl="1"/>
            <a:r>
              <a:rPr lang="en-US" i="1" dirty="0" smtClean="0"/>
              <a:t>Consider how 7:4 would have spoken to brethren in Rome who were once obedient to the Law of Moses and converted to Christianity.</a:t>
            </a:r>
          </a:p>
          <a:p>
            <a:endParaRPr lang="en-US" dirty="0" smtClean="0"/>
          </a:p>
          <a:p>
            <a:r>
              <a:rPr lang="en-US" dirty="0" smtClean="0"/>
              <a:t>Sinful passions [aroused] by Law resulted in death (7:5)</a:t>
            </a:r>
          </a:p>
          <a:p>
            <a:pPr lvl="1"/>
            <a:r>
              <a:rPr lang="en-US" dirty="0" smtClean="0"/>
              <a:t>“aroused” is a term added by some translations (NAS, NKJ, ESV)</a:t>
            </a:r>
          </a:p>
          <a:p>
            <a:pPr lvl="1"/>
            <a:r>
              <a:rPr lang="en-US" dirty="0" smtClean="0"/>
              <a:t>“You” of v. 4 changes to “</a:t>
            </a:r>
            <a:r>
              <a:rPr lang="en-US" dirty="0" err="1" smtClean="0"/>
              <a:t>we”in</a:t>
            </a:r>
            <a:r>
              <a:rPr lang="en-US" dirty="0" smtClean="0"/>
              <a:t> v. 5 - Paul included.</a:t>
            </a:r>
          </a:p>
          <a:p>
            <a:pPr lvl="2"/>
            <a:r>
              <a:rPr lang="en-US" dirty="0" smtClean="0"/>
              <a:t>Paul was once a Pharisee and a persecutor of Christians. When he was involved in Steven’s murder in Acts 7, did he think of “You shall not murder?” (</a:t>
            </a:r>
            <a:r>
              <a:rPr lang="en-US" dirty="0" err="1" smtClean="0"/>
              <a:t>Exo</a:t>
            </a:r>
            <a:r>
              <a:rPr lang="en-US" dirty="0" smtClean="0"/>
              <a:t>. 20:13)</a:t>
            </a:r>
          </a:p>
          <a:p>
            <a:pPr lvl="1"/>
            <a:endParaRPr lang="en-US" i="1" dirty="0" smtClean="0"/>
          </a:p>
          <a:p>
            <a:pPr algn="ctr">
              <a:buNone/>
            </a:pPr>
            <a:r>
              <a:rPr lang="en-US" i="1" dirty="0" smtClean="0"/>
              <a:t>Note different end results of </a:t>
            </a:r>
            <a:r>
              <a:rPr lang="en-US" i="1" u="sng" dirty="0" smtClean="0"/>
              <a:t>bringing forth fruit unto God through Christ </a:t>
            </a:r>
            <a:r>
              <a:rPr lang="en-US" i="1" dirty="0" smtClean="0"/>
              <a:t>(7:4) </a:t>
            </a:r>
          </a:p>
          <a:p>
            <a:pPr algn="ctr">
              <a:buNone/>
            </a:pPr>
            <a:r>
              <a:rPr lang="en-US" i="1" dirty="0" smtClean="0"/>
              <a:t>and </a:t>
            </a:r>
            <a:r>
              <a:rPr lang="en-US" i="1" u="sng" dirty="0" smtClean="0"/>
              <a:t>death through sin </a:t>
            </a:r>
            <a:r>
              <a:rPr lang="en-US" i="1" dirty="0" smtClean="0"/>
              <a:t>(7:5). </a:t>
            </a:r>
            <a:r>
              <a:rPr lang="en-US" b="1" i="1" dirty="0" smtClean="0"/>
              <a:t>All bear fruit of one type or the other!</a:t>
            </a:r>
          </a:p>
        </p:txBody>
      </p:sp>
      <p:sp>
        <p:nvSpPr>
          <p:cNvPr id="4" name="Slide Number Placeholder 3"/>
          <p:cNvSpPr>
            <a:spLocks noGrp="1"/>
          </p:cNvSpPr>
          <p:nvPr>
            <p:ph type="sldNum" sz="quarter" idx="12"/>
          </p:nvPr>
        </p:nvSpPr>
        <p:spPr/>
        <p:txBody>
          <a:bodyPr/>
          <a:lstStyle/>
          <a:p>
            <a:fld id="{AC06B25F-56C9-487F-9FBE-E91237EF9CD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7:4-6</a:t>
            </a:r>
            <a:endParaRPr lang="en-US" dirty="0"/>
          </a:p>
        </p:txBody>
      </p:sp>
      <p:sp>
        <p:nvSpPr>
          <p:cNvPr id="3" name="Content Placeholder 2"/>
          <p:cNvSpPr>
            <a:spLocks noGrp="1"/>
          </p:cNvSpPr>
          <p:nvPr>
            <p:ph idx="1"/>
          </p:nvPr>
        </p:nvSpPr>
        <p:spPr/>
        <p:txBody>
          <a:bodyPr/>
          <a:lstStyle/>
          <a:p>
            <a:r>
              <a:rPr lang="en-US" dirty="0" smtClean="0"/>
              <a:t>“</a:t>
            </a:r>
            <a:r>
              <a:rPr lang="en-US" u="sng" dirty="0" smtClean="0"/>
              <a:t>But now </a:t>
            </a:r>
            <a:r>
              <a:rPr lang="en-US" dirty="0" smtClean="0"/>
              <a:t>we have been </a:t>
            </a:r>
            <a:r>
              <a:rPr lang="en-US" u="sng" dirty="0" smtClean="0"/>
              <a:t>released from the Law</a:t>
            </a:r>
            <a:r>
              <a:rPr lang="en-US" dirty="0" smtClean="0"/>
              <a:t>” (7:6a)</a:t>
            </a:r>
          </a:p>
          <a:p>
            <a:pPr lvl="1"/>
            <a:r>
              <a:rPr lang="en-US" dirty="0" smtClean="0"/>
              <a:t>(The days of Moses Law have ended and we have) “…died to that by which we were bound so that” (7:6b)</a:t>
            </a:r>
          </a:p>
          <a:p>
            <a:pPr lvl="1"/>
            <a:r>
              <a:rPr lang="en-US" dirty="0" smtClean="0"/>
              <a:t>“we serve in newness of the Spirit and not in oldness of the letter.” (7:6c)</a:t>
            </a:r>
          </a:p>
          <a:p>
            <a:pPr lvl="1"/>
            <a:endParaRPr lang="en-US" dirty="0" smtClean="0"/>
          </a:p>
          <a:p>
            <a:pPr>
              <a:buNone/>
            </a:pPr>
            <a:r>
              <a:rPr lang="en-US" dirty="0" smtClean="0"/>
              <a:t>Does this apply to us who were never under the Law of Moses?</a:t>
            </a:r>
          </a:p>
          <a:p>
            <a:pPr lvl="1"/>
            <a:r>
              <a:rPr lang="en-US" dirty="0" smtClean="0"/>
              <a:t>Indirectly, we can emphasize law-keeping and neglect “weightier matters.”</a:t>
            </a:r>
          </a:p>
          <a:p>
            <a:pPr lvl="1"/>
            <a:r>
              <a:rPr lang="en-US" dirty="0" smtClean="0"/>
              <a:t>Serve the Lord “in newness of </a:t>
            </a:r>
            <a:r>
              <a:rPr lang="en-US" dirty="0" smtClean="0"/>
              <a:t>the Spirit</a:t>
            </a:r>
            <a:r>
              <a:rPr lang="en-US" dirty="0" smtClean="0"/>
              <a:t>,” not with “</a:t>
            </a:r>
            <a:r>
              <a:rPr lang="en-US" dirty="0" smtClean="0"/>
              <a:t>obligation” </a:t>
            </a:r>
            <a:r>
              <a:rPr lang="en-US" dirty="0" smtClean="0"/>
              <a:t>mindset.</a:t>
            </a:r>
          </a:p>
        </p:txBody>
      </p:sp>
      <p:sp>
        <p:nvSpPr>
          <p:cNvPr id="4" name="Slide Number Placeholder 3"/>
          <p:cNvSpPr>
            <a:spLocks noGrp="1"/>
          </p:cNvSpPr>
          <p:nvPr>
            <p:ph type="sldNum" sz="quarter" idx="12"/>
          </p:nvPr>
        </p:nvSpPr>
        <p:spPr/>
        <p:txBody>
          <a:bodyPr/>
          <a:lstStyle/>
          <a:p>
            <a:fld id="{AC06B25F-56C9-487F-9FBE-E91237EF9CD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Romans 7:7-25 Vindication of the Law</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Rom. 7:7-13 expands upon 7:5</a:t>
            </a:r>
          </a:p>
          <a:p>
            <a:pPr lvl="1"/>
            <a:r>
              <a:rPr lang="en-US" dirty="0" smtClean="0"/>
              <a:t>Coveting would be unknown without “You shall not covet” (7:7)</a:t>
            </a:r>
          </a:p>
          <a:p>
            <a:pPr lvl="2"/>
            <a:r>
              <a:rPr lang="en-US" i="1" dirty="0" smtClean="0"/>
              <a:t>Our human nature does not serve to identify sin.</a:t>
            </a:r>
          </a:p>
          <a:p>
            <a:pPr lvl="1"/>
            <a:r>
              <a:rPr lang="en-US" dirty="0" smtClean="0"/>
              <a:t>The prohibition produced coveting (7:8)  </a:t>
            </a:r>
            <a:r>
              <a:rPr lang="en-US" i="1" dirty="0" smtClean="0"/>
              <a:t>- like the forbidden fruit of Eden.</a:t>
            </a:r>
          </a:p>
          <a:p>
            <a:pPr lvl="1"/>
            <a:r>
              <a:rPr lang="en-US" u="sng" dirty="0" smtClean="0"/>
              <a:t>Sin is personified </a:t>
            </a:r>
            <a:r>
              <a:rPr lang="en-US" dirty="0" smtClean="0"/>
              <a:t>throughout this section (7:8-11).</a:t>
            </a:r>
          </a:p>
          <a:p>
            <a:pPr lvl="2"/>
            <a:r>
              <a:rPr lang="en-US" i="1" dirty="0" smtClean="0"/>
              <a:t>Sin is not a personal entity – BUT SATAN IS.</a:t>
            </a:r>
          </a:p>
          <a:p>
            <a:pPr lvl="2"/>
            <a:r>
              <a:rPr lang="en-US" i="1" dirty="0" smtClean="0"/>
              <a:t>Paul is trying to make us wise to Satan’s ways. (cf. 2</a:t>
            </a:r>
            <a:r>
              <a:rPr lang="en-US" i="1" baseline="30000" dirty="0" smtClean="0"/>
              <a:t>nd</a:t>
            </a:r>
            <a:r>
              <a:rPr lang="en-US" i="1" dirty="0" smtClean="0"/>
              <a:t> Corinthians 2:11)</a:t>
            </a:r>
          </a:p>
          <a:p>
            <a:pPr lvl="1"/>
            <a:r>
              <a:rPr lang="en-US" dirty="0" smtClean="0"/>
              <a:t>The Law is holy &amp; the commandment is holy, righteous and good. (7:12)</a:t>
            </a:r>
          </a:p>
          <a:p>
            <a:pPr lvl="2"/>
            <a:r>
              <a:rPr lang="en-US" dirty="0" smtClean="0"/>
              <a:t>The Law is vindicated!</a:t>
            </a:r>
          </a:p>
          <a:p>
            <a:pPr lvl="2"/>
            <a:r>
              <a:rPr lang="en-US" dirty="0" smtClean="0"/>
              <a:t>This will head up the section 7:14-21. </a:t>
            </a:r>
          </a:p>
          <a:p>
            <a:pPr lvl="1"/>
            <a:r>
              <a:rPr lang="en-US" dirty="0" smtClean="0"/>
              <a:t>Paul shares his own struggles throughout these verses &amp; especially in 7:14-21.</a:t>
            </a:r>
          </a:p>
          <a:p>
            <a:pPr lvl="2"/>
            <a:r>
              <a:rPr lang="en-US" dirty="0" smtClean="0"/>
              <a:t>Lessons for us to learn?</a:t>
            </a:r>
          </a:p>
          <a:p>
            <a:pPr lvl="2"/>
            <a:r>
              <a:rPr lang="en-US" dirty="0" smtClean="0"/>
              <a:t>Reassurances for us?</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Law and The Flesh in Romans 7</a:t>
            </a:r>
            <a:endParaRPr lang="en-US" dirty="0"/>
          </a:p>
        </p:txBody>
      </p:sp>
      <p:sp>
        <p:nvSpPr>
          <p:cNvPr id="3" name="Content Placeholder 2"/>
          <p:cNvSpPr>
            <a:spLocks noGrp="1"/>
          </p:cNvSpPr>
          <p:nvPr>
            <p:ph idx="1"/>
          </p:nvPr>
        </p:nvSpPr>
        <p:spPr/>
        <p:txBody>
          <a:bodyPr>
            <a:normAutofit/>
          </a:bodyPr>
          <a:lstStyle/>
          <a:p>
            <a:r>
              <a:rPr lang="en-US" sz="2600" dirty="0" smtClean="0"/>
              <a:t>Rom. 7:14 The Law is spiritual, but I am of flesh, sold into bondage to sin.</a:t>
            </a:r>
          </a:p>
          <a:p>
            <a:r>
              <a:rPr lang="en-US" sz="2600" dirty="0" smtClean="0"/>
              <a:t>Rom. 7:5 For while we were in the flesh, the sinful passion, which were </a:t>
            </a:r>
            <a:r>
              <a:rPr lang="en-US" sz="2600" i="1" dirty="0" smtClean="0"/>
              <a:t>aroused</a:t>
            </a:r>
            <a:r>
              <a:rPr lang="en-US" sz="2600" dirty="0" smtClean="0"/>
              <a:t> by the Law, were at work in the members of our body to bear fruit to death.</a:t>
            </a:r>
          </a:p>
          <a:p>
            <a:r>
              <a:rPr lang="en-US" sz="2600" dirty="0" smtClean="0"/>
              <a:t>Rom. 7:18a For I know that nothing good dwells in me, that is, in my flesh; for the wishing is present in me, but the doing of the good is not. </a:t>
            </a:r>
          </a:p>
          <a:p>
            <a:pPr lvl="1"/>
            <a:endParaRPr lang="en-US" sz="2200" dirty="0" smtClean="0"/>
          </a:p>
          <a:p>
            <a:pPr lvl="1">
              <a:buNone/>
            </a:pPr>
            <a:endParaRPr lang="en-US" sz="2200"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7</a:t>
            </a:fld>
            <a:endParaRPr lang="en-US"/>
          </a:p>
        </p:txBody>
      </p:sp>
      <p:graphicFrame>
        <p:nvGraphicFramePr>
          <p:cNvPr id="6" name="Table 5"/>
          <p:cNvGraphicFramePr>
            <a:graphicFrameLocks noGrp="1"/>
          </p:cNvGraphicFramePr>
          <p:nvPr/>
        </p:nvGraphicFramePr>
        <p:xfrm>
          <a:off x="630621" y="4501756"/>
          <a:ext cx="10657489" cy="1925320"/>
        </p:xfrm>
        <a:graphic>
          <a:graphicData uri="http://schemas.openxmlformats.org/drawingml/2006/table">
            <a:tbl>
              <a:tblPr firstRow="1" bandRow="1">
                <a:tableStyleId>{5C22544A-7EE6-4342-B048-85BDC9FD1C3A}</a:tableStyleId>
              </a:tblPr>
              <a:tblGrid>
                <a:gridCol w="2590928"/>
                <a:gridCol w="2653735"/>
                <a:gridCol w="5412826"/>
              </a:tblGrid>
              <a:tr h="370840">
                <a:tc>
                  <a:txBody>
                    <a:bodyPr/>
                    <a:lstStyle/>
                    <a:p>
                      <a:endParaRPr lang="en-US" dirty="0"/>
                    </a:p>
                  </a:txBody>
                  <a:tcPr/>
                </a:tc>
                <a:tc>
                  <a:txBody>
                    <a:bodyPr/>
                    <a:lstStyle/>
                    <a:p>
                      <a:pPr algn="ctr"/>
                      <a:r>
                        <a:rPr lang="en-US" dirty="0" smtClean="0"/>
                        <a:t>Greek</a:t>
                      </a:r>
                      <a:endParaRPr lang="en-US" dirty="0"/>
                    </a:p>
                  </a:txBody>
                  <a:tcPr/>
                </a:tc>
                <a:tc>
                  <a:txBody>
                    <a:bodyPr/>
                    <a:lstStyle/>
                    <a:p>
                      <a:pPr algn="ctr"/>
                      <a:r>
                        <a:rPr lang="en-US" dirty="0" smtClean="0"/>
                        <a:t>Strong’s definition</a:t>
                      </a:r>
                      <a:endParaRPr lang="en-US" dirty="0"/>
                    </a:p>
                  </a:txBody>
                  <a:tcPr/>
                </a:tc>
              </a:tr>
              <a:tr h="370840">
                <a:tc>
                  <a:txBody>
                    <a:bodyPr/>
                    <a:lstStyle/>
                    <a:p>
                      <a:r>
                        <a:rPr lang="en-US" b="1" dirty="0" smtClean="0"/>
                        <a:t>Romans</a:t>
                      </a:r>
                      <a:r>
                        <a:rPr lang="en-US" b="1" baseline="0" dirty="0" smtClean="0"/>
                        <a:t> 7:5 &amp; 18 “flesh”</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σαρκί (</a:t>
                      </a:r>
                      <a:r>
                        <a:rPr lang="en-US" b="1" dirty="0" err="1" smtClean="0"/>
                        <a:t>sarki</a:t>
                      </a:r>
                      <a:r>
                        <a:rPr lang="en-US" b="1" dirty="0" smtClean="0"/>
                        <a:t>) – noun, masculine</a:t>
                      </a:r>
                    </a:p>
                    <a:p>
                      <a:endParaRPr lang="en-US" dirty="0"/>
                    </a:p>
                  </a:txBody>
                  <a:tcPr/>
                </a:tc>
                <a:tc>
                  <a:txBody>
                    <a:bodyPr/>
                    <a:lstStyle/>
                    <a:p>
                      <a:r>
                        <a:rPr lang="en-US" dirty="0" smtClean="0"/>
                        <a:t>1461</a:t>
                      </a:r>
                      <a:r>
                        <a:rPr lang="en-US" baseline="0" dirty="0" smtClean="0"/>
                        <a:t> </a:t>
                      </a:r>
                      <a:r>
                        <a:rPr lang="en-US" dirty="0" smtClean="0"/>
                        <a:t>Flesh, body, human nature, materiality; kindred. </a:t>
                      </a:r>
                      <a:endParaRPr lang="en-US" dirty="0"/>
                    </a:p>
                  </a:txBody>
                  <a:tcPr/>
                </a:tc>
              </a:tr>
              <a:tr h="370840">
                <a:tc>
                  <a:txBody>
                    <a:bodyPr/>
                    <a:lstStyle/>
                    <a:p>
                      <a:r>
                        <a:rPr lang="en-US" b="1" dirty="0" smtClean="0"/>
                        <a:t>Romans 7:14 “flesh”</a:t>
                      </a:r>
                      <a:endParaRPr lang="en-US" b="1" dirty="0"/>
                    </a:p>
                  </a:txBody>
                  <a:tcPr/>
                </a:tc>
                <a:tc>
                  <a:txBody>
                    <a:bodyPr/>
                    <a:lstStyle/>
                    <a:p>
                      <a:r>
                        <a:rPr lang="el-GR" b="1" dirty="0" smtClean="0"/>
                        <a:t>σάρκινος (</a:t>
                      </a:r>
                      <a:r>
                        <a:rPr lang="en-US" b="1" dirty="0" err="1" smtClean="0"/>
                        <a:t>sarkinos</a:t>
                      </a:r>
                      <a:r>
                        <a:rPr lang="en-US" b="1" dirty="0" smtClean="0"/>
                        <a:t>) – adj., feminine</a:t>
                      </a:r>
                      <a:endParaRPr lang="en-US" dirty="0"/>
                    </a:p>
                  </a:txBody>
                  <a:tcPr/>
                </a:tc>
                <a:tc>
                  <a:txBody>
                    <a:bodyPr/>
                    <a:lstStyle/>
                    <a:p>
                      <a:r>
                        <a:rPr lang="en-US" dirty="0" smtClean="0"/>
                        <a:t>1460 Fleshly, consisting of flesh, carnal. From </a:t>
                      </a:r>
                      <a:r>
                        <a:rPr lang="en-US" dirty="0" err="1" smtClean="0"/>
                        <a:t>sarx</a:t>
                      </a:r>
                      <a:r>
                        <a:rPr lang="en-US" dirty="0" smtClean="0"/>
                        <a:t>; similar to flesh, I.e. soft.” </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identify with Paul’s struggles</a:t>
            </a:r>
            <a:endParaRPr lang="en-US" b="1" dirty="0"/>
          </a:p>
        </p:txBody>
      </p:sp>
      <p:sp>
        <p:nvSpPr>
          <p:cNvPr id="3" name="Content Placeholder 2"/>
          <p:cNvSpPr>
            <a:spLocks noGrp="1"/>
          </p:cNvSpPr>
          <p:nvPr>
            <p:ph idx="1"/>
          </p:nvPr>
        </p:nvSpPr>
        <p:spPr/>
        <p:txBody>
          <a:bodyPr/>
          <a:lstStyle/>
          <a:p>
            <a:r>
              <a:rPr lang="en-US" dirty="0" smtClean="0"/>
              <a:t>I am of flesh, sold into bondage to sin. (7:14b)</a:t>
            </a:r>
          </a:p>
          <a:p>
            <a:pPr lvl="1"/>
            <a:r>
              <a:rPr lang="en-US" dirty="0" smtClean="0"/>
              <a:t>Sin’s control over carnal man:  </a:t>
            </a:r>
            <a:r>
              <a:rPr lang="en-US" i="1" dirty="0" smtClean="0"/>
              <a:t>All have sinned (Rom. 3:23) </a:t>
            </a:r>
          </a:p>
          <a:p>
            <a:pPr lvl="1"/>
            <a:r>
              <a:rPr lang="en-US" i="1" dirty="0" smtClean="0"/>
              <a:t>Note the many uses of “I” – (23 times in 7:14 thru 25), most </a:t>
            </a:r>
            <a:r>
              <a:rPr lang="en-US" i="1" dirty="0" smtClean="0"/>
              <a:t>negative.</a:t>
            </a:r>
            <a:endParaRPr lang="en-US" i="1" dirty="0" smtClean="0"/>
          </a:p>
          <a:p>
            <a:pPr lvl="1"/>
            <a:r>
              <a:rPr lang="en-US" i="1" dirty="0" smtClean="0"/>
              <a:t>We stumble in many ways (James 3:2) &amp; no one came tame the tongue (3:8).</a:t>
            </a:r>
          </a:p>
          <a:p>
            <a:endParaRPr lang="en-US" i="1" dirty="0" smtClean="0"/>
          </a:p>
          <a:p>
            <a:r>
              <a:rPr lang="en-US" dirty="0" smtClean="0"/>
              <a:t>Nothing good dwells in my flesh; for the wishing is present in me, but the doing of the good is not. (7:18a)</a:t>
            </a:r>
          </a:p>
          <a:p>
            <a:pPr lvl="1"/>
            <a:r>
              <a:rPr lang="en-US" i="1" dirty="0" smtClean="0"/>
              <a:t>Good intentions are often not met. Why?</a:t>
            </a:r>
          </a:p>
          <a:p>
            <a:pPr lvl="1"/>
            <a:r>
              <a:rPr lang="en-US" i="1" dirty="0" smtClean="0"/>
              <a:t>Paul said, “Imitate me as I imitate Christ.” (1 Cor. 11:1) So do not sin and take any comfort in his shortcomings.</a:t>
            </a:r>
          </a:p>
          <a:p>
            <a:pPr lvl="1"/>
            <a:endParaRPr lang="en-US" i="1"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Rom. 7:24-25 Transition to the Deliverance in Christ</a:t>
            </a:r>
            <a:endParaRPr lang="en-US" sz="4000" b="1" dirty="0"/>
          </a:p>
        </p:txBody>
      </p:sp>
      <p:sp>
        <p:nvSpPr>
          <p:cNvPr id="3" name="Content Placeholder 2"/>
          <p:cNvSpPr>
            <a:spLocks noGrp="1"/>
          </p:cNvSpPr>
          <p:nvPr>
            <p:ph idx="1"/>
          </p:nvPr>
        </p:nvSpPr>
        <p:spPr/>
        <p:txBody>
          <a:bodyPr/>
          <a:lstStyle/>
          <a:p>
            <a:r>
              <a:rPr lang="en-US" dirty="0" smtClean="0"/>
              <a:t>Rom. 7:24 – Desperate Cry for Help.</a:t>
            </a:r>
          </a:p>
          <a:p>
            <a:pPr lvl="1"/>
            <a:r>
              <a:rPr lang="en-US" i="1" dirty="0" smtClean="0"/>
              <a:t>What is behind Paul’s outcry?</a:t>
            </a:r>
          </a:p>
          <a:p>
            <a:r>
              <a:rPr lang="en-US" dirty="0" smtClean="0"/>
              <a:t>Rom. 7:25 – Thanksgiving for Deliverance.</a:t>
            </a:r>
          </a:p>
          <a:p>
            <a:pPr lvl="1"/>
            <a:r>
              <a:rPr lang="en-US" i="1" dirty="0" smtClean="0"/>
              <a:t>Notice the upcoming explanation in Romans 8:</a:t>
            </a:r>
          </a:p>
          <a:p>
            <a:pPr lvl="2"/>
            <a:r>
              <a:rPr lang="en-US" i="1" dirty="0" smtClean="0"/>
              <a:t>Past		Romans 8:2</a:t>
            </a:r>
          </a:p>
          <a:p>
            <a:pPr lvl="2"/>
            <a:r>
              <a:rPr lang="en-US" i="1" dirty="0" smtClean="0"/>
              <a:t>Present	Romans 8:1</a:t>
            </a:r>
          </a:p>
          <a:p>
            <a:pPr lvl="2"/>
            <a:r>
              <a:rPr lang="en-US" i="1" dirty="0" smtClean="0"/>
              <a:t>Future		Romans 8:23-25</a:t>
            </a:r>
            <a:endParaRPr lang="en-US" i="1"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45084</TotalTime>
  <Words>1011</Words>
  <Application>Microsoft Office PowerPoint</Application>
  <PresentationFormat>Custom</PresentationFormat>
  <Paragraphs>87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Adult 2 Class Romans </vt:lpstr>
      <vt:lpstr>Romans chapter 7</vt:lpstr>
      <vt:lpstr>Romans 7:1-3 the limits of law’s jurisdiction</vt:lpstr>
      <vt:lpstr>Romans 7:4-6 “Therefore” the application of the illustration</vt:lpstr>
      <vt:lpstr>Romans 7:4-6</vt:lpstr>
      <vt:lpstr>Romans 7:7-25 Vindication of the Law</vt:lpstr>
      <vt:lpstr>The Law and The Flesh in Romans 7</vt:lpstr>
      <vt:lpstr>We identify with Paul’s struggles</vt:lpstr>
      <vt:lpstr>Rom. 7:24-25 Transition to the Deliverance in Christ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Williams</dc:creator>
  <cp:lastModifiedBy>Branson </cp:lastModifiedBy>
  <cp:revision>548</cp:revision>
  <dcterms:created xsi:type="dcterms:W3CDTF">2019-12-16T14:41:19Z</dcterms:created>
  <dcterms:modified xsi:type="dcterms:W3CDTF">2020-01-30T16:37:19Z</dcterms:modified>
</cp:coreProperties>
</file>