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5" r:id="rId3"/>
    <p:sldId id="316" r:id="rId4"/>
    <p:sldId id="314" r:id="rId5"/>
    <p:sldId id="317" r:id="rId6"/>
    <p:sldId id="318" r:id="rId7"/>
    <p:sldId id="330" r:id="rId8"/>
    <p:sldId id="331" r:id="rId9"/>
    <p:sldId id="332" r:id="rId10"/>
    <p:sldId id="333" r:id="rId11"/>
    <p:sldId id="334" r:id="rId12"/>
    <p:sldId id="337" r:id="rId13"/>
    <p:sldId id="335" r:id="rId14"/>
    <p:sldId id="339" r:id="rId15"/>
    <p:sldId id="336" r:id="rId16"/>
    <p:sldId id="338" r:id="rId17"/>
    <p:sldId id="3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294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5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4B9D-F6DF-4573-959C-C2B9B6E7947B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D828-7E9F-4860-8CD8-1B1B5B7A8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116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0D828-7E9F-4860-8CD8-1B1B5B7A84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11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DD93-B85C-41D6-83AC-A345029363E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52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C7DE-6D4E-4C64-9467-241425F196D7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5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EBD-D187-4F72-9121-91F8C3F9E12C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61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600-7E8E-4D78-AD1B-8C69FFA355CB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2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123-228A-4B78-92FE-3088CC22F8D7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09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B5D-C6C4-4B5B-B16A-02C6721BC529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70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05A5-70F6-4C5A-B1B2-767DD34F74B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9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3EF2-73B3-4C4D-B3AA-5662F0C4A4B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79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C6B6-1E9A-4A4A-8494-DA483D9A2F5A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CF3-DC7C-4345-B9BE-52793D260116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8CF3-1F4E-4A86-9DA7-C9C307063BA8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779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9111-074B-44B5-971C-0DE6B1276EA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7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Adult 2 Class</a:t>
            </a:r>
            <a:br>
              <a:rPr lang="en-US" b="1" dirty="0" smtClean="0"/>
            </a:br>
            <a:r>
              <a:rPr lang="en-US" b="1" dirty="0" smtClean="0"/>
              <a:t>Romans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Nov. 24,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541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“Therefore, just as through one man sin entered into the world, and death through sin, and so death spread to all men, because all sinned—” Romans 5:12 NASB 1977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304" y="2301764"/>
            <a:ext cx="10515600" cy="40885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“Death through sin” is </a:t>
            </a:r>
            <a:r>
              <a:rPr lang="en-US" u="sng" dirty="0" smtClean="0"/>
              <a:t>death through one </a:t>
            </a:r>
            <a:r>
              <a:rPr lang="en-US" dirty="0" smtClean="0"/>
              <a:t>sin of Adam.</a:t>
            </a:r>
          </a:p>
          <a:p>
            <a:pPr lvl="1"/>
            <a:r>
              <a:rPr lang="en-US" dirty="0" smtClean="0"/>
              <a:t>and this death through Adam’s sin “spread to all men.”</a:t>
            </a:r>
          </a:p>
          <a:p>
            <a:pPr lvl="1"/>
            <a:r>
              <a:rPr lang="en-US" dirty="0" smtClean="0"/>
              <a:t>The associated penalty was physical death (Gen. 3:19). “So all the days that Adam lived were nine hundred and thirty years, and he died.” Genesis‬ ‭5:5‬ ‭NASB‬ 1977</a:t>
            </a:r>
          </a:p>
          <a:p>
            <a:pPr lvl="1"/>
            <a:r>
              <a:rPr lang="en-US" i="1" dirty="0" smtClean="0"/>
              <a:t>John Calvin was wrong – we do not inherit Adam’s sin resulting in “total hereditary depravity”</a:t>
            </a:r>
          </a:p>
          <a:p>
            <a:pPr lvl="1"/>
            <a:r>
              <a:rPr lang="en-US" i="1" dirty="0" smtClean="0"/>
              <a:t>Can we assume spiritual death in 5:12 and maintain Calvin to be in error? Yes, if spiritual death is </a:t>
            </a:r>
            <a:r>
              <a:rPr lang="en-US" i="1" u="sng" dirty="0" err="1" smtClean="0"/>
              <a:t>represently</a:t>
            </a:r>
            <a:r>
              <a:rPr lang="en-US" i="1" u="sng" dirty="0" smtClean="0"/>
              <a:t> intended in Adam, the first sinner.</a:t>
            </a:r>
            <a:endParaRPr lang="en-US" i="1" dirty="0" smtClean="0"/>
          </a:p>
          <a:p>
            <a:r>
              <a:rPr lang="en-US" dirty="0" smtClean="0"/>
              <a:t>“…because all sinned.” Rom. 5:12 conclusion</a:t>
            </a:r>
          </a:p>
          <a:p>
            <a:pPr lvl="1"/>
            <a:r>
              <a:rPr lang="en-US" dirty="0" smtClean="0"/>
              <a:t>means representatively in Adam. </a:t>
            </a:r>
          </a:p>
          <a:p>
            <a:pPr lvl="1"/>
            <a:r>
              <a:rPr lang="en-US" dirty="0" smtClean="0"/>
              <a:t>We didn’t eat the forbidden fruit but the “death sentence” is carried out upon the whole human race - a </a:t>
            </a:r>
            <a:r>
              <a:rPr lang="en-US" u="sng" dirty="0" smtClean="0"/>
              <a:t>death sentence arising from one sin</a:t>
            </a:r>
            <a:r>
              <a:rPr lang="en-US" dirty="0" smtClean="0"/>
              <a:t>. (cf. 5:19)</a:t>
            </a:r>
          </a:p>
          <a:p>
            <a:r>
              <a:rPr lang="en-US" dirty="0" smtClean="0"/>
              <a:t>“because” in 5:12 is from a different Greek word than in 4:25. Eleven other uses in NT </a:t>
            </a:r>
            <a:r>
              <a:rPr lang="en-US" u="sng" dirty="0" smtClean="0"/>
              <a:t>not rendered “because</a:t>
            </a:r>
            <a:r>
              <a:rPr lang="en-US" dirty="0" smtClean="0"/>
              <a:t>” in KJ &amp; AS. </a:t>
            </a:r>
          </a:p>
          <a:p>
            <a:pPr lvl="1"/>
            <a:r>
              <a:rPr lang="en-US" dirty="0" smtClean="0"/>
              <a:t>In the King James*, </a:t>
            </a:r>
            <a:r>
              <a:rPr lang="en-US" u="sng" dirty="0" smtClean="0"/>
              <a:t>6 </a:t>
            </a:r>
            <a:r>
              <a:rPr lang="en-US" u="sng" dirty="0" err="1" smtClean="0"/>
              <a:t>occurances</a:t>
            </a:r>
            <a:r>
              <a:rPr lang="en-US" u="sng" dirty="0" smtClean="0"/>
              <a:t> are rendered “on which</a:t>
            </a:r>
            <a:r>
              <a:rPr lang="en-US" dirty="0" smtClean="0"/>
              <a:t>,” once each  “over which,” “for that,” “that for which” and “as to which.”</a:t>
            </a:r>
          </a:p>
          <a:p>
            <a:pPr lvl="8">
              <a:buNone/>
            </a:pPr>
            <a:r>
              <a:rPr lang="en-US" dirty="0" smtClean="0"/>
              <a:t>*latest </a:t>
            </a:r>
            <a:r>
              <a:rPr lang="en-US" dirty="0" err="1" smtClean="0"/>
              <a:t>copywright</a:t>
            </a:r>
            <a:r>
              <a:rPr lang="en-US" dirty="0" smtClean="0"/>
              <a:t> version.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Spiritual or Physical Death in 5:12?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2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Spiritual:</a:t>
            </a:r>
          </a:p>
          <a:p>
            <a:pPr lvl="1"/>
            <a:r>
              <a:rPr lang="en-US" sz="2000" dirty="0" smtClean="0"/>
              <a:t>Calvin – all inherit the sin of Adam?</a:t>
            </a:r>
          </a:p>
          <a:p>
            <a:pPr lvl="1"/>
            <a:r>
              <a:rPr lang="en-US" sz="2000" dirty="0" smtClean="0"/>
              <a:t>5:12b says “because” or “for that” all sinned.</a:t>
            </a:r>
          </a:p>
          <a:p>
            <a:pPr lvl="1"/>
            <a:r>
              <a:rPr lang="en-US" sz="2000" dirty="0" smtClean="0"/>
              <a:t>5:14 says “death reigned from Adam until Moses, even on </a:t>
            </a:r>
            <a:r>
              <a:rPr lang="en-US" sz="2000" u="sng" dirty="0" smtClean="0"/>
              <a:t>those who had not sinned in the likeness of Adam’s offence</a:t>
            </a:r>
            <a:r>
              <a:rPr lang="en-US" sz="2000" dirty="0" smtClean="0"/>
              <a:t>…”  So these were guilty of their own sins, ruling out the inheritance of Adam’s sin.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Does “because all sinned” of 5:12b (some translations) infer (a) spiritual death connected to Adam’s sin or, (b) spiritual death on the basis of various individual sins unassociated with Adam? </a:t>
            </a:r>
            <a:endParaRPr lang="en-US" dirty="0" smtClean="0"/>
          </a:p>
          <a:p>
            <a:r>
              <a:rPr lang="en-US" sz="2400" dirty="0" smtClean="0"/>
              <a:t>Physical:</a:t>
            </a:r>
          </a:p>
          <a:p>
            <a:pPr lvl="1"/>
            <a:r>
              <a:rPr lang="en-US" sz="2000" dirty="0" smtClean="0"/>
              <a:t>God gave </a:t>
            </a:r>
            <a:r>
              <a:rPr lang="en-US" sz="2000" u="sng" dirty="0" smtClean="0"/>
              <a:t>the sentence of physical death</a:t>
            </a:r>
            <a:r>
              <a:rPr lang="en-US" sz="2000" dirty="0" smtClean="0"/>
              <a:t> for Adam’s sin (Genesis 3:19, cf. 2:17).</a:t>
            </a:r>
          </a:p>
          <a:p>
            <a:pPr lvl="1"/>
            <a:r>
              <a:rPr lang="en-US" sz="2000" dirty="0" smtClean="0"/>
              <a:t>Verses 22-24, God did not want them to have further opportunity to eat of the tree of life and </a:t>
            </a:r>
            <a:r>
              <a:rPr lang="en-US" sz="2000" u="sng" dirty="0" smtClean="0"/>
              <a:t>live forever</a:t>
            </a:r>
            <a:r>
              <a:rPr lang="en-US" sz="2000" dirty="0" smtClean="0"/>
              <a:t> so He drove them away, </a:t>
            </a:r>
            <a:r>
              <a:rPr lang="en-US" sz="2000" u="sng" dirty="0" smtClean="0"/>
              <a:t>making physical death certain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“Because all sinned” </a:t>
            </a:r>
            <a:r>
              <a:rPr lang="en-US" sz="2000" u="sng" dirty="0" smtClean="0"/>
              <a:t>without difficulty </a:t>
            </a:r>
            <a:r>
              <a:rPr lang="en-US" sz="2000" dirty="0" smtClean="0"/>
              <a:t>infers the penalty of </a:t>
            </a:r>
            <a:r>
              <a:rPr lang="en-US" sz="2000" dirty="0" smtClean="0"/>
              <a:t>physical death </a:t>
            </a:r>
            <a:r>
              <a:rPr lang="en-US" sz="2000" dirty="0" smtClean="0"/>
              <a:t>represents all in Adam.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Corinthians 15 is also supportive….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 Cor. 15 - Christ and Adam in regards to physical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Verses 20-21 Christ raised from the dead as first fruits of those asleep. For since by a man (i.e., Adam) came death, by a man came the resurrection from the dead.  - Physical Death</a:t>
            </a:r>
          </a:p>
          <a:p>
            <a:pPr lvl="1"/>
            <a:r>
              <a:rPr lang="en-US" dirty="0" smtClean="0"/>
              <a:t>Verse 21 is parallel with Romans 5:12</a:t>
            </a:r>
          </a:p>
          <a:p>
            <a:r>
              <a:rPr lang="en-US" dirty="0" smtClean="0"/>
              <a:t>Verse 22 As in Adam all die so in Christ all shall be made alive.</a:t>
            </a:r>
          </a:p>
          <a:p>
            <a:pPr lvl="1"/>
            <a:r>
              <a:rPr lang="en-US" dirty="0" smtClean="0"/>
              <a:t>The resurrection of the dead is the subject (1 Cor. 15:12-23).</a:t>
            </a:r>
          </a:p>
          <a:p>
            <a:pPr lvl="1"/>
            <a:r>
              <a:rPr lang="en-US" dirty="0" smtClean="0"/>
              <a:t>This is the same parallel with Romans 5:18-19.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62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  Rom. 5:12 death to all “because all sinned”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word rendered “because” in 5:12 is different than the “because” of Romans 4:25 (some translations use “for” in 4:25 which is better).</a:t>
            </a:r>
          </a:p>
          <a:p>
            <a:r>
              <a:rPr lang="en-US" dirty="0" err="1" smtClean="0"/>
              <a:t>διὰ</a:t>
            </a:r>
            <a:r>
              <a:rPr lang="en-US" dirty="0" smtClean="0"/>
              <a:t> (</a:t>
            </a:r>
            <a:r>
              <a:rPr lang="en-US" dirty="0" err="1" smtClean="0"/>
              <a:t>dia</a:t>
            </a:r>
            <a:r>
              <a:rPr lang="en-US" dirty="0" smtClean="0"/>
              <a:t>),“because” of 4:25 has this definition: A primary preposition </a:t>
            </a:r>
            <a:r>
              <a:rPr lang="en-US" u="sng" dirty="0" smtClean="0"/>
              <a:t>denoting the channel of an act; through</a:t>
            </a:r>
            <a:r>
              <a:rPr lang="en-US" dirty="0" smtClean="0"/>
              <a:t>. (Strong’s #1223)</a:t>
            </a:r>
          </a:p>
          <a:p>
            <a:pPr lvl="1"/>
            <a:r>
              <a:rPr lang="en-US" dirty="0" smtClean="0"/>
              <a:t>Justification is </a:t>
            </a:r>
            <a:r>
              <a:rPr lang="en-US" u="sng" dirty="0" smtClean="0"/>
              <a:t>through the act of the resurrection of Jesus </a:t>
            </a:r>
            <a:r>
              <a:rPr lang="en-US" dirty="0" smtClean="0"/>
              <a:t>(Acts 2:24, et. al.)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ἐφ</a:t>
            </a:r>
            <a:r>
              <a:rPr lang="en-US" dirty="0" smtClean="0"/>
              <a:t>’ (</a:t>
            </a:r>
            <a:r>
              <a:rPr lang="en-US" dirty="0" err="1" smtClean="0"/>
              <a:t>eph</a:t>
            </a:r>
            <a:r>
              <a:rPr lang="en-US" dirty="0" smtClean="0"/>
              <a:t>’), “because” of 5:12 has this definition: Preposition. </a:t>
            </a:r>
            <a:r>
              <a:rPr lang="en-US" u="sng" dirty="0" smtClean="0"/>
              <a:t>On</a:t>
            </a:r>
            <a:r>
              <a:rPr lang="en-US" dirty="0" smtClean="0"/>
              <a:t>, to, against, </a:t>
            </a:r>
            <a:r>
              <a:rPr lang="en-US" u="sng" dirty="0" smtClean="0"/>
              <a:t>on the basis of</a:t>
            </a:r>
            <a:r>
              <a:rPr lang="en-US" dirty="0" smtClean="0"/>
              <a:t>, at. (Strong’s #1909)</a:t>
            </a:r>
          </a:p>
          <a:p>
            <a:pPr lvl="1"/>
            <a:r>
              <a:rPr lang="en-US" dirty="0" smtClean="0"/>
              <a:t>Through Adam death came </a:t>
            </a:r>
            <a:r>
              <a:rPr lang="en-US" u="sng" dirty="0" smtClean="0"/>
              <a:t>on the basis of sin</a:t>
            </a:r>
            <a:r>
              <a:rPr lang="en-US" dirty="0" smtClean="0"/>
              <a:t>.  Rendered “</a:t>
            </a:r>
            <a:r>
              <a:rPr lang="en-US" u="sng" dirty="0" smtClean="0"/>
              <a:t>inasmuch as</a:t>
            </a:r>
            <a:r>
              <a:rPr lang="en-US" dirty="0" smtClean="0"/>
              <a:t>” in 5:12 of KJV.</a:t>
            </a:r>
          </a:p>
          <a:p>
            <a:pPr lvl="1"/>
            <a:r>
              <a:rPr lang="en-US" dirty="0" smtClean="0"/>
              <a:t>In other 11 instances in the KJ </a:t>
            </a:r>
            <a:r>
              <a:rPr lang="en-US" u="sng" dirty="0" smtClean="0"/>
              <a:t>this word is not once rendered “because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6x it’s rendered “on which,” once each  “</a:t>
            </a:r>
            <a:r>
              <a:rPr lang="en-US" u="sng" dirty="0" smtClean="0"/>
              <a:t>over which</a:t>
            </a:r>
            <a:r>
              <a:rPr lang="en-US" dirty="0" smtClean="0"/>
              <a:t>,” “</a:t>
            </a:r>
            <a:r>
              <a:rPr lang="en-US" u="sng" dirty="0" smtClean="0"/>
              <a:t>for that</a:t>
            </a:r>
            <a:r>
              <a:rPr lang="en-US" dirty="0" smtClean="0"/>
              <a:t>,” “that for which” and “as to which.” (Underlined words match the exact same form of the Greek in 5:12)</a:t>
            </a:r>
          </a:p>
          <a:p>
            <a:r>
              <a:rPr lang="en-US" dirty="0" smtClean="0"/>
              <a:t>Physical death spread to all men “on the basis of” Adam’s sin in 5:12.</a:t>
            </a:r>
          </a:p>
          <a:p>
            <a:r>
              <a:rPr lang="en-US" dirty="0" smtClean="0"/>
              <a:t>Romans 5:12 “inasmuch as all sinned”</a:t>
            </a:r>
          </a:p>
          <a:p>
            <a:pPr lvl="1"/>
            <a:r>
              <a:rPr lang="en-US" dirty="0" smtClean="0"/>
              <a:t> the culpability of mankind – all have sinned (Romans 3:23). </a:t>
            </a:r>
          </a:p>
          <a:p>
            <a:pPr lvl="1"/>
            <a:r>
              <a:rPr lang="en-US" dirty="0" smtClean="0"/>
              <a:t>Adam our common father – we are no different than him in regards to sin.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5:13-21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Note punctuation</a:t>
            </a:r>
            <a:r>
              <a:rPr lang="en-US" dirty="0" smtClean="0"/>
              <a:t>:</a:t>
            </a:r>
            <a:endParaRPr lang="en-US" u="sng" dirty="0" smtClean="0"/>
          </a:p>
          <a:p>
            <a:r>
              <a:rPr lang="en-US" dirty="0" smtClean="0"/>
              <a:t>Romans 5:12 ends with a dashed line (AS, NAS, ES, NKJ) or a colon (KJ)</a:t>
            </a:r>
          </a:p>
          <a:p>
            <a:r>
              <a:rPr lang="en-US" dirty="0" smtClean="0"/>
              <a:t>Why the separation?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1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Romans 5:12 – a break at the end</a:t>
            </a:r>
            <a:br>
              <a:rPr lang="en-US" b="1" dirty="0" smtClean="0"/>
            </a:br>
            <a:r>
              <a:rPr lang="en-US" sz="2400" b="1" dirty="0" smtClean="0"/>
              <a:t>(translators did not complete the sentence)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482112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Therefore, as through one man sin entered into the world, and death through sin; and so death passed unto all men, </a:t>
            </a:r>
            <a:r>
              <a:rPr lang="en-US" sz="2400" u="sng" dirty="0" smtClean="0"/>
              <a:t>for that all sinned</a:t>
            </a:r>
            <a:r>
              <a:rPr lang="en-US" sz="2400" dirty="0" smtClean="0"/>
              <a:t>:-- (ASV)</a:t>
            </a:r>
          </a:p>
          <a:p>
            <a:r>
              <a:rPr lang="en-US" sz="2400" dirty="0" smtClean="0"/>
              <a:t>Wherefore, as by one man sin entered into the world, and death by sin; and so death passed upon all men, </a:t>
            </a:r>
            <a:r>
              <a:rPr lang="en-US" sz="2400" u="sng" dirty="0" smtClean="0"/>
              <a:t>for that all have sinned</a:t>
            </a:r>
            <a:r>
              <a:rPr lang="en-US" sz="2400" dirty="0" smtClean="0"/>
              <a:t>: (KJV)</a:t>
            </a:r>
          </a:p>
          <a:p>
            <a:r>
              <a:rPr lang="en-US" sz="2400" dirty="0" smtClean="0"/>
              <a:t>Therefore, just as through one man sin entered into the world, and death through sin, and so death spread to all men, </a:t>
            </a:r>
            <a:r>
              <a:rPr lang="en-US" sz="2400" u="sng" dirty="0" smtClean="0"/>
              <a:t>because all sinned</a:t>
            </a:r>
            <a:r>
              <a:rPr lang="en-US" sz="2400" dirty="0" smtClean="0"/>
              <a:t>— (NAS)</a:t>
            </a:r>
          </a:p>
          <a:p>
            <a:r>
              <a:rPr lang="en-US" sz="2400" dirty="0" smtClean="0"/>
              <a:t>Therefore, just as through one man sin entered the world, and death through sin, and thus death spread to all men, </a:t>
            </a:r>
            <a:r>
              <a:rPr lang="en-US" sz="2400" u="sng" dirty="0" smtClean="0"/>
              <a:t>because all sinned</a:t>
            </a:r>
            <a:r>
              <a:rPr lang="en-US" sz="2400" dirty="0" smtClean="0"/>
              <a:t>— (NKJ)</a:t>
            </a:r>
          </a:p>
          <a:p>
            <a:r>
              <a:rPr lang="en-US" sz="2400" dirty="0" smtClean="0"/>
              <a:t>Therefore, just as sin came into the world through one man, and death through sin, and so death spread to all men </a:t>
            </a:r>
            <a:r>
              <a:rPr lang="en-US" sz="2400" u="sng" dirty="0" smtClean="0"/>
              <a:t>because all sinned</a:t>
            </a:r>
            <a:r>
              <a:rPr lang="en-US" sz="2400" dirty="0" smtClean="0"/>
              <a:t>—  (ESV)</a:t>
            </a:r>
          </a:p>
          <a:p>
            <a:r>
              <a:rPr lang="en-US" sz="2400" dirty="0" smtClean="0"/>
              <a:t>because of this, even as through one man the sin did enter into the world, and through the sin the death; and thus to all men the death did pass through, </a:t>
            </a:r>
            <a:r>
              <a:rPr lang="en-US" sz="2400" u="sng" dirty="0" smtClean="0"/>
              <a:t>for that all did sin</a:t>
            </a:r>
            <a:r>
              <a:rPr lang="en-US" sz="2400" dirty="0" smtClean="0"/>
              <a:t>; (Young’s Literal Translation)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Rom. 5:13-14 Refutes Calvinism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220" y="178358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5:13 “For” makes a connection with verse 12.</a:t>
            </a:r>
          </a:p>
          <a:p>
            <a:pPr lvl="1"/>
            <a:r>
              <a:rPr lang="en-US" dirty="0" smtClean="0"/>
              <a:t>To conclude that “all sinned in Adam” is inconsistent with the statement that sin was in the world but </a:t>
            </a:r>
            <a:r>
              <a:rPr lang="en-US" u="sng" dirty="0" smtClean="0"/>
              <a:t>not imputed</a:t>
            </a:r>
            <a:r>
              <a:rPr lang="en-US" dirty="0" smtClean="0"/>
              <a:t> before the Law.</a:t>
            </a:r>
          </a:p>
          <a:p>
            <a:pPr lvl="1"/>
            <a:r>
              <a:rPr lang="en-US" dirty="0" smtClean="0"/>
              <a:t>Adam was given a law (don’t eat from the tree of life). That tree was destroyed.</a:t>
            </a:r>
          </a:p>
          <a:p>
            <a:r>
              <a:rPr lang="en-US" dirty="0" smtClean="0"/>
              <a:t>5:14 Death reigned from Adam to Moses even over those </a:t>
            </a:r>
            <a:r>
              <a:rPr lang="en-US" u="sng" dirty="0" smtClean="0"/>
              <a:t>who had not sinned in the likeness of Adam</a:t>
            </a:r>
          </a:p>
          <a:p>
            <a:pPr lvl="1"/>
            <a:r>
              <a:rPr lang="en-US" dirty="0" smtClean="0"/>
              <a:t>If the “Total Inherited Depravity” (taught by Calvin) came to all from Adam this would be a good place for that to be stated! Instead, this verse refutes it.</a:t>
            </a:r>
          </a:p>
          <a:p>
            <a:pPr lvl="1"/>
            <a:r>
              <a:rPr lang="en-US" dirty="0" smtClean="0"/>
              <a:t>The apostle makes it clear that </a:t>
            </a:r>
            <a:r>
              <a:rPr lang="en-US" u="sng" dirty="0" smtClean="0"/>
              <a:t>these earliest descendants of Adam were responsible for </a:t>
            </a:r>
            <a:r>
              <a:rPr lang="en-US" b="1" u="sng" dirty="0" smtClean="0"/>
              <a:t>various sins unlike the sin of Adam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period from Adam to Moses includes the flood, brought on by the </a:t>
            </a:r>
            <a:r>
              <a:rPr lang="en-US" u="sng" dirty="0" smtClean="0"/>
              <a:t>extreme wickedness of mankind</a:t>
            </a:r>
            <a:r>
              <a:rPr lang="en-US" dirty="0" smtClean="0"/>
              <a:t>. God almost blotted man out completely for </a:t>
            </a:r>
            <a:r>
              <a:rPr lang="en-US" u="sng" dirty="0" smtClean="0"/>
              <a:t>their sin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5:12 summarized in 5:18-19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points are made in 5:13-18 to further explain verse 12</a:t>
            </a:r>
          </a:p>
          <a:p>
            <a:r>
              <a:rPr lang="en-US" dirty="0" smtClean="0"/>
              <a:t>5:18-19 gives an expanded summary of verse 12.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Through</a:t>
            </a:r>
            <a:r>
              <a:rPr lang="en-US" dirty="0" smtClean="0"/>
              <a:t>		</a:t>
            </a:r>
            <a:r>
              <a:rPr lang="en-US" b="1" u="sng" dirty="0" smtClean="0"/>
              <a:t>One</a:t>
            </a:r>
            <a:r>
              <a:rPr lang="en-US" dirty="0" smtClean="0"/>
              <a:t>				</a:t>
            </a:r>
            <a:r>
              <a:rPr lang="en-US" b="1" u="sng" dirty="0" smtClean="0"/>
              <a:t>Many</a:t>
            </a:r>
          </a:p>
          <a:p>
            <a:pPr>
              <a:buNone/>
            </a:pPr>
            <a:r>
              <a:rPr lang="en-US" dirty="0" smtClean="0"/>
              <a:t>	Adam	   Sin/Disobedience		  Die</a:t>
            </a:r>
          </a:p>
          <a:p>
            <a:pPr>
              <a:buNone/>
            </a:pPr>
            <a:r>
              <a:rPr lang="en-US" dirty="0" smtClean="0"/>
              <a:t>	Christ	   Righteousness/Obedience         Justified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5:20-21 gives a summary of verses 13-17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 smtClean="0"/>
              <a:t>Romans 5:1-2 The Christian’s Past, Present &amp; Future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PAST</a:t>
            </a:r>
            <a:r>
              <a:rPr lang="en-US" dirty="0" smtClean="0"/>
              <a:t>: “Therefore, having been justified by faith…</a:t>
            </a:r>
          </a:p>
          <a:p>
            <a:r>
              <a:rPr lang="en-US" u="sng" dirty="0" smtClean="0"/>
              <a:t>PRESENT</a:t>
            </a:r>
            <a:r>
              <a:rPr lang="en-US" dirty="0" smtClean="0"/>
              <a:t>: we have peace with God through our Lord Jesus Christ, through whom also we have obtained our introduction by faith into this grace in which we stand;…</a:t>
            </a:r>
          </a:p>
          <a:p>
            <a:r>
              <a:rPr lang="en-US" u="sng" dirty="0" smtClean="0"/>
              <a:t>FUTURE</a:t>
            </a:r>
            <a:r>
              <a:rPr lang="en-US" dirty="0" smtClean="0"/>
              <a:t>: and we exult in hope of the glory of God.”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Chapters 5-8 describes the life of those justified by faith.</a:t>
            </a:r>
          </a:p>
          <a:p>
            <a:pPr algn="ctr">
              <a:buNone/>
            </a:pPr>
            <a:r>
              <a:rPr lang="en-US" i="1" dirty="0" smtClean="0"/>
              <a:t>Let us make it personal!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Precious Peace with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Peace with God through our Lord Jesus Christ (Romans 5:1)</a:t>
            </a:r>
          </a:p>
          <a:p>
            <a:pPr lvl="1"/>
            <a:r>
              <a:rPr lang="en-US" dirty="0" smtClean="0"/>
              <a:t>Jesus the Prince of Peace (Isaiah 9:6)</a:t>
            </a:r>
          </a:p>
          <a:p>
            <a:pPr lvl="1"/>
            <a:r>
              <a:rPr lang="en-US" dirty="0" smtClean="0"/>
              <a:t>God, in Christ, reconciles the world to Himself not counting our trespasses against us. The word of God is the message of reconciliation. (cf. 2</a:t>
            </a:r>
            <a:r>
              <a:rPr lang="en-US" baseline="30000" dirty="0" smtClean="0"/>
              <a:t>nd</a:t>
            </a:r>
            <a:r>
              <a:rPr lang="en-US" dirty="0" smtClean="0"/>
              <a:t> Cor. 5:19)</a:t>
            </a:r>
          </a:p>
          <a:p>
            <a:r>
              <a:rPr lang="en-US" dirty="0" smtClean="0"/>
              <a:t>Don’t depart from being at peace with God! </a:t>
            </a:r>
          </a:p>
          <a:p>
            <a:pPr>
              <a:buNone/>
            </a:pPr>
            <a:r>
              <a:rPr lang="en-US" dirty="0" smtClean="0"/>
              <a:t>  “You adulteresses, do you not know that friendship with the world is hostility toward God? Therefore whoever wishes to be a friend of the world makes himself an enemy of God.” James 4:4 NASB 1977</a:t>
            </a:r>
          </a:p>
          <a:p>
            <a:r>
              <a:rPr lang="en-US" dirty="0" smtClean="0"/>
              <a:t>Rejoice in hope of the glory of God. (Romans 5:2b)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“This Grace in which We Stand” (5:2)</a:t>
            </a:r>
            <a:br>
              <a:rPr lang="en-US" b="1" dirty="0" smtClean="0"/>
            </a:br>
            <a:r>
              <a:rPr lang="en-US" sz="2000" b="1" dirty="0" smtClean="0"/>
              <a:t>Theme of Romans chapters 5-8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 illustrated </a:t>
            </a:r>
            <a:r>
              <a:rPr lang="en-US" b="1" dirty="0" smtClean="0"/>
              <a:t>justification on the basis of faith </a:t>
            </a:r>
            <a:r>
              <a:rPr lang="en-US" dirty="0" smtClean="0"/>
              <a:t>in Abraham.</a:t>
            </a:r>
          </a:p>
          <a:p>
            <a:r>
              <a:rPr lang="en-US" dirty="0" smtClean="0"/>
              <a:t>The conclusion shifted the focus to us: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dirty="0" smtClean="0"/>
              <a:t>Now not for his sake only was it written, that “IT WAS RECKONED TO HIM,” </a:t>
            </a:r>
            <a:r>
              <a:rPr lang="en-US" baseline="30000" dirty="0" smtClean="0"/>
              <a:t>24</a:t>
            </a:r>
            <a:r>
              <a:rPr lang="en-US" dirty="0" smtClean="0"/>
              <a:t>but for </a:t>
            </a:r>
            <a:r>
              <a:rPr lang="en-US" b="1" dirty="0" smtClean="0"/>
              <a:t>our</a:t>
            </a:r>
            <a:r>
              <a:rPr lang="en-US" dirty="0" smtClean="0"/>
              <a:t> sake also, to whom it will be reckoned, as those who believe in Him who raised Jesus </a:t>
            </a:r>
            <a:r>
              <a:rPr lang="en-US" b="1" dirty="0" smtClean="0"/>
              <a:t>our</a:t>
            </a:r>
            <a:r>
              <a:rPr lang="en-US" dirty="0" smtClean="0"/>
              <a:t> Lord from the dead, </a:t>
            </a:r>
            <a:r>
              <a:rPr lang="en-US" baseline="30000" dirty="0" smtClean="0"/>
              <a:t>25</a:t>
            </a:r>
            <a:r>
              <a:rPr lang="en-US" i="1" dirty="0" smtClean="0"/>
              <a:t>He</a:t>
            </a:r>
            <a:r>
              <a:rPr lang="en-US" dirty="0" smtClean="0"/>
              <a:t> who was delivered up because of </a:t>
            </a:r>
            <a:r>
              <a:rPr lang="en-US" b="1" dirty="0" smtClean="0"/>
              <a:t>our</a:t>
            </a:r>
            <a:r>
              <a:rPr lang="en-US" dirty="0" smtClean="0"/>
              <a:t> transgressions, and was raised because of </a:t>
            </a:r>
            <a:r>
              <a:rPr lang="en-US" b="1" dirty="0" smtClean="0"/>
              <a:t>our</a:t>
            </a:r>
            <a:r>
              <a:rPr lang="en-US" dirty="0" smtClean="0"/>
              <a:t> justification. Romans 4:23-25 NASB 1977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Our… Our… Our… Our.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Glory in Tribulations</a:t>
            </a:r>
            <a:br>
              <a:rPr lang="en-US" b="1" dirty="0" smtClean="0"/>
            </a:br>
            <a:r>
              <a:rPr lang="en-US" sz="2000" b="1" dirty="0" smtClean="0"/>
              <a:t>Romans 5:3-5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James 1:2-4</a:t>
            </a:r>
            <a:r>
              <a:rPr lang="en-US" i="1" dirty="0" smtClean="0"/>
              <a:t> consider </a:t>
            </a:r>
            <a:r>
              <a:rPr lang="en-US" i="1" u="sng" dirty="0" smtClean="0"/>
              <a:t>trials an occasion for joy</a:t>
            </a:r>
            <a:r>
              <a:rPr lang="en-US" i="1" dirty="0" smtClean="0"/>
              <a:t>, for they perfect &amp; make us complete.</a:t>
            </a:r>
          </a:p>
          <a:p>
            <a:pPr>
              <a:buNone/>
            </a:pPr>
            <a:r>
              <a:rPr lang="en-US" i="1" dirty="0" smtClean="0"/>
              <a:t>“Blessed are you when [men] revile you and persecute you, and say all kinds of evil against your falsely, on account of me. </a:t>
            </a:r>
            <a:r>
              <a:rPr lang="en-US" i="1" u="sng" dirty="0" smtClean="0"/>
              <a:t>Rejoice, and be glad</a:t>
            </a:r>
            <a:r>
              <a:rPr lang="en-US" i="1" dirty="0" smtClean="0"/>
              <a:t>, for your reward in heaven is great, for so they persecuted the prophets who were before you.”  Matthew 5:11-12 NASB 1977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Corinthians 12:7-10 Paul said “</a:t>
            </a:r>
            <a:r>
              <a:rPr lang="en-US" i="1" dirty="0" smtClean="0"/>
              <a:t>when I am weak, then I am strong”</a:t>
            </a:r>
          </a:p>
          <a:p>
            <a:pPr>
              <a:buNone/>
            </a:pPr>
            <a:r>
              <a:rPr lang="en-US" u="sng" dirty="0" smtClean="0"/>
              <a:t>Faithfulness through trials brings comfort from the Spirit of God</a:t>
            </a:r>
            <a:r>
              <a:rPr lang="en-US" dirty="0" smtClean="0"/>
              <a:t>:</a:t>
            </a:r>
            <a:endParaRPr lang="en-US" u="sng" dirty="0" smtClean="0"/>
          </a:p>
          <a:p>
            <a:pPr>
              <a:buNone/>
            </a:pPr>
            <a:r>
              <a:rPr lang="en-US" i="1" dirty="0" smtClean="0"/>
              <a:t>“If you a reviled for the name of Christ, you are blessed, </a:t>
            </a:r>
            <a:r>
              <a:rPr lang="en-US" i="1" u="sng" dirty="0" smtClean="0"/>
              <a:t>because the Spirit of God rests upon you</a:t>
            </a:r>
            <a:r>
              <a:rPr lang="en-US" i="1" dirty="0" smtClean="0"/>
              <a:t>.” 1</a:t>
            </a:r>
            <a:r>
              <a:rPr lang="en-US" i="1" baseline="30000" dirty="0" smtClean="0"/>
              <a:t>st</a:t>
            </a:r>
            <a:r>
              <a:rPr lang="en-US" i="1" dirty="0" smtClean="0"/>
              <a:t> Pet. 5:14 NASB 1977</a:t>
            </a:r>
          </a:p>
          <a:p>
            <a:r>
              <a:rPr lang="en-US" dirty="0" smtClean="0"/>
              <a:t>Rom. 5:5 shows the same end result: the love of God poured out within our hearts through the Holy Spirit who was given to us.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God’s Love For Us Sinners</a:t>
            </a:r>
            <a:br>
              <a:rPr lang="en-US" b="1" dirty="0" smtClean="0"/>
            </a:br>
            <a:r>
              <a:rPr lang="en-US" sz="2000" b="1" dirty="0" smtClean="0"/>
              <a:t> Rom. 5:6-11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5:6-8 what God’s love did for us while we were estranged from Him.</a:t>
            </a:r>
          </a:p>
          <a:p>
            <a:r>
              <a:rPr lang="en-US" dirty="0" smtClean="0"/>
              <a:t>5:9-11 what God’s loves does for us now that we are not His enemy.</a:t>
            </a:r>
          </a:p>
          <a:p>
            <a:endParaRPr lang="en-US" dirty="0" smtClean="0"/>
          </a:p>
          <a:p>
            <a:r>
              <a:rPr lang="en-US" dirty="0" smtClean="0"/>
              <a:t>5:6-8 says while we were “helpless” or “weak” Christ died for “the ungodly” (you and me!) &amp; this demonstrated God’s love.</a:t>
            </a:r>
          </a:p>
          <a:p>
            <a:pPr lvl="1"/>
            <a:r>
              <a:rPr lang="en-US" i="1" dirty="0" smtClean="0"/>
              <a:t>What thoughts and feelings do you have each time this passage is read?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5:9 &amp; 10 both say “we shall be saved” through Christ.</a:t>
            </a:r>
          </a:p>
          <a:p>
            <a:r>
              <a:rPr lang="en-US" dirty="0" smtClean="0"/>
              <a:t>5:11 repeats something said in 5:2.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Death by Adam &amp; Grace by Christ</a:t>
            </a:r>
            <a:br>
              <a:rPr lang="en-US" b="1" dirty="0" smtClean="0"/>
            </a:br>
            <a:r>
              <a:rPr lang="en-US" b="1" dirty="0" smtClean="0"/>
              <a:t> Romans 5:12-21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“Therefore” begins this section, referring to the conclusion of verse 11: “…our Lord Jesus Christ, through Whom we have received the reconciliation.”</a:t>
            </a:r>
          </a:p>
          <a:p>
            <a:pPr lvl="1"/>
            <a:r>
              <a:rPr lang="en-US" i="1" dirty="0" smtClean="0"/>
              <a:t>5:11 What the One accomplished for the many – reconciliation with God.</a:t>
            </a:r>
          </a:p>
          <a:p>
            <a:pPr lvl="1"/>
            <a:r>
              <a:rPr lang="en-US" i="1" dirty="0" smtClean="0"/>
              <a:t>“Therefore, just as through one man sin entered the world…” begins verse 12.</a:t>
            </a:r>
          </a:p>
          <a:p>
            <a:pPr lvl="2"/>
            <a:r>
              <a:rPr lang="en-US" i="1" dirty="0" smtClean="0"/>
              <a:t>Adam was the one man through whom sin entered the world. </a:t>
            </a:r>
          </a:p>
          <a:p>
            <a:pPr lvl="2"/>
            <a:r>
              <a:rPr lang="en-US" i="1" dirty="0" smtClean="0"/>
              <a:t>Contrasted with the reconciliation (“restoration to favor”) through Christ (5:11).</a:t>
            </a:r>
          </a:p>
          <a:p>
            <a:pPr lvl="2"/>
            <a:r>
              <a:rPr lang="en-US" i="1" dirty="0" smtClean="0"/>
              <a:t>Adam’s sin </a:t>
            </a:r>
            <a:r>
              <a:rPr lang="en-US" i="1" u="sng" dirty="0" smtClean="0"/>
              <a:t>resulted in the death reigning</a:t>
            </a:r>
            <a:r>
              <a:rPr lang="en-US" i="1" dirty="0" smtClean="0"/>
              <a:t>.</a:t>
            </a:r>
          </a:p>
          <a:p>
            <a:pPr lvl="2"/>
            <a:r>
              <a:rPr lang="en-US" i="1" dirty="0" smtClean="0"/>
              <a:t>Christ’s sacrifice is the means of forgiveness for our sins – </a:t>
            </a:r>
            <a:r>
              <a:rPr lang="en-US" i="1" u="sng" dirty="0" smtClean="0"/>
              <a:t>spiritual life everlasting</a:t>
            </a:r>
            <a:r>
              <a:rPr lang="en-US" i="1" dirty="0" smtClean="0"/>
              <a:t>.</a:t>
            </a:r>
          </a:p>
          <a:p>
            <a:pPr lvl="2"/>
            <a:r>
              <a:rPr lang="en-US" i="1" dirty="0" smtClean="0"/>
              <a:t>The one man Adam and “life through the One, Jesus Christ” (5:17b).</a:t>
            </a:r>
          </a:p>
          <a:p>
            <a:pPr lvl="1"/>
            <a:r>
              <a:rPr lang="en-US" i="1" dirty="0" smtClean="0"/>
              <a:t>Calvin taught we all inherit Adam’s sin, but does 5:12 teach this?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Rom. 5:12 – Physical or Spiritual Death?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sin of Adam:  Genesis 3, eating the forbidden fruit. </a:t>
            </a:r>
          </a:p>
          <a:p>
            <a:pPr lvl="1"/>
            <a:r>
              <a:rPr lang="en-US" dirty="0" smtClean="0"/>
              <a:t>Verses 5-6 show the result: “eyes opened” with knowledge  of good &amp; evil.</a:t>
            </a:r>
          </a:p>
          <a:p>
            <a:pPr lvl="1"/>
            <a:r>
              <a:rPr lang="en-US" dirty="0" smtClean="0"/>
              <a:t>Verse 7 – explained as “they knew they were naked” (shame felt) so they made themselves loin coverings.</a:t>
            </a:r>
          </a:p>
          <a:p>
            <a:pPr lvl="1"/>
            <a:r>
              <a:rPr lang="en-US" dirty="0" smtClean="0"/>
              <a:t>God gave </a:t>
            </a:r>
            <a:r>
              <a:rPr lang="en-US" u="sng" dirty="0" smtClean="0"/>
              <a:t>the sentence of physical death</a:t>
            </a:r>
            <a:r>
              <a:rPr lang="en-US" dirty="0" smtClean="0"/>
              <a:t> (3:19, cf. 2:17).</a:t>
            </a:r>
          </a:p>
          <a:p>
            <a:pPr lvl="1"/>
            <a:r>
              <a:rPr lang="en-US" dirty="0" smtClean="0"/>
              <a:t>Verses 22-24, God did not want them to have further opportunity to eat of the tree of life and </a:t>
            </a:r>
            <a:r>
              <a:rPr lang="en-US" u="sng" dirty="0" smtClean="0"/>
              <a:t>live forever</a:t>
            </a:r>
            <a:r>
              <a:rPr lang="en-US" dirty="0" smtClean="0"/>
              <a:t> so He drove them away, </a:t>
            </a:r>
            <a:r>
              <a:rPr lang="en-US" u="sng" dirty="0" smtClean="0"/>
              <a:t>making physical death certain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Romans 5:12 speaking of physical or spiritual death to all resulting from Adam’s sin?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What death pertains to all?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9103"/>
            <a:ext cx="10515600" cy="4547860"/>
          </a:xfrm>
        </p:spPr>
        <p:txBody>
          <a:bodyPr>
            <a:normAutofit/>
          </a:bodyPr>
          <a:lstStyle/>
          <a:p>
            <a:r>
              <a:rPr lang="en-US" dirty="0" smtClean="0"/>
              <a:t>Rom. 5:12 “death spread to all men….”</a:t>
            </a:r>
          </a:p>
          <a:p>
            <a:pPr lvl="1"/>
            <a:r>
              <a:rPr lang="en-US" dirty="0" smtClean="0"/>
              <a:t>There are those who are exempt from spiritual death.</a:t>
            </a:r>
          </a:p>
          <a:p>
            <a:pPr lvl="2"/>
            <a:r>
              <a:rPr lang="en-US" dirty="0" smtClean="0"/>
              <a:t>Babies who die.</a:t>
            </a:r>
          </a:p>
          <a:p>
            <a:pPr lvl="2"/>
            <a:r>
              <a:rPr lang="en-US" dirty="0" smtClean="0"/>
              <a:t>The mentally incompetent who lack the capacity to understand.</a:t>
            </a:r>
          </a:p>
          <a:p>
            <a:pPr lvl="2"/>
            <a:r>
              <a:rPr lang="en-US" dirty="0" smtClean="0"/>
              <a:t>Romans 3:23 “all have sinned” cannot include these, so “all” may not mean “all.”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“all” of 5:12 means “all” there are none who are exempt from physical death and spiritual death is eliminated (babies/incompetent).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What man can live and not see death? Can he deliver his soul from the power of </a:t>
            </a:r>
            <a:r>
              <a:rPr lang="en-US" sz="2000" dirty="0" err="1" smtClean="0"/>
              <a:t>Sheol</a:t>
            </a:r>
            <a:r>
              <a:rPr lang="en-US" sz="2000" dirty="0" smtClean="0"/>
              <a:t>? Selah. 								Psalm 89:48 NASB 1977</a:t>
            </a:r>
          </a:p>
          <a:p>
            <a:pPr lvl="1"/>
            <a:r>
              <a:rPr lang="en-US" dirty="0" smtClean="0"/>
              <a:t>If “all” is limited as in 3:23, both physical and spiritual death are possible.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31670</TotalTime>
  <Words>2236</Words>
  <Application>Microsoft Office PowerPoint</Application>
  <PresentationFormat>Custom</PresentationFormat>
  <Paragraphs>153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Adult 2 Class Romans </vt:lpstr>
      <vt:lpstr>Romans 5:1-2 The Christian’s Past, Present &amp; Future</vt:lpstr>
      <vt:lpstr>Our Precious Peace with God</vt:lpstr>
      <vt:lpstr>“This Grace in which We Stand” (5:2) Theme of Romans chapters 5-8</vt:lpstr>
      <vt:lpstr>Glory in Tribulations Romans 5:3-5</vt:lpstr>
      <vt:lpstr>God’s Love For Us Sinners  Rom. 5:6-11</vt:lpstr>
      <vt:lpstr>Death by Adam &amp; Grace by Christ  Romans 5:12-21 </vt:lpstr>
      <vt:lpstr>Rom. 5:12 – Physical or Spiritual Death?</vt:lpstr>
      <vt:lpstr> What death pertains to all?</vt:lpstr>
      <vt:lpstr>“Therefore, just as through one man sin entered into the world, and death through sin, and so death spread to all men, because all sinned—” Romans 5:12 NASB 1977</vt:lpstr>
      <vt:lpstr>Spiritual or Physical Death in 5:12?</vt:lpstr>
      <vt:lpstr>1 Cor. 15 - Christ and Adam in regards to physical death</vt:lpstr>
      <vt:lpstr>  Rom. 5:12 death to all “because all sinned” </vt:lpstr>
      <vt:lpstr>Romans 5:13-21</vt:lpstr>
      <vt:lpstr>Romans 5:12 – a break at the end (translators did not complete the sentence)</vt:lpstr>
      <vt:lpstr>Rom. 5:13-14 Refutes Calvinism</vt:lpstr>
      <vt:lpstr>Romans 5:12 summarized in 5:18-19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Williams</dc:creator>
  <cp:lastModifiedBy>Branson </cp:lastModifiedBy>
  <cp:revision>401</cp:revision>
  <dcterms:created xsi:type="dcterms:W3CDTF">2019-03-01T02:55:49Z</dcterms:created>
  <dcterms:modified xsi:type="dcterms:W3CDTF">2019-12-18T21:40:09Z</dcterms:modified>
</cp:coreProperties>
</file>