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302" r:id="rId3"/>
    <p:sldId id="300" r:id="rId4"/>
    <p:sldId id="304" r:id="rId5"/>
    <p:sldId id="305" r:id="rId6"/>
    <p:sldId id="309" r:id="rId7"/>
    <p:sldId id="307" r:id="rId8"/>
    <p:sldId id="308" r:id="rId9"/>
    <p:sldId id="310" r:id="rId10"/>
    <p:sldId id="311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294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990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4B9D-F6DF-4573-959C-C2B9B6E7947B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D828-7E9F-4860-8CD8-1B1B5B7A8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16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0D828-7E9F-4860-8CD8-1B1B5B7A84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1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52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1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2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0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70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9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77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Adult 2 Class</a:t>
            </a:r>
            <a:br>
              <a:rPr lang="en-US" b="1" dirty="0" smtClean="0"/>
            </a:br>
            <a:r>
              <a:rPr lang="en-US" b="1" dirty="0" smtClean="0"/>
              <a:t>Romans chapter </a:t>
            </a:r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Q4,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:v="urn:schemas-microsoft-com:vml" xmlns:o="urn:schemas-microsoft-com:office:office" xmlns:mc="http://schemas.openxmlformats.org/markup-compatibility/2006" xmlns:dsp="http://schemas.microsoft.com/office/drawing/2008/diagram" xmlns:dgm="http://schemas.openxmlformats.org/drawingml/2006/diagram" xmlns:c="http://schemas.openxmlformats.org/drawingml/2006/chart" xmlns="" val="12005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 hope against hope Abraham believed</a:t>
            </a:r>
            <a:br>
              <a:rPr lang="en-US" b="1" dirty="0" smtClean="0"/>
            </a:br>
            <a:r>
              <a:rPr lang="en-US" sz="1600" b="1" dirty="0" smtClean="0"/>
              <a:t>Romans 4:18-22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4:19 - the physical facts:</a:t>
            </a:r>
          </a:p>
          <a:p>
            <a:pPr lvl="1"/>
            <a:r>
              <a:rPr lang="en-US" dirty="0" smtClean="0"/>
              <a:t>Abraham’s body “as good as dead” at 100 yrs of age.</a:t>
            </a:r>
          </a:p>
          <a:p>
            <a:pPr lvl="1"/>
            <a:r>
              <a:rPr lang="en-US" dirty="0" smtClean="0"/>
              <a:t>Sarah’s womb dead.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Romans 4:20 – Abraham’s faith:</a:t>
            </a:r>
          </a:p>
          <a:p>
            <a:pPr lvl="1"/>
            <a:r>
              <a:rPr lang="en-US" dirty="0" smtClean="0"/>
              <a:t>He did not waver in unbelief with respect to the promise of God!</a:t>
            </a:r>
          </a:p>
          <a:p>
            <a:pPr lvl="1"/>
            <a:r>
              <a:rPr lang="en-US" dirty="0" smtClean="0"/>
              <a:t>Hebrews 11:11-12  Sarah had the same faith.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BW: “In hope” (expectation, trust, confidence) “against hope” (4:19)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Therefore Abraham Reckoned as Righteousness</a:t>
            </a:r>
            <a:br>
              <a:rPr lang="en-US" sz="4000" b="1" dirty="0" smtClean="0"/>
            </a:br>
            <a:r>
              <a:rPr lang="en-US" sz="1600" b="1" dirty="0" smtClean="0"/>
              <a:t>Romans 4:22-25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“Reckoned” (or, “Credited”) is an act of God – not a merit badge we earn.</a:t>
            </a:r>
          </a:p>
          <a:p>
            <a:pPr lvl="1"/>
            <a:r>
              <a:rPr lang="en-US" dirty="0" smtClean="0"/>
              <a:t>Rom. 4:23b says “it was reckoned to him.”</a:t>
            </a:r>
          </a:p>
          <a:p>
            <a:pPr lvl="1"/>
            <a:r>
              <a:rPr lang="en-US" dirty="0" smtClean="0"/>
              <a:t>Rom. 4:23a &amp; 24 makes this available to us on what basis?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“Now not for his sake only was it written that it was reckoned to him, </a:t>
            </a:r>
            <a:r>
              <a:rPr lang="en-US" baseline="30000" dirty="0" smtClean="0"/>
              <a:t>24</a:t>
            </a:r>
            <a:r>
              <a:rPr lang="en-US" dirty="0" smtClean="0"/>
              <a:t>but </a:t>
            </a:r>
            <a:r>
              <a:rPr lang="en-US" u="sng" dirty="0" smtClean="0"/>
              <a:t>for our sake also</a:t>
            </a:r>
            <a:r>
              <a:rPr lang="en-US" dirty="0" smtClean="0"/>
              <a:t>, to whom it will be reckoned, as those who believe in Him who raised Jesus our Lord from the dead, </a:t>
            </a:r>
            <a:r>
              <a:rPr lang="en-US" baseline="30000" dirty="0" smtClean="0"/>
              <a:t>25</a:t>
            </a:r>
            <a:r>
              <a:rPr lang="en-US" i="1" dirty="0" smtClean="0"/>
              <a:t>He</a:t>
            </a:r>
            <a:r>
              <a:rPr lang="en-US" dirty="0" smtClean="0"/>
              <a:t> who was delivered up because of our transgressions, and was raised because of our justification.” Romans 4:23-25 NASB 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Conclusions of Justification by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4:1-22 Abraham believed God &amp; was reckoned righteous.</a:t>
            </a:r>
          </a:p>
          <a:p>
            <a:pPr>
              <a:buNone/>
            </a:pPr>
            <a:r>
              <a:rPr lang="en-US" i="1" dirty="0" smtClean="0"/>
              <a:t>4:23-25 We can believe in Him who raised Jesus from the dead.</a:t>
            </a:r>
          </a:p>
          <a:p>
            <a:pPr>
              <a:buNone/>
            </a:pPr>
            <a:r>
              <a:rPr lang="en-US" i="1" dirty="0" smtClean="0"/>
              <a:t>5:1 – “Therefore, </a:t>
            </a:r>
            <a:r>
              <a:rPr lang="en-US" i="1" u="sng" dirty="0" smtClean="0"/>
              <a:t>having been justified by faith</a:t>
            </a:r>
            <a:r>
              <a:rPr lang="en-US" i="1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“Abraham Believed God” - Romans chapter 4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Righteousness through faith is exemplified in Abraham.</a:t>
            </a:r>
          </a:p>
          <a:p>
            <a:endParaRPr lang="en-US" dirty="0" smtClean="0"/>
          </a:p>
          <a:p>
            <a:r>
              <a:rPr lang="en-US" dirty="0" smtClean="0"/>
              <a:t>Jewish pride in Abraham</a:t>
            </a:r>
          </a:p>
          <a:p>
            <a:pPr lvl="1"/>
            <a:r>
              <a:rPr lang="en-US" dirty="0" smtClean="0"/>
              <a:t>Matt. 3:9 – “We have Abraham our father”</a:t>
            </a:r>
          </a:p>
          <a:p>
            <a:pPr lvl="1"/>
            <a:r>
              <a:rPr lang="en-US" dirty="0" smtClean="0"/>
              <a:t>John 8:33 – “We are Abraham’s seed”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Any parallels among us?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Abraham is the apostle’s witness, not theirs!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Romans 4:1 “What then” has Abraham found?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4:1 context: “according to the flesh”</a:t>
            </a:r>
          </a:p>
          <a:p>
            <a:r>
              <a:rPr lang="en-US" dirty="0" smtClean="0"/>
              <a:t>4:2 If justified by works he could boast, but not before God.</a:t>
            </a:r>
          </a:p>
          <a:p>
            <a:r>
              <a:rPr lang="en-US" dirty="0" smtClean="0"/>
              <a:t>4:3 “For what does the Scripture say?”  </a:t>
            </a:r>
            <a:r>
              <a:rPr lang="en-US" u="sng" dirty="0" smtClean="0"/>
              <a:t>Genesis 15:6 </a:t>
            </a:r>
          </a:p>
          <a:p>
            <a:endParaRPr lang="en-US" dirty="0" smtClean="0"/>
          </a:p>
          <a:p>
            <a:r>
              <a:rPr lang="en-US" dirty="0" smtClean="0"/>
              <a:t>Genesis 15:6 quoted in two other New Testament passages</a:t>
            </a:r>
          </a:p>
          <a:p>
            <a:pPr lvl="1"/>
            <a:r>
              <a:rPr lang="en-US" dirty="0" smtClean="0"/>
              <a:t>Galatians 3:6 &amp; James 2:23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Other NT Uses of Genesis 15:6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Gal. 3:6 quotes Gen. 15:6 to refute righteousness based upon Law.</a:t>
            </a:r>
          </a:p>
          <a:p>
            <a:r>
              <a:rPr lang="en-US" dirty="0" smtClean="0"/>
              <a:t>James 2:23 tells us when Genesis 15:6 was “fulfilled” by Abraham!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Challenge question: Is Genesis 15:6 exemplified in us?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Abraham Reckoned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4:4-12 Implications from Genesis 15:6</a:t>
            </a:r>
          </a:p>
          <a:p>
            <a:pPr lvl="1"/>
            <a:r>
              <a:rPr lang="en-US" dirty="0" smtClean="0"/>
              <a:t>Abraham was not “reckoned righteous” by works, vv. 4-5.</a:t>
            </a:r>
          </a:p>
          <a:p>
            <a:pPr lvl="1"/>
            <a:r>
              <a:rPr lang="en-US" dirty="0" smtClean="0"/>
              <a:t>Ps. 32:1-2 in accord with Abraham’s case, vv. 6-8. </a:t>
            </a:r>
          </a:p>
          <a:p>
            <a:pPr lvl="2"/>
            <a:r>
              <a:rPr lang="en-US" dirty="0" smtClean="0"/>
              <a:t>Works expressly omitted (4:6).</a:t>
            </a:r>
          </a:p>
          <a:p>
            <a:pPr lvl="2"/>
            <a:r>
              <a:rPr lang="en-US" dirty="0" smtClean="0"/>
              <a:t>Blessed by sins </a:t>
            </a:r>
            <a:r>
              <a:rPr lang="en-US" b="1" dirty="0" smtClean="0"/>
              <a:t>forgiven</a:t>
            </a:r>
            <a:r>
              <a:rPr lang="en-US" dirty="0" smtClean="0"/>
              <a:t>, </a:t>
            </a:r>
            <a:r>
              <a:rPr lang="en-US" b="1" dirty="0" smtClean="0"/>
              <a:t>covered</a:t>
            </a:r>
            <a:r>
              <a:rPr lang="en-US" dirty="0" smtClean="0"/>
              <a:t> and </a:t>
            </a:r>
            <a:r>
              <a:rPr lang="en-US" b="1" dirty="0" smtClean="0"/>
              <a:t>not taken into account</a:t>
            </a:r>
            <a:r>
              <a:rPr lang="en-US" dirty="0" smtClean="0"/>
              <a:t>. (Ps. 32:1-2 &amp; Rom. 4:7-8)</a:t>
            </a:r>
          </a:p>
          <a:p>
            <a:pPr lvl="1"/>
            <a:r>
              <a:rPr lang="en-US" dirty="0" smtClean="0"/>
              <a:t>Universal righteousness through faith, vv. 9-12.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4:13-17 The Promise apart from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“For…” of Rom. 4:13 makes an assertion confirming 4:12.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For the promise to Abraham or to his descendants that he would be heir of the world was not through the Law, but through the righteousness of faith.”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Why the Promise cannot be realized through Law (4:13-15).</a:t>
            </a:r>
          </a:p>
          <a:p>
            <a:pPr lvl="1"/>
            <a:r>
              <a:rPr lang="en-US" dirty="0" smtClean="0"/>
              <a:t>The Promise was not based upon Law, but upon faith (4:13).</a:t>
            </a:r>
          </a:p>
          <a:p>
            <a:pPr lvl="2"/>
            <a:r>
              <a:rPr lang="en-US" dirty="0" smtClean="0"/>
              <a:t>Promise (of Gen. 17:1-8) came 430 years before the Law (Gal. 3:17).</a:t>
            </a:r>
          </a:p>
          <a:p>
            <a:pPr lvl="1"/>
            <a:r>
              <a:rPr lang="en-US" dirty="0" smtClean="0"/>
              <a:t>If Law keeping produces heirs, faith is made void &amp; promise nullified (4:14).</a:t>
            </a:r>
          </a:p>
          <a:p>
            <a:pPr lvl="1"/>
            <a:r>
              <a:rPr lang="en-US" dirty="0" smtClean="0"/>
              <a:t>Man cannot keep Law - so incurs God’s wrath (4:15 &amp; 5:9).</a:t>
            </a:r>
          </a:p>
          <a:p>
            <a:pPr lvl="2"/>
            <a:r>
              <a:rPr lang="en-US" dirty="0" smtClean="0"/>
              <a:t>The Law brings condemnation, not justification.</a:t>
            </a:r>
          </a:p>
          <a:p>
            <a:pPr lvl="2"/>
            <a:r>
              <a:rPr lang="en-US" dirty="0" smtClean="0"/>
              <a:t>However, the Law was “holy, righteous and good” (Rom. 7:12).</a:t>
            </a:r>
          </a:p>
          <a:p>
            <a:pPr lvl="1"/>
            <a:r>
              <a:rPr lang="en-US" dirty="0" smtClean="0"/>
              <a:t>Elaboration on the reason the Promise was based upon faith (4:16-17)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Father of Many Nations Have I Made You</a:t>
            </a:r>
            <a:br>
              <a:rPr lang="en-US" b="1" dirty="0" smtClean="0"/>
            </a:br>
            <a:r>
              <a:rPr lang="en-US" sz="1600" b="1" dirty="0" smtClean="0"/>
              <a:t>Romans 4:17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calls into being that which does not exist (4:17b)</a:t>
            </a:r>
          </a:p>
          <a:p>
            <a:pPr lvl="1"/>
            <a:r>
              <a:rPr lang="en-US" i="1" dirty="0" smtClean="0"/>
              <a:t>Does this mean Abraham can be disobedient and still be “heir of the world” as stated in 4:13?</a:t>
            </a:r>
          </a:p>
          <a:p>
            <a:pPr lvl="1"/>
            <a:r>
              <a:rPr lang="en-US" i="1" dirty="0" smtClean="0"/>
              <a:t>God says “I have” – as though it’s forgone conclusion. </a:t>
            </a:r>
          </a:p>
          <a:p>
            <a:r>
              <a:rPr lang="en-US" dirty="0" smtClean="0"/>
              <a:t>Context:  Justification by faith (Romans 3:21-5:1)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Foreordained or foreknowledge?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689" y="543801"/>
            <a:ext cx="10515600" cy="9171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hope against hope Abraham believed</a:t>
            </a:r>
            <a:br>
              <a:rPr lang="en-US" b="1" dirty="0" smtClean="0"/>
            </a:br>
            <a:r>
              <a:rPr lang="en-US" sz="1600" b="1" dirty="0" smtClean="0"/>
              <a:t>Romans 4:18-22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double – “faith to faith” of Romans 1:17</a:t>
            </a:r>
          </a:p>
          <a:p>
            <a:r>
              <a:rPr lang="en-US" dirty="0" smtClean="0"/>
              <a:t>How can two identical “hopes” be contrasted?</a:t>
            </a:r>
          </a:p>
          <a:p>
            <a:endParaRPr lang="en-US" dirty="0" smtClean="0"/>
          </a:p>
          <a:p>
            <a:r>
              <a:rPr lang="en-US" dirty="0" smtClean="0"/>
              <a:t>“hope” - Greek </a:t>
            </a:r>
            <a:r>
              <a:rPr lang="en-US" dirty="0" err="1" smtClean="0"/>
              <a:t>ἐλπίδα</a:t>
            </a:r>
            <a:r>
              <a:rPr lang="en-US" dirty="0" smtClean="0"/>
              <a:t> (</a:t>
            </a:r>
            <a:r>
              <a:rPr lang="en-US" dirty="0" err="1" smtClean="0"/>
              <a:t>elpida</a:t>
            </a:r>
            <a:r>
              <a:rPr lang="en-US" dirty="0" smtClean="0"/>
              <a:t>) appears twice in the Greek text of Romans 4:17.  </a:t>
            </a:r>
          </a:p>
          <a:p>
            <a:pPr lvl="1"/>
            <a:r>
              <a:rPr lang="en-US" dirty="0" smtClean="0"/>
              <a:t>Some translations revise, such as “contrary to hope.” </a:t>
            </a:r>
          </a:p>
          <a:p>
            <a:pPr lvl="1"/>
            <a:r>
              <a:rPr lang="en-US" dirty="0" smtClean="0"/>
              <a:t>Definition: “hope, expectation, trust, confidence” (</a:t>
            </a:r>
            <a:r>
              <a:rPr lang="en-US" dirty="0" err="1" smtClean="0"/>
              <a:t>Strongs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In secular use of the word “hope” we typically mean “wishful result.”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21975</TotalTime>
  <Words>793</Words>
  <Application>Microsoft Office PowerPoint</Application>
  <PresentationFormat>Custom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Adult 2 Class Romans chapter 4</vt:lpstr>
      <vt:lpstr>Conclusions of Justification by Faith</vt:lpstr>
      <vt:lpstr>“Abraham Believed God” - Romans chapter 4  </vt:lpstr>
      <vt:lpstr>Romans 4:1 “What then” has Abraham found?</vt:lpstr>
      <vt:lpstr>Other NT Uses of Genesis 15:6</vt:lpstr>
      <vt:lpstr>Abraham Reckoned Righteous</vt:lpstr>
      <vt:lpstr>Romans 4:13-17 The Promise apart from Law</vt:lpstr>
      <vt:lpstr>A Father of Many Nations Have I Made You Romans 4:17</vt:lpstr>
      <vt:lpstr> In hope against hope Abraham believed Romans 4:18-22 </vt:lpstr>
      <vt:lpstr>In hope against hope Abraham believed Romans 4:18-22</vt:lpstr>
      <vt:lpstr>Therefore Abraham Reckoned as Righteousness Romans 4:22-25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Williams</dc:creator>
  <cp:lastModifiedBy>Branson </cp:lastModifiedBy>
  <cp:revision>245</cp:revision>
  <dcterms:created xsi:type="dcterms:W3CDTF">2019-03-01T02:55:49Z</dcterms:created>
  <dcterms:modified xsi:type="dcterms:W3CDTF">2019-12-18T21:26:01Z</dcterms:modified>
</cp:coreProperties>
</file>