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6" r:id="rId2"/>
    <p:sldId id="287" r:id="rId3"/>
    <p:sldId id="288" r:id="rId4"/>
    <p:sldId id="291" r:id="rId5"/>
    <p:sldId id="289" r:id="rId6"/>
    <p:sldId id="299" r:id="rId7"/>
    <p:sldId id="290" r:id="rId8"/>
    <p:sldId id="292"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75" autoAdjust="0"/>
    <p:restoredTop sz="94660"/>
  </p:normalViewPr>
  <p:slideViewPr>
    <p:cSldViewPr snapToGrid="0">
      <p:cViewPr varScale="1">
        <p:scale>
          <a:sx n="91" d="100"/>
          <a:sy n="91" d="100"/>
        </p:scale>
        <p:origin x="-294" y="-114"/>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6134B9D-F6DF-4573-959C-C2B9B6E7947B}" type="datetimeFigureOut">
              <a:rPr lang="en-US" smtClean="0"/>
              <a:pPr/>
              <a:t>10/25/2019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EC0D828-7E9F-4860-8CD8-1B1B5B7A84CA}" type="slidenum">
              <a:rPr lang="en-US" smtClean="0"/>
              <a:pPr/>
              <a:t>‹#›</a:t>
            </a:fld>
            <a:endParaRPr lang="en-US"/>
          </a:p>
        </p:txBody>
      </p:sp>
    </p:spTree>
    <p:extLst>
      <p:ext uri="{BB962C8B-B14F-4D97-AF65-F5344CB8AC3E}">
        <p14:creationId xmlns="" xmlns:p14="http://schemas.microsoft.com/office/powerpoint/2010/main" val="20811681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EC0D828-7E9F-4860-8CD8-1B1B5B7A84CA}" type="slidenum">
              <a:rPr lang="en-US" smtClean="0"/>
              <a:pPr/>
              <a:t>1</a:t>
            </a:fld>
            <a:endParaRPr lang="en-US"/>
          </a:p>
        </p:txBody>
      </p:sp>
    </p:spTree>
    <p:extLst>
      <p:ext uri="{BB962C8B-B14F-4D97-AF65-F5344CB8AC3E}">
        <p14:creationId xmlns="" xmlns:p14="http://schemas.microsoft.com/office/powerpoint/2010/main" val="15011916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AFDDD93-B85C-41D6-83AC-A345029363EE}" type="datetime1">
              <a:rPr lang="en-US" smtClean="0"/>
              <a:pPr/>
              <a:t>10/25/2019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06B25F-56C9-487F-9FBE-E91237EF9CD8}" type="slidenum">
              <a:rPr lang="en-US" smtClean="0"/>
              <a:pPr/>
              <a:t>‹#›</a:t>
            </a:fld>
            <a:endParaRPr lang="en-US"/>
          </a:p>
        </p:txBody>
      </p:sp>
    </p:spTree>
    <p:extLst>
      <p:ext uri="{BB962C8B-B14F-4D97-AF65-F5344CB8AC3E}">
        <p14:creationId xmlns="" xmlns:p14="http://schemas.microsoft.com/office/powerpoint/2010/main" val="5952699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A43C7DE-6D4E-4C64-9467-241425F196D7}" type="datetime1">
              <a:rPr lang="en-US" smtClean="0"/>
              <a:pPr/>
              <a:t>10/25/2019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06B25F-56C9-487F-9FBE-E91237EF9CD8}" type="slidenum">
              <a:rPr lang="en-US" smtClean="0"/>
              <a:pPr/>
              <a:t>‹#›</a:t>
            </a:fld>
            <a:endParaRPr lang="en-US"/>
          </a:p>
        </p:txBody>
      </p:sp>
    </p:spTree>
    <p:extLst>
      <p:ext uri="{BB962C8B-B14F-4D97-AF65-F5344CB8AC3E}">
        <p14:creationId xmlns="" xmlns:p14="http://schemas.microsoft.com/office/powerpoint/2010/main" val="3313590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68D1EBD-D187-4F72-9121-91F8C3F9E12C}" type="datetime1">
              <a:rPr lang="en-US" smtClean="0"/>
              <a:pPr/>
              <a:t>10/25/2019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06B25F-56C9-487F-9FBE-E91237EF9CD8}" type="slidenum">
              <a:rPr lang="en-US" smtClean="0"/>
              <a:pPr/>
              <a:t>‹#›</a:t>
            </a:fld>
            <a:endParaRPr lang="en-US"/>
          </a:p>
        </p:txBody>
      </p:sp>
    </p:spTree>
    <p:extLst>
      <p:ext uri="{BB962C8B-B14F-4D97-AF65-F5344CB8AC3E}">
        <p14:creationId xmlns="" xmlns:p14="http://schemas.microsoft.com/office/powerpoint/2010/main" val="17061811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93E0600-7E8E-4D78-AD1B-8C69FFA355CB}" type="datetime1">
              <a:rPr lang="en-US" smtClean="0"/>
              <a:pPr/>
              <a:t>10/25/2019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06B25F-56C9-487F-9FBE-E91237EF9CD8}" type="slidenum">
              <a:rPr lang="en-US" smtClean="0"/>
              <a:pPr/>
              <a:t>‹#›</a:t>
            </a:fld>
            <a:endParaRPr lang="en-US"/>
          </a:p>
        </p:txBody>
      </p:sp>
    </p:spTree>
    <p:extLst>
      <p:ext uri="{BB962C8B-B14F-4D97-AF65-F5344CB8AC3E}">
        <p14:creationId xmlns="" xmlns:p14="http://schemas.microsoft.com/office/powerpoint/2010/main" val="20982252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30FB123-228A-4B78-92FE-3088CC22F8D7}" type="datetime1">
              <a:rPr lang="en-US" smtClean="0"/>
              <a:pPr/>
              <a:t>10/25/2019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06B25F-56C9-487F-9FBE-E91237EF9CD8}" type="slidenum">
              <a:rPr lang="en-US" smtClean="0"/>
              <a:pPr/>
              <a:t>‹#›</a:t>
            </a:fld>
            <a:endParaRPr lang="en-US"/>
          </a:p>
        </p:txBody>
      </p:sp>
    </p:spTree>
    <p:extLst>
      <p:ext uri="{BB962C8B-B14F-4D97-AF65-F5344CB8AC3E}">
        <p14:creationId xmlns="" xmlns:p14="http://schemas.microsoft.com/office/powerpoint/2010/main" val="34810977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22EDB5D-C6C4-4B5B-B16A-02C6721BC529}" type="datetime1">
              <a:rPr lang="en-US" smtClean="0"/>
              <a:pPr/>
              <a:t>10/25/2019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06B25F-56C9-487F-9FBE-E91237EF9CD8}" type="slidenum">
              <a:rPr lang="en-US" smtClean="0"/>
              <a:pPr/>
              <a:t>‹#›</a:t>
            </a:fld>
            <a:endParaRPr lang="en-US"/>
          </a:p>
        </p:txBody>
      </p:sp>
    </p:spTree>
    <p:extLst>
      <p:ext uri="{BB962C8B-B14F-4D97-AF65-F5344CB8AC3E}">
        <p14:creationId xmlns="" xmlns:p14="http://schemas.microsoft.com/office/powerpoint/2010/main" val="37670163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49905A5-70F6-4C5A-B1B2-767DD34F74B2}" type="datetime1">
              <a:rPr lang="en-US" smtClean="0"/>
              <a:pPr/>
              <a:t>10/25/2019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C06B25F-56C9-487F-9FBE-E91237EF9CD8}" type="slidenum">
              <a:rPr lang="en-US" smtClean="0"/>
              <a:pPr/>
              <a:t>‹#›</a:t>
            </a:fld>
            <a:endParaRPr lang="en-US"/>
          </a:p>
        </p:txBody>
      </p:sp>
    </p:spTree>
    <p:extLst>
      <p:ext uri="{BB962C8B-B14F-4D97-AF65-F5344CB8AC3E}">
        <p14:creationId xmlns="" xmlns:p14="http://schemas.microsoft.com/office/powerpoint/2010/main" val="2574935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7E43EF2-73B3-4C4D-B3AA-5662F0C4A4BE}" type="datetime1">
              <a:rPr lang="en-US" smtClean="0"/>
              <a:pPr/>
              <a:t>10/25/2019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C06B25F-56C9-487F-9FBE-E91237EF9CD8}" type="slidenum">
              <a:rPr lang="en-US" smtClean="0"/>
              <a:pPr/>
              <a:t>‹#›</a:t>
            </a:fld>
            <a:endParaRPr lang="en-US"/>
          </a:p>
        </p:txBody>
      </p:sp>
    </p:spTree>
    <p:extLst>
      <p:ext uri="{BB962C8B-B14F-4D97-AF65-F5344CB8AC3E}">
        <p14:creationId xmlns="" xmlns:p14="http://schemas.microsoft.com/office/powerpoint/2010/main" val="13979082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AA0C6B6-1E9A-4A4A-8494-DA483D9A2F5A}" type="datetime1">
              <a:rPr lang="en-US" smtClean="0"/>
              <a:pPr/>
              <a:t>10/25/2019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C06B25F-56C9-487F-9FBE-E91237EF9CD8}" type="slidenum">
              <a:rPr lang="en-US" smtClean="0"/>
              <a:pPr/>
              <a:t>‹#›</a:t>
            </a:fld>
            <a:endParaRPr lang="en-US"/>
          </a:p>
        </p:txBody>
      </p:sp>
    </p:spTree>
    <p:extLst>
      <p:ext uri="{BB962C8B-B14F-4D97-AF65-F5344CB8AC3E}">
        <p14:creationId xmlns="" xmlns:p14="http://schemas.microsoft.com/office/powerpoint/2010/main" val="26214935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7DC5CF3-DC7C-4345-B9BE-52793D260116}" type="datetime1">
              <a:rPr lang="en-US" smtClean="0"/>
              <a:pPr/>
              <a:t>10/25/2019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06B25F-56C9-487F-9FBE-E91237EF9CD8}" type="slidenum">
              <a:rPr lang="en-US" smtClean="0"/>
              <a:pPr/>
              <a:t>‹#›</a:t>
            </a:fld>
            <a:endParaRPr lang="en-US"/>
          </a:p>
        </p:txBody>
      </p:sp>
    </p:spTree>
    <p:extLst>
      <p:ext uri="{BB962C8B-B14F-4D97-AF65-F5344CB8AC3E}">
        <p14:creationId xmlns="" xmlns:p14="http://schemas.microsoft.com/office/powerpoint/2010/main" val="282775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8918CF3-1F4E-4A86-9DA7-C9C307063BA8}" type="datetime1">
              <a:rPr lang="en-US" smtClean="0"/>
              <a:pPr/>
              <a:t>10/25/2019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06B25F-56C9-487F-9FBE-E91237EF9CD8}" type="slidenum">
              <a:rPr lang="en-US" smtClean="0"/>
              <a:pPr/>
              <a:t>‹#›</a:t>
            </a:fld>
            <a:endParaRPr lang="en-US"/>
          </a:p>
        </p:txBody>
      </p:sp>
    </p:spTree>
    <p:extLst>
      <p:ext uri="{BB962C8B-B14F-4D97-AF65-F5344CB8AC3E}">
        <p14:creationId xmlns="" xmlns:p14="http://schemas.microsoft.com/office/powerpoint/2010/main" val="10877973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B449111-074B-44B5-971C-0DE6B1276EAE}" type="datetime1">
              <a:rPr lang="en-US" smtClean="0"/>
              <a:pPr/>
              <a:t>10/25/2019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C06B25F-56C9-487F-9FBE-E91237EF9CD8}" type="slidenum">
              <a:rPr lang="en-US" smtClean="0"/>
              <a:pPr/>
              <a:t>‹#›</a:t>
            </a:fld>
            <a:endParaRPr lang="en-US"/>
          </a:p>
        </p:txBody>
      </p:sp>
    </p:spTree>
    <p:extLst>
      <p:ext uri="{BB962C8B-B14F-4D97-AF65-F5344CB8AC3E}">
        <p14:creationId xmlns="" xmlns:p14="http://schemas.microsoft.com/office/powerpoint/2010/main" val="5967051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b="1" dirty="0" smtClean="0"/>
              <a:t>Adult 2 Class</a:t>
            </a:r>
            <a:br>
              <a:rPr lang="en-US" b="1" dirty="0" smtClean="0"/>
            </a:br>
            <a:r>
              <a:rPr lang="en-US" b="1" dirty="0" smtClean="0"/>
              <a:t>Romans Chapter 2 </a:t>
            </a:r>
            <a:endParaRPr lang="en-US" b="1" dirty="0"/>
          </a:p>
        </p:txBody>
      </p:sp>
      <p:sp>
        <p:nvSpPr>
          <p:cNvPr id="3" name="Subtitle 2"/>
          <p:cNvSpPr>
            <a:spLocks noGrp="1"/>
          </p:cNvSpPr>
          <p:nvPr>
            <p:ph type="subTitle" idx="1"/>
          </p:nvPr>
        </p:nvSpPr>
        <p:spPr/>
        <p:txBody>
          <a:bodyPr/>
          <a:lstStyle/>
          <a:p>
            <a:r>
              <a:rPr lang="en-US" dirty="0" smtClean="0"/>
              <a:t>Q4, 2019</a:t>
            </a:r>
            <a:endParaRPr lang="en-US" dirty="0"/>
          </a:p>
        </p:txBody>
      </p:sp>
      <p:sp>
        <p:nvSpPr>
          <p:cNvPr id="4" name="Slide Number Placeholder 3"/>
          <p:cNvSpPr>
            <a:spLocks noGrp="1"/>
          </p:cNvSpPr>
          <p:nvPr>
            <p:ph type="sldNum" sz="quarter" idx="12"/>
          </p:nvPr>
        </p:nvSpPr>
        <p:spPr/>
        <p:txBody>
          <a:bodyPr/>
          <a:lstStyle/>
          <a:p>
            <a:fld id="{AC06B25F-56C9-487F-9FBE-E91237EF9CD8}" type="slidenum">
              <a:rPr lang="en-US" smtClean="0"/>
              <a:pPr/>
              <a:t>1</a:t>
            </a:fld>
            <a:endParaRPr lang="en-US"/>
          </a:p>
        </p:txBody>
      </p:sp>
    </p:spTree>
    <p:extLst>
      <p:ext uri="{BB962C8B-B14F-4D97-AF65-F5344CB8AC3E}">
        <p14:creationId xmlns="" xmlns:c="http://schemas.openxmlformats.org/drawingml/2006/chart" xmlns:dgm="http://schemas.openxmlformats.org/drawingml/2006/diagram" xmlns:dsp="http://schemas.microsoft.com/office/drawing/2008/diagram" xmlns:mc="http://schemas.openxmlformats.org/markup-compatibility/2006" xmlns:o="urn:schemas-microsoft-com:office:office" xmlns:v="urn:schemas-microsoft-com:vml" xmlns:p15="http://schemas.microsoft.com/office/powerpoint/2012/main" xmlns:p14="http://schemas.microsoft.com/office/powerpoint/2010/main" val="1200586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Romans 2:1-16 – “Therefore…”</a:t>
            </a:r>
            <a:endParaRPr lang="en-US" b="1" dirty="0"/>
          </a:p>
        </p:txBody>
      </p:sp>
      <p:sp>
        <p:nvSpPr>
          <p:cNvPr id="3" name="Content Placeholder 2"/>
          <p:cNvSpPr>
            <a:spLocks noGrp="1"/>
          </p:cNvSpPr>
          <p:nvPr>
            <p:ph idx="1"/>
          </p:nvPr>
        </p:nvSpPr>
        <p:spPr/>
        <p:txBody>
          <a:bodyPr>
            <a:normAutofit fontScale="77500" lnSpcReduction="20000"/>
          </a:bodyPr>
          <a:lstStyle/>
          <a:p>
            <a:pPr marL="342900" marR="0" lvl="0" indent="-342900">
              <a:lnSpc>
                <a:spcPct val="107000"/>
              </a:lnSpc>
              <a:spcBef>
                <a:spcPts val="0"/>
              </a:spcBef>
              <a:spcAft>
                <a:spcPts val="800"/>
              </a:spcAft>
              <a:buFont typeface="Symbol" panose="05050102010706020507" pitchFamily="18" charset="2"/>
              <a:buChar char=""/>
            </a:pPr>
            <a:r>
              <a:rPr lang="en-US" sz="2400" dirty="0" smtClean="0"/>
              <a:t>…you have no excuse to act as judge  </a:t>
            </a:r>
            <a:r>
              <a:rPr lang="en-US" sz="2400" u="sng" dirty="0" smtClean="0"/>
              <a:t>while guilty of the “same things</a:t>
            </a:r>
            <a:r>
              <a:rPr lang="en-US" sz="2400" dirty="0" smtClean="0"/>
              <a:t>.” (2:1).</a:t>
            </a:r>
          </a:p>
          <a:p>
            <a:pPr marL="800100" lvl="1" indent="-342900">
              <a:lnSpc>
                <a:spcPct val="107000"/>
              </a:lnSpc>
              <a:spcBef>
                <a:spcPts val="0"/>
              </a:spcBef>
              <a:spcAft>
                <a:spcPts val="800"/>
              </a:spcAft>
              <a:buFont typeface="Symbol" panose="05050102010706020507" pitchFamily="18" charset="2"/>
              <a:buChar char=""/>
            </a:pPr>
            <a:r>
              <a:rPr lang="en-US" sz="2000" dirty="0" smtClean="0"/>
              <a:t>Cf. Matthew 7:1-3</a:t>
            </a:r>
          </a:p>
          <a:p>
            <a:pPr marL="342900" indent="-342900">
              <a:lnSpc>
                <a:spcPct val="107000"/>
              </a:lnSpc>
              <a:spcBef>
                <a:spcPts val="0"/>
              </a:spcBef>
              <a:spcAft>
                <a:spcPts val="800"/>
              </a:spcAft>
              <a:buNone/>
            </a:pPr>
            <a:r>
              <a:rPr lang="en-US" dirty="0" smtClean="0"/>
              <a:t>There are many ways of trying to elevate ourselves. Passing judgment on other people is one of them.</a:t>
            </a:r>
          </a:p>
          <a:p>
            <a:pPr marL="342900" marR="0" lvl="0" indent="-342900">
              <a:lnSpc>
                <a:spcPct val="107000"/>
              </a:lnSpc>
              <a:spcBef>
                <a:spcPts val="0"/>
              </a:spcBef>
              <a:spcAft>
                <a:spcPts val="800"/>
              </a:spcAft>
              <a:buFont typeface="Symbol" panose="05050102010706020507" pitchFamily="18" charset="2"/>
              <a:buChar char=""/>
            </a:pPr>
            <a:r>
              <a:rPr lang="en-US" sz="2400" dirty="0" smtClean="0"/>
              <a:t>God will judge those who “...</a:t>
            </a:r>
            <a:r>
              <a:rPr lang="en-US" sz="2400" u="sng" dirty="0" smtClean="0"/>
              <a:t>practice such things</a:t>
            </a:r>
            <a:r>
              <a:rPr lang="en-US" sz="2400" dirty="0" smtClean="0"/>
              <a:t>” (2:2) followed by…</a:t>
            </a:r>
          </a:p>
          <a:p>
            <a:pPr marL="800100" lvl="1" indent="-342900">
              <a:lnSpc>
                <a:spcPct val="107000"/>
              </a:lnSpc>
              <a:spcBef>
                <a:spcPts val="0"/>
              </a:spcBef>
              <a:spcAft>
                <a:spcPts val="800"/>
              </a:spcAft>
              <a:buFont typeface="Symbol" panose="05050102010706020507" pitchFamily="18" charset="2"/>
              <a:buChar char=""/>
            </a:pPr>
            <a:r>
              <a:rPr lang="en-US" sz="2000" dirty="0" smtClean="0"/>
              <a:t>“Do you suppose….you will escape the judgment of God?” (2:3)</a:t>
            </a:r>
          </a:p>
          <a:p>
            <a:pPr marL="800100" lvl="1" indent="-342900">
              <a:lnSpc>
                <a:spcPct val="107000"/>
              </a:lnSpc>
              <a:spcBef>
                <a:spcPts val="0"/>
              </a:spcBef>
              <a:spcAft>
                <a:spcPts val="800"/>
              </a:spcAft>
              <a:buFont typeface="Symbol" panose="05050102010706020507" pitchFamily="18" charset="2"/>
              <a:buChar char=""/>
            </a:pPr>
            <a:r>
              <a:rPr lang="en-US" sz="2000" dirty="0" smtClean="0"/>
              <a:t>“Do you think lightly of… His kindness and forbearance and patience, not knowing </a:t>
            </a:r>
            <a:r>
              <a:rPr lang="en-US" sz="2000" u="sng" dirty="0" smtClean="0"/>
              <a:t>that the kindness of God leads you to repentance</a:t>
            </a:r>
            <a:r>
              <a:rPr lang="en-US" sz="2000" dirty="0" smtClean="0"/>
              <a:t>?” (2:4)</a:t>
            </a:r>
          </a:p>
          <a:p>
            <a:pPr marL="800100" lvl="1" indent="-342900">
              <a:lnSpc>
                <a:spcPct val="107000"/>
              </a:lnSpc>
              <a:spcBef>
                <a:spcPts val="0"/>
              </a:spcBef>
              <a:spcAft>
                <a:spcPts val="800"/>
              </a:spcAft>
              <a:buFont typeface="Symbol" panose="05050102010706020507" pitchFamily="18" charset="2"/>
              <a:buChar char=""/>
            </a:pPr>
            <a:r>
              <a:rPr lang="en-US" sz="2000" dirty="0" smtClean="0"/>
              <a:t>In your “stubbornness and unrepentant heart </a:t>
            </a:r>
            <a:r>
              <a:rPr lang="en-US" sz="2000" u="sng" dirty="0" smtClean="0"/>
              <a:t>you are storing up wrath for yourself in the day of wrath and revelation of the righteous judgment of God</a:t>
            </a:r>
            <a:r>
              <a:rPr lang="en-US" sz="2000" dirty="0" smtClean="0"/>
              <a:t>.” (2:5) </a:t>
            </a:r>
          </a:p>
          <a:p>
            <a:pPr marL="800100" lvl="1" indent="-342900">
              <a:lnSpc>
                <a:spcPct val="107000"/>
              </a:lnSpc>
              <a:spcBef>
                <a:spcPts val="0"/>
              </a:spcBef>
              <a:spcAft>
                <a:spcPts val="800"/>
              </a:spcAft>
              <a:buNone/>
            </a:pPr>
            <a:endParaRPr lang="en-US" sz="2000" dirty="0" smtClean="0"/>
          </a:p>
          <a:p>
            <a:pPr marL="342900" indent="-342900">
              <a:lnSpc>
                <a:spcPct val="107000"/>
              </a:lnSpc>
              <a:spcBef>
                <a:spcPts val="0"/>
              </a:spcBef>
              <a:spcAft>
                <a:spcPts val="800"/>
              </a:spcAft>
              <a:buNone/>
            </a:pPr>
            <a:r>
              <a:rPr lang="en-US" i="1" dirty="0" smtClean="0"/>
              <a:t>This error destroys our conscience and weakens/destroys our faith. </a:t>
            </a:r>
          </a:p>
          <a:p>
            <a:pPr marL="342900" indent="-342900">
              <a:lnSpc>
                <a:spcPct val="107000"/>
              </a:lnSpc>
              <a:spcBef>
                <a:spcPts val="0"/>
              </a:spcBef>
              <a:spcAft>
                <a:spcPts val="800"/>
              </a:spcAft>
              <a:buNone/>
            </a:pPr>
            <a:r>
              <a:rPr lang="en-US" i="1" dirty="0" smtClean="0"/>
              <a:t>Vengeance belongs to God.  (Deut. 32:5, quoted in Rom. 12:19)</a:t>
            </a:r>
          </a:p>
          <a:p>
            <a:pPr marL="342900" indent="-342900">
              <a:lnSpc>
                <a:spcPct val="107000"/>
              </a:lnSpc>
              <a:spcBef>
                <a:spcPts val="0"/>
              </a:spcBef>
              <a:spcAft>
                <a:spcPts val="800"/>
              </a:spcAft>
              <a:buNone/>
            </a:pPr>
            <a:endParaRPr lang="en-US" i="1" dirty="0"/>
          </a:p>
        </p:txBody>
      </p:sp>
      <p:sp>
        <p:nvSpPr>
          <p:cNvPr id="4" name="Slide Number Placeholder 3"/>
          <p:cNvSpPr>
            <a:spLocks noGrp="1"/>
          </p:cNvSpPr>
          <p:nvPr>
            <p:ph type="sldNum" sz="quarter" idx="12"/>
          </p:nvPr>
        </p:nvSpPr>
        <p:spPr/>
        <p:txBody>
          <a:bodyPr/>
          <a:lstStyle/>
          <a:p>
            <a:fld id="{AC06B25F-56C9-487F-9FBE-E91237EF9CD8}" type="slidenum">
              <a:rPr lang="en-US" smtClean="0"/>
              <a:pPr/>
              <a:t>2</a:t>
            </a:fld>
            <a:endParaRPr lang="en-US"/>
          </a:p>
        </p:txBody>
      </p:sp>
    </p:spTree>
    <p:extLst>
      <p:ext uri="{BB962C8B-B14F-4D97-AF65-F5344CB8AC3E}">
        <p14:creationId xmlns:p14="http://schemas.microsoft.com/office/powerpoint/2010/main" xmlns="" val="31915173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2:1-16 None who act as judge are exempted</a:t>
            </a:r>
            <a:endParaRPr lang="en-US" b="1" dirty="0"/>
          </a:p>
        </p:txBody>
      </p:sp>
      <p:sp>
        <p:nvSpPr>
          <p:cNvPr id="3" name="Content Placeholder 2"/>
          <p:cNvSpPr>
            <a:spLocks noGrp="1"/>
          </p:cNvSpPr>
          <p:nvPr>
            <p:ph idx="1"/>
          </p:nvPr>
        </p:nvSpPr>
        <p:spPr>
          <a:xfrm>
            <a:off x="887186" y="1858282"/>
            <a:ext cx="10515600" cy="4351338"/>
          </a:xfrm>
        </p:spPr>
        <p:txBody>
          <a:bodyPr>
            <a:normAutofit lnSpcReduction="10000"/>
          </a:bodyPr>
          <a:lstStyle/>
          <a:p>
            <a:pPr>
              <a:buNone/>
            </a:pPr>
            <a:r>
              <a:rPr lang="en-US" b="1" u="sng" dirty="0" smtClean="0"/>
              <a:t>3 standards of God’s judgment in Romans 2</a:t>
            </a:r>
            <a:r>
              <a:rPr lang="en-US" b="1" dirty="0" smtClean="0"/>
              <a:t>:</a:t>
            </a:r>
            <a:r>
              <a:rPr lang="en-US" dirty="0" smtClean="0"/>
              <a:t> (question #13) </a:t>
            </a:r>
            <a:r>
              <a:rPr lang="en-US" i="1" dirty="0" smtClean="0"/>
              <a:t>important!</a:t>
            </a:r>
            <a:endParaRPr lang="en-US" dirty="0" smtClean="0"/>
          </a:p>
          <a:p>
            <a:pPr marL="514350" indent="-514350">
              <a:buAutoNum type="arabicParenR"/>
            </a:pPr>
            <a:r>
              <a:rPr lang="en-US" dirty="0" smtClean="0"/>
              <a:t>If we judge others, that same standard will be applied to us. (v.1-2)</a:t>
            </a:r>
          </a:p>
          <a:p>
            <a:pPr marL="971550" lvl="1" indent="-514350">
              <a:buNone/>
            </a:pPr>
            <a:r>
              <a:rPr lang="en-US" dirty="0" smtClean="0"/>
              <a:t>	</a:t>
            </a:r>
            <a:r>
              <a:rPr lang="en-US" i="1" dirty="0" smtClean="0"/>
              <a:t>“A Christian should not wear blue jeans.” (Gospel preacher‘s statement!)</a:t>
            </a:r>
            <a:endParaRPr lang="en-US" dirty="0" smtClean="0"/>
          </a:p>
          <a:p>
            <a:pPr marL="971550" lvl="1" indent="-514350">
              <a:buNone/>
            </a:pPr>
            <a:r>
              <a:rPr lang="en-US" dirty="0" smtClean="0"/>
              <a:t>	</a:t>
            </a:r>
            <a:r>
              <a:rPr lang="en-US" i="1" dirty="0" smtClean="0"/>
              <a:t>Shall we make our judgment subject to additional terms?</a:t>
            </a:r>
            <a:endParaRPr lang="en-US" dirty="0" smtClean="0"/>
          </a:p>
          <a:p>
            <a:pPr marL="514350" indent="-514350">
              <a:buAutoNum type="arabicParenR"/>
            </a:pPr>
            <a:r>
              <a:rPr lang="en-US" dirty="0" smtClean="0"/>
              <a:t>Our deeds* are subject to the righteous judgment of God. (v.5b-6)</a:t>
            </a:r>
          </a:p>
          <a:p>
            <a:pPr marL="514350" indent="-514350">
              <a:buAutoNum type="arabicParenR"/>
            </a:pPr>
            <a:r>
              <a:rPr lang="en-US" dirty="0" smtClean="0"/>
              <a:t>God’s judgment is impartial. (v. 11)</a:t>
            </a:r>
          </a:p>
          <a:p>
            <a:pPr marL="514350" indent="-514350">
              <a:buNone/>
            </a:pPr>
            <a:endParaRPr lang="en-US" dirty="0" smtClean="0"/>
          </a:p>
          <a:p>
            <a:pPr>
              <a:buNone/>
            </a:pPr>
            <a:r>
              <a:rPr lang="en-US" dirty="0" smtClean="0"/>
              <a:t>*</a:t>
            </a:r>
            <a:r>
              <a:rPr lang="en-US" sz="2400" dirty="0" smtClean="0"/>
              <a:t>For we must all appear before the judgment seat of Christ, that each one may be recompensed for his deeds in the body, according to what he has done, whether good or bad.” 2</a:t>
            </a:r>
            <a:r>
              <a:rPr lang="en-US" sz="2400" baseline="30000" dirty="0" smtClean="0"/>
              <a:t>nd</a:t>
            </a:r>
            <a:r>
              <a:rPr lang="en-US" sz="2400" dirty="0" smtClean="0"/>
              <a:t> Corinthians 5:10</a:t>
            </a:r>
          </a:p>
        </p:txBody>
      </p:sp>
      <p:sp>
        <p:nvSpPr>
          <p:cNvPr id="4" name="Slide Number Placeholder 3"/>
          <p:cNvSpPr>
            <a:spLocks noGrp="1"/>
          </p:cNvSpPr>
          <p:nvPr>
            <p:ph type="sldNum" sz="quarter" idx="12"/>
          </p:nvPr>
        </p:nvSpPr>
        <p:spPr/>
        <p:txBody>
          <a:bodyPr/>
          <a:lstStyle/>
          <a:p>
            <a:fld id="{AC06B25F-56C9-487F-9FBE-E91237EF9CD8}" type="slidenum">
              <a:rPr lang="en-US" smtClean="0"/>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Romans 2 on Jew and Gentile</a:t>
            </a:r>
            <a:endParaRPr lang="en-US" b="1" dirty="0"/>
          </a:p>
        </p:txBody>
      </p:sp>
      <p:sp>
        <p:nvSpPr>
          <p:cNvPr id="3" name="Content Placeholder 2"/>
          <p:cNvSpPr>
            <a:spLocks noGrp="1"/>
          </p:cNvSpPr>
          <p:nvPr>
            <p:ph idx="1"/>
          </p:nvPr>
        </p:nvSpPr>
        <p:spPr/>
        <p:txBody>
          <a:bodyPr/>
          <a:lstStyle/>
          <a:p>
            <a:r>
              <a:rPr lang="en-US" dirty="0" smtClean="0"/>
              <a:t>Tribulation &amp; distress upon the evil – both Jew and Gentile (2:9).</a:t>
            </a:r>
          </a:p>
          <a:p>
            <a:r>
              <a:rPr lang="en-US" dirty="0" smtClean="0"/>
              <a:t>Whether you have the law (Jew, 2:17-25) or instinctively follow the law (Gentile, 2:12-16) you will face God in the day of judgment.</a:t>
            </a:r>
          </a:p>
          <a:p>
            <a:r>
              <a:rPr lang="en-US" dirty="0" smtClean="0"/>
              <a:t>Circumcision is not only physical, and it’s key element never was physical (2:26-29).</a:t>
            </a:r>
          </a:p>
          <a:p>
            <a:endParaRPr lang="en-US" dirty="0"/>
          </a:p>
        </p:txBody>
      </p:sp>
      <p:sp>
        <p:nvSpPr>
          <p:cNvPr id="4" name="Slide Number Placeholder 3"/>
          <p:cNvSpPr>
            <a:spLocks noGrp="1"/>
          </p:cNvSpPr>
          <p:nvPr>
            <p:ph type="sldNum" sz="quarter" idx="12"/>
          </p:nvPr>
        </p:nvSpPr>
        <p:spPr/>
        <p:txBody>
          <a:bodyPr/>
          <a:lstStyle/>
          <a:p>
            <a:fld id="{AC06B25F-56C9-487F-9FBE-E91237EF9CD8}" type="slidenum">
              <a:rPr lang="en-US" smtClean="0"/>
              <a:pPr/>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“Law” in Romans</a:t>
            </a:r>
            <a:endParaRPr lang="en-US" b="1" dirty="0"/>
          </a:p>
        </p:txBody>
      </p:sp>
      <p:sp>
        <p:nvSpPr>
          <p:cNvPr id="3" name="Content Placeholder 2"/>
          <p:cNvSpPr>
            <a:spLocks noGrp="1"/>
          </p:cNvSpPr>
          <p:nvPr>
            <p:ph idx="1"/>
          </p:nvPr>
        </p:nvSpPr>
        <p:spPr/>
        <p:txBody>
          <a:bodyPr/>
          <a:lstStyle/>
          <a:p>
            <a:r>
              <a:rPr lang="en-US" sz="3200" dirty="0" smtClean="0"/>
              <a:t>2:12 contains the first references to “law” in Romans</a:t>
            </a:r>
          </a:p>
          <a:p>
            <a:pPr lvl="1"/>
            <a:r>
              <a:rPr lang="en-US" b="1" dirty="0" smtClean="0"/>
              <a:t>“without the law” </a:t>
            </a:r>
            <a:r>
              <a:rPr lang="en-US" dirty="0" smtClean="0"/>
              <a:t>(twice, Strong’s Greek 460 “Without law, lawlessly. Adverb from </a:t>
            </a:r>
            <a:r>
              <a:rPr lang="en-US" dirty="0" err="1" smtClean="0"/>
              <a:t>anomos</a:t>
            </a:r>
            <a:r>
              <a:rPr lang="en-US" dirty="0" smtClean="0"/>
              <a:t>; lawlessly, i.e. not amenable to law.”) </a:t>
            </a:r>
            <a:r>
              <a:rPr lang="en-US" u="sng" dirty="0" smtClean="0"/>
              <a:t>There are no other uses of this word in Romans 2</a:t>
            </a:r>
            <a:r>
              <a:rPr lang="en-US" dirty="0" smtClean="0"/>
              <a:t>.</a:t>
            </a:r>
          </a:p>
          <a:p>
            <a:pPr lvl="1"/>
            <a:r>
              <a:rPr lang="en-US" b="1" dirty="0" smtClean="0"/>
              <a:t>“the Law” </a:t>
            </a:r>
            <a:r>
              <a:rPr lang="en-US" dirty="0" smtClean="0"/>
              <a:t>(3</a:t>
            </a:r>
            <a:r>
              <a:rPr lang="en-US" baseline="30000" dirty="0" smtClean="0"/>
              <a:t>rd</a:t>
            </a:r>
            <a:r>
              <a:rPr lang="en-US" dirty="0" smtClean="0"/>
              <a:t> &amp; 4</a:t>
            </a:r>
            <a:r>
              <a:rPr lang="en-US" baseline="30000" dirty="0" smtClean="0"/>
              <a:t>th</a:t>
            </a:r>
            <a:r>
              <a:rPr lang="en-US" dirty="0" smtClean="0"/>
              <a:t> uses, Strong’s Greek 3551, “From a primary </a:t>
            </a:r>
            <a:r>
              <a:rPr lang="en-US" dirty="0" err="1" smtClean="0"/>
              <a:t>nemo</a:t>
            </a:r>
            <a:r>
              <a:rPr lang="en-US" dirty="0" smtClean="0"/>
              <a:t>; law, genitive case, specially, (including the volume); also of the Gospel), or figuratively.”</a:t>
            </a:r>
          </a:p>
          <a:p>
            <a:pPr lvl="2"/>
            <a:r>
              <a:rPr lang="en-US" dirty="0" smtClean="0"/>
              <a:t> This word for “Law” is used in Romans 2:13, 14, 15, 18, 20, 23, 25, 26 &amp; 27.</a:t>
            </a:r>
          </a:p>
          <a:p>
            <a:pPr lvl="2"/>
            <a:endParaRPr lang="en-US" dirty="0" smtClean="0"/>
          </a:p>
          <a:p>
            <a:pPr>
              <a:buNone/>
            </a:pPr>
            <a:endParaRPr lang="en-US" dirty="0" smtClean="0"/>
          </a:p>
        </p:txBody>
      </p:sp>
      <p:sp>
        <p:nvSpPr>
          <p:cNvPr id="4" name="Slide Number Placeholder 3"/>
          <p:cNvSpPr>
            <a:spLocks noGrp="1"/>
          </p:cNvSpPr>
          <p:nvPr>
            <p:ph type="sldNum" sz="quarter" idx="12"/>
          </p:nvPr>
        </p:nvSpPr>
        <p:spPr/>
        <p:txBody>
          <a:bodyPr/>
          <a:lstStyle/>
          <a:p>
            <a:fld id="{AC06B25F-56C9-487F-9FBE-E91237EF9CD8}" type="slidenum">
              <a:rPr lang="en-US" smtClean="0"/>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Justification – a major </a:t>
            </a:r>
            <a:r>
              <a:rPr lang="en-US" b="1" smtClean="0"/>
              <a:t>topic in Romans</a:t>
            </a:r>
            <a:endParaRPr lang="en-US" b="1" dirty="0"/>
          </a:p>
        </p:txBody>
      </p:sp>
      <p:sp>
        <p:nvSpPr>
          <p:cNvPr id="3" name="Content Placeholder 2"/>
          <p:cNvSpPr>
            <a:spLocks noGrp="1"/>
          </p:cNvSpPr>
          <p:nvPr>
            <p:ph idx="1"/>
          </p:nvPr>
        </p:nvSpPr>
        <p:spPr/>
        <p:txBody>
          <a:bodyPr>
            <a:normAutofit lnSpcReduction="10000"/>
          </a:bodyPr>
          <a:lstStyle/>
          <a:p>
            <a:r>
              <a:rPr lang="en-US" dirty="0" smtClean="0"/>
              <a:t>Romans 2:13b contains the first usage of the word “justified”</a:t>
            </a:r>
          </a:p>
          <a:p>
            <a:pPr lvl="1"/>
            <a:r>
              <a:rPr lang="en-US" dirty="0" smtClean="0"/>
              <a:t>“…the doers of the Law will be justified.”</a:t>
            </a:r>
          </a:p>
          <a:p>
            <a:pPr lvl="2"/>
            <a:r>
              <a:rPr lang="en-US" dirty="0" smtClean="0"/>
              <a:t>“justified” in KJ, NKJ, AS, NAS &amp; ES versions.</a:t>
            </a:r>
          </a:p>
          <a:p>
            <a:pPr lvl="2"/>
            <a:r>
              <a:rPr lang="en-US" dirty="0" smtClean="0"/>
              <a:t>“declared righteous” in some other translations.</a:t>
            </a:r>
          </a:p>
          <a:p>
            <a:pPr lvl="1"/>
            <a:r>
              <a:rPr lang="en-US" dirty="0" smtClean="0"/>
              <a:t>“Justified” - Strong’s Greek 1344, </a:t>
            </a:r>
            <a:r>
              <a:rPr lang="el-GR" dirty="0" smtClean="0"/>
              <a:t>δικαιωθήσονται (</a:t>
            </a:r>
            <a:r>
              <a:rPr lang="en-US" dirty="0" err="1" smtClean="0"/>
              <a:t>dikaiōthēsontai</a:t>
            </a:r>
            <a:r>
              <a:rPr lang="en-US" dirty="0" smtClean="0"/>
              <a:t>)From </a:t>
            </a:r>
            <a:r>
              <a:rPr lang="en-US" dirty="0" err="1" smtClean="0"/>
              <a:t>dikaios</a:t>
            </a:r>
            <a:r>
              <a:rPr lang="en-US" dirty="0" smtClean="0"/>
              <a:t>; </a:t>
            </a:r>
            <a:r>
              <a:rPr lang="en-US" u="sng" dirty="0" smtClean="0"/>
              <a:t>to render just or innocent</a:t>
            </a:r>
            <a:r>
              <a:rPr lang="en-US" dirty="0" smtClean="0"/>
              <a:t>.</a:t>
            </a:r>
          </a:p>
          <a:p>
            <a:pPr lvl="1"/>
            <a:r>
              <a:rPr lang="en-US" dirty="0" smtClean="0"/>
              <a:t>“for not the hearers of the Law are </a:t>
            </a:r>
            <a:r>
              <a:rPr lang="en-US" u="sng" dirty="0" smtClean="0"/>
              <a:t>just</a:t>
            </a:r>
            <a:r>
              <a:rPr lang="en-US" dirty="0" smtClean="0"/>
              <a:t>* before God, but (doers)” (Rom 2:13a)</a:t>
            </a:r>
          </a:p>
          <a:p>
            <a:pPr lvl="1"/>
            <a:r>
              <a:rPr lang="en-US" dirty="0" smtClean="0"/>
              <a:t>“Just” - Strong’s Greek 1342“equitable; by implication, </a:t>
            </a:r>
            <a:r>
              <a:rPr lang="en-US" u="sng" dirty="0" smtClean="0"/>
              <a:t>innocent, holy</a:t>
            </a:r>
            <a:r>
              <a:rPr lang="en-US" dirty="0" smtClean="0"/>
              <a:t>.” </a:t>
            </a:r>
          </a:p>
          <a:p>
            <a:pPr lvl="2"/>
            <a:endParaRPr lang="en-US" dirty="0" smtClean="0"/>
          </a:p>
          <a:p>
            <a:r>
              <a:rPr lang="en-US" u="sng" dirty="0" smtClean="0"/>
              <a:t>Justification by faith</a:t>
            </a:r>
            <a:r>
              <a:rPr lang="en-US" dirty="0" smtClean="0"/>
              <a:t> is a major theme which is concluded in Rom. 5:1</a:t>
            </a:r>
          </a:p>
          <a:p>
            <a:pPr lvl="1"/>
            <a:r>
              <a:rPr lang="en-US" dirty="0" smtClean="0"/>
              <a:t>“Therefore, having been justified by faith, we have peace with God through our Lord Jesus Christ…”</a:t>
            </a:r>
          </a:p>
        </p:txBody>
      </p:sp>
      <p:sp>
        <p:nvSpPr>
          <p:cNvPr id="4" name="Slide Number Placeholder 3"/>
          <p:cNvSpPr>
            <a:spLocks noGrp="1"/>
          </p:cNvSpPr>
          <p:nvPr>
            <p:ph type="sldNum" sz="quarter" idx="12"/>
          </p:nvPr>
        </p:nvSpPr>
        <p:spPr/>
        <p:txBody>
          <a:bodyPr/>
          <a:lstStyle/>
          <a:p>
            <a:fld id="{AC06B25F-56C9-487F-9FBE-E91237EF9CD8}" type="slidenum">
              <a:rPr lang="en-US" smtClean="0"/>
              <a:pPr/>
              <a:t>6</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Romans 2:17-32 – the boastful Jew reproved</a:t>
            </a:r>
            <a:endParaRPr lang="en-US" b="1" dirty="0"/>
          </a:p>
        </p:txBody>
      </p:sp>
      <p:sp>
        <p:nvSpPr>
          <p:cNvPr id="3" name="Content Placeholder 2"/>
          <p:cNvSpPr>
            <a:spLocks noGrp="1"/>
          </p:cNvSpPr>
          <p:nvPr>
            <p:ph idx="1"/>
          </p:nvPr>
        </p:nvSpPr>
        <p:spPr/>
        <p:txBody>
          <a:bodyPr>
            <a:normAutofit/>
          </a:bodyPr>
          <a:lstStyle/>
          <a:p>
            <a:pPr lvl="0"/>
            <a:r>
              <a:rPr lang="en-US" dirty="0" smtClean="0"/>
              <a:t>Verse 17: </a:t>
            </a:r>
            <a:r>
              <a:rPr lang="en-US" u="sng" dirty="0" smtClean="0"/>
              <a:t>The name “Jew</a:t>
            </a:r>
            <a:r>
              <a:rPr lang="en-US" i="1" dirty="0" smtClean="0"/>
              <a:t>.”  (Revelations 3:9 attaches blasphemy to those of Smyrna who called themselves “Jews” but were not.)</a:t>
            </a:r>
            <a:endParaRPr lang="en-US" dirty="0" smtClean="0"/>
          </a:p>
          <a:p>
            <a:pPr lvl="0"/>
            <a:r>
              <a:rPr lang="en-US" dirty="0" smtClean="0"/>
              <a:t>Verse 17: </a:t>
            </a:r>
            <a:r>
              <a:rPr lang="en-US" u="sng" dirty="0" smtClean="0"/>
              <a:t>Resting on the Law</a:t>
            </a:r>
            <a:r>
              <a:rPr lang="en-US" i="1" dirty="0" smtClean="0"/>
              <a:t>. (The Law given to the Jews differentiated them from others, but just “having the Law” did not secure them as God’s people.)</a:t>
            </a:r>
            <a:endParaRPr lang="en-US" dirty="0" smtClean="0"/>
          </a:p>
          <a:p>
            <a:pPr lvl="0"/>
            <a:r>
              <a:rPr lang="en-US" dirty="0" smtClean="0"/>
              <a:t>Verse 17: </a:t>
            </a:r>
            <a:r>
              <a:rPr lang="en-US" u="sng" dirty="0" smtClean="0"/>
              <a:t>Boast in God</a:t>
            </a:r>
            <a:r>
              <a:rPr lang="en-US" dirty="0" smtClean="0"/>
              <a:t>. </a:t>
            </a:r>
            <a:r>
              <a:rPr lang="en-US" i="1" dirty="0" smtClean="0"/>
              <a:t>(Assuming too much of their privileges.)  </a:t>
            </a:r>
            <a:endParaRPr lang="en-US" dirty="0" smtClean="0"/>
          </a:p>
          <a:p>
            <a:pPr lvl="0"/>
            <a:r>
              <a:rPr lang="en-US" dirty="0" smtClean="0"/>
              <a:t>Verse 18: </a:t>
            </a:r>
            <a:r>
              <a:rPr lang="en-US" u="sng" dirty="0" smtClean="0"/>
              <a:t>Know His will</a:t>
            </a:r>
            <a:r>
              <a:rPr lang="en-US" dirty="0" smtClean="0"/>
              <a:t>. </a:t>
            </a:r>
            <a:r>
              <a:rPr lang="en-US" i="1" dirty="0" smtClean="0"/>
              <a:t>(A false sense of security arising out of knowledge without proper regard for the requirements of His will.)</a:t>
            </a:r>
            <a:endParaRPr lang="en-US" dirty="0" smtClean="0"/>
          </a:p>
          <a:p>
            <a:pPr lvl="0">
              <a:buNone/>
            </a:pPr>
            <a:r>
              <a:rPr lang="en-US" b="1" i="1" dirty="0" smtClean="0">
                <a:solidFill>
                  <a:srgbClr val="FF0000"/>
                </a:solidFill>
              </a:rPr>
              <a:t>Anything here for us to apply?</a:t>
            </a:r>
            <a:endParaRPr lang="en-US" b="1" dirty="0" smtClean="0">
              <a:solidFill>
                <a:srgbClr val="FF0000"/>
              </a:solidFill>
            </a:endParaRPr>
          </a:p>
          <a:p>
            <a:endParaRPr lang="en-US" dirty="0"/>
          </a:p>
        </p:txBody>
      </p:sp>
      <p:sp>
        <p:nvSpPr>
          <p:cNvPr id="4" name="Slide Number Placeholder 3"/>
          <p:cNvSpPr>
            <a:spLocks noGrp="1"/>
          </p:cNvSpPr>
          <p:nvPr>
            <p:ph type="sldNum" sz="quarter" idx="12"/>
          </p:nvPr>
        </p:nvSpPr>
        <p:spPr/>
        <p:txBody>
          <a:bodyPr/>
          <a:lstStyle/>
          <a:p>
            <a:fld id="{AC06B25F-56C9-487F-9FBE-E91237EF9CD8}" type="slidenum">
              <a:rPr lang="en-US" smtClean="0"/>
              <a:pPr/>
              <a:t>7</a:t>
            </a:fld>
            <a:endParaRPr lang="en-US"/>
          </a:p>
        </p:txBody>
      </p:sp>
    </p:spTree>
    <p:extLst>
      <p:ext uri="{BB962C8B-B14F-4D97-AF65-F5344CB8AC3E}">
        <p14:creationId xmlns:p14="http://schemas.microsoft.com/office/powerpoint/2010/main" xmlns="" val="22203148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Romans 2:28-29 – “circumcision of the heart, by the Spirit”</a:t>
            </a:r>
            <a:endParaRPr lang="en-US" b="1" dirty="0"/>
          </a:p>
        </p:txBody>
      </p:sp>
      <p:sp>
        <p:nvSpPr>
          <p:cNvPr id="3" name="Content Placeholder 2"/>
          <p:cNvSpPr>
            <a:spLocks noGrp="1"/>
          </p:cNvSpPr>
          <p:nvPr>
            <p:ph idx="1"/>
          </p:nvPr>
        </p:nvSpPr>
        <p:spPr/>
        <p:txBody>
          <a:bodyPr/>
          <a:lstStyle/>
          <a:p>
            <a:r>
              <a:rPr lang="en-US" sz="2400" dirty="0" smtClean="0"/>
              <a:t>“Moreover </a:t>
            </a:r>
            <a:r>
              <a:rPr lang="en-US" sz="2400" u="sng" dirty="0" smtClean="0"/>
              <a:t>the LORD your God will circumcise your heart and the heart of your descendants</a:t>
            </a:r>
            <a:r>
              <a:rPr lang="en-US" sz="2400" dirty="0" smtClean="0"/>
              <a:t>, to love the LORD your God with all your heart and with all your soul, in order that your may live.” Deut. 30:6 NAS 1977</a:t>
            </a:r>
          </a:p>
          <a:p>
            <a:r>
              <a:rPr lang="en-US" sz="2400" dirty="0" smtClean="0"/>
              <a:t>“…all the nations are uncircumcised, and </a:t>
            </a:r>
            <a:r>
              <a:rPr lang="en-US" sz="2400" u="sng" dirty="0" smtClean="0"/>
              <a:t>all the house of Israel are uncircumcised of heart</a:t>
            </a:r>
            <a:r>
              <a:rPr lang="en-US" sz="2400" dirty="0" smtClean="0"/>
              <a:t>.” Jeremiah 9:26b</a:t>
            </a:r>
          </a:p>
          <a:p>
            <a:r>
              <a:rPr lang="en-US" sz="2400" dirty="0" smtClean="0"/>
              <a:t>Ezekiel (36:26-27) prophesied of God giving Israel “a new heart.” God said “… </a:t>
            </a:r>
            <a:r>
              <a:rPr lang="en-US" sz="2400" u="sng" dirty="0" smtClean="0"/>
              <a:t>I will remove the heart of stone from your flesh and give you a heart of flesh</a:t>
            </a:r>
            <a:r>
              <a:rPr lang="en-US" sz="2400" dirty="0" smtClean="0"/>
              <a:t>. And I will put My Spirit within you a cause you to walk in My statutes, and you will be careful to observe My ordinances.” Ezekiel 26b-27</a:t>
            </a:r>
          </a:p>
          <a:p>
            <a:r>
              <a:rPr lang="en-US" sz="2400" dirty="0" smtClean="0"/>
              <a:t>The true Jew was not one outwardly, but inwardly.…and </a:t>
            </a:r>
            <a:r>
              <a:rPr lang="en-US" sz="2400" b="1" dirty="0" smtClean="0"/>
              <a:t>circumcision is that which is of the heart, by the Spirit, not by the letter</a:t>
            </a:r>
            <a:r>
              <a:rPr lang="en-US" sz="2400" dirty="0" smtClean="0"/>
              <a:t>.  Romans 2:28-29</a:t>
            </a:r>
          </a:p>
        </p:txBody>
      </p:sp>
      <p:sp>
        <p:nvSpPr>
          <p:cNvPr id="4" name="Slide Number Placeholder 3"/>
          <p:cNvSpPr>
            <a:spLocks noGrp="1"/>
          </p:cNvSpPr>
          <p:nvPr>
            <p:ph type="sldNum" sz="quarter" idx="12"/>
          </p:nvPr>
        </p:nvSpPr>
        <p:spPr/>
        <p:txBody>
          <a:bodyPr/>
          <a:lstStyle/>
          <a:p>
            <a:fld id="{AC06B25F-56C9-487F-9FBE-E91237EF9CD8}" type="slidenum">
              <a:rPr lang="en-US" smtClean="0"/>
              <a:pPr/>
              <a:t>8</a:t>
            </a:fld>
            <a:endParaRPr lang="en-US"/>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16737</TotalTime>
  <Words>852</Words>
  <Application>Microsoft Office PowerPoint</Application>
  <PresentationFormat>Custom</PresentationFormat>
  <Paragraphs>62</Paragraphs>
  <Slides>8</Slides>
  <Notes>1</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Adult 2 Class Romans Chapter 2 </vt:lpstr>
      <vt:lpstr>Romans 2:1-16 – “Therefore…”</vt:lpstr>
      <vt:lpstr>2:1-16 None who act as judge are exempted</vt:lpstr>
      <vt:lpstr>Romans 2 on Jew and Gentile</vt:lpstr>
      <vt:lpstr>“Law” in Romans</vt:lpstr>
      <vt:lpstr>Justification – a major topic in Romans</vt:lpstr>
      <vt:lpstr>Romans 2:17-32 – the boastful Jew reproved</vt:lpstr>
      <vt:lpstr>Romans 2:28-29 – “circumcision of the heart, by the Spirit”</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Branson Williams</dc:creator>
  <cp:lastModifiedBy>Branson </cp:lastModifiedBy>
  <cp:revision>176</cp:revision>
  <dcterms:created xsi:type="dcterms:W3CDTF">2019-03-01T02:55:49Z</dcterms:created>
  <dcterms:modified xsi:type="dcterms:W3CDTF">2019-10-26T15:32:48Z</dcterms:modified>
</cp:coreProperties>
</file>