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89" r:id="rId4"/>
    <p:sldId id="271" r:id="rId5"/>
    <p:sldId id="257" r:id="rId6"/>
    <p:sldId id="276" r:id="rId7"/>
    <p:sldId id="277" r:id="rId8"/>
    <p:sldId id="274" r:id="rId9"/>
    <p:sldId id="261" r:id="rId10"/>
    <p:sldId id="280" r:id="rId11"/>
    <p:sldId id="290" r:id="rId12"/>
    <p:sldId id="270" r:id="rId13"/>
    <p:sldId id="278"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0" autoAdjust="0"/>
    <p:restoredTop sz="94660" autoAdjust="0"/>
  </p:normalViewPr>
  <p:slideViewPr>
    <p:cSldViewPr snapToGrid="0">
      <p:cViewPr varScale="1">
        <p:scale>
          <a:sx n="91" d="100"/>
          <a:sy n="91" d="100"/>
        </p:scale>
        <p:origin x="-300" y="-114"/>
      </p:cViewPr>
      <p:guideLst>
        <p:guide orient="horz" pos="2160"/>
        <p:guide pos="3840"/>
      </p:guideLst>
    </p:cSldViewPr>
  </p:slideViewPr>
  <p:outlineViewPr>
    <p:cViewPr>
      <p:scale>
        <a:sx n="33" d="100"/>
        <a:sy n="33" d="100"/>
      </p:scale>
      <p:origin x="0" y="69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34B9D-F6DF-4573-959C-C2B9B6E7947B}" type="datetimeFigureOut">
              <a:rPr lang="en-US" smtClean="0"/>
              <a:pPr/>
              <a:t>10/26/2019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0D828-7E9F-4860-8CD8-1B1B5B7A84CA}" type="slidenum">
              <a:rPr lang="en-US" smtClean="0"/>
              <a:pPr/>
              <a:t>‹#›</a:t>
            </a:fld>
            <a:endParaRPr lang="en-US"/>
          </a:p>
        </p:txBody>
      </p:sp>
    </p:spTree>
    <p:extLst>
      <p:ext uri="{BB962C8B-B14F-4D97-AF65-F5344CB8AC3E}">
        <p14:creationId xmlns:p14="http://schemas.microsoft.com/office/powerpoint/2010/main" xmlns="" val="208116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C0D828-7E9F-4860-8CD8-1B1B5B7A84CA}" type="slidenum">
              <a:rPr lang="en-US" smtClean="0"/>
              <a:pPr/>
              <a:t>1</a:t>
            </a:fld>
            <a:endParaRPr lang="en-US"/>
          </a:p>
        </p:txBody>
      </p:sp>
    </p:spTree>
    <p:extLst>
      <p:ext uri="{BB962C8B-B14F-4D97-AF65-F5344CB8AC3E}">
        <p14:creationId xmlns:p14="http://schemas.microsoft.com/office/powerpoint/2010/main" xmlns="" val="1501191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E46F33-67D2-4AB1-91BD-698C1A423642}" type="datetime1">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59526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E1928-79E4-4110-9B92-236E2F44C88C}" type="datetime1">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331359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79837-6011-4CF4-B65B-34AFDB98F3D3}" type="datetime1">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170618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FB623-1341-4F4A-AD48-274FE9844542}" type="datetime1">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209822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10C918-0A72-420A-9A52-252047ADA7B8}" type="datetime1">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348109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76E86-6530-41BE-95A0-B6F2697FA8A8}" type="datetime1">
              <a:rPr lang="en-US" smtClean="0"/>
              <a:pPr/>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376701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E9D461-C8B1-4159-A932-0A71EE2399AB}" type="datetime1">
              <a:rPr lang="en-US" smtClean="0"/>
              <a:pPr/>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25749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B036ED-D80D-4705-BA83-B2823E52EAFB}" type="datetime1">
              <a:rPr lang="en-US" smtClean="0"/>
              <a:pPr/>
              <a:t>10/26/2019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139790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FD040-1071-46B9-BA43-5852B5CEC7A1}" type="datetime1">
              <a:rPr lang="en-US" smtClean="0"/>
              <a:pPr/>
              <a:t>10/26/2019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262149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D4BA37-D689-436C-B280-C1E160DE5686}" type="datetime1">
              <a:rPr lang="en-US" smtClean="0"/>
              <a:pPr/>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2827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603D5-54A0-41D8-94D2-29F93B3A9BF4}" type="datetime1">
              <a:rPr lang="en-US" smtClean="0"/>
              <a:pPr/>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108779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8E88C-ADC0-481D-B427-E76F162AC2F2}" type="datetime1">
              <a:rPr lang="en-US" smtClean="0"/>
              <a:pPr/>
              <a:t>10/26/2019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59670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Adult 2 Class</a:t>
            </a:r>
            <a:br>
              <a:rPr lang="en-US" b="1" dirty="0" smtClean="0"/>
            </a:br>
            <a:r>
              <a:rPr lang="en-US" b="1" dirty="0" smtClean="0"/>
              <a:t>Romans</a:t>
            </a:r>
            <a:endParaRPr lang="en-US" b="1" dirty="0"/>
          </a:p>
        </p:txBody>
      </p:sp>
      <p:sp>
        <p:nvSpPr>
          <p:cNvPr id="3" name="Subtitle 2"/>
          <p:cNvSpPr>
            <a:spLocks noGrp="1"/>
          </p:cNvSpPr>
          <p:nvPr>
            <p:ph type="subTitle" idx="1"/>
          </p:nvPr>
        </p:nvSpPr>
        <p:spPr/>
        <p:txBody>
          <a:bodyPr/>
          <a:lstStyle/>
          <a:p>
            <a:r>
              <a:rPr lang="en-US" dirty="0" smtClean="0"/>
              <a:t>Q4, 2019</a:t>
            </a:r>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a:t>
            </a:fld>
            <a:endParaRPr lang="en-US"/>
          </a:p>
        </p:txBody>
      </p:sp>
    </p:spTree>
    <p:extLst>
      <p:ext uri="{BB962C8B-B14F-4D97-AF65-F5344CB8AC3E}">
        <p14:creationId xmlns:p14="http://schemas.microsoft.com/office/powerpoint/2010/main" xmlns:p15="http://schemas.microsoft.com/office/powerpoint/2012/main" xmlns:v="urn:schemas-microsoft-com:vml" xmlns:o="urn:schemas-microsoft-com:office:office" xmlns:mc="http://schemas.openxmlformats.org/markup-compatibility/2006" xmlns:dsp="http://schemas.microsoft.com/office/drawing/2008/diagram" xmlns:dgm="http://schemas.openxmlformats.org/drawingml/2006/diagram" xmlns:c="http://schemas.openxmlformats.org/drawingml/2006/chart" xmlns="" val="1200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b="1" dirty="0" smtClean="0"/>
              <a:t>Theme: Romans 1:16-17 restated in 3:21-22</a:t>
            </a:r>
            <a:endParaRPr lang="en-US" b="1"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10</a:t>
            </a:fld>
            <a:endParaRPr lang="en-US"/>
          </a:p>
        </p:txBody>
      </p:sp>
      <p:sp>
        <p:nvSpPr>
          <p:cNvPr id="1026" name="Text Box 7"/>
          <p:cNvSpPr txBox="1">
            <a:spLocks noChangeArrowheads="1"/>
          </p:cNvSpPr>
          <p:nvPr/>
        </p:nvSpPr>
        <p:spPr bwMode="auto">
          <a:xfrm>
            <a:off x="872360" y="1936039"/>
            <a:ext cx="9900744" cy="4495800"/>
          </a:xfrm>
          <a:prstGeom prst="rect">
            <a:avLst/>
          </a:prstGeom>
          <a:noFill/>
          <a:ln w="76200" cmpd="thickThin">
            <a:solidFill>
              <a:srgbClr val="622423"/>
            </a:solidFill>
            <a:miter lim="800000"/>
            <a:headEnd/>
            <a:tailEnd/>
          </a:ln>
        </p:spPr>
        <p:txBody>
          <a:bodyPr vert="horz" wrap="square" lIns="137160" tIns="91440" rIns="137160" bIns="9144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Calibri" pitchFamily="34" charset="0"/>
                <a:cs typeface="Arial" pitchFamily="34" charset="0"/>
              </a:rPr>
              <a:t>“For I am not ashamed of the gospel, for it is the power of God for salvation to everyone who believes, to the Jew first and also to the Greek. For in it [</a:t>
            </a:r>
            <a:r>
              <a:rPr kumimoji="0" lang="en-US" sz="2400" b="0" i="1" u="sng" strike="noStrike" cap="none" normalizeH="0" baseline="0" dirty="0" smtClean="0">
                <a:ln>
                  <a:noFill/>
                </a:ln>
                <a:solidFill>
                  <a:schemeClr val="tx1"/>
                </a:solidFill>
                <a:effectLst/>
                <a:latin typeface="Calibri" pitchFamily="34" charset="0"/>
                <a:cs typeface="Arial" pitchFamily="34" charset="0"/>
              </a:rPr>
              <a:t>the] righteousness of God is revealed</a:t>
            </a:r>
            <a:r>
              <a:rPr kumimoji="0" lang="en-US" sz="2400" b="0" i="1" u="none" strike="noStrike" cap="none" normalizeH="0" baseline="0" dirty="0" smtClean="0">
                <a:ln>
                  <a:noFill/>
                </a:ln>
                <a:solidFill>
                  <a:schemeClr val="tx1"/>
                </a:solidFill>
                <a:effectLst/>
                <a:latin typeface="Calibri" pitchFamily="34" charset="0"/>
                <a:cs typeface="Arial" pitchFamily="34" charset="0"/>
              </a:rPr>
              <a:t> from faith to faith as it is written, “But </a:t>
            </a:r>
            <a:r>
              <a:rPr kumimoji="0" lang="en-US" sz="2400" b="0" i="1" u="sng" strike="noStrike" cap="none" normalizeH="0" baseline="0" dirty="0" smtClean="0">
                <a:ln>
                  <a:noFill/>
                </a:ln>
                <a:solidFill>
                  <a:schemeClr val="tx1"/>
                </a:solidFill>
                <a:effectLst/>
                <a:latin typeface="Calibri" pitchFamily="34" charset="0"/>
                <a:cs typeface="Arial" pitchFamily="34" charset="0"/>
              </a:rPr>
              <a:t>the righteous [man] shall live by faith</a:t>
            </a:r>
            <a:r>
              <a:rPr kumimoji="0" lang="en-US" sz="2400" b="0" i="1" u="none" strike="noStrike" cap="none" normalizeH="0" baseline="0" dirty="0" smtClean="0">
                <a:ln>
                  <a:noFill/>
                </a:ln>
                <a:solidFill>
                  <a:schemeClr val="tx1"/>
                </a:solidFill>
                <a:effectLst/>
                <a:latin typeface="Calibri" pitchFamily="34" charset="0"/>
                <a:cs typeface="Arial" pitchFamily="34" charset="0"/>
              </a:rPr>
              <a:t>.” (1:16-17) NASB 1977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Calibri" pitchFamily="34" charset="0"/>
                <a:cs typeface="Arial" pitchFamily="34" charset="0"/>
              </a:rPr>
              <a:t>“But now apart from the Law [</a:t>
            </a:r>
            <a:r>
              <a:rPr kumimoji="0" lang="en-US" sz="2400" b="0" i="1" u="sng" strike="noStrike" cap="none" normalizeH="0" baseline="0" dirty="0" smtClean="0">
                <a:ln>
                  <a:noFill/>
                </a:ln>
                <a:solidFill>
                  <a:schemeClr val="tx1"/>
                </a:solidFill>
                <a:effectLst/>
                <a:latin typeface="Calibri" pitchFamily="34" charset="0"/>
                <a:cs typeface="Arial" pitchFamily="34" charset="0"/>
              </a:rPr>
              <a:t>the] righteousness of God has been manifested</a:t>
            </a:r>
            <a:r>
              <a:rPr kumimoji="0" lang="en-US" sz="2400" b="0" i="1" u="none" strike="noStrike" cap="none" normalizeH="0" baseline="0" dirty="0" smtClean="0">
                <a:ln>
                  <a:noFill/>
                </a:ln>
                <a:solidFill>
                  <a:schemeClr val="tx1"/>
                </a:solidFill>
                <a:effectLst/>
                <a:latin typeface="Calibri" pitchFamily="34" charset="0"/>
                <a:cs typeface="Arial" pitchFamily="34" charset="0"/>
              </a:rPr>
              <a:t>, being witnessed by the Law and the Prophets, even [</a:t>
            </a:r>
            <a:r>
              <a:rPr kumimoji="0" lang="en-US" sz="2400" b="0" i="1" u="sng" strike="noStrike" cap="none" normalizeH="0" baseline="0" dirty="0" smtClean="0">
                <a:ln>
                  <a:noFill/>
                </a:ln>
                <a:solidFill>
                  <a:schemeClr val="tx1"/>
                </a:solidFill>
                <a:effectLst/>
                <a:latin typeface="Calibri" pitchFamily="34" charset="0"/>
                <a:cs typeface="Arial" pitchFamily="34" charset="0"/>
              </a:rPr>
              <a:t>the] righteousness of God through faith</a:t>
            </a:r>
            <a:r>
              <a:rPr kumimoji="0" lang="en-US" sz="2400" b="0" i="1" u="none" strike="noStrike" cap="none" normalizeH="0" baseline="0" dirty="0" smtClean="0">
                <a:ln>
                  <a:noFill/>
                </a:ln>
                <a:solidFill>
                  <a:schemeClr val="tx1"/>
                </a:solidFill>
                <a:effectLst/>
                <a:latin typeface="Calibri" pitchFamily="34" charset="0"/>
                <a:cs typeface="Arial" pitchFamily="34" charset="0"/>
              </a:rPr>
              <a:t> in Jesus Christ for all those who believe; for there is no distinction;…” (3:21-22) NASB 1977</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From faith to faith</a:t>
            </a:r>
            <a:endParaRPr lang="en-US" b="1" dirty="0"/>
          </a:p>
        </p:txBody>
      </p:sp>
      <p:sp>
        <p:nvSpPr>
          <p:cNvPr id="3" name="Content Placeholder 2"/>
          <p:cNvSpPr>
            <a:spLocks noGrp="1"/>
          </p:cNvSpPr>
          <p:nvPr>
            <p:ph idx="1"/>
          </p:nvPr>
        </p:nvSpPr>
        <p:spPr>
          <a:xfrm>
            <a:off x="1006366" y="1731032"/>
            <a:ext cx="10515600" cy="4351338"/>
          </a:xfrm>
        </p:spPr>
        <p:txBody>
          <a:bodyPr>
            <a:normAutofit/>
          </a:bodyPr>
          <a:lstStyle/>
          <a:p>
            <a:pPr lvl="0">
              <a:buNone/>
            </a:pPr>
            <a:r>
              <a:rPr lang="en-US" i="1" dirty="0" smtClean="0">
                <a:latin typeface="Calibri" pitchFamily="34" charset="0"/>
                <a:cs typeface="Arial" pitchFamily="34" charset="0"/>
              </a:rPr>
              <a:t>“For I am not ashamed of the gospel, for it is the power of God for salvation to everyone who believes, to the Jew first and also to the Greek. For in it [the] righteousness of God is revealed </a:t>
            </a:r>
            <a:r>
              <a:rPr lang="en-US" i="1" u="sng" dirty="0" smtClean="0">
                <a:latin typeface="Calibri" pitchFamily="34" charset="0"/>
                <a:cs typeface="Arial" pitchFamily="34" charset="0"/>
              </a:rPr>
              <a:t>from faith to faith </a:t>
            </a:r>
            <a:r>
              <a:rPr lang="en-US" i="1" dirty="0" smtClean="0">
                <a:latin typeface="Calibri" pitchFamily="34" charset="0"/>
                <a:cs typeface="Arial" pitchFamily="34" charset="0"/>
              </a:rPr>
              <a:t>as it is written, “But </a:t>
            </a:r>
            <a:r>
              <a:rPr lang="en-US" i="1" u="sng" dirty="0" smtClean="0">
                <a:latin typeface="Calibri" pitchFamily="34" charset="0"/>
                <a:cs typeface="Arial" pitchFamily="34" charset="0"/>
              </a:rPr>
              <a:t>the righteous [man] shall live by faith</a:t>
            </a:r>
            <a:r>
              <a:rPr lang="en-US" i="1" dirty="0" smtClean="0">
                <a:latin typeface="Calibri" pitchFamily="34" charset="0"/>
                <a:cs typeface="Arial" pitchFamily="34" charset="0"/>
              </a:rPr>
              <a:t>.” (1:16-17) NASB 1977</a:t>
            </a:r>
          </a:p>
          <a:p>
            <a:pPr lvl="0">
              <a:buNone/>
            </a:pPr>
            <a:r>
              <a:rPr lang="en-US" i="1" dirty="0" smtClean="0">
                <a:latin typeface="Calibri" pitchFamily="34" charset="0"/>
                <a:cs typeface="Arial" pitchFamily="34" charset="0"/>
              </a:rPr>
              <a:t>Galatians 2:16b “….man is not justified by the works of the Law but through faith in Christ Jesus, even </a:t>
            </a:r>
            <a:r>
              <a:rPr lang="en-US" i="1" u="sng" dirty="0" smtClean="0">
                <a:latin typeface="Calibri" pitchFamily="34" charset="0"/>
                <a:cs typeface="Arial" pitchFamily="34" charset="0"/>
              </a:rPr>
              <a:t>we have believed in Christ Jesus, that we may be justified by faith in Christ</a:t>
            </a:r>
            <a:r>
              <a:rPr lang="en-US" i="1" dirty="0" smtClean="0">
                <a:latin typeface="Calibri" pitchFamily="34" charset="0"/>
                <a:cs typeface="Arial" pitchFamily="34" charset="0"/>
              </a:rPr>
              <a:t>, and not by the works of the Law; since by the works of the Law no flesh shall be justified.” </a:t>
            </a:r>
          </a:p>
          <a:p>
            <a:pPr lvl="0">
              <a:buNone/>
            </a:pPr>
            <a:endParaRPr lang="en-US" i="1" dirty="0" smtClean="0">
              <a:latin typeface="Calibri" pitchFamily="34" charset="0"/>
              <a:cs typeface="Arial" pitchFamily="34" charset="0"/>
            </a:endParaRPr>
          </a:p>
          <a:p>
            <a:pPr>
              <a:buNone/>
            </a:pP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God’s wrath - Romans 1:18</a:t>
            </a:r>
            <a:endParaRPr lang="en-US" b="1" dirty="0">
              <a:latin typeface="+mn-lt"/>
            </a:endParaRPr>
          </a:p>
        </p:txBody>
      </p:sp>
      <p:sp>
        <p:nvSpPr>
          <p:cNvPr id="3" name="Content Placeholder 2"/>
          <p:cNvSpPr>
            <a:spLocks noGrp="1"/>
          </p:cNvSpPr>
          <p:nvPr>
            <p:ph idx="1"/>
          </p:nvPr>
        </p:nvSpPr>
        <p:spPr/>
        <p:txBody>
          <a:bodyPr/>
          <a:lstStyle/>
          <a:p>
            <a:pPr marL="0" indent="0">
              <a:buClrTx/>
              <a:buSzTx/>
              <a:buFontTx/>
              <a:buNone/>
            </a:pPr>
            <a:endParaRPr lang="en-US" sz="2400" b="1" dirty="0" smtClean="0">
              <a:latin typeface="+mj-lt"/>
            </a:endParaRPr>
          </a:p>
          <a:p>
            <a:pPr marL="0" indent="0">
              <a:buClrTx/>
              <a:buSzTx/>
              <a:buFontTx/>
              <a:buNone/>
            </a:pPr>
            <a:endParaRPr lang="en-US" sz="2400" b="1" dirty="0" smtClean="0">
              <a:latin typeface="+mj-lt"/>
            </a:endParaRPr>
          </a:p>
          <a:p>
            <a:pPr marL="0" indent="0">
              <a:buClrTx/>
              <a:buSzTx/>
              <a:buFontTx/>
              <a:buNone/>
            </a:pPr>
            <a:r>
              <a:rPr lang="en-US" sz="3200" b="1" dirty="0" smtClean="0">
                <a:latin typeface="+mj-lt"/>
              </a:rPr>
              <a:t>The most common Greek word for “wrath” is </a:t>
            </a:r>
            <a:r>
              <a:rPr lang="en-US" sz="3200" b="1" dirty="0" err="1" smtClean="0">
                <a:latin typeface="+mj-lt"/>
              </a:rPr>
              <a:t>orge</a:t>
            </a:r>
            <a:r>
              <a:rPr lang="en-US" sz="3200" b="1" dirty="0" smtClean="0">
                <a:latin typeface="+mj-lt"/>
              </a:rPr>
              <a:t>. The term is found thirty-six times in the New Testament, with a third of these in Romans. </a:t>
            </a:r>
          </a:p>
          <a:p>
            <a:pPr marL="0" indent="0">
              <a:buClrTx/>
              <a:buSzTx/>
              <a:buFontTx/>
              <a:buNone/>
            </a:pPr>
            <a:endParaRPr lang="en-US" sz="2400" b="1" dirty="0" smtClean="0">
              <a:latin typeface="+mj-lt"/>
            </a:endParaRPr>
          </a:p>
        </p:txBody>
      </p:sp>
      <p:sp>
        <p:nvSpPr>
          <p:cNvPr id="4" name="Slide Number Placeholder 3"/>
          <p:cNvSpPr>
            <a:spLocks noGrp="1"/>
          </p:cNvSpPr>
          <p:nvPr>
            <p:ph type="sldNum" sz="quarter" idx="12"/>
          </p:nvPr>
        </p:nvSpPr>
        <p:spPr/>
        <p:txBody>
          <a:bodyPr/>
          <a:lstStyle/>
          <a:p>
            <a:fld id="{AC06B25F-56C9-487F-9FBE-E91237EF9CD8}" type="slidenum">
              <a:rPr lang="en-US" smtClean="0"/>
              <a:pPr/>
              <a:t>12</a:t>
            </a:fld>
            <a:endParaRPr lang="en-US"/>
          </a:p>
        </p:txBody>
      </p:sp>
    </p:spTree>
    <p:extLst>
      <p:ext uri="{BB962C8B-B14F-4D97-AF65-F5344CB8AC3E}">
        <p14:creationId xmlns:p14="http://schemas.microsoft.com/office/powerpoint/2010/main" xmlns:p15="http://schemas.microsoft.com/office/powerpoint/2012/main" xmlns:v="urn:schemas-microsoft-com:vml" xmlns:o="urn:schemas-microsoft-com:office:office" xmlns:mc="http://schemas.openxmlformats.org/markup-compatibility/2006" xmlns:dsp="http://schemas.microsoft.com/office/drawing/2008/diagram" xmlns:dgm="http://schemas.openxmlformats.org/drawingml/2006/diagram" xmlns:c="http://schemas.openxmlformats.org/drawingml/2006/chart" xmlns="" val="3305629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Creation Testifies of God</a:t>
            </a:r>
            <a:endParaRPr lang="en-US" b="1" dirty="0"/>
          </a:p>
        </p:txBody>
      </p:sp>
      <p:sp>
        <p:nvSpPr>
          <p:cNvPr id="3" name="Text Placeholder 2"/>
          <p:cNvSpPr>
            <a:spLocks noGrp="1"/>
          </p:cNvSpPr>
          <p:nvPr>
            <p:ph type="body" idx="1"/>
          </p:nvPr>
        </p:nvSpPr>
        <p:spPr/>
        <p:txBody>
          <a:bodyPr/>
          <a:lstStyle/>
          <a:p>
            <a:r>
              <a:rPr lang="en-US" dirty="0" smtClean="0"/>
              <a:t>Romans 1:18-20</a:t>
            </a:r>
            <a:endParaRPr lang="en-US" dirty="0"/>
          </a:p>
        </p:txBody>
      </p:sp>
      <p:sp>
        <p:nvSpPr>
          <p:cNvPr id="4" name="Content Placeholder 3"/>
          <p:cNvSpPr>
            <a:spLocks noGrp="1"/>
          </p:cNvSpPr>
          <p:nvPr>
            <p:ph sz="half" idx="2"/>
          </p:nvPr>
        </p:nvSpPr>
        <p:spPr/>
        <p:txBody>
          <a:bodyPr>
            <a:normAutofit/>
          </a:bodyPr>
          <a:lstStyle/>
          <a:p>
            <a:pPr>
              <a:buNone/>
            </a:pPr>
            <a:r>
              <a:rPr lang="en-US" sz="2400" dirty="0" smtClean="0"/>
              <a:t>1:18-19 God made Himself evident.</a:t>
            </a:r>
          </a:p>
          <a:p>
            <a:pPr>
              <a:buNone/>
            </a:pPr>
            <a:r>
              <a:rPr lang="en-US" sz="2400" dirty="0" smtClean="0"/>
              <a:t>1:20 through His creation His unseen attributes, power, and divine nature have been seen through what He made.</a:t>
            </a:r>
          </a:p>
          <a:p>
            <a:pPr>
              <a:buNone/>
            </a:pPr>
            <a:r>
              <a:rPr lang="en-US" sz="2400" dirty="0" smtClean="0"/>
              <a:t>“…Holy, Holy, Holy, is the Lord of hosts, </a:t>
            </a:r>
            <a:r>
              <a:rPr lang="en-US" sz="2400" u="sng" dirty="0" smtClean="0"/>
              <a:t>The whole earth is full of His glory</a:t>
            </a:r>
            <a:r>
              <a:rPr lang="en-US" sz="2400" dirty="0" smtClean="0"/>
              <a:t>.”</a:t>
            </a:r>
          </a:p>
          <a:p>
            <a:pPr>
              <a:buNone/>
            </a:pPr>
            <a:r>
              <a:rPr lang="en-US" sz="2400" dirty="0" smtClean="0"/>
              <a:t>				Isaiah 6:3b</a:t>
            </a:r>
          </a:p>
        </p:txBody>
      </p:sp>
      <p:sp>
        <p:nvSpPr>
          <p:cNvPr id="5" name="Text Placeholder 4"/>
          <p:cNvSpPr>
            <a:spLocks noGrp="1"/>
          </p:cNvSpPr>
          <p:nvPr>
            <p:ph type="body" sz="quarter" idx="3"/>
          </p:nvPr>
        </p:nvSpPr>
        <p:spPr/>
        <p:txBody>
          <a:bodyPr/>
          <a:lstStyle/>
          <a:p>
            <a:r>
              <a:rPr lang="en-US" dirty="0" smtClean="0"/>
              <a:t>Declaration of Independence</a:t>
            </a:r>
            <a:endParaRPr lang="en-US" dirty="0"/>
          </a:p>
        </p:txBody>
      </p:sp>
      <p:sp>
        <p:nvSpPr>
          <p:cNvPr id="6" name="Content Placeholder 5"/>
          <p:cNvSpPr>
            <a:spLocks noGrp="1"/>
          </p:cNvSpPr>
          <p:nvPr>
            <p:ph sz="quarter" idx="4"/>
          </p:nvPr>
        </p:nvSpPr>
        <p:spPr/>
        <p:txBody>
          <a:bodyPr>
            <a:normAutofit fontScale="85000" lnSpcReduction="10000"/>
          </a:bodyPr>
          <a:lstStyle/>
          <a:p>
            <a:pPr>
              <a:buNone/>
            </a:pPr>
            <a:r>
              <a:rPr lang="en-US" i="1" dirty="0" smtClean="0"/>
              <a:t>   When in the course of human events it becomes necessary for one people to dissolve the political bands which have connected them with another, and to assume among the powers of the earth the separate and equal station to which </a:t>
            </a:r>
            <a:r>
              <a:rPr lang="en-US" b="1" i="1" dirty="0" smtClean="0"/>
              <a:t>the laws of nature and of nature's god </a:t>
            </a:r>
            <a:r>
              <a:rPr lang="en-US" i="1" dirty="0" smtClean="0"/>
              <a:t>entitle them, a decent respect to the opinions of mankind requires that they should declare the causes which impel them to the separation.</a:t>
            </a:r>
            <a:endParaRPr lang="en-US" dirty="0"/>
          </a:p>
        </p:txBody>
      </p:sp>
      <p:sp>
        <p:nvSpPr>
          <p:cNvPr id="7" name="Slide Number Placeholder 6"/>
          <p:cNvSpPr>
            <a:spLocks noGrp="1"/>
          </p:cNvSpPr>
          <p:nvPr>
            <p:ph type="sldNum" sz="quarter" idx="12"/>
          </p:nvPr>
        </p:nvSpPr>
        <p:spPr/>
        <p:txBody>
          <a:bodyPr/>
          <a:lstStyle/>
          <a:p>
            <a:fld id="{AC06B25F-56C9-487F-9FBE-E91237EF9CD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Cumulative “for” and “therefore” statements</a:t>
            </a:r>
            <a:r>
              <a:rPr lang="en-US" sz="1400" dirty="0" smtClean="0"/>
              <a:t/>
            </a:r>
            <a:br>
              <a:rPr lang="en-US" sz="1400" dirty="0" smtClean="0"/>
            </a:br>
            <a:r>
              <a:rPr lang="en-US" sz="1400" i="1" dirty="0" smtClean="0"/>
              <a:t>Begins in the introductory section – 1:9 &amp; 11</a:t>
            </a:r>
            <a:endParaRPr lang="en-US" dirty="0"/>
          </a:p>
        </p:txBody>
      </p:sp>
      <p:sp>
        <p:nvSpPr>
          <p:cNvPr id="3" name="Content Placeholder 2"/>
          <p:cNvSpPr>
            <a:spLocks noGrp="1"/>
          </p:cNvSpPr>
          <p:nvPr>
            <p:ph idx="1"/>
          </p:nvPr>
        </p:nvSpPr>
        <p:spPr/>
        <p:txBody>
          <a:bodyPr>
            <a:normAutofit fontScale="40000" lnSpcReduction="20000"/>
          </a:bodyPr>
          <a:lstStyle/>
          <a:p>
            <a:pPr>
              <a:buNone/>
            </a:pPr>
            <a:endParaRPr lang="en-US" dirty="0" smtClean="0"/>
          </a:p>
          <a:p>
            <a:r>
              <a:rPr lang="en-US" sz="3500" dirty="0" smtClean="0"/>
              <a:t>1:16a </a:t>
            </a:r>
            <a:r>
              <a:rPr lang="en-US" sz="3500" b="1" dirty="0" smtClean="0"/>
              <a:t>For</a:t>
            </a:r>
            <a:r>
              <a:rPr lang="en-US" sz="3500" dirty="0" smtClean="0"/>
              <a:t> I am not ashamed of the gospel</a:t>
            </a:r>
          </a:p>
          <a:p>
            <a:r>
              <a:rPr lang="en-US" sz="3500" dirty="0" smtClean="0"/>
              <a:t>1:16b …</a:t>
            </a:r>
            <a:r>
              <a:rPr lang="en-US" sz="3500" b="1" dirty="0" smtClean="0"/>
              <a:t>for</a:t>
            </a:r>
            <a:r>
              <a:rPr lang="en-US" sz="3500" dirty="0" smtClean="0"/>
              <a:t> it is the power of God </a:t>
            </a:r>
            <a:r>
              <a:rPr lang="en-US" sz="3500" b="1" dirty="0" smtClean="0"/>
              <a:t>for</a:t>
            </a:r>
            <a:r>
              <a:rPr lang="en-US" sz="3500" dirty="0" smtClean="0"/>
              <a:t> salvation….</a:t>
            </a:r>
          </a:p>
          <a:p>
            <a:r>
              <a:rPr lang="en-US" sz="3500" dirty="0" smtClean="0"/>
              <a:t>1:17   …</a:t>
            </a:r>
            <a:r>
              <a:rPr lang="en-US" sz="3500" b="1" dirty="0" smtClean="0"/>
              <a:t>for </a:t>
            </a:r>
            <a:r>
              <a:rPr lang="en-US" sz="3500" dirty="0" smtClean="0"/>
              <a:t>in it the righteousness of God is revealed from faith to faith….</a:t>
            </a:r>
          </a:p>
          <a:p>
            <a:r>
              <a:rPr lang="en-US" sz="3500" dirty="0" smtClean="0"/>
              <a:t>1:18   …</a:t>
            </a:r>
            <a:r>
              <a:rPr lang="en-US" sz="3500" b="1" dirty="0" smtClean="0"/>
              <a:t>for</a:t>
            </a:r>
            <a:r>
              <a:rPr lang="en-US" sz="3500" dirty="0" smtClean="0"/>
              <a:t> the wrath of God is revealed from heaven against all ungodliness and unrighteousness of men….</a:t>
            </a:r>
          </a:p>
          <a:p>
            <a:r>
              <a:rPr lang="en-US" sz="3500" dirty="0" smtClean="0"/>
              <a:t>1:20 </a:t>
            </a:r>
            <a:r>
              <a:rPr lang="en-US" sz="3500" b="1" dirty="0" smtClean="0"/>
              <a:t>For </a:t>
            </a:r>
            <a:r>
              <a:rPr lang="en-US" sz="3500" dirty="0" smtClean="0"/>
              <a:t>since the creation of the world His invisible attributes, His eternal power and divine nature have been clearly seen, being understood through what has been made, so that they are without excuse.</a:t>
            </a:r>
          </a:p>
          <a:p>
            <a:r>
              <a:rPr lang="en-US" sz="3500" dirty="0" smtClean="0"/>
              <a:t>1:21 </a:t>
            </a:r>
            <a:r>
              <a:rPr lang="en-US" sz="3500" b="1" dirty="0" smtClean="0"/>
              <a:t>For </a:t>
            </a:r>
            <a:r>
              <a:rPr lang="en-US" sz="3500" dirty="0" smtClean="0"/>
              <a:t>even though they knew God, they did not honor Him as God…..</a:t>
            </a:r>
          </a:p>
          <a:p>
            <a:r>
              <a:rPr lang="en-US" sz="3500" dirty="0" smtClean="0"/>
              <a:t>1:24 </a:t>
            </a:r>
            <a:r>
              <a:rPr lang="en-US" sz="3500" b="1" dirty="0" smtClean="0"/>
              <a:t>Therefore</a:t>
            </a:r>
            <a:r>
              <a:rPr lang="en-US" sz="3500" dirty="0" smtClean="0"/>
              <a:t> God gave them over…..</a:t>
            </a:r>
          </a:p>
          <a:p>
            <a:r>
              <a:rPr lang="en-US" sz="3500" dirty="0" smtClean="0"/>
              <a:t>1:25 </a:t>
            </a:r>
            <a:r>
              <a:rPr lang="en-US" sz="3500" b="1" dirty="0" smtClean="0"/>
              <a:t>For </a:t>
            </a:r>
            <a:r>
              <a:rPr lang="en-US" sz="3500" dirty="0" smtClean="0"/>
              <a:t>they exchanged the truth of God for a lie….</a:t>
            </a:r>
          </a:p>
          <a:p>
            <a:r>
              <a:rPr lang="en-US" sz="3500" dirty="0" smtClean="0"/>
              <a:t>1:26 </a:t>
            </a:r>
            <a:r>
              <a:rPr lang="en-US" sz="3500" b="1" dirty="0" smtClean="0"/>
              <a:t>For this reason </a:t>
            </a:r>
            <a:r>
              <a:rPr lang="en-US" sz="3500" dirty="0" smtClean="0"/>
              <a:t>God gave them over to degrading passions….</a:t>
            </a:r>
          </a:p>
          <a:p>
            <a:pPr>
              <a:buNone/>
            </a:pPr>
            <a:r>
              <a:rPr lang="en-US" dirty="0" smtClean="0"/>
              <a:t> </a:t>
            </a:r>
          </a:p>
          <a:p>
            <a:pPr>
              <a:buNone/>
            </a:pPr>
            <a:r>
              <a:rPr lang="en-US" sz="6000" dirty="0" smtClean="0"/>
              <a:t>   These “for/therefore phrases” continue in 2:1, 11, 12, 13, 14, 24, 25, &amp; 28 as well as numerous such phrases in the remainder of the book of Romans</a:t>
            </a:r>
            <a:r>
              <a:rPr lang="en-US" sz="6000" b="1" i="1" dirty="0" smtClean="0"/>
              <a:t>. Take note of them in your study to gain an understanding of the progressive nature of the Holy Spirit’s message as it is delivered by the inspired apostle!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Introduction to Romans</a:t>
            </a:r>
          </a:p>
        </p:txBody>
      </p:sp>
      <p:sp>
        <p:nvSpPr>
          <p:cNvPr id="3" name="Content Placeholder 2"/>
          <p:cNvSpPr>
            <a:spLocks noGrp="1"/>
          </p:cNvSpPr>
          <p:nvPr>
            <p:ph idx="1"/>
          </p:nvPr>
        </p:nvSpPr>
        <p:spPr/>
        <p:txBody>
          <a:bodyPr>
            <a:normAutofit fontScale="65000" lnSpcReduction="20000"/>
          </a:bodyPr>
          <a:lstStyle/>
          <a:p>
            <a:pPr marL="0" indent="0">
              <a:buClrTx/>
              <a:buSzTx/>
              <a:buFontTx/>
              <a:buNone/>
            </a:pPr>
            <a:r>
              <a:rPr lang="en-US" sz="3500" b="1" dirty="0"/>
              <a:t>Saints in Rome</a:t>
            </a:r>
          </a:p>
          <a:p>
            <a:pPr marL="0" indent="0">
              <a:buClrTx/>
              <a:buSzTx/>
              <a:buFontTx/>
              <a:buNone/>
            </a:pPr>
            <a:r>
              <a:rPr lang="en-US" sz="3100" dirty="0"/>
              <a:t>	-Paul writes to saints in Rome (1:7) in A.D. </a:t>
            </a:r>
            <a:r>
              <a:rPr lang="en-US" sz="3100" dirty="0" smtClean="0"/>
              <a:t>57/58, about 25 years after Acts 2.</a:t>
            </a:r>
          </a:p>
          <a:p>
            <a:pPr marL="0" indent="0">
              <a:buClrTx/>
              <a:buSzTx/>
              <a:buFontTx/>
              <a:buNone/>
            </a:pPr>
            <a:r>
              <a:rPr lang="en-US" sz="3100" dirty="0" smtClean="0"/>
              <a:t>	-A mature church; their “faith proclaimed throughout the whole world.” (1:8b)</a:t>
            </a:r>
            <a:endParaRPr lang="en-US" sz="3100" dirty="0"/>
          </a:p>
          <a:p>
            <a:pPr marL="0" indent="0">
              <a:buClrTx/>
              <a:buSzTx/>
              <a:buFontTx/>
              <a:buNone/>
            </a:pPr>
            <a:r>
              <a:rPr lang="en-US" sz="3100" dirty="0"/>
              <a:t>	-Tacitus, a Roman historian, referred to the Christians in A.D. </a:t>
            </a:r>
            <a:r>
              <a:rPr lang="en-US" sz="3100" dirty="0" smtClean="0"/>
              <a:t>64 </a:t>
            </a:r>
            <a:r>
              <a:rPr lang="en-US" sz="3100" dirty="0"/>
              <a:t>during Nero’s </a:t>
            </a:r>
            <a:r>
              <a:rPr lang="en-US" sz="3100" dirty="0" smtClean="0"/>
              <a:t>persecution 	  as “an immense 	multitude</a:t>
            </a:r>
            <a:r>
              <a:rPr lang="en-US" sz="3100" dirty="0"/>
              <a:t>” [Annals 15.44</a:t>
            </a:r>
            <a:r>
              <a:rPr lang="en-US" sz="3100" dirty="0" smtClean="0"/>
              <a:t>].</a:t>
            </a:r>
            <a:endParaRPr lang="en-US" sz="3100" dirty="0"/>
          </a:p>
          <a:p>
            <a:pPr marL="0" indent="0">
              <a:buClrTx/>
              <a:buSzTx/>
              <a:buFontTx/>
              <a:buNone/>
            </a:pPr>
            <a:r>
              <a:rPr lang="en-US" sz="3100" dirty="0" smtClean="0"/>
              <a:t>	-Not told in New Testament how the church in Rome began.</a:t>
            </a:r>
          </a:p>
          <a:p>
            <a:pPr marL="0" indent="0">
              <a:buClrTx/>
              <a:buSzTx/>
              <a:buFontTx/>
              <a:buNone/>
            </a:pPr>
            <a:r>
              <a:rPr lang="en-US" sz="2800" dirty="0" smtClean="0"/>
              <a:t>		</a:t>
            </a:r>
            <a:endParaRPr lang="en-US" sz="2100" dirty="0" smtClean="0"/>
          </a:p>
          <a:p>
            <a:pPr marL="0" indent="0">
              <a:buClrTx/>
              <a:buSzTx/>
              <a:buFontTx/>
              <a:buNone/>
            </a:pPr>
            <a:endParaRPr lang="en-US" sz="2800" dirty="0"/>
          </a:p>
          <a:p>
            <a:pPr marL="0" indent="0">
              <a:buClrTx/>
              <a:buSzTx/>
              <a:buFontTx/>
              <a:buNone/>
            </a:pPr>
            <a:r>
              <a:rPr lang="en-US" sz="3500" b="1" dirty="0" smtClean="0"/>
              <a:t>Bookends</a:t>
            </a:r>
            <a:r>
              <a:rPr lang="en-US" sz="3500" b="1" dirty="0"/>
              <a:t>:</a:t>
            </a:r>
            <a:r>
              <a:rPr lang="en-US" sz="3500" b="1" dirty="0" smtClean="0"/>
              <a:t>  </a:t>
            </a:r>
            <a:r>
              <a:rPr lang="en-US" sz="3500" b="1" dirty="0"/>
              <a:t>1:5 &amp; 16:26 “the obedience of faith” </a:t>
            </a:r>
            <a:endParaRPr lang="en-US" sz="3500" b="1" dirty="0" smtClean="0"/>
          </a:p>
          <a:p>
            <a:pPr marL="0" indent="0">
              <a:buClrTx/>
              <a:buSzTx/>
              <a:buFontTx/>
              <a:buNone/>
            </a:pPr>
            <a:r>
              <a:rPr lang="en-US" sz="2000" dirty="0" smtClean="0"/>
              <a:t>	</a:t>
            </a:r>
            <a:r>
              <a:rPr lang="en-US" sz="3100" dirty="0" smtClean="0"/>
              <a:t>-Not “faith only”</a:t>
            </a:r>
          </a:p>
          <a:p>
            <a:pPr marL="0" indent="0">
              <a:buClrTx/>
              <a:buSzTx/>
              <a:buFontTx/>
              <a:buNone/>
            </a:pPr>
            <a:r>
              <a:rPr lang="en-US" sz="3100" dirty="0" smtClean="0"/>
              <a:t>	-Obedient </a:t>
            </a:r>
            <a:r>
              <a:rPr lang="en-US" sz="3100" dirty="0"/>
              <a:t>faith!</a:t>
            </a:r>
          </a:p>
          <a:p>
            <a:pPr marL="0" indent="0">
              <a:buClrTx/>
              <a:buSzTx/>
              <a:buFontTx/>
              <a:buNone/>
            </a:pPr>
            <a:endParaRPr lang="en-US" dirty="0"/>
          </a:p>
          <a:p>
            <a:pPr marL="0" indent="0">
              <a:buClrTx/>
              <a:buSzTx/>
              <a:buFontTx/>
              <a:buNone/>
            </a:pPr>
            <a:r>
              <a:rPr lang="en-US" dirty="0"/>
              <a:t>	</a:t>
            </a:r>
          </a:p>
        </p:txBody>
      </p:sp>
      <p:sp>
        <p:nvSpPr>
          <p:cNvPr id="4" name="Slide Number Placeholder 3"/>
          <p:cNvSpPr>
            <a:spLocks noGrp="1"/>
          </p:cNvSpPr>
          <p:nvPr>
            <p:ph type="sldNum" sz="quarter" idx="12"/>
          </p:nvPr>
        </p:nvSpPr>
        <p:spPr/>
        <p:txBody>
          <a:bodyPr/>
          <a:lstStyle/>
          <a:p>
            <a:fld id="{AC06B25F-56C9-487F-9FBE-E91237EF9CD8}" type="slidenum">
              <a:rPr lang="en-US" smtClean="0"/>
              <a:pPr/>
              <a:t>2</a:t>
            </a:fld>
            <a:endParaRPr lang="en-US"/>
          </a:p>
        </p:txBody>
      </p:sp>
    </p:spTree>
    <p:extLst>
      <p:ext uri="{BB962C8B-B14F-4D97-AF65-F5344CB8AC3E}">
        <p14:creationId xmlns:p14="http://schemas.microsoft.com/office/powerpoint/2010/main" xmlns:p15="http://schemas.microsoft.com/office/powerpoint/2012/main" xmlns:v="urn:schemas-microsoft-com:vml" xmlns:o="urn:schemas-microsoft-com:office:office" xmlns:mc="http://schemas.openxmlformats.org/markup-compatibility/2006" xmlns:dsp="http://schemas.microsoft.com/office/drawing/2008/diagram" xmlns:dgm="http://schemas.openxmlformats.org/drawingml/2006/diagram" xmlns:c="http://schemas.openxmlformats.org/drawingml/2006/chart" xmlns="" val="3854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Romans 1:1-15</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sz="3200" b="1" dirty="0" smtClean="0"/>
              <a:t>Longest introductory section of any New Testament letter.</a:t>
            </a:r>
            <a:r>
              <a:rPr lang="en-US" sz="3200" dirty="0" smtClean="0"/>
              <a:t> </a:t>
            </a:r>
          </a:p>
          <a:p>
            <a:pPr marL="457200" lvl="1" indent="0"/>
            <a:r>
              <a:rPr lang="en-US" sz="2800" dirty="0" smtClean="0"/>
              <a:t>Verses 1-7  Paul’s salutation </a:t>
            </a:r>
          </a:p>
          <a:p>
            <a:pPr marL="457200" lvl="1" indent="0"/>
            <a:r>
              <a:rPr lang="en-US" sz="2800" dirty="0" smtClean="0"/>
              <a:t>Verses 8-15 Paul’s introductory remarks</a:t>
            </a:r>
          </a:p>
          <a:p>
            <a:pPr marL="0" indent="0">
              <a:buClrTx/>
              <a:buSzTx/>
              <a:buFontTx/>
              <a:buNone/>
            </a:pPr>
            <a:r>
              <a:rPr lang="en-US" dirty="0" smtClean="0">
                <a:solidFill>
                  <a:srgbClr val="FF0000"/>
                </a:solidFill>
              </a:rPr>
              <a:t>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AC06B25F-56C9-487F-9FBE-E91237EF9CD8}" type="slidenum">
              <a:rPr lang="en-US" smtClean="0"/>
              <a:pPr/>
              <a:t>3</a:t>
            </a:fld>
            <a:endParaRPr lang="en-US"/>
          </a:p>
        </p:txBody>
      </p:sp>
    </p:spTree>
    <p:extLst>
      <p:ext uri="{BB962C8B-B14F-4D97-AF65-F5344CB8AC3E}">
        <p14:creationId xmlns:p14="http://schemas.microsoft.com/office/powerpoint/2010/main" xmlns:p15="http://schemas.microsoft.com/office/powerpoint/2012/main" xmlns:v="urn:schemas-microsoft-com:vml" xmlns:o="urn:schemas-microsoft-com:office:office" xmlns:mc="http://schemas.openxmlformats.org/markup-compatibility/2006" xmlns:dsp="http://schemas.microsoft.com/office/drawing/2008/diagram" xmlns:dgm="http://schemas.openxmlformats.org/drawingml/2006/diagram" xmlns:c="http://schemas.openxmlformats.org/drawingml/2006/chart" xmlns="" val="3333664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prstClr val="black"/>
                </a:solidFill>
              </a:rPr>
              <a:t>Paul’s </a:t>
            </a:r>
            <a:r>
              <a:rPr lang="en-US" b="1" dirty="0" smtClean="0">
                <a:solidFill>
                  <a:prstClr val="black"/>
                </a:solidFill>
              </a:rPr>
              <a:t>Opening Statement</a:t>
            </a:r>
            <a:endParaRPr lang="en-US" b="1" dirty="0"/>
          </a:p>
        </p:txBody>
      </p:sp>
      <p:sp>
        <p:nvSpPr>
          <p:cNvPr id="3" name="Content Placeholder 2"/>
          <p:cNvSpPr>
            <a:spLocks noGrp="1"/>
          </p:cNvSpPr>
          <p:nvPr>
            <p:ph idx="1"/>
          </p:nvPr>
        </p:nvSpPr>
        <p:spPr/>
        <p:txBody>
          <a:bodyPr/>
          <a:lstStyle/>
          <a:p>
            <a:pPr>
              <a:buNone/>
            </a:pPr>
            <a:r>
              <a:rPr lang="en-US" dirty="0" smtClean="0"/>
              <a:t>1:1 - “Paul, a bond-servant* of Jesus” </a:t>
            </a:r>
          </a:p>
          <a:p>
            <a:pPr>
              <a:buNone/>
            </a:pPr>
            <a:r>
              <a:rPr lang="en-US" dirty="0" smtClean="0"/>
              <a:t>(Greek: </a:t>
            </a:r>
            <a:r>
              <a:rPr lang="en-US" i="1" dirty="0" err="1" smtClean="0"/>
              <a:t>adj.,</a:t>
            </a:r>
            <a:r>
              <a:rPr lang="en-US" dirty="0" err="1" smtClean="0"/>
              <a:t>enslaved</a:t>
            </a:r>
            <a:r>
              <a:rPr lang="en-US" dirty="0" smtClean="0"/>
              <a:t> or </a:t>
            </a:r>
            <a:r>
              <a:rPr lang="en-US" i="1" dirty="0" smtClean="0"/>
              <a:t>noun., </a:t>
            </a:r>
            <a:r>
              <a:rPr lang="en-US" dirty="0" smtClean="0"/>
              <a:t>a male slave. Strong’s #1401)</a:t>
            </a:r>
          </a:p>
          <a:p>
            <a:pPr marL="0" indent="0">
              <a:buClrTx/>
              <a:buSzTx/>
              <a:buFontTx/>
              <a:buNone/>
            </a:pPr>
            <a:r>
              <a:rPr lang="en-US" dirty="0" smtClean="0"/>
              <a:t>          Paul’s calling: an apostle, set apart for the gospel of God.</a:t>
            </a:r>
          </a:p>
          <a:p>
            <a:pPr marL="0" indent="0">
              <a:buClrTx/>
              <a:buSzTx/>
              <a:buFontTx/>
              <a:buNone/>
            </a:pPr>
            <a:endParaRPr lang="en-US" dirty="0" smtClean="0"/>
          </a:p>
          <a:p>
            <a:pPr marL="0" indent="0">
              <a:buClrTx/>
              <a:buSzTx/>
              <a:buFontTx/>
              <a:buNone/>
            </a:pPr>
            <a:r>
              <a:rPr lang="en-US" dirty="0" smtClean="0"/>
              <a:t>Notice how Acts closes:  Acts 28:23-24 &amp; 28 “the Gentiles will listen”</a:t>
            </a:r>
          </a:p>
          <a:p>
            <a:endParaRPr lang="en-US" dirty="0"/>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4</a:t>
            </a:fld>
            <a:endParaRPr lang="en-US"/>
          </a:p>
        </p:txBody>
      </p:sp>
    </p:spTree>
    <p:extLst>
      <p:ext uri="{BB962C8B-B14F-4D97-AF65-F5344CB8AC3E}">
        <p14:creationId xmlns:p14="http://schemas.microsoft.com/office/powerpoint/2010/main" xmlns:p15="http://schemas.microsoft.com/office/powerpoint/2012/main" xmlns:v="urn:schemas-microsoft-com:vml" xmlns:o="urn:schemas-microsoft-com:office:office" xmlns:mc="http://schemas.openxmlformats.org/markup-compatibility/2006" xmlns:dsp="http://schemas.microsoft.com/office/drawing/2008/diagram" xmlns:dgm="http://schemas.openxmlformats.org/drawingml/2006/diagram" xmlns:c="http://schemas.openxmlformats.org/drawingml/2006/chart" xmlns="" val="3184978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Romans 1:2 </a:t>
            </a:r>
            <a:r>
              <a:rPr lang="en-US" sz="4000" b="1" dirty="0" smtClean="0"/>
              <a:t>– Gospel promised through </a:t>
            </a:r>
            <a:r>
              <a:rPr lang="en-US" sz="4000" b="1" dirty="0"/>
              <a:t>prophets</a:t>
            </a:r>
          </a:p>
        </p:txBody>
      </p:sp>
      <p:sp>
        <p:nvSpPr>
          <p:cNvPr id="3" name="Content Placeholder 2"/>
          <p:cNvSpPr>
            <a:spLocks noGrp="1"/>
          </p:cNvSpPr>
          <p:nvPr>
            <p:ph idx="1"/>
          </p:nvPr>
        </p:nvSpPr>
        <p:spPr/>
        <p:txBody>
          <a:bodyPr>
            <a:normAutofit fontScale="32500" lnSpcReduction="20000"/>
          </a:bodyPr>
          <a:lstStyle/>
          <a:p>
            <a:pPr marL="0" indent="0">
              <a:buClrTx/>
              <a:buSzTx/>
              <a:buFontTx/>
              <a:buNone/>
            </a:pPr>
            <a:r>
              <a:rPr lang="en-US" sz="5600" b="1" dirty="0"/>
              <a:t>A KING</a:t>
            </a:r>
            <a:r>
              <a:rPr lang="en-US" sz="5600" dirty="0"/>
              <a:t> </a:t>
            </a:r>
            <a:r>
              <a:rPr lang="en-US" sz="5600" b="1" dirty="0"/>
              <a:t>to be born in Bethlehem</a:t>
            </a:r>
            <a:r>
              <a:rPr lang="en-US" sz="5600" dirty="0"/>
              <a:t>. "And thou, Bethlehem, though thou be little among the provinces of Judah, yet out of thee shall come he who is to rule my people Israel; whose going forth have been from old, even from everlasting" ( Micah 5:2 ). </a:t>
            </a:r>
          </a:p>
          <a:p>
            <a:pPr marL="0" indent="0">
              <a:buClrTx/>
              <a:buSzTx/>
              <a:buFontTx/>
              <a:buNone/>
            </a:pPr>
            <a:endParaRPr lang="en-US" sz="5600" dirty="0"/>
          </a:p>
          <a:p>
            <a:pPr marL="0" indent="0">
              <a:buClrTx/>
              <a:buSzTx/>
              <a:buFontTx/>
              <a:buNone/>
            </a:pPr>
            <a:r>
              <a:rPr lang="en-US" sz="5600" b="1" i="0" dirty="0"/>
              <a:t>Immanuel</a:t>
            </a:r>
            <a:r>
              <a:rPr lang="en-US" sz="5600" b="1" dirty="0"/>
              <a:t> born of a virgin</a:t>
            </a:r>
            <a:r>
              <a:rPr lang="en-US" sz="5600" dirty="0"/>
              <a:t>: "I will show you a sign; Behold, a virgin shall conceive, and bear a son, and shall call his name Immanuel" ( Isaiah 7:14 ). </a:t>
            </a:r>
          </a:p>
          <a:p>
            <a:pPr marL="0" indent="0">
              <a:buClrTx/>
              <a:buSzTx/>
              <a:buFontTx/>
              <a:buNone/>
            </a:pPr>
            <a:endParaRPr lang="en-US" sz="5600" dirty="0"/>
          </a:p>
          <a:p>
            <a:pPr marL="0" indent="0">
              <a:buClrTx/>
              <a:buSzTx/>
              <a:buFontTx/>
              <a:buNone/>
            </a:pPr>
            <a:r>
              <a:rPr lang="en-US" sz="5600" b="1" dirty="0"/>
              <a:t>God’s Son would sit on David’s throne:</a:t>
            </a:r>
            <a:r>
              <a:rPr lang="en-US" sz="5600" dirty="0"/>
              <a:t> "For unto us a child is born, but unto us a son is given: and the government shall be upon his shoulder: and his name shall be called Wonderful, </a:t>
            </a:r>
            <a:r>
              <a:rPr lang="en-US" sz="5600" dirty="0" err="1"/>
              <a:t>Counsellor</a:t>
            </a:r>
            <a:r>
              <a:rPr lang="en-US" sz="5600" dirty="0"/>
              <a:t>, the mighty God, the everlasting Father, the Prince of Peace. And of the increase of his government and peace there shall be no end, upon the throne of David, to order it, and establish it in righteousness and in judgment from henceforth even for ever" ( Isaiah 9:6-7 ). </a:t>
            </a:r>
          </a:p>
          <a:p>
            <a:pPr marL="0" indent="0">
              <a:buClrTx/>
              <a:buSzTx/>
              <a:buFontTx/>
              <a:buNone/>
            </a:pPr>
            <a:endParaRPr lang="en-US" sz="5600" dirty="0"/>
          </a:p>
          <a:p>
            <a:pPr marL="0" indent="0">
              <a:buClrTx/>
              <a:buSzTx/>
              <a:buFontTx/>
              <a:buNone/>
            </a:pPr>
            <a:endParaRPr lang="en-US" sz="5600" dirty="0"/>
          </a:p>
          <a:p>
            <a:pPr marL="0" indent="0">
              <a:buClrTx/>
              <a:buSzTx/>
              <a:buFontTx/>
              <a:buNone/>
            </a:pPr>
            <a:r>
              <a:rPr lang="en-US" sz="5600" b="1" dirty="0" smtClean="0"/>
              <a:t>New covenant </a:t>
            </a:r>
            <a:r>
              <a:rPr lang="en-US" sz="5600" dirty="0" smtClean="0"/>
              <a:t>to include God’s law written on hearts and sins forgiven ( Jeremiah 31:31-34 ).</a:t>
            </a:r>
            <a:endParaRPr lang="en-US" sz="5600" b="1"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5</a:t>
            </a:fld>
            <a:endParaRPr lang="en-US"/>
          </a:p>
        </p:txBody>
      </p:sp>
    </p:spTree>
    <p:extLst>
      <p:ext uri="{BB962C8B-B14F-4D97-AF65-F5344CB8AC3E}">
        <p14:creationId xmlns:p14="http://schemas.microsoft.com/office/powerpoint/2010/main" xmlns:p15="http://schemas.microsoft.com/office/powerpoint/2012/main" xmlns:v="urn:schemas-microsoft-com:vml" xmlns:o="urn:schemas-microsoft-com:office:office" xmlns:mc="http://schemas.openxmlformats.org/markup-compatibility/2006" xmlns:dsp="http://schemas.microsoft.com/office/drawing/2008/diagram" xmlns:dgm="http://schemas.openxmlformats.org/drawingml/2006/diagram" xmlns:c="http://schemas.openxmlformats.org/drawingml/2006/chart" xmlns="" val="241002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Romans 1:3 – seed of David</a:t>
            </a:r>
            <a:endParaRPr lang="en-US" dirty="0"/>
          </a:p>
        </p:txBody>
      </p:sp>
      <p:sp>
        <p:nvSpPr>
          <p:cNvPr id="3" name="Content Placeholder 2"/>
          <p:cNvSpPr>
            <a:spLocks noGrp="1"/>
          </p:cNvSpPr>
          <p:nvPr>
            <p:ph idx="1"/>
          </p:nvPr>
        </p:nvSpPr>
        <p:spPr>
          <a:xfrm>
            <a:off x="775138" y="1741542"/>
            <a:ext cx="10515600" cy="4351338"/>
          </a:xfrm>
        </p:spPr>
        <p:txBody>
          <a:bodyPr/>
          <a:lstStyle/>
          <a:p>
            <a:r>
              <a:rPr lang="en-US" dirty="0" smtClean="0"/>
              <a:t>Jesus conceived in Mary’s womb by the Holy Spirit (Matthew 1:18-20) &amp; gave birth as a virgin. </a:t>
            </a:r>
          </a:p>
          <a:p>
            <a:r>
              <a:rPr lang="en-US" dirty="0" smtClean="0"/>
              <a:t>Descendent (or Seed -</a:t>
            </a:r>
            <a:r>
              <a:rPr lang="en-US" i="1" dirty="0" smtClean="0"/>
              <a:t>literally, semen</a:t>
            </a:r>
            <a:r>
              <a:rPr lang="en-US" dirty="0" smtClean="0"/>
              <a:t>) of David according to the flesh</a:t>
            </a:r>
          </a:p>
          <a:p>
            <a:pPr lvl="1"/>
            <a:r>
              <a:rPr lang="en-US" dirty="0" smtClean="0"/>
              <a:t>Some conclude this is figurative.  (The figurative view </a:t>
            </a:r>
            <a:r>
              <a:rPr lang="en-US" u="sng" dirty="0" smtClean="0"/>
              <a:t>contradicts what Romans 1:3 says</a:t>
            </a:r>
            <a:r>
              <a:rPr lang="en-US" dirty="0" smtClean="0"/>
              <a:t>!)</a:t>
            </a:r>
          </a:p>
          <a:p>
            <a:pPr lvl="1"/>
            <a:r>
              <a:rPr lang="en-US" dirty="0" smtClean="0"/>
              <a:t>Some assume Mary is a descendant of David. (Also conflicts.) </a:t>
            </a:r>
          </a:p>
          <a:p>
            <a:pPr lvl="1"/>
            <a:r>
              <a:rPr lang="en-US" dirty="0" smtClean="0"/>
              <a:t> The Holy Spirit miraculously conceived Jesus in the womb of the virgin Mary . Miraculous conception with the seed of Joseph does not conflict with 1:3.</a:t>
            </a: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1:4 – Jesus’ resurrection </a:t>
            </a:r>
            <a:endParaRPr lang="en-US" dirty="0"/>
          </a:p>
        </p:txBody>
      </p:sp>
      <p:sp>
        <p:nvSpPr>
          <p:cNvPr id="3" name="Content Placeholder 2"/>
          <p:cNvSpPr>
            <a:spLocks noGrp="1"/>
          </p:cNvSpPr>
          <p:nvPr>
            <p:ph idx="1"/>
          </p:nvPr>
        </p:nvSpPr>
        <p:spPr/>
        <p:txBody>
          <a:bodyPr>
            <a:normAutofit/>
          </a:bodyPr>
          <a:lstStyle/>
          <a:p>
            <a:r>
              <a:rPr lang="en-US" u="sng" dirty="0" smtClean="0"/>
              <a:t>Resurrection declared Him to be the Son of God</a:t>
            </a:r>
            <a:r>
              <a:rPr lang="en-US" dirty="0" smtClean="0"/>
              <a:t>! </a:t>
            </a:r>
          </a:p>
          <a:p>
            <a:r>
              <a:rPr lang="en-US" dirty="0" smtClean="0"/>
              <a:t>“God raised him up again” (Acts 2:24)</a:t>
            </a:r>
          </a:p>
          <a:p>
            <a:pPr lvl="1"/>
            <a:r>
              <a:rPr lang="en-US" dirty="0" smtClean="0"/>
              <a:t>David died and his tomb is still there. (Acts 2:29)</a:t>
            </a:r>
          </a:p>
          <a:p>
            <a:pPr lvl="1"/>
            <a:r>
              <a:rPr lang="en-US" dirty="0" smtClean="0"/>
              <a:t>One of David’s descendants would sit on his throne. (Acts 2:30)</a:t>
            </a:r>
          </a:p>
          <a:p>
            <a:r>
              <a:rPr lang="en-US" dirty="0" smtClean="0"/>
              <a:t>God raised up Jesus. (Acts 2:32)</a:t>
            </a:r>
          </a:p>
          <a:p>
            <a:pPr>
              <a:buNone/>
            </a:pPr>
            <a:endParaRPr lang="en-US" dirty="0" smtClean="0"/>
          </a:p>
          <a:p>
            <a:pPr>
              <a:buNone/>
            </a:pPr>
            <a:r>
              <a:rPr lang="en-US" dirty="0" smtClean="0"/>
              <a:t>“Therefore let all the house of Israel know for certain that God has made Him both Lord and Christ – this Jesus whom you crucified.” </a:t>
            </a:r>
          </a:p>
          <a:p>
            <a:pPr>
              <a:buNone/>
            </a:pPr>
            <a:r>
              <a:rPr lang="en-US" dirty="0" smtClean="0"/>
              <a:t>								Acts 2:36 NASB 1977                       </a:t>
            </a:r>
          </a:p>
          <a:p>
            <a:endParaRPr lang="en-US" dirty="0" smtClean="0"/>
          </a:p>
        </p:txBody>
      </p:sp>
      <p:sp>
        <p:nvSpPr>
          <p:cNvPr id="4" name="Slide Number Placeholder 3"/>
          <p:cNvSpPr>
            <a:spLocks noGrp="1"/>
          </p:cNvSpPr>
          <p:nvPr>
            <p:ph type="sldNum" sz="quarter" idx="12"/>
          </p:nvPr>
        </p:nvSpPr>
        <p:spPr/>
        <p:txBody>
          <a:bodyPr/>
          <a:lstStyle/>
          <a:p>
            <a:fld id="{AC06B25F-56C9-487F-9FBE-E91237EF9CD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1:8-15</a:t>
            </a:r>
            <a:endParaRPr lang="en-US" b="1" dirty="0"/>
          </a:p>
        </p:txBody>
      </p:sp>
      <p:sp>
        <p:nvSpPr>
          <p:cNvPr id="3" name="Content Placeholder 2"/>
          <p:cNvSpPr>
            <a:spLocks noGrp="1"/>
          </p:cNvSpPr>
          <p:nvPr>
            <p:ph idx="1"/>
          </p:nvPr>
        </p:nvSpPr>
        <p:spPr/>
        <p:txBody>
          <a:bodyPr/>
          <a:lstStyle/>
          <a:p>
            <a:pPr marL="457200" lvl="1" indent="0"/>
            <a:r>
              <a:rPr lang="en-US" dirty="0" smtClean="0"/>
              <a:t>Verses 8-15 Paul’s introductory remarks conveying…</a:t>
            </a:r>
          </a:p>
          <a:p>
            <a:pPr marL="914400" lvl="2" indent="0"/>
            <a:r>
              <a:rPr lang="en-US" u="sng" dirty="0" smtClean="0"/>
              <a:t>Thankfulness for their faith </a:t>
            </a:r>
            <a:r>
              <a:rPr lang="en-US" dirty="0" smtClean="0"/>
              <a:t>proclaimed through the world (1:8)</a:t>
            </a:r>
          </a:p>
          <a:p>
            <a:pPr marL="914400" lvl="2" indent="0"/>
            <a:r>
              <a:rPr lang="en-US" dirty="0" smtClean="0"/>
              <a:t>His </a:t>
            </a:r>
            <a:r>
              <a:rPr lang="en-US" u="sng" dirty="0" smtClean="0"/>
              <a:t>frequent mention of them </a:t>
            </a:r>
            <a:r>
              <a:rPr lang="en-US" dirty="0" smtClean="0"/>
              <a:t>and </a:t>
            </a:r>
            <a:r>
              <a:rPr lang="en-US" u="sng" dirty="0" smtClean="0"/>
              <a:t>prayers to come to Rome</a:t>
            </a:r>
            <a:r>
              <a:rPr lang="en-US" dirty="0" smtClean="0"/>
              <a:t> (1:9-10)</a:t>
            </a:r>
          </a:p>
          <a:p>
            <a:pPr marL="914400" lvl="2" indent="0"/>
            <a:r>
              <a:rPr lang="en-US" dirty="0" smtClean="0"/>
              <a:t>His longing to impart </a:t>
            </a:r>
            <a:r>
              <a:rPr lang="en-US" u="sng" dirty="0" smtClean="0"/>
              <a:t>spiritual gift so they would be established </a:t>
            </a:r>
            <a:r>
              <a:rPr lang="en-US" dirty="0" smtClean="0"/>
              <a:t>(1:11)</a:t>
            </a:r>
          </a:p>
          <a:p>
            <a:pPr marL="914400" lvl="2" indent="0"/>
            <a:r>
              <a:rPr lang="en-US" dirty="0" smtClean="0"/>
              <a:t>Expected </a:t>
            </a:r>
            <a:r>
              <a:rPr lang="en-US" u="sng" dirty="0" smtClean="0"/>
              <a:t>encouragement by their mutual faith </a:t>
            </a:r>
            <a:r>
              <a:rPr lang="en-US" dirty="0" smtClean="0"/>
              <a:t>(1:12)</a:t>
            </a:r>
          </a:p>
          <a:p>
            <a:pPr marL="914400" lvl="2" indent="0"/>
            <a:r>
              <a:rPr lang="en-US" dirty="0" smtClean="0"/>
              <a:t>His many plans to come which have been prevented, </a:t>
            </a:r>
            <a:r>
              <a:rPr lang="en-US" u="sng" dirty="0" smtClean="0"/>
              <a:t>to “obtain some fruit among you also, even as the rest of the Gentiles</a:t>
            </a:r>
            <a:r>
              <a:rPr lang="en-US" dirty="0" smtClean="0"/>
              <a:t>.” (1:13) </a:t>
            </a:r>
          </a:p>
          <a:p>
            <a:pPr marL="914400" lvl="2" indent="0"/>
            <a:r>
              <a:rPr lang="en-US" dirty="0" smtClean="0"/>
              <a:t>Paul “</a:t>
            </a:r>
            <a:r>
              <a:rPr lang="en-US" u="sng" dirty="0" smtClean="0"/>
              <a:t>under obligation” to preach to Greeks &amp; barbarians </a:t>
            </a:r>
            <a:r>
              <a:rPr lang="en-US" dirty="0" smtClean="0"/>
              <a:t>and </a:t>
            </a:r>
            <a:r>
              <a:rPr lang="en-US" u="sng" dirty="0" smtClean="0"/>
              <a:t>eager to preach in Rome</a:t>
            </a:r>
            <a:r>
              <a:rPr lang="en-US" dirty="0" smtClean="0"/>
              <a:t>.</a:t>
            </a:r>
          </a:p>
          <a:p>
            <a:pPr marL="3657600" lvl="8" indent="0">
              <a:buNone/>
            </a:pPr>
            <a:r>
              <a:rPr lang="en-US" dirty="0" smtClean="0"/>
              <a:t>						(1:14-15)</a:t>
            </a:r>
          </a:p>
          <a:p>
            <a:pPr marL="914400" lvl="2" indent="0">
              <a:buNone/>
            </a:pPr>
            <a:endParaRPr lang="en-US" dirty="0" smtClean="0"/>
          </a:p>
          <a:p>
            <a:pPr marL="457200" lvl="1" indent="0">
              <a:buNone/>
            </a:pPr>
            <a:r>
              <a:rPr lang="en-US" dirty="0" smtClean="0"/>
              <a:t>Remember, Paul was made “the apostle to the Gentiles” by the Lord (Acts 9:15).</a:t>
            </a:r>
          </a:p>
          <a:p>
            <a:pPr marL="457200" lvl="1" indent="0">
              <a:buNone/>
            </a:pPr>
            <a:r>
              <a:rPr lang="en-US" dirty="0" smtClean="0"/>
              <a:t>He urgently wanted to go to Rome, the chief city of the Gentile world!</a:t>
            </a:r>
          </a:p>
        </p:txBody>
      </p:sp>
      <p:sp>
        <p:nvSpPr>
          <p:cNvPr id="4" name="Slide Number Placeholder 3"/>
          <p:cNvSpPr>
            <a:spLocks noGrp="1"/>
          </p:cNvSpPr>
          <p:nvPr>
            <p:ph type="sldNum" sz="quarter" idx="12"/>
          </p:nvPr>
        </p:nvSpPr>
        <p:spPr/>
        <p:txBody>
          <a:bodyPr/>
          <a:lstStyle/>
          <a:p>
            <a:fld id="{AC06B25F-56C9-487F-9FBE-E91237EF9CD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Romans </a:t>
            </a:r>
            <a:r>
              <a:rPr lang="en-US" b="1" dirty="0" smtClean="0"/>
              <a:t>1:16-17</a:t>
            </a:r>
            <a:endParaRPr lang="en-US" b="1" dirty="0"/>
          </a:p>
        </p:txBody>
      </p:sp>
      <p:sp>
        <p:nvSpPr>
          <p:cNvPr id="3" name="Content Placeholder 2"/>
          <p:cNvSpPr>
            <a:spLocks noGrp="1"/>
          </p:cNvSpPr>
          <p:nvPr>
            <p:ph idx="1"/>
          </p:nvPr>
        </p:nvSpPr>
        <p:spPr/>
        <p:txBody>
          <a:bodyPr>
            <a:normAutofit/>
          </a:bodyPr>
          <a:lstStyle/>
          <a:p>
            <a:r>
              <a:rPr lang="en-US" dirty="0" smtClean="0"/>
              <a:t>Mark 16:16 Go </a:t>
            </a:r>
            <a:r>
              <a:rPr lang="en-US" dirty="0"/>
              <a:t>into all the world and preach _________.  </a:t>
            </a:r>
            <a:r>
              <a:rPr lang="en-US" i="1" dirty="0"/>
              <a:t>Why?</a:t>
            </a:r>
          </a:p>
          <a:p>
            <a:r>
              <a:rPr lang="en-US" dirty="0"/>
              <a:t>Paul was </a:t>
            </a:r>
            <a:r>
              <a:rPr lang="en-US" dirty="0" smtClean="0"/>
              <a:t>not ashamed </a:t>
            </a:r>
            <a:r>
              <a:rPr lang="en-US" dirty="0"/>
              <a:t>of the _________.  </a:t>
            </a:r>
            <a:r>
              <a:rPr lang="en-US" i="1" dirty="0"/>
              <a:t>Why?</a:t>
            </a:r>
          </a:p>
          <a:p>
            <a:pPr marL="0" indent="0">
              <a:buClrTx/>
              <a:buSzTx/>
              <a:buFontTx/>
              <a:buNone/>
            </a:pPr>
            <a:r>
              <a:rPr lang="en-US" dirty="0" smtClean="0"/>
              <a:t>“For the word of the cross is to those who are perishing foolishness, </a:t>
            </a:r>
            <a:r>
              <a:rPr lang="en-US" u="sng" dirty="0" smtClean="0"/>
              <a:t>but to us who are being saved it is the power of God</a:t>
            </a:r>
            <a:r>
              <a:rPr lang="en-US" dirty="0" smtClean="0"/>
              <a:t>. (1</a:t>
            </a:r>
            <a:r>
              <a:rPr lang="en-US" baseline="30000" dirty="0" smtClean="0"/>
              <a:t>st</a:t>
            </a:r>
            <a:r>
              <a:rPr lang="en-US" dirty="0" smtClean="0"/>
              <a:t> Cor. 1:18)</a:t>
            </a:r>
            <a:endParaRPr lang="en-US" dirty="0"/>
          </a:p>
          <a:p>
            <a:pPr marL="0" indent="0">
              <a:buClrTx/>
              <a:buSzTx/>
              <a:buFontTx/>
              <a:buNone/>
            </a:pPr>
            <a:r>
              <a:rPr lang="en-US" i="1" dirty="0">
                <a:solidFill>
                  <a:schemeClr val="bg1">
                    <a:lumMod val="50000"/>
                  </a:schemeClr>
                </a:solidFill>
              </a:rPr>
              <a:t>	“In creating man, God used His creative power; in saving man, he uses His saving power, and His saving power is the gospel.” (Whiteside, </a:t>
            </a:r>
            <a:r>
              <a:rPr lang="en-US" i="1" u="sng" dirty="0">
                <a:solidFill>
                  <a:schemeClr val="bg1">
                    <a:lumMod val="50000"/>
                  </a:schemeClr>
                </a:solidFill>
              </a:rPr>
              <a:t>Doctrinal Discourses</a:t>
            </a:r>
            <a:r>
              <a:rPr lang="en-US" i="1" dirty="0">
                <a:solidFill>
                  <a:schemeClr val="bg1">
                    <a:lumMod val="50000"/>
                  </a:schemeClr>
                </a:solidFill>
              </a:rPr>
              <a:t>, p. 75)</a:t>
            </a:r>
          </a:p>
          <a:p>
            <a:pPr marL="0" indent="0">
              <a:buClrTx/>
              <a:buSzTx/>
              <a:buFontTx/>
              <a:buNone/>
            </a:pPr>
            <a:r>
              <a:rPr lang="en-US" i="1" dirty="0">
                <a:solidFill>
                  <a:schemeClr val="bg1">
                    <a:lumMod val="50000"/>
                  </a:schemeClr>
                </a:solidFill>
              </a:rPr>
              <a:t>	“Preach the Word.”- the Gospel is God’s power for salvation, we simply need to present God’s power to save.</a:t>
            </a:r>
            <a:endParaRPr lang="en-US" dirty="0">
              <a:solidFill>
                <a:schemeClr val="bg1">
                  <a:lumMod val="50000"/>
                </a:schemeClr>
              </a:solidFill>
            </a:endParaRPr>
          </a:p>
        </p:txBody>
      </p:sp>
      <p:sp>
        <p:nvSpPr>
          <p:cNvPr id="4" name="Slide Number Placeholder 3"/>
          <p:cNvSpPr>
            <a:spLocks noGrp="1"/>
          </p:cNvSpPr>
          <p:nvPr>
            <p:ph type="sldNum" sz="quarter" idx="12"/>
          </p:nvPr>
        </p:nvSpPr>
        <p:spPr/>
        <p:txBody>
          <a:bodyPr/>
          <a:lstStyle/>
          <a:p>
            <a:fld id="{AC06B25F-56C9-487F-9FBE-E91237EF9CD8}" type="slidenum">
              <a:rPr lang="en-US" smtClean="0"/>
              <a:pPr/>
              <a:t>9</a:t>
            </a:fld>
            <a:endParaRPr lang="en-US"/>
          </a:p>
        </p:txBody>
      </p:sp>
    </p:spTree>
    <p:extLst>
      <p:ext uri="{BB962C8B-B14F-4D97-AF65-F5344CB8AC3E}">
        <p14:creationId xmlns:p14="http://schemas.microsoft.com/office/powerpoint/2010/main" xmlns:p15="http://schemas.microsoft.com/office/powerpoint/2012/main" xmlns:v="urn:schemas-microsoft-com:vml" xmlns:o="urn:schemas-microsoft-com:office:office" xmlns:mc="http://schemas.openxmlformats.org/markup-compatibility/2006" xmlns:dsp="http://schemas.microsoft.com/office/drawing/2008/diagram" xmlns:dgm="http://schemas.openxmlformats.org/drawingml/2006/diagram" xmlns:c="http://schemas.openxmlformats.org/drawingml/2006/chart" xmlns="" val="2122847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9794</TotalTime>
  <Words>1262</Words>
  <Application>Microsoft Office PowerPoint</Application>
  <PresentationFormat>Custom</PresentationFormat>
  <Paragraphs>116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Adult 2 Class Romans</vt:lpstr>
      <vt:lpstr>Introduction to Romans</vt:lpstr>
      <vt:lpstr>Romans 1:1-15 </vt:lpstr>
      <vt:lpstr>Paul’s Opening Statement</vt:lpstr>
      <vt:lpstr>Romans 1:2 – Gospel promised through prophets</vt:lpstr>
      <vt:lpstr>Romans 1:3 – seed of David</vt:lpstr>
      <vt:lpstr>Romans 1:4 – Jesus’ resurrection </vt:lpstr>
      <vt:lpstr>Romans 1:8-15</vt:lpstr>
      <vt:lpstr>Romans 1:16-17</vt:lpstr>
      <vt:lpstr>Theme: Romans 1:16-17 restated in 3:21-22</vt:lpstr>
      <vt:lpstr>From faith to faith</vt:lpstr>
      <vt:lpstr>God’s wrath - Romans 1:18</vt:lpstr>
      <vt:lpstr>Creation Testifies of God</vt:lpstr>
      <vt:lpstr>Cumulative “for” and “therefore” statements Begins in the introductory section – 1:9 &amp;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Branson Williams</dc:creator>
  <cp:lastModifiedBy>Branson </cp:lastModifiedBy>
  <cp:revision>152</cp:revision>
  <dcterms:created xsi:type="dcterms:W3CDTF">2019-03-01T02:55:49Z</dcterms:created>
  <dcterms:modified xsi:type="dcterms:W3CDTF">2019-10-26T15:27:33Z</dcterms:modified>
</cp:coreProperties>
</file>