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67" r:id="rId3"/>
    <p:sldId id="369" r:id="rId4"/>
    <p:sldId id="378" r:id="rId5"/>
    <p:sldId id="373" r:id="rId6"/>
    <p:sldId id="372" r:id="rId7"/>
    <p:sldId id="379" r:id="rId8"/>
    <p:sldId id="374" r:id="rId9"/>
    <p:sldId id="375" r:id="rId10"/>
    <p:sldId id="384" r:id="rId11"/>
    <p:sldId id="381" r:id="rId12"/>
    <p:sldId id="376" r:id="rId13"/>
    <p:sldId id="382" r:id="rId14"/>
    <p:sldId id="380" r:id="rId15"/>
    <p:sldId id="38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8" autoAdjust="0"/>
    <p:restoredTop sz="94638" autoAdjust="0"/>
  </p:normalViewPr>
  <p:slideViewPr>
    <p:cSldViewPr snapToGrid="0">
      <p:cViewPr varScale="1">
        <p:scale>
          <a:sx n="86" d="100"/>
          <a:sy n="86" d="100"/>
        </p:scale>
        <p:origin x="-45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72" y="928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2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34B9D-F6DF-4573-959C-C2B9B6E7947B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0D828-7E9F-4860-8CD8-1B1B5B7A84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1168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0D828-7E9F-4860-8CD8-1B1B5B7A84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119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DDD93-B85C-41D6-83AC-A345029363EE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269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3C7DE-6D4E-4C64-9467-241425F196D7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359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EBD-D187-4F72-9121-91F8C3F9E12C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18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E0600-7E8E-4D78-AD1B-8C69FFA355CB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225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B123-228A-4B78-92FE-3088CC22F8D7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097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EDB5D-C6C4-4B5B-B16A-02C6721BC529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701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905A5-70F6-4C5A-B1B2-767DD34F74B2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493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43EF2-73B3-4C4D-B3AA-5662F0C4A4BE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90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0C6B6-1E9A-4A4A-8494-DA483D9A2F5A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493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5CF3-DC7C-4345-B9BE-52793D260116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7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8CF3-1F4E-4A86-9DA7-C9C307063BA8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79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49111-074B-44B5-971C-0DE6B1276EAE}" type="datetime1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B25F-56C9-487F-9FBE-E91237EF9C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70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Adult 2 Class</a:t>
            </a:r>
            <a:br>
              <a:rPr lang="en-US" b="1" dirty="0" smtClean="0"/>
            </a:br>
            <a:r>
              <a:rPr lang="en-US" b="1" dirty="0" smtClean="0"/>
              <a:t>Romans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Jan. 26,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0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9:12 &amp; 13 – statements widely separated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9:12 was spoken by God to </a:t>
            </a:r>
            <a:r>
              <a:rPr lang="en-US" dirty="0" err="1" smtClean="0"/>
              <a:t>Rebekah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9:13 was spoken by the prophet Malachi over 1,000 years later.</a:t>
            </a:r>
          </a:p>
          <a:p>
            <a:pPr lvl="1"/>
            <a:r>
              <a:rPr lang="en-US" dirty="0" smtClean="0"/>
              <a:t>Long after </a:t>
            </a:r>
            <a:r>
              <a:rPr lang="en-US" dirty="0" err="1" smtClean="0"/>
              <a:t>Rebekah</a:t>
            </a:r>
            <a:r>
              <a:rPr lang="en-US" dirty="0" smtClean="0"/>
              <a:t> and her twins had deceased.</a:t>
            </a:r>
          </a:p>
          <a:p>
            <a:pPr lvl="1"/>
            <a:r>
              <a:rPr lang="en-US" dirty="0" smtClean="0"/>
              <a:t>Jacob lived about 147 years so this is ~850 years after his death.</a:t>
            </a:r>
          </a:p>
          <a:p>
            <a:pPr lvl="1"/>
            <a:r>
              <a:rPr lang="en-US" dirty="0" smtClean="0"/>
              <a:t>“</a:t>
            </a:r>
            <a:r>
              <a:rPr lang="en-US" u="sng" dirty="0" smtClean="0"/>
              <a:t>Jacob have loved” spoken past tense</a:t>
            </a:r>
            <a:r>
              <a:rPr lang="en-US" dirty="0" smtClean="0"/>
              <a:t>, not as a predetermined outcome.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9:14-18  God will have mercy or harden whom He desires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knew Pharaoh would not let His people go except under compulsion (Exodus 3:19).</a:t>
            </a:r>
          </a:p>
          <a:p>
            <a:r>
              <a:rPr lang="en-US" u="sng" dirty="0" err="1" smtClean="0"/>
              <a:t>Pharoah’s</a:t>
            </a:r>
            <a:r>
              <a:rPr lang="en-US" u="sng" dirty="0" smtClean="0"/>
              <a:t> heart was hardened as God had spoken</a:t>
            </a:r>
            <a:r>
              <a:rPr lang="en-US" dirty="0" smtClean="0"/>
              <a:t> (</a:t>
            </a:r>
            <a:r>
              <a:rPr lang="en-US" dirty="0" err="1" smtClean="0"/>
              <a:t>Exo</a:t>
            </a:r>
            <a:r>
              <a:rPr lang="en-US" dirty="0" smtClean="0"/>
              <a:t>. 7:13, 8:19, 9:35).</a:t>
            </a:r>
          </a:p>
          <a:p>
            <a:r>
              <a:rPr lang="en-US" u="sng" dirty="0" err="1" smtClean="0"/>
              <a:t>Pharoah’s</a:t>
            </a:r>
            <a:r>
              <a:rPr lang="en-US" u="sng" dirty="0" smtClean="0"/>
              <a:t> heart was hardened by God</a:t>
            </a:r>
            <a:r>
              <a:rPr lang="en-US" dirty="0" smtClean="0"/>
              <a:t> (</a:t>
            </a:r>
            <a:r>
              <a:rPr lang="en-US" dirty="0" err="1" smtClean="0"/>
              <a:t>Exo</a:t>
            </a:r>
            <a:r>
              <a:rPr lang="en-US" dirty="0" smtClean="0"/>
              <a:t>. 9:12, 10:1, 10:20, 10:27, 11:10, 14:18).</a:t>
            </a:r>
          </a:p>
          <a:p>
            <a:r>
              <a:rPr lang="en-US" u="sng" dirty="0" err="1" smtClean="0"/>
              <a:t>Pharoah</a:t>
            </a:r>
            <a:r>
              <a:rPr lang="en-US" u="sng" dirty="0" smtClean="0"/>
              <a:t> hardened his heart</a:t>
            </a:r>
            <a:r>
              <a:rPr lang="en-US" dirty="0" smtClean="0"/>
              <a:t> (</a:t>
            </a:r>
            <a:r>
              <a:rPr lang="en-US" dirty="0" err="1" smtClean="0"/>
              <a:t>Exo</a:t>
            </a:r>
            <a:r>
              <a:rPr lang="en-US" dirty="0" smtClean="0"/>
              <a:t>.  8:32, 1 Sam. 6:6, </a:t>
            </a:r>
            <a:r>
              <a:rPr lang="en-US" dirty="0" err="1" smtClean="0"/>
              <a:t>Exo</a:t>
            </a:r>
            <a:r>
              <a:rPr lang="en-US" dirty="0" smtClean="0"/>
              <a:t>. 9:34).</a:t>
            </a:r>
          </a:p>
          <a:p>
            <a:r>
              <a:rPr lang="en-US" u="sng" dirty="0" err="1" smtClean="0"/>
              <a:t>Pharoah’s</a:t>
            </a:r>
            <a:r>
              <a:rPr lang="en-US" u="sng" dirty="0" smtClean="0"/>
              <a:t> heart was stubborn</a:t>
            </a:r>
            <a:r>
              <a:rPr lang="en-US" dirty="0" smtClean="0"/>
              <a:t> (</a:t>
            </a:r>
            <a:r>
              <a:rPr lang="en-US" dirty="0" err="1" smtClean="0"/>
              <a:t>Exo</a:t>
            </a:r>
            <a:r>
              <a:rPr lang="en-US" dirty="0" smtClean="0"/>
              <a:t>. 7:14, 9:7).</a:t>
            </a:r>
            <a:endParaRPr lang="en-US" u="sng" dirty="0" smtClean="0"/>
          </a:p>
          <a:p>
            <a:pPr>
              <a:buNone/>
            </a:pPr>
            <a:r>
              <a:rPr lang="en-US" b="1" i="1" dirty="0" smtClean="0"/>
              <a:t>Conclusion: The hardening of </a:t>
            </a:r>
            <a:r>
              <a:rPr lang="en-US" b="1" i="1" dirty="0" err="1" smtClean="0"/>
              <a:t>Pharoah’s</a:t>
            </a:r>
            <a:r>
              <a:rPr lang="en-US" b="1" i="1" dirty="0" smtClean="0"/>
              <a:t> heart was a joint work of </a:t>
            </a:r>
            <a:r>
              <a:rPr lang="en-US" b="1" i="1" dirty="0" err="1" smtClean="0"/>
              <a:t>Pharoah</a:t>
            </a:r>
            <a:r>
              <a:rPr lang="en-US" b="1" i="1" dirty="0" smtClean="0"/>
              <a:t> and God.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Elect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8:33, 9:7-18 (&amp; formerly in Luke 18:7)</a:t>
            </a:r>
          </a:p>
          <a:p>
            <a:r>
              <a:rPr lang="en-US" dirty="0" smtClean="0"/>
              <a:t>Ephesians 1:3-6 &amp; 11, 2:8-10</a:t>
            </a:r>
          </a:p>
          <a:p>
            <a:r>
              <a:rPr lang="en-US" dirty="0" smtClean="0"/>
              <a:t>1 Thessalonians 1:4-5, 2:3 </a:t>
            </a:r>
          </a:p>
          <a:p>
            <a:r>
              <a:rPr lang="en-US" dirty="0" smtClean="0"/>
              <a:t>2 Thessalonians 2:13-14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600" dirty="0" smtClean="0"/>
              <a:t>   Wherefore, brethren, give the more diligence to </a:t>
            </a:r>
            <a:r>
              <a:rPr lang="en-US" sz="2600" u="sng" dirty="0" smtClean="0"/>
              <a:t>make your calling and election sure</a:t>
            </a:r>
            <a:r>
              <a:rPr lang="en-US" sz="2600" dirty="0" smtClean="0"/>
              <a:t>: for if ye do these things, ye shall never stumble: </a:t>
            </a:r>
            <a:r>
              <a:rPr lang="en-US" sz="2600" baseline="30000" dirty="0" smtClean="0"/>
              <a:t>11</a:t>
            </a:r>
            <a:r>
              <a:rPr lang="en-US" sz="2600" dirty="0" smtClean="0"/>
              <a:t>for thus shall be richly supplied unto you the entrance into the eternal kingdom of our Lord and </a:t>
            </a:r>
            <a:r>
              <a:rPr lang="en-US" sz="2600" dirty="0" err="1" smtClean="0"/>
              <a:t>Saviour</a:t>
            </a:r>
            <a:r>
              <a:rPr lang="en-US" sz="2600" dirty="0" smtClean="0"/>
              <a:t> Jesus Christ. 	2 Peter 1:10-11 ASV 1901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Rom. 9:19b Who resists God’s will?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desires all to be saved. </a:t>
            </a:r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This is good and acceptable in the sight of God our Savior, </a:t>
            </a:r>
            <a:r>
              <a:rPr lang="en-US" baseline="30000" dirty="0" smtClean="0"/>
              <a:t>4</a:t>
            </a:r>
            <a:r>
              <a:rPr lang="en-US" dirty="0" smtClean="0"/>
              <a:t>who desires all men to be saved and to come to the knowledge of the truth.						1 Timothy 2:3-4  NAS</a:t>
            </a:r>
          </a:p>
          <a:p>
            <a:pPr>
              <a:buNone/>
            </a:pPr>
            <a:r>
              <a:rPr lang="en-US" dirty="0" smtClean="0"/>
              <a:t>   The Lord is not slow about His promise, as some count slowness, but is patient toward you, not wishing for any to perish but for all to come to repentance. 					2 Peter 3:9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i="1" dirty="0" smtClean="0"/>
              <a:t>Romans 9 cannot mean God’s will is imposed upon individuals.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9:19-29  The Divine Perspective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In this section Paul confines himself to God’s purpose.</a:t>
            </a:r>
          </a:p>
          <a:p>
            <a:pPr>
              <a:buNone/>
            </a:pPr>
            <a:r>
              <a:rPr lang="en-US" i="1" dirty="0" smtClean="0"/>
              <a:t>The questions of verse 19 are unanswered.</a:t>
            </a:r>
          </a:p>
          <a:p>
            <a:pPr>
              <a:buNone/>
            </a:pPr>
            <a:r>
              <a:rPr lang="en-US" i="1" dirty="0" smtClean="0"/>
              <a:t>Sanctification is God’s work.</a:t>
            </a:r>
          </a:p>
          <a:p>
            <a:pPr>
              <a:buNone/>
            </a:pPr>
            <a:r>
              <a:rPr lang="en-US" i="1" dirty="0" smtClean="0"/>
              <a:t>Our task is to submit and obey Him, never to reply against Him.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9:30-32  Righteousness by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  “…</a:t>
            </a:r>
            <a:r>
              <a:rPr lang="en-US" sz="2400" dirty="0" smtClean="0"/>
              <a:t>Gentiles, who did not pursue righteousness, attained righteousness, even </a:t>
            </a:r>
            <a:r>
              <a:rPr lang="en-US" sz="2400" dirty="0" smtClean="0"/>
              <a:t>the righteousness </a:t>
            </a:r>
            <a:r>
              <a:rPr lang="en-US" sz="2400" dirty="0" smtClean="0"/>
              <a:t>which is by faith; </a:t>
            </a:r>
            <a:r>
              <a:rPr lang="en-US" sz="2400" dirty="0" smtClean="0"/>
              <a:t>but </a:t>
            </a:r>
            <a:r>
              <a:rPr lang="en-US" sz="2400" dirty="0" smtClean="0"/>
              <a:t>Israel, pursuing a law of righteousness, did not arrive at </a:t>
            </a:r>
            <a:r>
              <a:rPr lang="en-US" sz="2400" i="1" dirty="0" smtClean="0"/>
              <a:t>that</a:t>
            </a:r>
            <a:r>
              <a:rPr lang="en-US" sz="2400" dirty="0" smtClean="0"/>
              <a:t> law. </a:t>
            </a:r>
            <a:r>
              <a:rPr lang="en-US" sz="2400" dirty="0" smtClean="0"/>
              <a:t>Why</a:t>
            </a:r>
            <a:r>
              <a:rPr lang="en-US" sz="2400" dirty="0" smtClean="0"/>
              <a:t>? Because </a:t>
            </a:r>
            <a:r>
              <a:rPr lang="en-US" sz="2400" i="1" dirty="0" smtClean="0"/>
              <a:t>they did</a:t>
            </a:r>
            <a:r>
              <a:rPr lang="en-US" sz="2400" dirty="0" smtClean="0"/>
              <a:t> not </a:t>
            </a:r>
            <a:r>
              <a:rPr lang="en-US" sz="2400" i="1" dirty="0" smtClean="0"/>
              <a:t>pursue it</a:t>
            </a:r>
            <a:r>
              <a:rPr lang="en-US" sz="2400" dirty="0" smtClean="0"/>
              <a:t> by faith, but as though </a:t>
            </a:r>
            <a:r>
              <a:rPr lang="en-US" sz="2400" i="1" dirty="0" smtClean="0"/>
              <a:t>it were</a:t>
            </a:r>
            <a:r>
              <a:rPr lang="en-US" sz="2400" dirty="0" smtClean="0"/>
              <a:t> by works</a:t>
            </a:r>
            <a:r>
              <a:rPr lang="en-US" sz="2400" dirty="0" smtClean="0"/>
              <a:t>.”  Romans 9:30b-32a  NASB 1977</a:t>
            </a:r>
          </a:p>
          <a:p>
            <a:endParaRPr lang="en-US" dirty="0" smtClean="0"/>
          </a:p>
          <a:p>
            <a:pPr marL="514350" indent="-514350"/>
            <a:r>
              <a:rPr lang="en-US" dirty="0" smtClean="0"/>
              <a:t>Gentiles </a:t>
            </a:r>
            <a:r>
              <a:rPr lang="en-US" u="sng" dirty="0" smtClean="0"/>
              <a:t>by faith</a:t>
            </a:r>
            <a:r>
              <a:rPr lang="en-US" dirty="0" smtClean="0"/>
              <a:t> were reckoned to be righteous. The New Covenant affords remission of sins on the basis of a system of faith.</a:t>
            </a:r>
          </a:p>
          <a:p>
            <a:pPr marL="514350" indent="-514350"/>
            <a:r>
              <a:rPr lang="en-US" dirty="0" smtClean="0"/>
              <a:t>Jews </a:t>
            </a:r>
            <a:r>
              <a:rPr lang="en-US" u="sng" dirty="0" smtClean="0"/>
              <a:t>by striving after righteousness through law</a:t>
            </a:r>
            <a:r>
              <a:rPr lang="en-US" dirty="0" smtClean="0"/>
              <a:t> never found “that law.” For though the Law was holy, righteous and good (Rom. 7:12) man could not achieve what God’s son achieved – perfect keeping of the Law. The Law was righteous but man was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Romans chapter 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chapters 9-11 address Israel in relation to God.</a:t>
            </a:r>
          </a:p>
          <a:p>
            <a:pPr lvl="1"/>
            <a:r>
              <a:rPr lang="en-US" dirty="0" smtClean="0"/>
              <a:t>Romans 8:28-30 used these phrases:</a:t>
            </a:r>
          </a:p>
          <a:p>
            <a:pPr lvl="2"/>
            <a:r>
              <a:rPr lang="en-US" dirty="0" smtClean="0"/>
              <a:t>“…those who are called according to His purpose” (8:28b – note singular “purpose”).</a:t>
            </a:r>
          </a:p>
          <a:p>
            <a:pPr lvl="2"/>
            <a:r>
              <a:rPr lang="en-US" dirty="0" smtClean="0"/>
              <a:t>“For whom </a:t>
            </a:r>
            <a:r>
              <a:rPr lang="en-US" u="sng" dirty="0" smtClean="0"/>
              <a:t>He foreknew</a:t>
            </a:r>
            <a:r>
              <a:rPr lang="en-US" dirty="0" smtClean="0"/>
              <a:t>, He also </a:t>
            </a:r>
            <a:r>
              <a:rPr lang="en-US" u="sng" dirty="0" smtClean="0"/>
              <a:t>predestinated</a:t>
            </a:r>
            <a:r>
              <a:rPr lang="en-US" dirty="0" smtClean="0"/>
              <a:t> [to become] </a:t>
            </a:r>
            <a:r>
              <a:rPr lang="en-US" u="sng" dirty="0" smtClean="0"/>
              <a:t>conformed</a:t>
            </a:r>
            <a:r>
              <a:rPr lang="en-US" dirty="0" smtClean="0"/>
              <a:t> to the image of His Son…” (8:29a – note the order of underlined words).</a:t>
            </a:r>
          </a:p>
          <a:p>
            <a:endParaRPr lang="en-US" dirty="0" smtClean="0"/>
          </a:p>
          <a:p>
            <a:r>
              <a:rPr lang="en-US" dirty="0" smtClean="0"/>
              <a:t>Two key points</a:t>
            </a:r>
          </a:p>
          <a:p>
            <a:pPr lvl="1"/>
            <a:r>
              <a:rPr lang="en-US" dirty="0" smtClean="0"/>
              <a:t>God is Sovereign</a:t>
            </a:r>
          </a:p>
          <a:p>
            <a:pPr lvl="1"/>
            <a:r>
              <a:rPr lang="en-US" dirty="0" smtClean="0"/>
              <a:t>God’s purpose will always be fulfilled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9:1-5 Concern over Israel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The “adoption” of Israel as sons of God refers to their selection as His people as attested in the Old Testament:</a:t>
            </a:r>
          </a:p>
          <a:p>
            <a:pPr>
              <a:buNone/>
            </a:pPr>
            <a:r>
              <a:rPr lang="en-US" sz="2000" dirty="0" smtClean="0"/>
              <a:t>    </a:t>
            </a:r>
            <a:r>
              <a:rPr lang="en-US" sz="2400" dirty="0" smtClean="0"/>
              <a:t>Then you shall say to Pharaoh, “Thus says the Lord, Israel is My son, My firstborn. So I said to  you, ‘Let My son go that he may serve Me’; but you have refused to let him go. Behold, I will kill your son, your firstborn.’”   Exodus 4:22-23</a:t>
            </a:r>
          </a:p>
          <a:p>
            <a:pPr algn="ctr">
              <a:buNone/>
            </a:pPr>
            <a:r>
              <a:rPr lang="en-US" sz="2400" dirty="0" smtClean="0"/>
              <a:t>Other references: </a:t>
            </a:r>
            <a:r>
              <a:rPr lang="en-US" sz="2400" dirty="0" err="1" smtClean="0"/>
              <a:t>Exo</a:t>
            </a:r>
            <a:r>
              <a:rPr lang="en-US" sz="2400" dirty="0" smtClean="0"/>
              <a:t>. 19:5, Deut. 14:1, Hosea 11:1.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9:6  But God’s word has not failed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Romans 9:1-5 is Paul’s lament over Israel, coming between the lofty  Q&amp;A of chapter 8:31-38.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God is for us, who is against us? (8:31)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Since God gave His Son for us, will He not give us everything? (8:32)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can condemn us? (8:33)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can separate us from the love of Christ? (8:34)</a:t>
            </a:r>
            <a:endParaRPr lang="en-US" u="sng" dirty="0" smtClean="0"/>
          </a:p>
          <a:p>
            <a:pPr algn="ctr">
              <a:buNone/>
            </a:pPr>
            <a:r>
              <a:rPr lang="en-US" u="sng" dirty="0" smtClean="0"/>
              <a:t>Two Examples follow the statement in 9:6a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Isaac</a:t>
            </a:r>
          </a:p>
          <a:p>
            <a:pPr marL="514350" indent="-514350">
              <a:buAutoNum type="arabicPeriod"/>
            </a:pPr>
            <a:r>
              <a:rPr lang="en-US" dirty="0" smtClean="0"/>
              <a:t>Jacob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9:6-9 God’s promise defines Israel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“Israel” never was meant to include all descendants of Abraham.</a:t>
            </a:r>
          </a:p>
          <a:p>
            <a:pPr lvl="1"/>
            <a:r>
              <a:rPr lang="en-US" dirty="0" smtClean="0"/>
              <a:t>The father of Israel was Isaac.</a:t>
            </a:r>
          </a:p>
          <a:p>
            <a:pPr lvl="2"/>
            <a:r>
              <a:rPr lang="en-US" dirty="0" smtClean="0"/>
              <a:t>Abraham’s faith in God’s promise before Isaac’s birth (4:18-21 &amp; cf.  Gen. 21:1-7).</a:t>
            </a:r>
          </a:p>
          <a:p>
            <a:pPr lvl="2"/>
            <a:r>
              <a:rPr lang="en-US" dirty="0" smtClean="0"/>
              <a:t>Isaac fathered Jacob whose name means “the </a:t>
            </a:r>
            <a:r>
              <a:rPr lang="en-US" dirty="0" err="1" smtClean="0"/>
              <a:t>supplanter</a:t>
            </a:r>
            <a:r>
              <a:rPr lang="en-US" dirty="0" smtClean="0"/>
              <a:t>.”</a:t>
            </a:r>
          </a:p>
          <a:p>
            <a:pPr lvl="2"/>
            <a:r>
              <a:rPr lang="en-US" dirty="0" smtClean="0"/>
              <a:t>After wrestling with an angel (Genesis 32:28, 35:10) Jacob named “Israel” by God.</a:t>
            </a:r>
          </a:p>
          <a:p>
            <a:pPr lvl="1"/>
            <a:r>
              <a:rPr lang="en-US" dirty="0" smtClean="0"/>
              <a:t>The seed promise (“descendants” of 9:7 literally means seed).</a:t>
            </a:r>
          </a:p>
          <a:p>
            <a:pPr lvl="2"/>
            <a:r>
              <a:rPr lang="en-US" dirty="0" smtClean="0"/>
              <a:t>Gen. 15:6 &amp; Rom. 1:3</a:t>
            </a:r>
          </a:p>
          <a:p>
            <a:pPr lvl="1"/>
            <a:r>
              <a:rPr lang="en-US" dirty="0" smtClean="0"/>
              <a:t>The covenant name: “God of Abraham, of Isaac, and of Jacob” (</a:t>
            </a:r>
            <a:r>
              <a:rPr lang="en-US" dirty="0" err="1" smtClean="0"/>
              <a:t>Exo</a:t>
            </a:r>
            <a:r>
              <a:rPr lang="en-US" dirty="0" smtClean="0"/>
              <a:t>. 3:6, 16 &amp; Matthew 22:32 – “not the God of the dead but the living”)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9:8  “Children of Promise” Applies to Us!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“</a:t>
            </a:r>
            <a:r>
              <a:rPr lang="en-US" dirty="0" smtClean="0"/>
              <a:t>And </a:t>
            </a:r>
            <a:r>
              <a:rPr lang="en-US" u="sng" dirty="0" smtClean="0"/>
              <a:t>you brethren, like Isaac, are children of promise</a:t>
            </a:r>
            <a:r>
              <a:rPr lang="en-US" dirty="0" smtClean="0"/>
              <a:t>. </a:t>
            </a:r>
            <a:r>
              <a:rPr lang="en-US" baseline="30000" dirty="0" smtClean="0"/>
              <a:t>29</a:t>
            </a:r>
            <a:r>
              <a:rPr lang="en-US" dirty="0" smtClean="0"/>
              <a:t>But as at that time he who was born according to the flesh persecuted him </a:t>
            </a:r>
            <a:r>
              <a:rPr lang="en-US" i="1" dirty="0" smtClean="0"/>
              <a:t>who was born</a:t>
            </a:r>
            <a:r>
              <a:rPr lang="en-US" dirty="0" smtClean="0"/>
              <a:t> according to the Spirit, so it is now also. </a:t>
            </a:r>
            <a:r>
              <a:rPr lang="en-US" baseline="30000" dirty="0" smtClean="0"/>
              <a:t>30</a:t>
            </a:r>
            <a:r>
              <a:rPr lang="en-US" dirty="0" smtClean="0"/>
              <a:t>But what does the Scripture say? </a:t>
            </a:r>
            <a:br>
              <a:rPr lang="en-US" dirty="0" smtClean="0"/>
            </a:br>
            <a:r>
              <a:rPr lang="en-US" dirty="0" smtClean="0"/>
              <a:t>            “CAST OUT THE BONDWOMAN AND HER SON, </a:t>
            </a:r>
            <a:br>
              <a:rPr lang="en-US" dirty="0" smtClean="0"/>
            </a:br>
            <a:r>
              <a:rPr lang="en-US" dirty="0" smtClean="0"/>
              <a:t>            FOR THE SON OF THE BONDWOMAN SHALL NOT BE AN HEIR 		    WITH THE SON OF THE FREE WOMAN.”</a:t>
            </a:r>
          </a:p>
          <a:p>
            <a:pPr>
              <a:buNone/>
            </a:pPr>
            <a:r>
              <a:rPr lang="en-US" baseline="30000" dirty="0" smtClean="0"/>
              <a:t>31</a:t>
            </a:r>
            <a:r>
              <a:rPr lang="en-US" u="sng" dirty="0" smtClean="0"/>
              <a:t>So then, brethren, we are not children of a bondwoman</a:t>
            </a:r>
            <a:r>
              <a:rPr lang="en-US" dirty="0" smtClean="0"/>
              <a:t>, but of the free woman.”   Galatians 4:28-31 NASB 1977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9192"/>
            <a:ext cx="10515600" cy="1325563"/>
          </a:xfrm>
        </p:spPr>
        <p:txBody>
          <a:bodyPr/>
          <a:lstStyle/>
          <a:p>
            <a:r>
              <a:rPr lang="en-US" b="1" dirty="0" smtClean="0"/>
              <a:t>Romans 9:10 “And not only this, but..”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Rebecca conceived twins by one man, Isaac.</a:t>
            </a:r>
          </a:p>
          <a:p>
            <a:pPr lvl="1"/>
            <a:r>
              <a:rPr lang="en-US" dirty="0" smtClean="0"/>
              <a:t>Esau &amp; Jacob</a:t>
            </a:r>
          </a:p>
          <a:p>
            <a:r>
              <a:rPr lang="en-US" dirty="0" smtClean="0"/>
              <a:t>This example is set with the example of Isaac, to further illustrate the promise of God has not failed (6a).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9:9  “Children of Promise” Applies to Us!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Sarah to have son at appointed time next year (Genesis 18:10 &amp; 14).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“</a:t>
            </a:r>
            <a:r>
              <a:rPr lang="en-US" dirty="0" smtClean="0"/>
              <a:t>Therefore, be sure that it is </a:t>
            </a:r>
            <a:r>
              <a:rPr lang="en-US" u="sng" dirty="0" smtClean="0"/>
              <a:t>those who are of faith who are sons of Abraham</a:t>
            </a:r>
            <a:r>
              <a:rPr lang="en-US" dirty="0" smtClean="0"/>
              <a:t>. </a:t>
            </a:r>
            <a:r>
              <a:rPr lang="en-US" baseline="30000" dirty="0" smtClean="0"/>
              <a:t>8</a:t>
            </a:r>
            <a:r>
              <a:rPr lang="en-US" dirty="0" smtClean="0"/>
              <a:t>And the Scripture, foreseeing that God would justify the Gentiles by faith, preached the gospel beforehand to Abraham, </a:t>
            </a:r>
            <a:r>
              <a:rPr lang="en-US" i="1" dirty="0" smtClean="0"/>
              <a:t>saying</a:t>
            </a:r>
            <a:r>
              <a:rPr lang="en-US" dirty="0" smtClean="0"/>
              <a:t>, “ALL THE NATIONS SHALL BE BLESSED IN YOU.” </a:t>
            </a:r>
            <a:r>
              <a:rPr lang="en-US" baseline="30000" dirty="0" smtClean="0"/>
              <a:t>9</a:t>
            </a:r>
            <a:r>
              <a:rPr lang="en-US" dirty="0" smtClean="0"/>
              <a:t>So </a:t>
            </a:r>
            <a:r>
              <a:rPr lang="en-US" u="sng" dirty="0" smtClean="0"/>
              <a:t>then those who are of faith are blessed with Abraham</a:t>
            </a:r>
            <a:r>
              <a:rPr lang="en-US" dirty="0" smtClean="0"/>
              <a:t>, the believer... </a:t>
            </a:r>
            <a:r>
              <a:rPr lang="en-US" baseline="30000" dirty="0" smtClean="0"/>
              <a:t>16</a:t>
            </a:r>
            <a:r>
              <a:rPr lang="en-US" dirty="0" smtClean="0"/>
              <a:t>Now the promises were spoken to Abraham and to his seed. </a:t>
            </a:r>
            <a:r>
              <a:rPr lang="en-US" u="sng" dirty="0" smtClean="0"/>
              <a:t>He does not say, “And to seeds,” as </a:t>
            </a:r>
            <a:r>
              <a:rPr lang="en-US" i="1" u="sng" dirty="0" smtClean="0"/>
              <a:t>referring</a:t>
            </a:r>
            <a:r>
              <a:rPr lang="en-US" u="sng" dirty="0" smtClean="0"/>
              <a:t> to many, but </a:t>
            </a:r>
            <a:r>
              <a:rPr lang="en-US" i="1" u="sng" dirty="0" smtClean="0"/>
              <a:t>rather</a:t>
            </a:r>
            <a:r>
              <a:rPr lang="en-US" u="sng" dirty="0" smtClean="0"/>
              <a:t> to one, “And to your seed,” that is, Christ</a:t>
            </a:r>
            <a:r>
              <a:rPr lang="en-US" dirty="0" smtClean="0"/>
              <a:t>.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				</a:t>
            </a:r>
            <a:r>
              <a:rPr lang="en-US" dirty="0" smtClean="0"/>
              <a:t>Galatians 3:7-9, 16 NASB 1977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Romans 9:10-13  The twins Jacob &amp; Esau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older (Esau) to serve the younger (Jacob) was told to </a:t>
            </a:r>
            <a:r>
              <a:rPr lang="en-US" dirty="0" err="1" smtClean="0"/>
              <a:t>Rebeka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Did God love Jacob and hate Esau, respecting one to the exclusion of the other?</a:t>
            </a:r>
          </a:p>
          <a:p>
            <a:pPr lvl="1"/>
            <a:r>
              <a:rPr lang="en-US" dirty="0" smtClean="0"/>
              <a:t>Hate here means the same as in Luke 14:26.</a:t>
            </a:r>
          </a:p>
          <a:p>
            <a:pPr lvl="1"/>
            <a:r>
              <a:rPr lang="en-US" dirty="0" smtClean="0"/>
              <a:t>This example and the previous one does not mean God predetermined who would be saved and who would be lost!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err="1" smtClean="0"/>
              <a:t>Rebeka</a:t>
            </a:r>
            <a:r>
              <a:rPr lang="en-US" dirty="0" smtClean="0"/>
              <a:t> was told “</a:t>
            </a:r>
            <a:r>
              <a:rPr lang="en-US" b="1" dirty="0" smtClean="0"/>
              <a:t>two nations are in your womb</a:t>
            </a:r>
            <a:r>
              <a:rPr lang="en-US" dirty="0" smtClean="0"/>
              <a:t>” (Gen. 25:23) and the “one people will be stronger than the other, and the older (i.e., Esau) will serve the younger (i.e., Jacob).  </a:t>
            </a:r>
            <a:r>
              <a:rPr lang="en-US" b="1" i="1" dirty="0" smtClean="0"/>
              <a:t>Think nations, not individuals! </a:t>
            </a:r>
            <a:endParaRPr lang="en-US" b="1" dirty="0" smtClean="0"/>
          </a:p>
          <a:p>
            <a:r>
              <a:rPr lang="en-US" dirty="0" smtClean="0"/>
              <a:t>Christ came through the lineage of Jacob – Christ has all authority now so all are under Him. </a:t>
            </a:r>
            <a:r>
              <a:rPr lang="en-US" b="1" i="1" dirty="0" smtClean="0"/>
              <a:t>Both nations represented “in Christ.”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6B25F-56C9-487F-9FBE-E91237EF9CD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78902</TotalTime>
  <Words>1300</Words>
  <Application>Microsoft Office PowerPoint</Application>
  <PresentationFormat>Custom</PresentationFormat>
  <Paragraphs>107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Adult 2 Class Romans </vt:lpstr>
      <vt:lpstr>Romans chapter 9</vt:lpstr>
      <vt:lpstr>Romans 9:1-5 Concern over Israel</vt:lpstr>
      <vt:lpstr>Romans 9:6  But God’s word has not failed</vt:lpstr>
      <vt:lpstr>Romans 9:6-9 God’s promise defines Israel</vt:lpstr>
      <vt:lpstr>Romans 9:8  “Children of Promise” Applies to Us!</vt:lpstr>
      <vt:lpstr>Romans 9:10 “And not only this, but..”</vt:lpstr>
      <vt:lpstr>Romans 9:9  “Children of Promise” Applies to Us!</vt:lpstr>
      <vt:lpstr>Romans 9:10-13  The twins Jacob &amp; Esau</vt:lpstr>
      <vt:lpstr>9:12 &amp; 13 – statements widely separated</vt:lpstr>
      <vt:lpstr>Romans 9:14-18  God will have mercy or harden whom He desires </vt:lpstr>
      <vt:lpstr>The Elect </vt:lpstr>
      <vt:lpstr>Rom. 9:19b Who resists God’s will?</vt:lpstr>
      <vt:lpstr>Romans 9:19-29  The Divine Perspective </vt:lpstr>
      <vt:lpstr>Romans 9:30-32  Righteousness by faith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Branson Williams</dc:creator>
  <cp:lastModifiedBy>Branson </cp:lastModifiedBy>
  <cp:revision>702</cp:revision>
  <dcterms:created xsi:type="dcterms:W3CDTF">2019-12-16T14:41:19Z</dcterms:created>
  <dcterms:modified xsi:type="dcterms:W3CDTF">2020-02-06T19:34:22Z</dcterms:modified>
</cp:coreProperties>
</file>