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42" r:id="rId3"/>
    <p:sldId id="350" r:id="rId4"/>
    <p:sldId id="354" r:id="rId5"/>
    <p:sldId id="343" r:id="rId6"/>
    <p:sldId id="362" r:id="rId7"/>
    <p:sldId id="347" r:id="rId8"/>
    <p:sldId id="348" r:id="rId9"/>
    <p:sldId id="357" r:id="rId10"/>
    <p:sldId id="349" r:id="rId11"/>
    <p:sldId id="356" r:id="rId12"/>
    <p:sldId id="351" r:id="rId13"/>
    <p:sldId id="363" r:id="rId14"/>
    <p:sldId id="359" r:id="rId15"/>
    <p:sldId id="358" r:id="rId16"/>
    <p:sldId id="334" r:id="rId17"/>
    <p:sldId id="364" r:id="rId18"/>
    <p:sldId id="353" r:id="rId19"/>
    <p:sldId id="365" r:id="rId20"/>
    <p:sldId id="360" r:id="rId21"/>
    <p:sldId id="3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38" autoAdjust="0"/>
    <p:restoredTop sz="94638" autoAdjust="0"/>
  </p:normalViewPr>
  <p:slideViewPr>
    <p:cSldViewPr snapToGrid="0">
      <p:cViewPr varScale="1">
        <p:scale>
          <a:sx n="86" d="100"/>
          <a:sy n="86" d="100"/>
        </p:scale>
        <p:origin x="-450" y="-90"/>
      </p:cViewPr>
      <p:guideLst>
        <p:guide orient="horz" pos="2160"/>
        <p:guide pos="3840"/>
      </p:guideLst>
    </p:cSldViewPr>
  </p:slideViewPr>
  <p:outlineViewPr>
    <p:cViewPr>
      <p:scale>
        <a:sx n="33" d="100"/>
        <a:sy n="33" d="100"/>
      </p:scale>
      <p:origin x="0" y="2145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9" d="100"/>
          <a:sy n="69" d="100"/>
        </p:scale>
        <p:origin x="-32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34B9D-F6DF-4573-959C-C2B9B6E7947B}" type="datetimeFigureOut">
              <a:rPr lang="en-US" smtClean="0"/>
              <a:pPr/>
              <a:t>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0D828-7E9F-4860-8CD8-1B1B5B7A84CA}" type="slidenum">
              <a:rPr lang="en-US" smtClean="0"/>
              <a:pPr/>
              <a:t>‹#›</a:t>
            </a:fld>
            <a:endParaRPr lang="en-US"/>
          </a:p>
        </p:txBody>
      </p:sp>
    </p:spTree>
    <p:extLst>
      <p:ext uri="{BB962C8B-B14F-4D97-AF65-F5344CB8AC3E}">
        <p14:creationId xmlns="" xmlns:p14="http://schemas.microsoft.com/office/powerpoint/2010/main" val="2081168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C0D828-7E9F-4860-8CD8-1B1B5B7A84CA}" type="slidenum">
              <a:rPr lang="en-US" smtClean="0"/>
              <a:pPr/>
              <a:t>1</a:t>
            </a:fld>
            <a:endParaRPr lang="en-US"/>
          </a:p>
        </p:txBody>
      </p:sp>
    </p:spTree>
    <p:extLst>
      <p:ext uri="{BB962C8B-B14F-4D97-AF65-F5344CB8AC3E}">
        <p14:creationId xmlns="" xmlns:p14="http://schemas.microsoft.com/office/powerpoint/2010/main" val="1501191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C0D828-7E9F-4860-8CD8-1B1B5B7A84CA}" type="slidenum">
              <a:rPr lang="en-US" smtClean="0"/>
              <a:pPr/>
              <a:t>16</a:t>
            </a:fld>
            <a:endParaRPr lang="en-US"/>
          </a:p>
        </p:txBody>
      </p:sp>
    </p:spTree>
    <p:extLst>
      <p:ext uri="{BB962C8B-B14F-4D97-AF65-F5344CB8AC3E}">
        <p14:creationId xmlns="" xmlns:p14="http://schemas.microsoft.com/office/powerpoint/2010/main" val="3907857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FDDD93-B85C-41D6-83AC-A345029363EE}" type="datetime1">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59526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3C7DE-6D4E-4C64-9467-241425F196D7}" type="datetime1">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331359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D1EBD-D187-4F72-9121-91F8C3F9E12C}" type="datetime1">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170618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E0600-7E8E-4D78-AD1B-8C69FFA355CB}" type="datetime1">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209822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FB123-228A-4B78-92FE-3088CC22F8D7}" type="datetime1">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348109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2EDB5D-C6C4-4B5B-B16A-02C6721BC529}" type="datetime1">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376701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9905A5-70F6-4C5A-B1B2-767DD34F74B2}" type="datetime1">
              <a:rPr lang="en-US" smtClean="0"/>
              <a:pPr/>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25749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E43EF2-73B3-4C4D-B3AA-5662F0C4A4BE}" type="datetime1">
              <a:rPr lang="en-US" smtClean="0"/>
              <a:pPr/>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139790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0C6B6-1E9A-4A4A-8494-DA483D9A2F5A}" type="datetime1">
              <a:rPr lang="en-US" smtClean="0"/>
              <a:pPr/>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262149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DC5CF3-DC7C-4345-B9BE-52793D260116}" type="datetime1">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28277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18CF3-1F4E-4A86-9DA7-C9C307063BA8}" type="datetime1">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1087797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49111-074B-44B5-971C-0DE6B1276EAE}" type="datetime1">
              <a:rPr lang="en-US" smtClean="0"/>
              <a:pPr/>
              <a:t>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596705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bible.cc/1_john/3-23.htm" TargetMode="External"/><Relationship Id="rId2" Type="http://schemas.openxmlformats.org/officeDocument/2006/relationships/hyperlink" Target="https://bible.cc/1_john/3-22.htm" TargetMode="External"/><Relationship Id="rId1" Type="http://schemas.openxmlformats.org/officeDocument/2006/relationships/slideLayout" Target="../slideLayouts/slideLayout2.xml"/><Relationship Id="rId4" Type="http://schemas.openxmlformats.org/officeDocument/2006/relationships/hyperlink" Target="https://bible.cc/1_john/3-24.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iblehub.com/greek/strongs_3611.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Adult 2 Class</a:t>
            </a:r>
            <a:br>
              <a:rPr lang="en-US" b="1" dirty="0" smtClean="0"/>
            </a:br>
            <a:r>
              <a:rPr lang="en-US" b="1" dirty="0" smtClean="0"/>
              <a:t>Romans chapter 8 </a:t>
            </a:r>
            <a:endParaRPr lang="en-US" b="1"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a:t>
            </a:fld>
            <a:endParaRPr lang="en-US"/>
          </a:p>
        </p:txBody>
      </p:sp>
    </p:spTree>
    <p:extLst>
      <p:ext uri="{BB962C8B-B14F-4D97-AF65-F5344CB8AC3E}">
        <p14:creationId xmlns="" xmlns:p14="http://schemas.microsoft.com/office/powerpoint/2010/main" val="120058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Objections  to a Literal Indwelling Holy Spirit</a:t>
            </a:r>
            <a:br>
              <a:rPr lang="en-US" sz="4000" b="1" dirty="0" smtClean="0"/>
            </a:br>
            <a:r>
              <a:rPr lang="en-US" sz="1800" b="1" dirty="0" smtClean="0"/>
              <a:t>(1 of 4)</a:t>
            </a:r>
            <a:endParaRPr lang="en-US" sz="4000" b="1" dirty="0"/>
          </a:p>
        </p:txBody>
      </p:sp>
      <p:sp>
        <p:nvSpPr>
          <p:cNvPr id="3" name="Content Placeholder 2"/>
          <p:cNvSpPr>
            <a:spLocks noGrp="1"/>
          </p:cNvSpPr>
          <p:nvPr>
            <p:ph idx="1"/>
          </p:nvPr>
        </p:nvSpPr>
        <p:spPr>
          <a:xfrm>
            <a:off x="838200" y="1729647"/>
            <a:ext cx="10515600" cy="4935557"/>
          </a:xfrm>
        </p:spPr>
        <p:txBody>
          <a:bodyPr>
            <a:normAutofit/>
          </a:bodyPr>
          <a:lstStyle/>
          <a:p>
            <a:r>
              <a:rPr lang="en-US" dirty="0" smtClean="0"/>
              <a:t>The indwelling Word is the means of the Spirit’s indwelling</a:t>
            </a:r>
          </a:p>
          <a:p>
            <a:pPr lvl="1"/>
            <a:r>
              <a:rPr lang="en-US" dirty="0" smtClean="0"/>
              <a:t>Multiple scriptures ascribe the same result from the Word and the Holy Spirit</a:t>
            </a:r>
          </a:p>
          <a:p>
            <a:pPr lvl="2"/>
            <a:r>
              <a:rPr lang="en-US" dirty="0" smtClean="0"/>
              <a:t>Some conclude </a:t>
            </a:r>
            <a:r>
              <a:rPr lang="en-US" dirty="0" smtClean="0"/>
              <a:t>by this the </a:t>
            </a:r>
            <a:r>
              <a:rPr lang="en-US" dirty="0" smtClean="0"/>
              <a:t>Word implanted is the only means of the </a:t>
            </a:r>
            <a:r>
              <a:rPr lang="en-US" dirty="0" smtClean="0"/>
              <a:t>indwelling Spirit.</a:t>
            </a:r>
            <a:endParaRPr lang="en-US" dirty="0" smtClean="0"/>
          </a:p>
          <a:p>
            <a:pPr lvl="1"/>
            <a:r>
              <a:rPr lang="en-US" dirty="0" smtClean="0"/>
              <a:t>Yet these actions of the Holy Spirit indwelling are not ascribed to the Word.</a:t>
            </a:r>
          </a:p>
          <a:p>
            <a:pPr lvl="2"/>
            <a:r>
              <a:rPr lang="en-US" dirty="0" smtClean="0"/>
              <a:t>Romans 8:11 our resurrection from the dead “through His Spirit who indwells you.”</a:t>
            </a:r>
          </a:p>
          <a:p>
            <a:pPr lvl="2"/>
            <a:r>
              <a:rPr lang="en-US" dirty="0" smtClean="0"/>
              <a:t>Seal as sons of God by which we cry, Abba Father. (Rom. 8:15, Eph. 1:13-14, Gal. 4:6)</a:t>
            </a:r>
          </a:p>
          <a:p>
            <a:pPr lvl="2"/>
            <a:r>
              <a:rPr lang="en-US" dirty="0" smtClean="0"/>
              <a:t>Romans 8:16 adds “The Spirit Himself bears witness with our spirit that we are children of God.” </a:t>
            </a:r>
          </a:p>
          <a:p>
            <a:pPr>
              <a:buNone/>
            </a:pPr>
            <a:endParaRPr lang="en-US" dirty="0" smtClean="0"/>
          </a:p>
          <a:p>
            <a:r>
              <a:rPr lang="en-US" dirty="0" smtClean="0"/>
              <a:t>If the Holy Spirit indwelled us we would have miraculous proof.</a:t>
            </a:r>
          </a:p>
          <a:p>
            <a:pPr lvl="1"/>
            <a:r>
              <a:rPr lang="en-US" sz="2000" dirty="0" smtClean="0"/>
              <a:t>John was filled with the Holy Spirit from his mother’s womb (Luke 1:15).</a:t>
            </a:r>
          </a:p>
          <a:p>
            <a:pPr lvl="1"/>
            <a:r>
              <a:rPr lang="en-US" sz="2000" dirty="0" smtClean="0"/>
              <a:t>John never performed a miraculous sign (John 10:41).</a:t>
            </a:r>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Objections  to a Literal Indwelling Holy Spirit</a:t>
            </a:r>
            <a:br>
              <a:rPr lang="en-US" sz="4000" b="1" dirty="0" smtClean="0"/>
            </a:br>
            <a:r>
              <a:rPr lang="en-US" sz="1800" b="1" dirty="0" smtClean="0"/>
              <a:t>(2 of 4)</a:t>
            </a:r>
            <a:endParaRPr lang="en-US" sz="4000" b="1" dirty="0"/>
          </a:p>
        </p:txBody>
      </p:sp>
      <p:sp>
        <p:nvSpPr>
          <p:cNvPr id="3" name="Content Placeholder 2"/>
          <p:cNvSpPr>
            <a:spLocks noGrp="1"/>
          </p:cNvSpPr>
          <p:nvPr>
            <p:ph idx="1"/>
          </p:nvPr>
        </p:nvSpPr>
        <p:spPr/>
        <p:txBody>
          <a:bodyPr>
            <a:normAutofit/>
          </a:bodyPr>
          <a:lstStyle/>
          <a:p>
            <a:r>
              <a:rPr lang="en-US" dirty="0" smtClean="0"/>
              <a:t>The Holy Spirit cannot be fragmented (divided between persons).</a:t>
            </a:r>
          </a:p>
          <a:p>
            <a:pPr lvl="1"/>
            <a:r>
              <a:rPr lang="en-US" sz="2000" dirty="0" smtClean="0"/>
              <a:t>Omnipresence is a characteristic of Deity. Psalm 139:7</a:t>
            </a:r>
          </a:p>
          <a:p>
            <a:pPr lvl="1"/>
            <a:r>
              <a:rPr lang="en-US" sz="2000" dirty="0" smtClean="0"/>
              <a:t>“And it will come about after this That I will pour out My Spirit on all mankind; </a:t>
            </a:r>
            <a:br>
              <a:rPr lang="en-US" sz="2000" dirty="0" smtClean="0"/>
            </a:br>
            <a:r>
              <a:rPr lang="en-US" sz="2000" dirty="0" smtClean="0"/>
              <a:t>  And your sons and daughters will prophesy, Your old men will dream dreams, </a:t>
            </a:r>
            <a:br>
              <a:rPr lang="en-US" sz="2000" dirty="0" smtClean="0"/>
            </a:br>
            <a:r>
              <a:rPr lang="en-US" sz="2000" dirty="0" smtClean="0"/>
              <a:t>  Your young men will see visions. “  Joel 2:28 fulfilled in Acts 2 </a:t>
            </a:r>
          </a:p>
          <a:p>
            <a:pPr lvl="2"/>
            <a:r>
              <a:rPr lang="en-US" sz="1600" dirty="0" smtClean="0"/>
              <a:t>This is not the indwelling, the “Holy Spirit poured out” upon numerous sons and daughters.</a:t>
            </a:r>
          </a:p>
          <a:p>
            <a:pPr lvl="1">
              <a:buNone/>
            </a:pPr>
            <a:endParaRPr lang="en-US" dirty="0" smtClean="0"/>
          </a:p>
          <a:p>
            <a:r>
              <a:rPr lang="en-US" dirty="0" smtClean="0"/>
              <a:t>One Spirit or 3 Spirits in us?</a:t>
            </a:r>
          </a:p>
          <a:p>
            <a:pPr lvl="1"/>
            <a:r>
              <a:rPr lang="en-US" dirty="0" smtClean="0"/>
              <a:t>Spirit of God, Spirit of Christ and Spirit of Romans 8:9-11	</a:t>
            </a:r>
          </a:p>
          <a:p>
            <a:pPr lvl="2"/>
            <a:r>
              <a:rPr lang="en-US" dirty="0" smtClean="0"/>
              <a:t>God gives the Holy Spirit (Acts 5:32, 1 Cor. 6:19, James 4:5) so “Spirit of God.”</a:t>
            </a:r>
          </a:p>
          <a:p>
            <a:pPr lvl="2"/>
            <a:r>
              <a:rPr lang="en-US" dirty="0" smtClean="0"/>
              <a:t>Spirit of His Son (Gal. 4:6) means Holy Spirit sent into our hearts.</a:t>
            </a:r>
          </a:p>
          <a:p>
            <a:pPr lvl="2"/>
            <a:r>
              <a:rPr lang="en-US" dirty="0" smtClean="0"/>
              <a:t>1</a:t>
            </a:r>
            <a:r>
              <a:rPr lang="en-US" baseline="30000" dirty="0" smtClean="0"/>
              <a:t>st</a:t>
            </a:r>
            <a:r>
              <a:rPr lang="en-US" dirty="0" smtClean="0"/>
              <a:t> John gives </a:t>
            </a:r>
            <a:r>
              <a:rPr lang="en-US" dirty="0" smtClean="0"/>
              <a:t>more on this</a:t>
            </a:r>
            <a:r>
              <a:rPr lang="en-US" dirty="0" smtClean="0"/>
              <a:t>…….</a:t>
            </a:r>
            <a:endParaRPr lang="en-US" dirty="0" smtClean="0"/>
          </a:p>
          <a:p>
            <a:pPr lvl="2">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Objections to a Literal Indwelling Holy Spirit</a:t>
            </a:r>
            <a:br>
              <a:rPr lang="en-US" sz="4000" b="1" dirty="0" smtClean="0"/>
            </a:br>
            <a:r>
              <a:rPr lang="en-US" sz="1800" b="1" dirty="0" smtClean="0"/>
              <a:t>(3 of 4)</a:t>
            </a:r>
            <a:endParaRPr lang="en-US" sz="4000" dirty="0"/>
          </a:p>
        </p:txBody>
      </p:sp>
      <p:sp>
        <p:nvSpPr>
          <p:cNvPr id="3" name="Content Placeholder 2"/>
          <p:cNvSpPr>
            <a:spLocks noGrp="1"/>
          </p:cNvSpPr>
          <p:nvPr>
            <p:ph idx="1"/>
          </p:nvPr>
        </p:nvSpPr>
        <p:spPr/>
        <p:txBody>
          <a:bodyPr>
            <a:normAutofit/>
          </a:bodyPr>
          <a:lstStyle/>
          <a:p>
            <a:r>
              <a:rPr lang="en-US" dirty="0" smtClean="0"/>
              <a:t>The Spirit is in us the same way God is in us.</a:t>
            </a:r>
          </a:p>
          <a:p>
            <a:pPr lvl="1"/>
            <a:r>
              <a:rPr lang="en-US" dirty="0" smtClean="0"/>
              <a:t>John revealed the Spirit to be the means of God abiding in us:</a:t>
            </a:r>
          </a:p>
          <a:p>
            <a:pPr>
              <a:buNone/>
            </a:pPr>
            <a:r>
              <a:rPr lang="en-US" dirty="0" smtClean="0"/>
              <a:t>   </a:t>
            </a:r>
            <a:r>
              <a:rPr lang="en-US" sz="2000" dirty="0" smtClean="0"/>
              <a:t>Beloved, if our heart does not condemn us, we have confidence before God; </a:t>
            </a:r>
            <a:r>
              <a:rPr lang="en-US" sz="2000" baseline="30000" dirty="0" smtClean="0">
                <a:hlinkClick r:id="rId2"/>
              </a:rPr>
              <a:t>22</a:t>
            </a:r>
            <a:r>
              <a:rPr lang="en-US" sz="2000" dirty="0" smtClean="0"/>
              <a:t>and whatever we ask we receive from Him, because we keep His commandments and do the things that are pleasing in His sight. </a:t>
            </a:r>
            <a:r>
              <a:rPr lang="en-US" sz="2000" baseline="30000" dirty="0" smtClean="0">
                <a:hlinkClick r:id="rId3"/>
              </a:rPr>
              <a:t>23</a:t>
            </a:r>
            <a:r>
              <a:rPr lang="en-US" sz="2000" dirty="0" smtClean="0"/>
              <a:t>And this is His commandment, that we believe in the name of His Son Jesus Christ, and love one another, just as He commanded us. </a:t>
            </a:r>
            <a:r>
              <a:rPr lang="en-US" sz="2000" baseline="30000" dirty="0" smtClean="0">
                <a:hlinkClick r:id="rId4"/>
              </a:rPr>
              <a:t>24</a:t>
            </a:r>
            <a:r>
              <a:rPr lang="en-US" sz="2000" dirty="0" smtClean="0"/>
              <a:t>And the one who keeps His commandments abides in Him, and He in him. </a:t>
            </a:r>
            <a:r>
              <a:rPr lang="en-US" sz="2000" u="sng" dirty="0" smtClean="0"/>
              <a:t>And we know by this that He abides in us, by the Spirit whom He has given us</a:t>
            </a:r>
            <a:r>
              <a:rPr lang="en-US" sz="2000" dirty="0" smtClean="0"/>
              <a:t>.  1</a:t>
            </a:r>
            <a:r>
              <a:rPr lang="en-US" sz="2000" baseline="30000" dirty="0" smtClean="0"/>
              <a:t>st</a:t>
            </a:r>
            <a:r>
              <a:rPr lang="en-US" sz="2000" dirty="0" smtClean="0"/>
              <a:t> John 3:21-24</a:t>
            </a:r>
          </a:p>
          <a:p>
            <a:pPr>
              <a:buNone/>
            </a:pPr>
            <a:endParaRPr lang="en-US" sz="2000" dirty="0" smtClean="0"/>
          </a:p>
          <a:p>
            <a:pPr>
              <a:buNone/>
            </a:pPr>
            <a:r>
              <a:rPr lang="en-US" sz="2000" dirty="0" smtClean="0"/>
              <a:t>    No one has behold God at any time; if we love one another, God abides in us, and His love is perfected in us. </a:t>
            </a:r>
            <a:r>
              <a:rPr lang="en-US" sz="2000" u="sng" dirty="0" smtClean="0"/>
              <a:t>By this we know that we abide in Him and He in us, because He has given us of His Spirit</a:t>
            </a:r>
            <a:r>
              <a:rPr lang="en-US" sz="2000" dirty="0" smtClean="0"/>
              <a:t>.  1</a:t>
            </a:r>
            <a:r>
              <a:rPr lang="en-US" sz="2000" baseline="30000" dirty="0" smtClean="0"/>
              <a:t>st</a:t>
            </a:r>
            <a:r>
              <a:rPr lang="en-US" sz="2000" dirty="0" smtClean="0"/>
              <a:t> John 4:12-13</a:t>
            </a:r>
            <a:endParaRPr lang="en-US" sz="2000"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Objections to a Literal Indwelling Holy Spirit</a:t>
            </a:r>
            <a:br>
              <a:rPr lang="en-US" sz="4000" b="1" dirty="0" smtClean="0"/>
            </a:br>
            <a:r>
              <a:rPr lang="en-US" sz="1800" b="1" dirty="0" smtClean="0"/>
              <a:t>(4 of 4)</a:t>
            </a:r>
            <a:endParaRPr lang="en-US" sz="4000" dirty="0"/>
          </a:p>
        </p:txBody>
      </p:sp>
      <p:sp>
        <p:nvSpPr>
          <p:cNvPr id="3" name="Content Placeholder 2"/>
          <p:cNvSpPr>
            <a:spLocks noGrp="1"/>
          </p:cNvSpPr>
          <p:nvPr>
            <p:ph idx="1"/>
          </p:nvPr>
        </p:nvSpPr>
        <p:spPr/>
        <p:txBody>
          <a:bodyPr>
            <a:normAutofit/>
          </a:bodyPr>
          <a:lstStyle/>
          <a:p>
            <a:r>
              <a:rPr lang="en-US" dirty="0" smtClean="0"/>
              <a:t>The Spirit is in us the same way Christ is in us.</a:t>
            </a:r>
          </a:p>
          <a:p>
            <a:pPr lvl="1"/>
            <a:r>
              <a:rPr lang="en-US" dirty="0" smtClean="0"/>
              <a:t>Christians are “in Christ” (6:3) – how is Christ in us?</a:t>
            </a:r>
          </a:p>
          <a:p>
            <a:pPr lvl="1" algn="ctr">
              <a:lnSpc>
                <a:spcPct val="150000"/>
              </a:lnSpc>
              <a:buNone/>
            </a:pPr>
            <a:r>
              <a:rPr lang="en-US" u="sng" dirty="0" smtClean="0"/>
              <a:t>Christ in us by faith</a:t>
            </a:r>
          </a:p>
          <a:p>
            <a:pPr lvl="1"/>
            <a:r>
              <a:rPr lang="en-US" sz="2200" dirty="0" smtClean="0"/>
              <a:t>I have been crucified with Christ; and it is no longer I who live, but </a:t>
            </a:r>
            <a:r>
              <a:rPr lang="en-US" sz="2200" u="sng" dirty="0" smtClean="0"/>
              <a:t>Christ lives in me</a:t>
            </a:r>
            <a:r>
              <a:rPr lang="en-US" sz="2200" dirty="0" smtClean="0"/>
              <a:t>; and the </a:t>
            </a:r>
            <a:r>
              <a:rPr lang="en-US" sz="2200" i="1" dirty="0" smtClean="0"/>
              <a:t>life</a:t>
            </a:r>
            <a:r>
              <a:rPr lang="en-US" sz="2200" dirty="0" smtClean="0"/>
              <a:t> which I now live in the flesh </a:t>
            </a:r>
            <a:r>
              <a:rPr lang="en-US" sz="2200" u="sng" dirty="0" smtClean="0"/>
              <a:t>I live by faith in the Son of God</a:t>
            </a:r>
            <a:r>
              <a:rPr lang="en-US" sz="2200" dirty="0" smtClean="0"/>
              <a:t>, who loved me and delivered Himself up for me.  Galatians 2:20 NAS 1977</a:t>
            </a:r>
          </a:p>
          <a:p>
            <a:pPr lvl="1"/>
            <a:r>
              <a:rPr lang="en-US" sz="2200" dirty="0" smtClean="0"/>
              <a:t>My children, with whom I am again in labor </a:t>
            </a:r>
            <a:r>
              <a:rPr lang="en-US" sz="2200" u="sng" dirty="0" smtClean="0"/>
              <a:t>until Christ is formed in you </a:t>
            </a:r>
            <a:r>
              <a:rPr lang="en-US" sz="2200" dirty="0" smtClean="0"/>
              <a:t>– Gal. 4:19</a:t>
            </a:r>
          </a:p>
          <a:p>
            <a:pPr lvl="1"/>
            <a:r>
              <a:rPr lang="en-US" sz="2200" dirty="0" smtClean="0"/>
              <a:t>Paul prayed to God that the Ephesians would be “…strengthened with power thorough His Spirit in the inner man; </a:t>
            </a:r>
            <a:r>
              <a:rPr lang="en-US" sz="2200" u="sng" dirty="0" smtClean="0"/>
              <a:t>so that Christ may dwell in your hearts through faith</a:t>
            </a:r>
            <a:r>
              <a:rPr lang="en-US" sz="2200" dirty="0" smtClean="0"/>
              <a:t>.” Ephesians 3:16b-17a</a:t>
            </a:r>
          </a:p>
        </p:txBody>
      </p:sp>
      <p:sp>
        <p:nvSpPr>
          <p:cNvPr id="4" name="Slide Number Placeholder 3"/>
          <p:cNvSpPr>
            <a:spLocks noGrp="1"/>
          </p:cNvSpPr>
          <p:nvPr>
            <p:ph type="sldNum" sz="quarter" idx="12"/>
          </p:nvPr>
        </p:nvSpPr>
        <p:spPr/>
        <p:txBody>
          <a:bodyPr/>
          <a:lstStyle/>
          <a:p>
            <a:fld id="{AC06B25F-56C9-487F-9FBE-E91237EF9CD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Holy Spirit indwelling – Old Testament parallels </a:t>
            </a:r>
            <a:endParaRPr lang="en-US" b="1" dirty="0"/>
          </a:p>
        </p:txBody>
      </p:sp>
      <p:sp>
        <p:nvSpPr>
          <p:cNvPr id="3" name="Content Placeholder 2"/>
          <p:cNvSpPr>
            <a:spLocks noGrp="1"/>
          </p:cNvSpPr>
          <p:nvPr>
            <p:ph idx="1"/>
          </p:nvPr>
        </p:nvSpPr>
        <p:spPr/>
        <p:txBody>
          <a:bodyPr>
            <a:normAutofit fontScale="85000" lnSpcReduction="20000"/>
          </a:bodyPr>
          <a:lstStyle/>
          <a:p>
            <a:r>
              <a:rPr lang="en-US" i="1" dirty="0" smtClean="0"/>
              <a:t>Observe the purpose of the Tabernacle as stated by God:</a:t>
            </a:r>
            <a:endParaRPr lang="en-US" dirty="0" smtClean="0"/>
          </a:p>
          <a:p>
            <a:pPr>
              <a:buNone/>
            </a:pPr>
            <a:r>
              <a:rPr lang="en-US" dirty="0" smtClean="0"/>
              <a:t>   “Let them construct a sanctuary for Me, </a:t>
            </a:r>
            <a:r>
              <a:rPr lang="en-US" u="sng" dirty="0" smtClean="0"/>
              <a:t>that I may dwell among them</a:t>
            </a:r>
            <a:r>
              <a:rPr lang="en-US" dirty="0" smtClean="0"/>
              <a:t>. According to all that I am going to show you, as the pattern of the tabernacle and the pattern of all its furniture, </a:t>
            </a:r>
            <a:r>
              <a:rPr lang="en-US" u="sng" dirty="0" smtClean="0"/>
              <a:t>just so you shall construct it</a:t>
            </a:r>
            <a:r>
              <a:rPr lang="en-US" dirty="0" smtClean="0"/>
              <a:t>.”        Exodus 25:8-9 NASB</a:t>
            </a:r>
          </a:p>
          <a:p>
            <a:pPr>
              <a:buNone/>
            </a:pPr>
            <a:endParaRPr lang="en-US" dirty="0" smtClean="0"/>
          </a:p>
          <a:p>
            <a:r>
              <a:rPr lang="en-US" i="1" dirty="0" smtClean="0"/>
              <a:t>The glory of God covered the Tabernacle when Moses completed it.....</a:t>
            </a:r>
            <a:endParaRPr lang="en-US" dirty="0" smtClean="0"/>
          </a:p>
          <a:p>
            <a:pPr>
              <a:buNone/>
            </a:pPr>
            <a:r>
              <a:rPr lang="en-US" dirty="0" smtClean="0"/>
              <a:t>    “</a:t>
            </a:r>
            <a:r>
              <a:rPr lang="en-US" u="sng" dirty="0" smtClean="0"/>
              <a:t>Then the cloud covered the tent of meeting, and the glory of the LORD filled the tabernacle</a:t>
            </a:r>
            <a:r>
              <a:rPr lang="en-US" dirty="0" smtClean="0"/>
              <a:t>. Moses was not able to enter the tent of meeting because the cloud had settled on it, and </a:t>
            </a:r>
            <a:r>
              <a:rPr lang="en-US" u="sng" dirty="0" smtClean="0"/>
              <a:t>the glory of the LORD filled the tabernacle</a:t>
            </a:r>
            <a:r>
              <a:rPr lang="en-US" dirty="0" smtClean="0"/>
              <a:t>. Throughout all their journeys whenever the cloud was taken up from over the tabernacle, the sons of Israel would set out; but if the cloud was not taken up, then they did not set out until the day when it was taken up. For throughout all their journeys, the cloud of the LORD was on the tabernacle by day, and there was fire in it by night, in the sight of all the house of Israel.” Exodus 40:34-38 NASB</a:t>
            </a:r>
          </a:p>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Holy Spirit dwelling – Old Testament parallels </a:t>
            </a:r>
            <a:endParaRPr lang="en-US" b="1" dirty="0"/>
          </a:p>
        </p:txBody>
      </p:sp>
      <p:sp>
        <p:nvSpPr>
          <p:cNvPr id="3" name="Content Placeholder 2"/>
          <p:cNvSpPr>
            <a:spLocks noGrp="1"/>
          </p:cNvSpPr>
          <p:nvPr>
            <p:ph idx="1"/>
          </p:nvPr>
        </p:nvSpPr>
        <p:spPr/>
        <p:txBody>
          <a:bodyPr/>
          <a:lstStyle/>
          <a:p>
            <a:r>
              <a:rPr lang="en-US" i="1" dirty="0" smtClean="0"/>
              <a:t>After building and furnishing these places in accord with God's instructions they are fit to serve as a consecrated place for His presence. </a:t>
            </a:r>
          </a:p>
          <a:p>
            <a:r>
              <a:rPr lang="en-US" i="1" dirty="0" smtClean="0"/>
              <a:t>Similarly, only after the remission of our sins by means of baptism we then receive the gift of the Holy Spirit (Acts 2:38). If the gift is the Holy Spirit indwelling then it is harmonious with Acts 5:32, John 7:37, Romans 5:5, 8:9-11, &amp; 1st Corinthians 6:14-20. </a:t>
            </a:r>
            <a:endParaRPr lang="en-US" dirty="0" smtClean="0"/>
          </a:p>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3600" b="1" dirty="0" smtClean="0"/>
              <a:t>Another Old Testament parallel</a:t>
            </a:r>
            <a:br>
              <a:rPr lang="en-US" sz="3600" b="1" dirty="0" smtClean="0"/>
            </a:br>
            <a:r>
              <a:rPr lang="en-US" sz="3600" b="1" dirty="0" smtClean="0"/>
              <a:t>Genesis </a:t>
            </a:r>
            <a:r>
              <a:rPr lang="en-US" sz="3600" b="1" dirty="0" smtClean="0"/>
              <a:t>17 – God added </a:t>
            </a:r>
            <a:r>
              <a:rPr lang="he-IL" altLang="en-US" sz="3600" dirty="0" smtClean="0">
                <a:solidFill>
                  <a:srgbClr val="FF0000"/>
                </a:solidFill>
              </a:rPr>
              <a:t>ה</a:t>
            </a:r>
            <a:r>
              <a:rPr lang="en-US" altLang="en-US" sz="3600" dirty="0" smtClean="0">
                <a:solidFill>
                  <a:srgbClr val="FF0000"/>
                </a:solidFill>
              </a:rPr>
              <a:t> </a:t>
            </a:r>
            <a:r>
              <a:rPr lang="en-US" altLang="en-US" sz="3600" b="1" dirty="0" smtClean="0"/>
              <a:t>to Abram and </a:t>
            </a:r>
            <a:r>
              <a:rPr lang="en-US" altLang="en-US" sz="3600" b="1" dirty="0" err="1" smtClean="0"/>
              <a:t>Sarai’s</a:t>
            </a:r>
            <a:r>
              <a:rPr lang="en-US" altLang="en-US" sz="3600" b="1" dirty="0" smtClean="0"/>
              <a:t> Names</a:t>
            </a:r>
            <a:endParaRPr lang="en-US" sz="3600" b="1" dirty="0"/>
          </a:p>
        </p:txBody>
      </p:sp>
      <p:sp>
        <p:nvSpPr>
          <p:cNvPr id="6" name="Content Placeholder 5"/>
          <p:cNvSpPr>
            <a:spLocks noGrp="1"/>
          </p:cNvSpPr>
          <p:nvPr>
            <p:ph idx="1"/>
          </p:nvPr>
        </p:nvSpPr>
        <p:spPr/>
        <p:txBody>
          <a:bodyPr/>
          <a:lstStyle/>
          <a:p>
            <a:endParaRPr lang="en-US" dirty="0" smtClean="0"/>
          </a:p>
          <a:p>
            <a:pPr>
              <a:buNone/>
            </a:pPr>
            <a:endParaRPr lang="en-US" dirty="0" smtClean="0"/>
          </a:p>
          <a:p>
            <a:endParaRPr lang="en-US" dirty="0" smtClean="0"/>
          </a:p>
          <a:p>
            <a:endParaRPr lang="en-US" dirty="0" smtClean="0"/>
          </a:p>
          <a:p>
            <a:endParaRPr lang="en-US" dirty="0" smtClean="0"/>
          </a:p>
          <a:p>
            <a:pPr>
              <a:buNone/>
            </a:pPr>
            <a:r>
              <a:rPr lang="en-US" dirty="0"/>
              <a:t>		</a:t>
            </a:r>
            <a:r>
              <a:rPr lang="he-IL" altLang="en-US" dirty="0"/>
              <a:t>			</a:t>
            </a:r>
            <a:r>
              <a:rPr lang="en-US" dirty="0"/>
              <a:t>		</a:t>
            </a:r>
            <a:endParaRPr lang="he-IL" altLang="en-US" dirty="0"/>
          </a:p>
          <a:p>
            <a:pPr>
              <a:buNone/>
            </a:pPr>
            <a:r>
              <a:rPr lang="en-US" dirty="0"/>
              <a:t>		</a:t>
            </a:r>
            <a:r>
              <a:rPr lang="he-IL" altLang="en-US" dirty="0"/>
              <a:t>			</a:t>
            </a:r>
            <a:r>
              <a:rPr lang="en-US" dirty="0"/>
              <a:t>	</a:t>
            </a:r>
            <a:r>
              <a:rPr lang="en-US" dirty="0" smtClean="0"/>
              <a:t>	</a:t>
            </a:r>
            <a:endParaRPr lang="he-IL" altLang="en-US" dirty="0"/>
          </a:p>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16</a:t>
            </a:fld>
            <a:endParaRPr lang="en-US"/>
          </a:p>
        </p:txBody>
      </p:sp>
      <p:graphicFrame>
        <p:nvGraphicFramePr>
          <p:cNvPr id="7" name="Table 6"/>
          <p:cNvGraphicFramePr>
            <a:graphicFrameLocks noGrp="1"/>
          </p:cNvGraphicFramePr>
          <p:nvPr/>
        </p:nvGraphicFramePr>
        <p:xfrm>
          <a:off x="1355835" y="2016086"/>
          <a:ext cx="9266620" cy="2351360"/>
        </p:xfrm>
        <a:graphic>
          <a:graphicData uri="http://schemas.openxmlformats.org/drawingml/2006/table">
            <a:tbl>
              <a:tblPr firstRow="1" bandRow="1">
                <a:tableStyleId>{5C22544A-7EE6-4342-B048-85BDC9FD1C3A}</a:tableStyleId>
              </a:tblPr>
              <a:tblGrid>
                <a:gridCol w="2316655">
                  <a:extLst>
                    <a:ext uri="{9D8B030D-6E8A-4147-A177-3AD203B41FA5}">
                      <a16:colId xmlns="" xmlns:a16="http://schemas.microsoft.com/office/drawing/2014/main" val="20000"/>
                    </a:ext>
                  </a:extLst>
                </a:gridCol>
                <a:gridCol w="2316655">
                  <a:extLst>
                    <a:ext uri="{9D8B030D-6E8A-4147-A177-3AD203B41FA5}">
                      <a16:colId xmlns="" xmlns:a16="http://schemas.microsoft.com/office/drawing/2014/main" val="20001"/>
                    </a:ext>
                  </a:extLst>
                </a:gridCol>
                <a:gridCol w="2316655">
                  <a:extLst>
                    <a:ext uri="{9D8B030D-6E8A-4147-A177-3AD203B41FA5}">
                      <a16:colId xmlns="" xmlns:a16="http://schemas.microsoft.com/office/drawing/2014/main" val="20002"/>
                    </a:ext>
                  </a:extLst>
                </a:gridCol>
                <a:gridCol w="2316655">
                  <a:extLst>
                    <a:ext uri="{9D8B030D-6E8A-4147-A177-3AD203B41FA5}">
                      <a16:colId xmlns="" xmlns:a16="http://schemas.microsoft.com/office/drawing/2014/main" val="20003"/>
                    </a:ext>
                  </a:extLst>
                </a:gridCol>
              </a:tblGrid>
              <a:tr h="695385">
                <a:tc>
                  <a:txBody>
                    <a:bodyPr/>
                    <a:lstStyle/>
                    <a:p>
                      <a:pPr algn="ctr"/>
                      <a:r>
                        <a:rPr lang="en-US" sz="2000" u="none" dirty="0" smtClean="0"/>
                        <a:t>Name</a:t>
                      </a:r>
                    </a:p>
                    <a:p>
                      <a:pPr algn="ctr"/>
                      <a:r>
                        <a:rPr lang="en-US" sz="2000" u="sng" dirty="0" smtClean="0"/>
                        <a:t>In English</a:t>
                      </a:r>
                      <a:r>
                        <a:rPr lang="en-US" sz="2000" u="none" dirty="0" smtClean="0"/>
                        <a:t>         </a:t>
                      </a:r>
                      <a:endParaRPr lang="en-US" sz="2000" u="none" dirty="0"/>
                    </a:p>
                  </a:txBody>
                  <a:tcPr/>
                </a:tc>
                <a:tc>
                  <a:txBody>
                    <a:bodyPr/>
                    <a:lstStyle/>
                    <a:p>
                      <a:pPr algn="ctr"/>
                      <a:r>
                        <a:rPr lang="en-US" dirty="0" smtClean="0"/>
                        <a:t>Original Hebrew </a:t>
                      </a:r>
                      <a:r>
                        <a:rPr lang="en-US" u="sng" dirty="0" smtClean="0"/>
                        <a:t>Name</a:t>
                      </a:r>
                      <a:endParaRPr lang="en-US" u="sng" dirty="0"/>
                    </a:p>
                  </a:txBody>
                  <a:tcPr/>
                </a:tc>
                <a:tc>
                  <a:txBody>
                    <a:bodyPr/>
                    <a:lstStyle/>
                    <a:p>
                      <a:pPr algn="ctr"/>
                      <a:r>
                        <a:rPr lang="en-US" u="none" dirty="0" smtClean="0"/>
                        <a:t>New Name                  </a:t>
                      </a:r>
                      <a:r>
                        <a:rPr lang="en-US" u="sng" dirty="0" smtClean="0"/>
                        <a:t>In English</a:t>
                      </a:r>
                      <a:endParaRPr lang="en-US" u="sng" dirty="0"/>
                    </a:p>
                  </a:txBody>
                  <a:tcPr/>
                </a:tc>
                <a:tc>
                  <a:txBody>
                    <a:bodyPr/>
                    <a:lstStyle/>
                    <a:p>
                      <a:pPr algn="ctr"/>
                      <a:r>
                        <a:rPr lang="en-US" dirty="0" smtClean="0"/>
                        <a:t>New Hebrew       </a:t>
                      </a:r>
                      <a:r>
                        <a:rPr lang="en-US" u="sng" dirty="0" smtClean="0"/>
                        <a:t>Name</a:t>
                      </a:r>
                      <a:endParaRPr lang="en-US" u="sng" dirty="0"/>
                    </a:p>
                  </a:txBody>
                  <a:tcPr/>
                </a:tc>
                <a:extLst>
                  <a:ext uri="{0D108BD9-81ED-4DB2-BD59-A6C34878D82A}">
                    <a16:rowId xmlns="" xmlns:a16="http://schemas.microsoft.com/office/drawing/2014/main" val="10000"/>
                  </a:ext>
                </a:extLst>
              </a:tr>
              <a:tr h="825160">
                <a:tc>
                  <a:txBody>
                    <a:bodyPr/>
                    <a:lstStyle/>
                    <a:p>
                      <a:pPr algn="ctr"/>
                      <a:r>
                        <a:rPr lang="en-US" sz="2800" dirty="0" smtClean="0"/>
                        <a:t>Abram</a:t>
                      </a:r>
                      <a:endParaRPr lang="en-US" sz="2800" dirty="0"/>
                    </a:p>
                  </a:txBody>
                  <a:tcPr/>
                </a:tc>
                <a:tc>
                  <a:txBody>
                    <a:bodyPr/>
                    <a:lstStyle/>
                    <a:p>
                      <a:pPr algn="ctr"/>
                      <a:r>
                        <a:rPr lang="he-IL" altLang="en-US" sz="2800" dirty="0" smtClean="0"/>
                        <a:t>אַבְרָם</a:t>
                      </a:r>
                      <a:endParaRPr lang="en-US" sz="2800" dirty="0"/>
                    </a:p>
                  </a:txBody>
                  <a:tcPr/>
                </a:tc>
                <a:tc>
                  <a:txBody>
                    <a:bodyPr/>
                    <a:lstStyle/>
                    <a:p>
                      <a:pPr algn="ctr"/>
                      <a:r>
                        <a:rPr lang="en-US" sz="2800" dirty="0" smtClean="0"/>
                        <a:t>Abraham</a:t>
                      </a:r>
                      <a:endParaRPr lang="en-US" sz="2800" dirty="0"/>
                    </a:p>
                  </a:txBody>
                  <a:tcPr/>
                </a:tc>
                <a:tc>
                  <a:txBody>
                    <a:bodyPr/>
                    <a:lstStyle/>
                    <a:p>
                      <a:pPr algn="ctr"/>
                      <a:r>
                        <a:rPr lang="he-IL" altLang="en-US" sz="2800" dirty="0" smtClean="0"/>
                        <a:t>אַבְרָ</a:t>
                      </a:r>
                      <a:r>
                        <a:rPr lang="he-IL" altLang="en-US" sz="2800" dirty="0" smtClean="0">
                          <a:solidFill>
                            <a:srgbClr val="FF0000"/>
                          </a:solidFill>
                        </a:rPr>
                        <a:t>הָ</a:t>
                      </a:r>
                      <a:r>
                        <a:rPr lang="he-IL" altLang="en-US" sz="2800" dirty="0" smtClean="0"/>
                        <a:t>ם</a:t>
                      </a:r>
                      <a:endParaRPr lang="en-US" sz="2800" dirty="0"/>
                    </a:p>
                  </a:txBody>
                  <a:tcPr/>
                </a:tc>
                <a:extLst>
                  <a:ext uri="{0D108BD9-81ED-4DB2-BD59-A6C34878D82A}">
                    <a16:rowId xmlns="" xmlns:a16="http://schemas.microsoft.com/office/drawing/2014/main" val="10001"/>
                  </a:ext>
                </a:extLst>
              </a:tr>
              <a:tr h="825160">
                <a:tc>
                  <a:txBody>
                    <a:bodyPr/>
                    <a:lstStyle/>
                    <a:p>
                      <a:pPr algn="ctr"/>
                      <a:r>
                        <a:rPr lang="en-US" sz="2800" dirty="0" err="1" smtClean="0"/>
                        <a:t>Sarai</a:t>
                      </a:r>
                      <a:endParaRPr lang="en-US" sz="2800" dirty="0"/>
                    </a:p>
                  </a:txBody>
                  <a:tcPr/>
                </a:tc>
                <a:tc>
                  <a:txBody>
                    <a:bodyPr/>
                    <a:lstStyle/>
                    <a:p>
                      <a:pPr algn="ctr"/>
                      <a:r>
                        <a:rPr lang="he-IL" altLang="en-US" sz="2800" dirty="0" smtClean="0"/>
                        <a:t>שָׂרַי</a:t>
                      </a:r>
                      <a:endParaRPr lang="en-US" sz="2800" dirty="0"/>
                    </a:p>
                  </a:txBody>
                  <a:tcPr/>
                </a:tc>
                <a:tc>
                  <a:txBody>
                    <a:bodyPr/>
                    <a:lstStyle/>
                    <a:p>
                      <a:pPr algn="ctr"/>
                      <a:r>
                        <a:rPr lang="en-US" sz="2800" dirty="0" smtClean="0"/>
                        <a:t>Sarah	</a:t>
                      </a:r>
                      <a:endParaRPr lang="en-US" sz="2800" dirty="0"/>
                    </a:p>
                  </a:txBody>
                  <a:tcPr/>
                </a:tc>
                <a:tc>
                  <a:txBody>
                    <a:bodyPr/>
                    <a:lstStyle/>
                    <a:p>
                      <a:pPr algn="ctr"/>
                      <a:r>
                        <a:rPr lang="he-IL" altLang="en-US" sz="2800" dirty="0" smtClean="0"/>
                        <a:t>שָׂרָ</a:t>
                      </a:r>
                      <a:r>
                        <a:rPr lang="he-IL" altLang="en-US" sz="2800" dirty="0" smtClean="0">
                          <a:solidFill>
                            <a:srgbClr val="FF0000"/>
                          </a:solidFill>
                        </a:rPr>
                        <a:t>ה</a:t>
                      </a:r>
                      <a:endParaRPr lang="en-US" sz="2800" dirty="0">
                        <a:solidFill>
                          <a:srgbClr val="FF0000"/>
                        </a:solidFill>
                      </a:endParaRPr>
                    </a:p>
                  </a:txBody>
                  <a:tcPr/>
                </a:tc>
                <a:extLst>
                  <a:ext uri="{0D108BD9-81ED-4DB2-BD59-A6C34878D82A}">
                    <a16:rowId xmlns="" xmlns:a16="http://schemas.microsoft.com/office/drawing/2014/main" val="10002"/>
                  </a:ext>
                </a:extLst>
              </a:tr>
            </a:tbl>
          </a:graphicData>
        </a:graphic>
      </p:graphicFrame>
      <p:sp>
        <p:nvSpPr>
          <p:cNvPr id="8" name="TextBox 7"/>
          <p:cNvSpPr txBox="1"/>
          <p:nvPr/>
        </p:nvSpPr>
        <p:spPr>
          <a:xfrm>
            <a:off x="1255923" y="4527933"/>
            <a:ext cx="9496540" cy="1938992"/>
          </a:xfrm>
          <a:prstGeom prst="rect">
            <a:avLst/>
          </a:prstGeom>
          <a:noFill/>
        </p:spPr>
        <p:txBody>
          <a:bodyPr wrap="square" rtlCol="0">
            <a:spAutoFit/>
          </a:bodyPr>
          <a:lstStyle/>
          <a:p>
            <a:r>
              <a:rPr lang="en-US" sz="2400" dirty="0" smtClean="0"/>
              <a:t>The 5</a:t>
            </a:r>
            <a:r>
              <a:rPr lang="en-US" sz="2400" baseline="30000" dirty="0" smtClean="0"/>
              <a:t>th</a:t>
            </a:r>
            <a:r>
              <a:rPr lang="en-US" sz="2400" dirty="0" smtClean="0"/>
              <a:t> letter of the Hebrew alphabet (“Hey” or </a:t>
            </a:r>
            <a:r>
              <a:rPr lang="he-IL" altLang="en-US" sz="2400" b="1" dirty="0" smtClean="0"/>
              <a:t>ה</a:t>
            </a:r>
            <a:r>
              <a:rPr lang="en-US" sz="2400" dirty="0" smtClean="0"/>
              <a:t>) represents the Divine breath, revelation, and light.</a:t>
            </a:r>
            <a:br>
              <a:rPr lang="en-US" sz="2400" dirty="0" smtClean="0"/>
            </a:br>
            <a:endParaRPr lang="en-US" sz="2400" dirty="0" smtClean="0"/>
          </a:p>
          <a:p>
            <a:r>
              <a:rPr lang="en-US" sz="2400" dirty="0" smtClean="0"/>
              <a:t>In the Talmud it is said that the “breath of His mouth” (Psalms 33:6)  refers to the sound of the letter </a:t>
            </a:r>
            <a:r>
              <a:rPr lang="he-IL" altLang="en-US" sz="2400" b="1" dirty="0" smtClean="0"/>
              <a:t>ה</a:t>
            </a:r>
            <a:r>
              <a:rPr lang="en-US" sz="2400" dirty="0" smtClean="0"/>
              <a:t>  - the </a:t>
            </a:r>
            <a:r>
              <a:rPr lang="en-US" sz="2400" dirty="0" err="1" smtClean="0"/>
              <a:t>outbreathing</a:t>
            </a:r>
            <a:r>
              <a:rPr lang="en-US" sz="2400" dirty="0" smtClean="0"/>
              <a:t> of the Spirit by God.</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Assurances &amp; Endurance</a:t>
            </a:r>
            <a:endParaRPr lang="en-US" b="1" dirty="0"/>
          </a:p>
        </p:txBody>
      </p:sp>
      <p:sp>
        <p:nvSpPr>
          <p:cNvPr id="3" name="Content Placeholder 2"/>
          <p:cNvSpPr>
            <a:spLocks noGrp="1"/>
          </p:cNvSpPr>
          <p:nvPr>
            <p:ph idx="1"/>
          </p:nvPr>
        </p:nvSpPr>
        <p:spPr/>
        <p:txBody>
          <a:bodyPr>
            <a:normAutofit lnSpcReduction="10000"/>
          </a:bodyPr>
          <a:lstStyle/>
          <a:p>
            <a:r>
              <a:rPr lang="en-US" dirty="0" smtClean="0"/>
              <a:t>8:12-17a Assurances</a:t>
            </a:r>
          </a:p>
          <a:p>
            <a:pPr lvl="1"/>
            <a:r>
              <a:rPr lang="en-US" dirty="0" smtClean="0"/>
              <a:t>Sons of God “will live” (8:12-13).</a:t>
            </a:r>
          </a:p>
          <a:p>
            <a:pPr lvl="1"/>
            <a:r>
              <a:rPr lang="en-US" dirty="0" smtClean="0"/>
              <a:t>God leads us by His word (8:14).</a:t>
            </a:r>
          </a:p>
          <a:p>
            <a:pPr lvl="1"/>
            <a:r>
              <a:rPr lang="en-US" dirty="0" smtClean="0"/>
              <a:t>We are not slaves in our spirit; we are adopted sons of God. (8:15)</a:t>
            </a:r>
          </a:p>
          <a:p>
            <a:pPr lvl="1"/>
            <a:r>
              <a:rPr lang="en-US" dirty="0" smtClean="0"/>
              <a:t>The Spirit bears witness through the Word to our being heirs of God and fellow heirs with Christ. (8:16-17a)</a:t>
            </a:r>
          </a:p>
          <a:p>
            <a:r>
              <a:rPr lang="en-US" dirty="0" smtClean="0"/>
              <a:t>8:17b-30  Three Reasons to Endure</a:t>
            </a:r>
          </a:p>
          <a:p>
            <a:pPr lvl="1"/>
            <a:r>
              <a:rPr lang="en-US" dirty="0" smtClean="0"/>
              <a:t>The glory that is to come (8:17b-25)</a:t>
            </a:r>
          </a:p>
          <a:p>
            <a:pPr lvl="1"/>
            <a:r>
              <a:rPr lang="en-US" dirty="0" smtClean="0"/>
              <a:t>The help of the Spirit (8:26-27)</a:t>
            </a:r>
          </a:p>
          <a:p>
            <a:pPr lvl="2"/>
            <a:r>
              <a:rPr lang="en-US" dirty="0" smtClean="0"/>
              <a:t>In our weakness in prayer, God knows the heart.</a:t>
            </a:r>
          </a:p>
          <a:p>
            <a:pPr lvl="2"/>
            <a:r>
              <a:rPr lang="en-US" dirty="0" smtClean="0"/>
              <a:t>The Spirit intercedes for us.</a:t>
            </a:r>
          </a:p>
          <a:p>
            <a:pPr lvl="1"/>
            <a:r>
              <a:rPr lang="en-US" dirty="0" smtClean="0"/>
              <a:t>God’s purpose will be fulfilled.</a:t>
            </a: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8:26-27 Interceding Spirit</a:t>
            </a:r>
            <a:endParaRPr lang="en-US" b="1" dirty="0"/>
          </a:p>
        </p:txBody>
      </p:sp>
      <p:sp>
        <p:nvSpPr>
          <p:cNvPr id="3" name="Content Placeholder 2"/>
          <p:cNvSpPr>
            <a:spLocks noGrp="1"/>
          </p:cNvSpPr>
          <p:nvPr>
            <p:ph idx="1"/>
          </p:nvPr>
        </p:nvSpPr>
        <p:spPr/>
        <p:txBody>
          <a:bodyPr/>
          <a:lstStyle/>
          <a:p>
            <a:pPr>
              <a:buNone/>
            </a:pPr>
            <a:r>
              <a:rPr lang="en-US" dirty="0" smtClean="0"/>
              <a:t>Intercessor seeks presence &amp; hearing of God.</a:t>
            </a:r>
          </a:p>
          <a:p>
            <a:pPr>
              <a:buNone/>
            </a:pPr>
            <a:r>
              <a:rPr lang="en-US" dirty="0" smtClean="0"/>
              <a:t>Mediator stands in the middle and represents both parties. (Gal. 3:20)</a:t>
            </a:r>
          </a:p>
          <a:p>
            <a:endParaRPr lang="en-US" dirty="0" smtClean="0"/>
          </a:p>
          <a:p>
            <a:r>
              <a:rPr lang="en-US" dirty="0" smtClean="0"/>
              <a:t>Christ intercedes &amp; mediates  Heb. 7:25, 1 Timothy 2:5.</a:t>
            </a:r>
          </a:p>
          <a:p>
            <a:pPr lvl="1"/>
            <a:r>
              <a:rPr lang="en-US" dirty="0" smtClean="0"/>
              <a:t>“the man” – He can relate to man and God, having been both.</a:t>
            </a:r>
          </a:p>
          <a:p>
            <a:r>
              <a:rPr lang="en-US" dirty="0" smtClean="0"/>
              <a:t>Holy Spirit intercedes but does not mediate.</a:t>
            </a:r>
          </a:p>
          <a:p>
            <a:pPr lvl="1"/>
            <a:r>
              <a:rPr lang="en-US" dirty="0" smtClean="0"/>
              <a:t>Another Comforter</a:t>
            </a: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8:28-30</a:t>
            </a:r>
            <a:endParaRPr lang="en-US" dirty="0"/>
          </a:p>
        </p:txBody>
      </p:sp>
      <p:sp>
        <p:nvSpPr>
          <p:cNvPr id="3" name="Content Placeholder 2"/>
          <p:cNvSpPr>
            <a:spLocks noGrp="1"/>
          </p:cNvSpPr>
          <p:nvPr>
            <p:ph idx="1"/>
          </p:nvPr>
        </p:nvSpPr>
        <p:spPr/>
        <p:txBody>
          <a:bodyPr/>
          <a:lstStyle/>
          <a:p>
            <a:r>
              <a:rPr lang="en-US" dirty="0" smtClean="0"/>
              <a:t>“And we know” begins verse 28.  This connects to our weakness in </a:t>
            </a:r>
            <a:r>
              <a:rPr lang="en-US" u="sng" dirty="0" smtClean="0"/>
              <a:t>not knowing how to pray as we should</a:t>
            </a:r>
            <a:r>
              <a:rPr lang="en-US" dirty="0" smtClean="0"/>
              <a:t> (8:26-27). </a:t>
            </a:r>
          </a:p>
          <a:p>
            <a:pPr lvl="1"/>
            <a:r>
              <a:rPr lang="en-US" dirty="0" smtClean="0"/>
              <a:t>Ever faced a situation not knowing what to pray for?  Or even how to begin?</a:t>
            </a:r>
          </a:p>
          <a:p>
            <a:pPr lvl="1"/>
            <a:r>
              <a:rPr lang="en-US" dirty="0" smtClean="0"/>
              <a:t>“all things” includes the good and the bad which life brings.</a:t>
            </a:r>
          </a:p>
          <a:p>
            <a:pPr lvl="1"/>
            <a:r>
              <a:rPr lang="en-US" dirty="0" smtClean="0"/>
              <a:t>Ever placed yourself in God’s hands in prayer?  However this turns out, accepting His will.</a:t>
            </a:r>
          </a:p>
          <a:p>
            <a:pPr lvl="1"/>
            <a:r>
              <a:rPr lang="en-US" u="sng" dirty="0" smtClean="0"/>
              <a:t>God is for us</a:t>
            </a:r>
            <a:r>
              <a:rPr lang="en-US" dirty="0" smtClean="0"/>
              <a:t> – causing all things to work together for good.  Even what deeply hurts us!</a:t>
            </a:r>
            <a:endParaRPr lang="en-US" u="sng"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Romans 8:1 No condemnation in Christ Jesus</a:t>
            </a:r>
            <a:r>
              <a:rPr lang="en-US" dirty="0" smtClean="0"/>
              <a:t/>
            </a:r>
            <a:br>
              <a:rPr lang="en-US" dirty="0" smtClean="0"/>
            </a:br>
            <a:endParaRPr lang="en-US" dirty="0"/>
          </a:p>
        </p:txBody>
      </p:sp>
      <p:sp>
        <p:nvSpPr>
          <p:cNvPr id="3" name="Content Placeholder 2"/>
          <p:cNvSpPr>
            <a:spLocks noGrp="1"/>
          </p:cNvSpPr>
          <p:nvPr>
            <p:ph idx="1"/>
          </p:nvPr>
        </p:nvSpPr>
        <p:spPr>
          <a:xfrm>
            <a:off x="838200" y="1454227"/>
            <a:ext cx="10515600" cy="4722736"/>
          </a:xfrm>
        </p:spPr>
        <p:txBody>
          <a:bodyPr>
            <a:normAutofit fontScale="92500" lnSpcReduction="10000"/>
          </a:bodyPr>
          <a:lstStyle/>
          <a:p>
            <a:r>
              <a:rPr lang="en-US" dirty="0" smtClean="0"/>
              <a:t>condemnation (Greek </a:t>
            </a:r>
            <a:r>
              <a:rPr lang="en-US" dirty="0" err="1" smtClean="0"/>
              <a:t>κατάκριμα</a:t>
            </a:r>
            <a:r>
              <a:rPr lang="en-US" dirty="0" smtClean="0"/>
              <a:t>) </a:t>
            </a:r>
            <a:r>
              <a:rPr lang="en-US" dirty="0" err="1" smtClean="0"/>
              <a:t>katakrima</a:t>
            </a:r>
            <a:r>
              <a:rPr lang="en-US" dirty="0" smtClean="0"/>
              <a:t>: Noun</a:t>
            </a:r>
          </a:p>
          <a:p>
            <a:pPr lvl="1"/>
            <a:r>
              <a:rPr lang="en-US" dirty="0" smtClean="0"/>
              <a:t>Strong's Greek 2631: Punishment following condemnation, penal servitude, penalty. From </a:t>
            </a:r>
            <a:r>
              <a:rPr lang="en-US" dirty="0" err="1" smtClean="0"/>
              <a:t>katakrino</a:t>
            </a:r>
            <a:r>
              <a:rPr lang="en-US" dirty="0" smtClean="0"/>
              <a:t>; an adverse sentence.</a:t>
            </a:r>
          </a:p>
          <a:p>
            <a:pPr lvl="2"/>
            <a:r>
              <a:rPr lang="en-US" u="sng" dirty="0" smtClean="0"/>
              <a:t>A rare word in the original Greek New Testament</a:t>
            </a:r>
            <a:r>
              <a:rPr lang="en-US" dirty="0" smtClean="0"/>
              <a:t>, occurring only in the book of Romans (3 times) and in no other New Testament passages. </a:t>
            </a:r>
          </a:p>
          <a:p>
            <a:pPr lvl="2"/>
            <a:r>
              <a:rPr lang="en-US" dirty="0" smtClean="0"/>
              <a:t>It is found twice in chapter 5 (verses 16 &amp; 18 below) and here.</a:t>
            </a:r>
          </a:p>
          <a:p>
            <a:pPr lvl="1">
              <a:buNone/>
            </a:pPr>
            <a:endParaRPr lang="en-US" dirty="0" smtClean="0"/>
          </a:p>
          <a:p>
            <a:pPr>
              <a:buNone/>
            </a:pPr>
            <a:r>
              <a:rPr lang="en-US" sz="2400" b="1" dirty="0" smtClean="0"/>
              <a:t>“</a:t>
            </a:r>
            <a:r>
              <a:rPr lang="en-US" sz="2400" dirty="0" smtClean="0"/>
              <a:t>And the gift is not like </a:t>
            </a:r>
            <a:r>
              <a:rPr lang="en-US" sz="2400" i="1" dirty="0" smtClean="0"/>
              <a:t>that which came</a:t>
            </a:r>
            <a:r>
              <a:rPr lang="en-US" sz="2400" dirty="0" smtClean="0"/>
              <a:t> through the one who sinned; for on the one hand the judgment </a:t>
            </a:r>
            <a:r>
              <a:rPr lang="en-US" sz="2400" i="1" dirty="0" smtClean="0"/>
              <a:t>arose</a:t>
            </a:r>
            <a:r>
              <a:rPr lang="en-US" sz="2400" dirty="0" smtClean="0"/>
              <a:t> from one </a:t>
            </a:r>
            <a:r>
              <a:rPr lang="en-US" sz="2400" i="1" dirty="0" smtClean="0"/>
              <a:t>transgression</a:t>
            </a:r>
            <a:r>
              <a:rPr lang="en-US" sz="2400" dirty="0" smtClean="0"/>
              <a:t> resulting in </a:t>
            </a:r>
            <a:r>
              <a:rPr lang="en-US" sz="2400" b="1" dirty="0" smtClean="0"/>
              <a:t>condemnation</a:t>
            </a:r>
            <a:r>
              <a:rPr lang="en-US" sz="2400" dirty="0" smtClean="0"/>
              <a:t>, but on the other hand the free gift </a:t>
            </a:r>
            <a:r>
              <a:rPr lang="en-US" sz="2400" i="1" dirty="0" smtClean="0"/>
              <a:t>arose</a:t>
            </a:r>
            <a:r>
              <a:rPr lang="en-US" sz="2400" dirty="0" smtClean="0"/>
              <a:t> from many transgressions resulting in justification. </a:t>
            </a:r>
            <a:r>
              <a:rPr lang="en-US" sz="2400" baseline="30000" dirty="0" smtClean="0"/>
              <a:t>17</a:t>
            </a:r>
            <a:r>
              <a:rPr lang="en-US" sz="2400" dirty="0" smtClean="0"/>
              <a:t>For if by the transgression of the one, death reigned through the one, much more those who receive the abundance of grace and of the gift of righteousness will reign in life through the One, Jesus Christ. </a:t>
            </a:r>
            <a:r>
              <a:rPr lang="en-US" sz="2400" baseline="30000" dirty="0" smtClean="0"/>
              <a:t>18</a:t>
            </a:r>
            <a:r>
              <a:rPr lang="en-US" sz="2400" dirty="0" smtClean="0"/>
              <a:t>So then as through one transgression there resulted </a:t>
            </a:r>
            <a:r>
              <a:rPr lang="en-US" sz="2400" b="1" dirty="0" smtClean="0"/>
              <a:t>condemnation</a:t>
            </a:r>
            <a:r>
              <a:rPr lang="en-US" sz="2400" dirty="0" smtClean="0"/>
              <a:t> to all men, even so through one act of righteousness there resulted justification of life to all men.” 						Rom. 5:16-18 NASB 1977</a:t>
            </a:r>
          </a:p>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Those "Called and Elect" in the New Testament</a:t>
            </a:r>
            <a:br>
              <a:rPr lang="en-US" b="1" dirty="0" smtClean="0"/>
            </a:br>
            <a:r>
              <a:rPr lang="en-US" sz="2000" b="1" dirty="0" smtClean="0"/>
              <a:t>Romans </a:t>
            </a:r>
            <a:r>
              <a:rPr lang="en-US" sz="2000" b="1" dirty="0" smtClean="0"/>
              <a:t>8:28-30</a:t>
            </a:r>
            <a:endParaRPr lang="en-US" dirty="0"/>
          </a:p>
        </p:txBody>
      </p:sp>
      <p:sp>
        <p:nvSpPr>
          <p:cNvPr id="3" name="Content Placeholder 2"/>
          <p:cNvSpPr>
            <a:spLocks noGrp="1"/>
          </p:cNvSpPr>
          <p:nvPr>
            <p:ph idx="1"/>
          </p:nvPr>
        </p:nvSpPr>
        <p:spPr/>
        <p:txBody>
          <a:bodyPr/>
          <a:lstStyle/>
          <a:p>
            <a:pPr>
              <a:buNone/>
            </a:pPr>
            <a:r>
              <a:rPr lang="en-US" dirty="0" smtClean="0"/>
              <a:t>In the </a:t>
            </a:r>
            <a:r>
              <a:rPr lang="en-US" dirty="0" smtClean="0"/>
              <a:t>Gospel of Matthew </a:t>
            </a:r>
            <a:r>
              <a:rPr lang="en-US" dirty="0" smtClean="0"/>
              <a:t>“called” means invitation:</a:t>
            </a:r>
          </a:p>
          <a:p>
            <a:pPr>
              <a:buNone/>
            </a:pPr>
            <a:r>
              <a:rPr lang="en-US" dirty="0" smtClean="0"/>
              <a:t>	</a:t>
            </a:r>
            <a:r>
              <a:rPr lang="en-US" dirty="0" smtClean="0"/>
              <a:t>Matthew 22:14; 24:22</a:t>
            </a:r>
            <a:endParaRPr lang="en-US" dirty="0" smtClean="0"/>
          </a:p>
          <a:p>
            <a:pPr>
              <a:buNone/>
            </a:pPr>
            <a:endParaRPr lang="en-US" dirty="0" smtClean="0"/>
          </a:p>
          <a:p>
            <a:pPr>
              <a:buNone/>
            </a:pPr>
            <a:r>
              <a:rPr lang="en-US" dirty="0" smtClean="0"/>
              <a:t>In the Epistles (post-Church), “called” means “effectual calling”</a:t>
            </a:r>
          </a:p>
          <a:p>
            <a:r>
              <a:rPr lang="en-US" dirty="0" smtClean="0"/>
              <a:t>those who had accepted the call, and were Christians; Romans 1:6-7; 1 Corinthians 1:2, 1 Corinthians 1:24; Revelation 17:14.</a:t>
            </a: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8:31-39   Triumphant Conclusions</a:t>
            </a:r>
            <a:endParaRPr lang="en-US" b="1" dirty="0"/>
          </a:p>
        </p:txBody>
      </p:sp>
      <p:sp>
        <p:nvSpPr>
          <p:cNvPr id="3" name="Content Placeholder 2"/>
          <p:cNvSpPr>
            <a:spLocks noGrp="1"/>
          </p:cNvSpPr>
          <p:nvPr>
            <p:ph idx="1"/>
          </p:nvPr>
        </p:nvSpPr>
        <p:spPr/>
        <p:txBody>
          <a:bodyPr/>
          <a:lstStyle/>
          <a:p>
            <a:r>
              <a:rPr lang="en-US" dirty="0" smtClean="0"/>
              <a:t>No charge can be sustained before God against His elect (8:31b-34)</a:t>
            </a:r>
          </a:p>
          <a:p>
            <a:r>
              <a:rPr lang="en-US" dirty="0" smtClean="0"/>
              <a:t>Nothing can separate us from the love of God in Christ (8:35-39)</a:t>
            </a:r>
          </a:p>
          <a:p>
            <a:pPr lvl="1"/>
            <a:r>
              <a:rPr lang="en-US" i="1" dirty="0" smtClean="0"/>
              <a:t>Our trials of life may cause the worldly to conclude God’s people are no different than others, or that God’s love is withdrawn. (verses 35-36)</a:t>
            </a:r>
          </a:p>
          <a:p>
            <a:pPr lvl="1"/>
            <a:r>
              <a:rPr lang="en-US" i="1" dirty="0" smtClean="0"/>
              <a:t>But in the midst of life’s problems, we have the spirit of a conqueror “through Him who loved us.” (verse 37)</a:t>
            </a:r>
          </a:p>
          <a:p>
            <a:pPr lvl="1"/>
            <a:r>
              <a:rPr lang="en-US" i="1" dirty="0" smtClean="0"/>
              <a:t>NOTHING can separate us from the love of God in Christ (verses 38-39).</a:t>
            </a:r>
          </a:p>
          <a:p>
            <a:pPr lvl="1">
              <a:buNone/>
            </a:pP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Romans 8:2 the law of the Spirit of life in Christ</a:t>
            </a:r>
            <a:endParaRPr lang="en-US" sz="4000" b="1" dirty="0"/>
          </a:p>
        </p:txBody>
      </p:sp>
      <p:sp>
        <p:nvSpPr>
          <p:cNvPr id="3" name="Content Placeholder 2"/>
          <p:cNvSpPr>
            <a:spLocks noGrp="1"/>
          </p:cNvSpPr>
          <p:nvPr>
            <p:ph idx="1"/>
          </p:nvPr>
        </p:nvSpPr>
        <p:spPr/>
        <p:txBody>
          <a:bodyPr>
            <a:normAutofit lnSpcReduction="10000"/>
          </a:bodyPr>
          <a:lstStyle/>
          <a:p>
            <a:r>
              <a:rPr lang="en-US" dirty="0" smtClean="0"/>
              <a:t>“Set free” as in 6:18 &amp; 22 describes one “free from sin.”</a:t>
            </a:r>
          </a:p>
          <a:p>
            <a:pPr lvl="1"/>
            <a:r>
              <a:rPr lang="en-US" dirty="0" smtClean="0"/>
              <a:t>Note 6:4 “newness of life” and 7:6 “newness of the Spirit.</a:t>
            </a:r>
          </a:p>
          <a:p>
            <a:pPr lvl="1"/>
            <a:r>
              <a:rPr lang="en-US" dirty="0" smtClean="0"/>
              <a:t>The “law of the Spirit” leads us to life in Christ. </a:t>
            </a:r>
          </a:p>
          <a:p>
            <a:pPr lvl="1"/>
            <a:r>
              <a:rPr lang="en-US" dirty="0" smtClean="0"/>
              <a:t>As Paul would not have known of coveting except through the OT law (7:7), we are not aware of “life in Christ” </a:t>
            </a:r>
            <a:r>
              <a:rPr lang="en-US" dirty="0" smtClean="0"/>
              <a:t>except by</a:t>
            </a:r>
            <a:r>
              <a:rPr lang="en-US" dirty="0" smtClean="0"/>
              <a:t> </a:t>
            </a:r>
            <a:r>
              <a:rPr lang="en-US" dirty="0" smtClean="0"/>
              <a:t>the Gospel of Christ.</a:t>
            </a:r>
          </a:p>
          <a:p>
            <a:r>
              <a:rPr lang="en-US" dirty="0" smtClean="0"/>
              <a:t>Romans 8:3-8 explains verse 2</a:t>
            </a:r>
          </a:p>
          <a:p>
            <a:pPr lvl="1"/>
            <a:r>
              <a:rPr lang="en-US" dirty="0" smtClean="0"/>
              <a:t>v. 3, mind set on the flesh is death – mind set on the Spirit  is life and peace.</a:t>
            </a:r>
          </a:p>
          <a:p>
            <a:pPr lvl="1"/>
            <a:r>
              <a:rPr lang="en-US" dirty="0" smtClean="0"/>
              <a:t>v. 4, the Law forfeits its claim over us when the “Spirit of life” dominates our members.</a:t>
            </a:r>
          </a:p>
          <a:p>
            <a:pPr lvl="2"/>
            <a:r>
              <a:rPr lang="en-US" dirty="0" smtClean="0"/>
              <a:t>Rom. 6:4 describes a walk “in newness of life” after baptism.</a:t>
            </a:r>
          </a:p>
          <a:p>
            <a:pPr lvl="2"/>
            <a:r>
              <a:rPr lang="en-US" dirty="0" smtClean="0"/>
              <a:t>“But I say, walk by the Spirit, and you will not carry out the desire of the flesh.” </a:t>
            </a:r>
          </a:p>
          <a:p>
            <a:pPr lvl="2">
              <a:buNone/>
            </a:pPr>
            <a:r>
              <a:rPr lang="en-US" dirty="0" smtClean="0"/>
              <a:t>								(Galatians 5:16)</a:t>
            </a:r>
          </a:p>
          <a:p>
            <a:pPr lvl="1"/>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Romans 8:3-8 The Flesh is a Cruel Master </a:t>
            </a:r>
            <a:endParaRPr lang="en-US" sz="4000" b="1" dirty="0"/>
          </a:p>
        </p:txBody>
      </p:sp>
      <p:sp>
        <p:nvSpPr>
          <p:cNvPr id="3" name="Content Placeholder 2"/>
          <p:cNvSpPr>
            <a:spLocks noGrp="1"/>
          </p:cNvSpPr>
          <p:nvPr>
            <p:ph idx="1"/>
          </p:nvPr>
        </p:nvSpPr>
        <p:spPr/>
        <p:txBody>
          <a:bodyPr/>
          <a:lstStyle/>
          <a:p>
            <a:r>
              <a:rPr lang="en-US" dirty="0" smtClean="0"/>
              <a:t>Weakness of the flesh leaves man a failure under Law. (8:3-4)</a:t>
            </a:r>
          </a:p>
          <a:p>
            <a:pPr lvl="1"/>
            <a:r>
              <a:rPr lang="en-US" dirty="0" smtClean="0"/>
              <a:t>The law was holy, righteous and good (7:12) &amp; spiritual (7:14a).</a:t>
            </a:r>
          </a:p>
          <a:p>
            <a:pPr lvl="1"/>
            <a:r>
              <a:rPr lang="en-US" dirty="0" smtClean="0"/>
              <a:t>Paul said “…but </a:t>
            </a:r>
            <a:r>
              <a:rPr lang="en-US" u="sng" dirty="0" smtClean="0"/>
              <a:t>I am of flesh, sold into bondage to sin</a:t>
            </a:r>
            <a:r>
              <a:rPr lang="en-US" dirty="0" smtClean="0"/>
              <a:t>.” (</a:t>
            </a:r>
            <a:r>
              <a:rPr lang="en-US" dirty="0" smtClean="0"/>
              <a:t>7:14b</a:t>
            </a:r>
            <a:r>
              <a:rPr lang="en-US" dirty="0" smtClean="0"/>
              <a:t>)</a:t>
            </a:r>
          </a:p>
          <a:p>
            <a:endParaRPr lang="en-US" dirty="0" smtClean="0"/>
          </a:p>
          <a:p>
            <a:r>
              <a:rPr lang="en-US" dirty="0" smtClean="0"/>
              <a:t>The mind is where the battle is decided (8:5-8)</a:t>
            </a:r>
          </a:p>
          <a:p>
            <a:pPr lvl="1"/>
            <a:r>
              <a:rPr lang="en-US" dirty="0" smtClean="0"/>
              <a:t>Everyone’s mind is set upon either “the flesh” or “the Spirit.”</a:t>
            </a: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Romans 8:9-11 The Indwelling Spirit</a:t>
            </a:r>
            <a:endParaRPr lang="en-US" b="1" dirty="0"/>
          </a:p>
        </p:txBody>
      </p:sp>
      <p:sp>
        <p:nvSpPr>
          <p:cNvPr id="3" name="Content Placeholder 2"/>
          <p:cNvSpPr>
            <a:spLocks noGrp="1"/>
          </p:cNvSpPr>
          <p:nvPr>
            <p:ph idx="1"/>
          </p:nvPr>
        </p:nvSpPr>
        <p:spPr/>
        <p:txBody>
          <a:bodyPr>
            <a:normAutofit/>
          </a:bodyPr>
          <a:lstStyle/>
          <a:p>
            <a:pPr>
              <a:buNone/>
            </a:pPr>
            <a:r>
              <a:rPr lang="en-US" dirty="0" smtClean="0"/>
              <a:t>Vines on the word "dwells" in verses 9 &amp; 11</a:t>
            </a:r>
          </a:p>
          <a:p>
            <a:r>
              <a:rPr lang="el-GR" dirty="0" smtClean="0"/>
              <a:t>οἰκεῖ (</a:t>
            </a:r>
            <a:r>
              <a:rPr lang="en-US" dirty="0" err="1" smtClean="0"/>
              <a:t>oikei</a:t>
            </a:r>
            <a:r>
              <a:rPr lang="en-US" dirty="0" smtClean="0"/>
              <a:t>) Verb - Present Indicative Active - 3rd Person Singular</a:t>
            </a:r>
            <a:br>
              <a:rPr lang="en-US" dirty="0" smtClean="0"/>
            </a:br>
            <a:r>
              <a:rPr lang="en-US" dirty="0" smtClean="0">
                <a:hlinkClick r:id="rId2"/>
              </a:rPr>
              <a:t>Strong's Greek 3611: </a:t>
            </a:r>
            <a:r>
              <a:rPr lang="en-US" dirty="0" smtClean="0"/>
              <a:t>To inhabit, dwell, indwell. From </a:t>
            </a:r>
            <a:r>
              <a:rPr lang="en-US" dirty="0" err="1" smtClean="0"/>
              <a:t>oikos</a:t>
            </a:r>
            <a:r>
              <a:rPr lang="en-US" dirty="0" smtClean="0"/>
              <a:t>; to occupy a house, i.e. Reside; by implication, to cohabit</a:t>
            </a:r>
            <a:endParaRPr lang="en-US" i="1" dirty="0" smtClean="0"/>
          </a:p>
          <a:p>
            <a:r>
              <a:rPr lang="en-US" dirty="0" smtClean="0"/>
              <a:t>Other NT uses of the word: </a:t>
            </a:r>
            <a:r>
              <a:rPr lang="en-US" i="1" dirty="0" smtClean="0"/>
              <a:t>Romans 7:18 ("nothing good </a:t>
            </a:r>
            <a:r>
              <a:rPr lang="en-US" i="1" u="sng" dirty="0" smtClean="0"/>
              <a:t>dwells </a:t>
            </a:r>
            <a:r>
              <a:rPr lang="en-US" i="1" dirty="0" smtClean="0"/>
              <a:t>in me, that is, in my flesh"), Romans 7:20 ("sin which </a:t>
            </a:r>
            <a:r>
              <a:rPr lang="en-US" i="1" u="sng" dirty="0" smtClean="0"/>
              <a:t>dwells</a:t>
            </a:r>
            <a:r>
              <a:rPr lang="en-US" i="1" dirty="0" smtClean="0"/>
              <a:t> in me"), 1 </a:t>
            </a:r>
            <a:r>
              <a:rPr lang="en-US" i="1" dirty="0" err="1" smtClean="0"/>
              <a:t>Cor</a:t>
            </a:r>
            <a:r>
              <a:rPr lang="en-US" i="1" dirty="0" smtClean="0"/>
              <a:t> 3:16 ("the </a:t>
            </a:r>
            <a:r>
              <a:rPr lang="en-US" i="1" u="sng" dirty="0" smtClean="0"/>
              <a:t>indwelling </a:t>
            </a:r>
            <a:r>
              <a:rPr lang="en-US" i="1" dirty="0" smtClean="0"/>
              <a:t>Spirit of God in a church"), and 1st Corinthians 7:12 &amp; 13 (pertaining to a husband who </a:t>
            </a:r>
            <a:r>
              <a:rPr lang="en-US" i="1" u="sng" dirty="0" smtClean="0"/>
              <a:t>dwells</a:t>
            </a:r>
            <a:r>
              <a:rPr lang="en-US" i="1" dirty="0" smtClean="0"/>
              <a:t> his wife and the wife who </a:t>
            </a:r>
            <a:r>
              <a:rPr lang="en-US" i="1" u="sng" dirty="0" smtClean="0"/>
              <a:t>dwells</a:t>
            </a:r>
            <a:r>
              <a:rPr lang="en-US" i="1" dirty="0" smtClean="0"/>
              <a:t> with her husband).</a:t>
            </a:r>
            <a:endParaRPr lang="en-US" dirty="0" smtClean="0"/>
          </a:p>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Holy Spirit Indwelling</a:t>
            </a:r>
            <a:endParaRPr lang="en-US" b="1" dirty="0"/>
          </a:p>
        </p:txBody>
      </p:sp>
      <p:sp>
        <p:nvSpPr>
          <p:cNvPr id="6" name="Content Placeholder 5"/>
          <p:cNvSpPr>
            <a:spLocks noGrp="1"/>
          </p:cNvSpPr>
          <p:nvPr>
            <p:ph sz="half" idx="1"/>
          </p:nvPr>
        </p:nvSpPr>
        <p:spPr/>
        <p:txBody>
          <a:bodyPr>
            <a:normAutofit fontScale="85000" lnSpcReduction="10000"/>
          </a:bodyPr>
          <a:lstStyle/>
          <a:p>
            <a:pPr>
              <a:buNone/>
            </a:pPr>
            <a:r>
              <a:rPr lang="en-US" dirty="0" smtClean="0"/>
              <a:t>   However, you are not in the flesh but in the Spirit, if indeed the Spirit of God dwells in you. But if anyone does not have the Spirit of Christ, he does not belong to Him. </a:t>
            </a:r>
            <a:r>
              <a:rPr lang="en-US" baseline="30000" dirty="0" smtClean="0"/>
              <a:t>10</a:t>
            </a:r>
            <a:r>
              <a:rPr lang="en-US" dirty="0" smtClean="0"/>
              <a:t>And if Christ is in you, though the body is dead because of sin, yet the spirit is alive because of righteousness. </a:t>
            </a:r>
            <a:r>
              <a:rPr lang="en-US" baseline="30000" dirty="0" smtClean="0"/>
              <a:t>11</a:t>
            </a:r>
            <a:r>
              <a:rPr lang="en-US" dirty="0" smtClean="0"/>
              <a:t>But if the Spirit of Him who raised Jesus from the dead dwells in you, He who raised Christ Jesus from the dead will also give life to your mortal bodies through His Spirit who indwells you. </a:t>
            </a:r>
          </a:p>
          <a:p>
            <a:pPr>
              <a:buNone/>
            </a:pPr>
            <a:r>
              <a:rPr lang="en-US" dirty="0" smtClean="0"/>
              <a:t>		Romans 8:9-11 NASB 1977</a:t>
            </a:r>
            <a:endParaRPr lang="en-US" dirty="0"/>
          </a:p>
        </p:txBody>
      </p:sp>
      <p:sp>
        <p:nvSpPr>
          <p:cNvPr id="7" name="Content Placeholder 6"/>
          <p:cNvSpPr>
            <a:spLocks noGrp="1"/>
          </p:cNvSpPr>
          <p:nvPr>
            <p:ph sz="half" idx="2"/>
          </p:nvPr>
        </p:nvSpPr>
        <p:spPr/>
        <p:txBody>
          <a:bodyPr>
            <a:normAutofit fontScale="85000" lnSpcReduction="10000"/>
          </a:bodyPr>
          <a:lstStyle/>
          <a:p>
            <a:pPr algn="ctr">
              <a:buNone/>
            </a:pPr>
            <a:r>
              <a:rPr lang="en-US" u="sng" dirty="0" smtClean="0"/>
              <a:t>Views Held</a:t>
            </a:r>
            <a:endParaRPr lang="en-US" dirty="0" smtClean="0"/>
          </a:p>
          <a:p>
            <a:pPr marL="514350" indent="-514350">
              <a:buFont typeface="+mj-lt"/>
              <a:buAutoNum type="arabicPeriod"/>
            </a:pPr>
            <a:r>
              <a:rPr lang="en-US" dirty="0" smtClean="0"/>
              <a:t>The Spirit dwells in each Christian.</a:t>
            </a:r>
          </a:p>
          <a:p>
            <a:pPr marL="514350" indent="-514350">
              <a:buFont typeface="+mj-lt"/>
              <a:buAutoNum type="arabicPeriod"/>
            </a:pPr>
            <a:r>
              <a:rPr lang="en-US" dirty="0" smtClean="0"/>
              <a:t>The Spirit dwells in each Christian by means of the implanted Word.</a:t>
            </a:r>
          </a:p>
          <a:p>
            <a:pPr marL="514350" indent="-514350">
              <a:buFont typeface="+mj-lt"/>
              <a:buAutoNum type="arabicPeriod"/>
            </a:pPr>
            <a:r>
              <a:rPr lang="en-US" dirty="0" smtClean="0"/>
              <a:t>Both t</a:t>
            </a:r>
            <a:r>
              <a:rPr lang="en-US" dirty="0" smtClean="0"/>
              <a:t>he </a:t>
            </a:r>
            <a:r>
              <a:rPr lang="en-US" dirty="0" smtClean="0"/>
              <a:t>Spirit and the inspired Word </a:t>
            </a:r>
            <a:r>
              <a:rPr lang="en-US" dirty="0" smtClean="0"/>
              <a:t>dwell </a:t>
            </a:r>
            <a:r>
              <a:rPr lang="en-US" dirty="0" smtClean="0"/>
              <a:t>in </a:t>
            </a:r>
            <a:r>
              <a:rPr lang="en-US" dirty="0" smtClean="0"/>
              <a:t>each </a:t>
            </a:r>
            <a:r>
              <a:rPr lang="en-US" dirty="0" smtClean="0"/>
              <a:t>Christian.</a:t>
            </a:r>
          </a:p>
          <a:p>
            <a:pPr>
              <a:buNone/>
            </a:pPr>
            <a:endParaRPr lang="en-US" u="sng"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98176"/>
            <a:ext cx="10515600" cy="1325563"/>
          </a:xfrm>
        </p:spPr>
        <p:txBody>
          <a:bodyPr/>
          <a:lstStyle/>
          <a:p>
            <a:pPr algn="ctr"/>
            <a:r>
              <a:rPr lang="en-US" sz="4000" b="1" dirty="0" smtClean="0"/>
              <a:t>The Indwelling Spirit of Christians</a:t>
            </a:r>
            <a:r>
              <a:rPr lang="en-US" b="1" dirty="0" smtClean="0"/>
              <a:t/>
            </a:r>
            <a:br>
              <a:rPr lang="en-US" b="1" dirty="0" smtClean="0"/>
            </a:br>
            <a:r>
              <a:rPr lang="en-US" sz="1600" b="1" dirty="0" smtClean="0"/>
              <a:t>Other Passages beyond Romans 8</a:t>
            </a:r>
            <a:endParaRPr lang="en-US" sz="1600" b="1" dirty="0"/>
          </a:p>
        </p:txBody>
      </p:sp>
      <p:sp>
        <p:nvSpPr>
          <p:cNvPr id="3" name="Content Placeholder 2"/>
          <p:cNvSpPr>
            <a:spLocks noGrp="1"/>
          </p:cNvSpPr>
          <p:nvPr>
            <p:ph idx="1"/>
          </p:nvPr>
        </p:nvSpPr>
        <p:spPr>
          <a:xfrm>
            <a:off x="838200" y="1872866"/>
            <a:ext cx="10515600" cy="4737253"/>
          </a:xfrm>
        </p:spPr>
        <p:txBody>
          <a:bodyPr>
            <a:normAutofit/>
          </a:bodyPr>
          <a:lstStyle/>
          <a:p>
            <a:pPr>
              <a:buNone/>
            </a:pPr>
            <a:r>
              <a:rPr lang="en-US" dirty="0" smtClean="0"/>
              <a:t>  He who believes in Me, as the Scripture said, ‘From his innermost being shall flow rivers of living water.’” </a:t>
            </a:r>
            <a:r>
              <a:rPr lang="en-US" baseline="30000" dirty="0" smtClean="0"/>
              <a:t>39</a:t>
            </a:r>
            <a:r>
              <a:rPr lang="en-US" dirty="0" smtClean="0"/>
              <a:t>But this He spoke of the Spirit, whom those who believed in Him were to receive; for the Spirit was not yet </a:t>
            </a:r>
            <a:r>
              <a:rPr lang="en-US" i="1" dirty="0" smtClean="0"/>
              <a:t>given,</a:t>
            </a:r>
            <a:r>
              <a:rPr lang="en-US" dirty="0" smtClean="0"/>
              <a:t> because Jesus was not yet glorified. Jn. 7:38-39 </a:t>
            </a:r>
          </a:p>
          <a:p>
            <a:pPr>
              <a:buNone/>
            </a:pPr>
            <a:r>
              <a:rPr lang="en-US" dirty="0" smtClean="0"/>
              <a:t>  And we are witnesses of these things; and </a:t>
            </a:r>
            <a:r>
              <a:rPr lang="en-US" i="1" dirty="0" smtClean="0"/>
              <a:t>so is</a:t>
            </a:r>
            <a:r>
              <a:rPr lang="en-US" dirty="0" smtClean="0"/>
              <a:t> the Holy Spirit, whom God has given to those who obey Him.”  	Acts 5:32</a:t>
            </a:r>
          </a:p>
          <a:p>
            <a:pPr>
              <a:buNone/>
            </a:pPr>
            <a:r>
              <a:rPr lang="en-US" dirty="0" smtClean="0"/>
              <a:t>  Or do you not know that your body is a temple of the Holy Spirit who is in you, whom you have from God, and that you are not your own? </a:t>
            </a:r>
          </a:p>
          <a:p>
            <a:pPr>
              <a:buNone/>
            </a:pPr>
            <a:r>
              <a:rPr lang="en-US" dirty="0" smtClean="0"/>
              <a:t>									1</a:t>
            </a:r>
            <a:r>
              <a:rPr lang="en-US" baseline="30000" dirty="0" smtClean="0"/>
              <a:t>st</a:t>
            </a:r>
            <a:r>
              <a:rPr lang="en-US" dirty="0" smtClean="0"/>
              <a:t> Corinthians 6:19</a:t>
            </a:r>
          </a:p>
          <a:p>
            <a:pPr>
              <a:buNone/>
            </a:pP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The Indwelling Spirit of a Church</a:t>
            </a:r>
            <a:endParaRPr lang="en-US" sz="4000" dirty="0"/>
          </a:p>
        </p:txBody>
      </p:sp>
      <p:sp>
        <p:nvSpPr>
          <p:cNvPr id="3" name="Content Placeholder 2"/>
          <p:cNvSpPr>
            <a:spLocks noGrp="1"/>
          </p:cNvSpPr>
          <p:nvPr>
            <p:ph idx="1"/>
          </p:nvPr>
        </p:nvSpPr>
        <p:spPr/>
        <p:txBody>
          <a:bodyPr>
            <a:normAutofit fontScale="92500" lnSpcReduction="10000"/>
          </a:bodyPr>
          <a:lstStyle/>
          <a:p>
            <a:pPr algn="ctr">
              <a:buNone/>
            </a:pPr>
            <a:r>
              <a:rPr lang="en-US" u="sng" dirty="0" smtClean="0"/>
              <a:t>Local Church (Corinth</a:t>
            </a:r>
            <a:r>
              <a:rPr lang="en-US" dirty="0" smtClean="0"/>
              <a:t>)  </a:t>
            </a:r>
          </a:p>
          <a:p>
            <a:pPr>
              <a:buNone/>
            </a:pPr>
            <a:r>
              <a:rPr lang="en-US" sz="2400" dirty="0" smtClean="0"/>
              <a:t>   Do you not know that you are a temple of God, and </a:t>
            </a:r>
            <a:r>
              <a:rPr lang="en-US" sz="2400" i="1" dirty="0" smtClean="0"/>
              <a:t>that</a:t>
            </a:r>
            <a:r>
              <a:rPr lang="en-US" sz="2400" dirty="0" smtClean="0"/>
              <a:t> the Spirit of God dwells in you? </a:t>
            </a:r>
            <a:r>
              <a:rPr lang="en-US" sz="2400" baseline="30000" dirty="0" smtClean="0"/>
              <a:t>17</a:t>
            </a:r>
            <a:r>
              <a:rPr lang="en-US" sz="2400" dirty="0" smtClean="0"/>
              <a:t>If any man destroys the temple of God, God will destroy him, for the temple of God is holy, and that is what you are.        	1</a:t>
            </a:r>
            <a:r>
              <a:rPr lang="en-US" sz="2400" baseline="30000" dirty="0" smtClean="0"/>
              <a:t>st</a:t>
            </a:r>
            <a:r>
              <a:rPr lang="en-US" sz="2400" dirty="0" smtClean="0"/>
              <a:t> Corinthians 3:16-17</a:t>
            </a:r>
            <a:endParaRPr lang="en-US" dirty="0" smtClean="0"/>
          </a:p>
          <a:p>
            <a:pPr algn="ctr">
              <a:buNone/>
            </a:pPr>
            <a:r>
              <a:rPr lang="en-US" u="sng" dirty="0" smtClean="0"/>
              <a:t>Universal Church</a:t>
            </a:r>
          </a:p>
          <a:p>
            <a:pPr>
              <a:buNone/>
            </a:pPr>
            <a:r>
              <a:rPr lang="en-US" sz="2400" dirty="0" smtClean="0"/>
              <a:t>   So then you are no longer strangers and aliens, but you are fellow citizens with the saints, and are of God’s household, </a:t>
            </a:r>
            <a:r>
              <a:rPr lang="en-US" sz="2400" baseline="30000" dirty="0" smtClean="0"/>
              <a:t>20</a:t>
            </a:r>
            <a:r>
              <a:rPr lang="en-US" sz="2400" dirty="0" smtClean="0"/>
              <a:t>having been built upon the foundation of the apostles and prophets, Christ Jesus Himself being the corner </a:t>
            </a:r>
            <a:r>
              <a:rPr lang="en-US" sz="2400" i="1" dirty="0" smtClean="0"/>
              <a:t>stone</a:t>
            </a:r>
            <a:r>
              <a:rPr lang="en-US" sz="2400" dirty="0" smtClean="0"/>
              <a:t>, </a:t>
            </a:r>
            <a:r>
              <a:rPr lang="en-US" sz="2400" baseline="30000" dirty="0" smtClean="0"/>
              <a:t>21</a:t>
            </a:r>
            <a:r>
              <a:rPr lang="en-US" sz="2400" dirty="0" smtClean="0"/>
              <a:t>in whom the whole building, being fitted together is growing into a holy temple in the Lord; </a:t>
            </a:r>
            <a:r>
              <a:rPr lang="en-US" sz="2400" baseline="30000" dirty="0" smtClean="0"/>
              <a:t>22</a:t>
            </a:r>
            <a:r>
              <a:rPr lang="en-US" sz="2400" dirty="0" smtClean="0"/>
              <a:t>in whom you also are being built together into a dwelling of God in the Spirit.	</a:t>
            </a:r>
            <a:r>
              <a:rPr lang="en-US" sz="2400" smtClean="0"/>
              <a:t>Ephesians 2:19-22</a:t>
            </a:r>
            <a:endParaRPr lang="en-US" sz="2400" dirty="0" smtClean="0"/>
          </a:p>
          <a:p>
            <a:pPr>
              <a:buNone/>
            </a:pPr>
            <a:endParaRPr lang="en-US" sz="2400" u="sng" dirty="0" smtClean="0"/>
          </a:p>
          <a:p>
            <a:pPr>
              <a:buNone/>
            </a:pPr>
            <a:r>
              <a:rPr lang="en-US" sz="2400" dirty="0" smtClean="0"/>
              <a:t>  …He jealously desires the Spirit which He has made to dwell in us.”  James 4:5b</a:t>
            </a:r>
            <a:endParaRPr lang="en-US" sz="2400"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Spirit </a:t>
            </a:r>
            <a:r>
              <a:rPr lang="en-US" b="1" i="1" dirty="0" smtClean="0"/>
              <a:t>after </a:t>
            </a:r>
            <a:r>
              <a:rPr lang="en-US" b="1" dirty="0" smtClean="0"/>
              <a:t>Obeying the Gospel</a:t>
            </a:r>
            <a:endParaRPr lang="en-US" b="1" dirty="0"/>
          </a:p>
        </p:txBody>
      </p:sp>
      <p:sp>
        <p:nvSpPr>
          <p:cNvPr id="3" name="Content Placeholder 2"/>
          <p:cNvSpPr>
            <a:spLocks noGrp="1"/>
          </p:cNvSpPr>
          <p:nvPr>
            <p:ph idx="1"/>
          </p:nvPr>
        </p:nvSpPr>
        <p:spPr/>
        <p:txBody>
          <a:bodyPr>
            <a:normAutofit lnSpcReduction="10000"/>
          </a:bodyPr>
          <a:lstStyle/>
          <a:p>
            <a:r>
              <a:rPr lang="en-US" dirty="0" smtClean="0"/>
              <a:t>“…receive the word implanted, which is able to save your souls.” (James 1:21b)</a:t>
            </a:r>
          </a:p>
          <a:p>
            <a:r>
              <a:rPr lang="en-US" dirty="0" smtClean="0"/>
              <a:t>“…Repent, and let each of you be baptized in the name of Jesus Christ for the forgiveness of sins; </a:t>
            </a:r>
            <a:r>
              <a:rPr lang="en-US" u="sng" dirty="0" smtClean="0"/>
              <a:t>and you shall receive the gift of the Holy Spiri</a:t>
            </a:r>
            <a:r>
              <a:rPr lang="en-US" dirty="0" smtClean="0"/>
              <a:t>t. For the promise is for you and your children, and for all who are far off…” (Acts 2:38b-39a)</a:t>
            </a:r>
          </a:p>
          <a:p>
            <a:r>
              <a:rPr lang="en-US" dirty="0" smtClean="0"/>
              <a:t>“…those who had received his word were baptized… added that day” (Acts 2:41)</a:t>
            </a:r>
          </a:p>
          <a:p>
            <a:r>
              <a:rPr lang="en-US" dirty="0" smtClean="0"/>
              <a:t>“And </a:t>
            </a:r>
            <a:r>
              <a:rPr lang="en-US" u="sng" dirty="0" smtClean="0"/>
              <a:t>because you are sons</a:t>
            </a:r>
            <a:r>
              <a:rPr lang="en-US" dirty="0" smtClean="0"/>
              <a:t>, </a:t>
            </a:r>
            <a:r>
              <a:rPr lang="en-US" u="sng" dirty="0" smtClean="0"/>
              <a:t>God has sent forth the Spirit of His Son into our hearts</a:t>
            </a:r>
            <a:r>
              <a:rPr lang="en-US" dirty="0" smtClean="0"/>
              <a:t>, crying, ‘Abba, Father.’” (Galatians 4:6)</a:t>
            </a:r>
            <a:br>
              <a:rPr lang="en-US" dirty="0" smtClean="0"/>
            </a:b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69403</TotalTime>
  <Words>2223</Words>
  <Application>Microsoft Office PowerPoint</Application>
  <PresentationFormat>Custom</PresentationFormat>
  <Paragraphs>184</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Adult 2 Class Romans chapter 8 </vt:lpstr>
      <vt:lpstr>Romans 8:1 No condemnation in Christ Jesus </vt:lpstr>
      <vt:lpstr>Romans 8:2 the law of the Spirit of life in Christ</vt:lpstr>
      <vt:lpstr>Romans 8:3-8 The Flesh is a Cruel Master </vt:lpstr>
      <vt:lpstr>Romans 8:9-11 The Indwelling Spirit</vt:lpstr>
      <vt:lpstr>Holy Spirit Indwelling</vt:lpstr>
      <vt:lpstr>The Indwelling Spirit of Christians Other Passages beyond Romans 8</vt:lpstr>
      <vt:lpstr>The Indwelling Spirit of a Church</vt:lpstr>
      <vt:lpstr>The Spirit after Obeying the Gospel</vt:lpstr>
      <vt:lpstr>Objections  to a Literal Indwelling Holy Spirit (1 of 4)</vt:lpstr>
      <vt:lpstr>Objections  to a Literal Indwelling Holy Spirit (2 of 4)</vt:lpstr>
      <vt:lpstr>Objections to a Literal Indwelling Holy Spirit (3 of 4)</vt:lpstr>
      <vt:lpstr>Objections to a Literal Indwelling Holy Spirit (4 of 4)</vt:lpstr>
      <vt:lpstr>Holy Spirit indwelling – Old Testament parallels </vt:lpstr>
      <vt:lpstr>Holy Spirit dwelling – Old Testament parallels </vt:lpstr>
      <vt:lpstr>Another Old Testament parallel Genesis 17 – God added ה to Abram and Sarai’s Names</vt:lpstr>
      <vt:lpstr>Assurances &amp; Endurance</vt:lpstr>
      <vt:lpstr>Romans 8:26-27 Interceding Spirit</vt:lpstr>
      <vt:lpstr>Romans 8:28-30</vt:lpstr>
      <vt:lpstr>Those "Called and Elect" in the New Testament Romans 8:28-30</vt:lpstr>
      <vt:lpstr>Romans 8:31-39   Triumphant 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Branson Williams</dc:creator>
  <cp:lastModifiedBy>Branson </cp:lastModifiedBy>
  <cp:revision>641</cp:revision>
  <dcterms:created xsi:type="dcterms:W3CDTF">2019-12-16T14:41:19Z</dcterms:created>
  <dcterms:modified xsi:type="dcterms:W3CDTF">2020-02-06T16:11:01Z</dcterms:modified>
</cp:coreProperties>
</file>