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AA0CD-E38B-4B9B-B885-A6114B23F021}" type="datetimeFigureOut">
              <a:rPr lang="en-US" smtClean="0"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C10CB-23C5-4583-AF0C-CBAA637FF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2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C0D828-7E9F-4860-8CD8-1B1B5B7A84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22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DD93-B85C-41D6-83AC-A345029363EE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0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C7DE-6D4E-4C64-9467-241425F196D7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EBD-D187-4F72-9121-91F8C3F9E12C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7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600-7E8E-4D78-AD1B-8C69FFA355CB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1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123-228A-4B78-92FE-3088CC22F8D7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0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DB5D-C6C4-4B5B-B16A-02C6721BC529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05A5-70F6-4C5A-B1B2-767DD34F74B2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3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3EF2-73B3-4C4D-B3AA-5662F0C4A4BE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C6B6-1E9A-4A4A-8494-DA483D9A2F5A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2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5CF3-DC7C-4345-B9BE-52793D260116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3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8CF3-1F4E-4A86-9DA7-C9C307063BA8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5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9111-074B-44B5-971C-0DE6B1276EAE}" type="datetime1">
              <a:rPr lang="en-US" smtClean="0"/>
              <a:pPr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Adult 2 Class</a:t>
            </a:r>
            <a:br>
              <a:rPr lang="en-US" b="1" dirty="0"/>
            </a:br>
            <a:r>
              <a:rPr lang="en-US" b="1" dirty="0"/>
              <a:t>Romans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Feb. 9,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121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REVIEW: The Basis of chapter 9 &amp; chapter 10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Romans 9 reveals God’s sovereignty</a:t>
            </a:r>
          </a:p>
          <a:p>
            <a:pPr lvl="1"/>
            <a:r>
              <a:rPr lang="en-US"/>
              <a:t>God has the right to choose</a:t>
            </a:r>
          </a:p>
          <a:p>
            <a:pPr lvl="1"/>
            <a:r>
              <a:rPr lang="en-US"/>
              <a:t>Israel was chosen</a:t>
            </a:r>
          </a:p>
          <a:p>
            <a:pPr lvl="1"/>
            <a:endParaRPr lang="en-US" dirty="0"/>
          </a:p>
          <a:p>
            <a:r>
              <a:rPr lang="en-US"/>
              <a:t>Romans 10 shows human responsibility before God</a:t>
            </a:r>
          </a:p>
          <a:p>
            <a:pPr lvl="1"/>
            <a:r>
              <a:rPr lang="en-US"/>
              <a:t>Israel’s failure was their own</a:t>
            </a:r>
          </a:p>
          <a:p>
            <a:pPr lvl="1"/>
            <a:r>
              <a:rPr lang="en-US"/>
              <a:t>Whoever calls upon the name of the Lord will be saved!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48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Romans 10:1-5  </a:t>
            </a:r>
            <a:br>
              <a:rPr lang="en-US" b="1" dirty="0"/>
            </a:br>
            <a:r>
              <a:rPr lang="en-US" b="1"/>
              <a:t>Paul’s prayer </a:t>
            </a:r>
            <a:r>
              <a:rPr lang="en-US" b="1" dirty="0"/>
              <a:t>for Israel’s salvation (v.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/>
              <a:t>10:2-5 provide cumulative “For” statements</a:t>
            </a:r>
          </a:p>
          <a:p>
            <a:r>
              <a:rPr lang="en-US" dirty="0"/>
              <a:t>Zeal for God not grounded in knowledge (10:2)</a:t>
            </a:r>
          </a:p>
          <a:p>
            <a:r>
              <a:rPr lang="en-US" dirty="0"/>
              <a:t>Sought their own righteousness, not subjecting to God’s (10:3)</a:t>
            </a:r>
          </a:p>
          <a:p>
            <a:r>
              <a:rPr lang="en-US" dirty="0"/>
              <a:t>“For Christ is the end of the law for righteousness…” (10:4)</a:t>
            </a:r>
          </a:p>
          <a:p>
            <a:pPr lvl="1"/>
            <a:r>
              <a:rPr lang="en-US" dirty="0"/>
              <a:t> </a:t>
            </a:r>
            <a:r>
              <a:rPr lang="en-US" u="sng" dirty="0"/>
              <a:t>Christ is the end of the law</a:t>
            </a:r>
            <a:r>
              <a:rPr lang="en-US" dirty="0"/>
              <a:t> is not the focus here, as it is in Colossians 2:13-15.</a:t>
            </a:r>
          </a:p>
          <a:p>
            <a:pPr lvl="1"/>
            <a:r>
              <a:rPr lang="en-US" dirty="0"/>
              <a:t>As Rom. 8:1-4 says, “For what the Law could not do… God did: sending His own Son…as an offering for sin, He condemned sin in the flesh.” </a:t>
            </a:r>
          </a:p>
          <a:p>
            <a:pPr lvl="1"/>
            <a:r>
              <a:rPr lang="en-US" dirty="0"/>
              <a:t>“righteousness which is in the Law” was exemplified in Paul (Phil. 3:6), but that was discarded “for the sake of Christ” (3:7).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270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10:6-10 </a:t>
            </a:r>
            <a:br>
              <a:rPr lang="en-US" b="1" dirty="0"/>
            </a:br>
            <a:r>
              <a:rPr lang="en-US" b="1" dirty="0"/>
              <a:t>Righteousness derived from faith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Faith based righteousness personified as speaking (10:6)</a:t>
            </a:r>
          </a:p>
          <a:p>
            <a:r>
              <a:rPr lang="en-US" dirty="0"/>
              <a:t>10:6-8 contains 3 portions of Moses’ farewell address to Israel personified as righteous faith speaking, with Paul supplying his own applications for the Christians in Rome.</a:t>
            </a:r>
          </a:p>
          <a:p>
            <a:pPr lvl="1"/>
            <a:r>
              <a:rPr lang="en-US" dirty="0"/>
              <a:t>Faith does not lead us to want to ascend to heaven nor descend into the realm of the dead to have access to Christ (10:6-7).</a:t>
            </a:r>
          </a:p>
          <a:p>
            <a:pPr lvl="2"/>
            <a:r>
              <a:rPr lang="en-US" dirty="0"/>
              <a:t>Allusion is made to Christ’s 3 days in Hades and His ascension to heaven.</a:t>
            </a:r>
          </a:p>
          <a:p>
            <a:pPr lvl="2"/>
            <a:r>
              <a:rPr lang="en-US" dirty="0"/>
              <a:t>We have ready access to Him by faith.</a:t>
            </a:r>
          </a:p>
          <a:p>
            <a:pPr lvl="1"/>
            <a:r>
              <a:rPr lang="en-US" dirty="0"/>
              <a:t> The “word of faith which we are preaching” (10:8) is near.</a:t>
            </a:r>
          </a:p>
          <a:p>
            <a:r>
              <a:rPr lang="en-US" dirty="0"/>
              <a:t>10:9-10 the heart which believes and the mouth which confesses</a:t>
            </a:r>
          </a:p>
          <a:p>
            <a:pPr lvl="1"/>
            <a:r>
              <a:rPr lang="en-US" dirty="0"/>
              <a:t>Verse 9 is the order of Deut. 30:14 and verse 10 is reverse.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580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4900" b="1" dirty="0"/>
              <a:t>Romans 10:11-13 Prophetic proofs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17" y="1825625"/>
            <a:ext cx="10515600" cy="4351338"/>
          </a:xfrm>
        </p:spPr>
        <p:txBody>
          <a:bodyPr/>
          <a:lstStyle/>
          <a:p>
            <a:pPr algn="ctr">
              <a:buNone/>
            </a:pPr>
            <a:r>
              <a:rPr lang="en-US" b="1" u="sng" dirty="0"/>
              <a:t>Prophecies of righteousness by faith</a:t>
            </a:r>
          </a:p>
          <a:p>
            <a:r>
              <a:rPr lang="en-US" dirty="0"/>
              <a:t>(10:11) Whoever believes in Him will not be put to shame (Isa. 28:16).</a:t>
            </a:r>
          </a:p>
          <a:p>
            <a:pPr lvl="1"/>
            <a:r>
              <a:rPr lang="en-US" dirty="0"/>
              <a:t>Cited also in 9:33 to reprove righteousness by law keeping.</a:t>
            </a:r>
          </a:p>
          <a:p>
            <a:pPr lvl="1"/>
            <a:r>
              <a:rPr lang="en-US" dirty="0"/>
              <a:t>In 10:11-12, “whoever” does not distinguish Jew from Gentile.</a:t>
            </a:r>
          </a:p>
          <a:p>
            <a:pPr lvl="1"/>
            <a:endParaRPr lang="en-US" dirty="0"/>
          </a:p>
          <a:p>
            <a:r>
              <a:rPr lang="en-US" dirty="0"/>
              <a:t>(10:13) Whoever will call upon the name of the Lord will be saved (Joel 2:32)</a:t>
            </a:r>
          </a:p>
          <a:p>
            <a:pPr lvl="1"/>
            <a:r>
              <a:rPr lang="en-US" dirty="0"/>
              <a:t>Peter used Joel 2:28-32 (in Acts 2:17-21), saying God would “pour forth of My Spirit upon all mankind” and ending with “everyone who calls on the name of the Lord will be saved.”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171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10:13-15  Salvation traced to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 based upon belief</a:t>
            </a:r>
          </a:p>
          <a:p>
            <a:r>
              <a:rPr lang="en-US" dirty="0"/>
              <a:t>Belief comes from hearing</a:t>
            </a:r>
          </a:p>
          <a:p>
            <a:r>
              <a:rPr lang="en-US" dirty="0"/>
              <a:t>Hearing comes from preacher</a:t>
            </a:r>
          </a:p>
          <a:p>
            <a:r>
              <a:rPr lang="en-US" dirty="0"/>
              <a:t>Preacher is one sent</a:t>
            </a:r>
          </a:p>
          <a:p>
            <a:pPr>
              <a:buNone/>
            </a:pPr>
            <a:r>
              <a:rPr lang="en-US" dirty="0"/>
              <a:t>Rom. 10:15 “they are sent” is from </a:t>
            </a:r>
            <a:r>
              <a:rPr lang="el-GR" dirty="0"/>
              <a:t>ἀποσταλῶσιν (</a:t>
            </a:r>
            <a:r>
              <a:rPr lang="en-US" dirty="0" err="1"/>
              <a:t>apostalōsin</a:t>
            </a:r>
            <a:r>
              <a:rPr lang="en-US" dirty="0"/>
              <a:t>)</a:t>
            </a:r>
            <a:br>
              <a:rPr lang="en-US" dirty="0"/>
            </a:br>
            <a:r>
              <a:rPr lang="en-US" sz="2000" dirty="0"/>
              <a:t>Verb, Strong’s #640 From </a:t>
            </a:r>
            <a:r>
              <a:rPr lang="en-US" sz="2000" dirty="0" err="1"/>
              <a:t>apo</a:t>
            </a:r>
            <a:r>
              <a:rPr lang="en-US" sz="2000" dirty="0"/>
              <a:t> and </a:t>
            </a:r>
            <a:r>
              <a:rPr lang="en-US" sz="2000" dirty="0" err="1"/>
              <a:t>stello</a:t>
            </a:r>
            <a:r>
              <a:rPr lang="en-US" sz="2000" dirty="0"/>
              <a:t>; set apart, i.e. to send out literally or figuratively.</a:t>
            </a:r>
          </a:p>
          <a:p>
            <a:r>
              <a:rPr lang="en-US" dirty="0"/>
              <a:t>The apostles were sent by the Lord (Matt. 28:18-20).</a:t>
            </a:r>
          </a:p>
          <a:p>
            <a:r>
              <a:rPr lang="en-US" dirty="0"/>
              <a:t>Told to wait in Jerusalem until clothed with power from on high (Luke 10:49)  Fulfilled in Acts chapter 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6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Romans 10:16-18 </a:t>
            </a:r>
            <a:br>
              <a:rPr lang="en-US" b="1" dirty="0"/>
            </a:br>
            <a:r>
              <a:rPr lang="en-US" sz="3600" b="1" dirty="0"/>
              <a:t>Faith comes from hearing &amp; hearing by the Word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10:17 is familiar, but is our application consistent with the context?</a:t>
            </a:r>
          </a:p>
          <a:p>
            <a:r>
              <a:rPr lang="en-US" dirty="0"/>
              <a:t>10:16 &amp; 18 point to a lack of acceptance</a:t>
            </a:r>
          </a:p>
          <a:p>
            <a:pPr lvl="1"/>
            <a:r>
              <a:rPr lang="en-US" dirty="0"/>
              <a:t> v. 16:  who has believed our report (cf. Isaiah 53:1)</a:t>
            </a:r>
          </a:p>
          <a:p>
            <a:pPr lvl="1"/>
            <a:r>
              <a:rPr lang="en-US" dirty="0"/>
              <a:t> v. 18:  have they not heard (cf. Ps. 19:4)</a:t>
            </a:r>
          </a:p>
          <a:p>
            <a:pPr>
              <a:buNone/>
            </a:pPr>
            <a:r>
              <a:rPr lang="en-US" u="sng" dirty="0"/>
              <a:t>Romans 10:16 &amp; 18 illustrated in Acts 17</a:t>
            </a:r>
          </a:p>
          <a:p>
            <a:pPr>
              <a:buNone/>
            </a:pPr>
            <a:r>
              <a:rPr lang="en-US" i="1" dirty="0"/>
              <a:t>At Thessalonica, Paul preached Christ in the synagogue for three </a:t>
            </a:r>
            <a:r>
              <a:rPr lang="en-US" i="1" dirty="0" err="1"/>
              <a:t>sabbaths</a:t>
            </a:r>
            <a:r>
              <a:rPr lang="en-US" i="1" dirty="0"/>
              <a:t> (Acts 17:1-3), resulting in “</a:t>
            </a:r>
            <a:r>
              <a:rPr lang="en-US" b="1" i="1" dirty="0"/>
              <a:t>some of them</a:t>
            </a:r>
            <a:r>
              <a:rPr lang="en-US" i="1" dirty="0"/>
              <a:t>” being persuaded “</a:t>
            </a:r>
            <a:r>
              <a:rPr lang="en-US" b="1" i="1" dirty="0"/>
              <a:t>along with a great multitude” of Greeks and leading women</a:t>
            </a:r>
            <a:r>
              <a:rPr lang="en-US" i="1" dirty="0"/>
              <a:t>”</a:t>
            </a:r>
            <a:r>
              <a:rPr lang="en-US" b="1" i="1" dirty="0"/>
              <a:t> </a:t>
            </a:r>
            <a:r>
              <a:rPr lang="en-US" i="1" dirty="0"/>
              <a:t>(Acts 17:4-5).</a:t>
            </a:r>
          </a:p>
          <a:p>
            <a:pPr>
              <a:buNone/>
            </a:pPr>
            <a:r>
              <a:rPr lang="en-US" i="1" dirty="0"/>
              <a:t>In Berea, Paul also went into the synagogue and preached; “…</a:t>
            </a:r>
            <a:r>
              <a:rPr lang="en-US" b="1" i="1" dirty="0"/>
              <a:t>they received the word with great eagerness” and examined the Scriptures</a:t>
            </a:r>
            <a:r>
              <a:rPr lang="en-US" i="1" dirty="0"/>
              <a:t> daily to verify Paul’s message. (17:11) “</a:t>
            </a:r>
            <a:r>
              <a:rPr lang="en-US" b="1" i="1" dirty="0"/>
              <a:t>Many of them</a:t>
            </a:r>
            <a:r>
              <a:rPr lang="en-US" i="1" dirty="0"/>
              <a:t> therefore believed, along with a number of the Greek women and men.”  (17:12)</a:t>
            </a:r>
          </a:p>
          <a:p>
            <a:pPr>
              <a:buNone/>
            </a:pPr>
            <a:r>
              <a:rPr lang="en-US" i="1" dirty="0"/>
              <a:t>Jews from Thessalonica heard of Paul’s preaching in Berea so they came to Berea “agitating and stirring up the crowds.” (Acts 17:13b)  Paul and Silas escaped with the help of the brethren. </a:t>
            </a:r>
          </a:p>
          <a:p>
            <a:pPr>
              <a:buNone/>
            </a:pPr>
            <a:r>
              <a:rPr lang="en-US" i="1" dirty="0"/>
              <a:t>    </a:t>
            </a:r>
            <a:r>
              <a:rPr lang="en-US" sz="3200" b="1" dirty="0">
                <a:solidFill>
                  <a:srgbClr val="FF0000"/>
                </a:solidFill>
              </a:rPr>
              <a:t>Paul experienced the same result as Isaiah – not everyone heard and heeded the glad tidings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en-US" i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3590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Romans 10:16-18 </a:t>
            </a:r>
            <a:br>
              <a:rPr lang="en-US" b="1" dirty="0"/>
            </a:br>
            <a:r>
              <a:rPr lang="en-US" sz="3600" b="1" dirty="0"/>
              <a:t>Faith comes from hearing &amp; hearing by the word of Christ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10:17 is in reverse order like 10:14-15</a:t>
            </a:r>
          </a:p>
          <a:p>
            <a:pPr lvl="1"/>
            <a:r>
              <a:rPr lang="en-US" dirty="0"/>
              <a:t>10:15 those sent equipped to preach &amp; teach (the inspired apostles).</a:t>
            </a:r>
          </a:p>
          <a:p>
            <a:pPr lvl="1"/>
            <a:r>
              <a:rPr lang="en-US" dirty="0"/>
              <a:t>10:14 spoke of those hearing the preacher of 10:15. </a:t>
            </a:r>
          </a:p>
          <a:p>
            <a:pPr lvl="1"/>
            <a:endParaRPr lang="en-US" dirty="0"/>
          </a:p>
          <a:p>
            <a:pPr algn="ctr">
              <a:buNone/>
            </a:pPr>
            <a:r>
              <a:rPr lang="en-US" u="sng" dirty="0"/>
              <a:t>The order of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of Christ preached.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word of Christ heard.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Faith produced in those who receive the word.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 algn="ctr">
              <a:buNone/>
            </a:pPr>
            <a:r>
              <a:rPr lang="en-US" sz="3100" i="1" dirty="0"/>
              <a:t>“So then, </a:t>
            </a:r>
            <a:r>
              <a:rPr lang="en-US" sz="3100" i="1" u="sng" dirty="0"/>
              <a:t>those who had received his word were baptized</a:t>
            </a:r>
            <a:r>
              <a:rPr lang="en-US" sz="3100" i="1" dirty="0"/>
              <a:t>; and there were added that day about three thousand souls. </a:t>
            </a:r>
            <a:r>
              <a:rPr lang="en-US" sz="3100" i="1" u="sng" dirty="0"/>
              <a:t>And they were continually devoting themselves to the apostles’ teaching</a:t>
            </a:r>
            <a:r>
              <a:rPr lang="en-US" sz="3100" i="1" dirty="0"/>
              <a:t>, etc.”  Acts 2:41-42a</a:t>
            </a:r>
          </a:p>
          <a:p>
            <a:pPr>
              <a:buNone/>
            </a:pPr>
            <a:r>
              <a:rPr lang="en-US" dirty="0"/>
              <a:t> 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276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Romans 10:17 word of God or word of Christ</a:t>
            </a:r>
            <a:br>
              <a:rPr lang="en-US" b="1" dirty="0"/>
            </a:br>
            <a:r>
              <a:rPr lang="en-US" sz="2400" b="1" i="1" dirty="0"/>
              <a:t>either is appropriate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850"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Word</a:t>
                      </a:r>
                      <a:r>
                        <a:rPr lang="en-US" u="sng" baseline="0" dirty="0"/>
                        <a:t> of God</a:t>
                      </a:r>
                    </a:p>
                    <a:p>
                      <a:pPr algn="ctr"/>
                      <a:r>
                        <a:rPr lang="en-US" i="1" u="none" baseline="0" dirty="0"/>
                        <a:t>King James</a:t>
                      </a:r>
                    </a:p>
                    <a:p>
                      <a:pPr algn="ctr"/>
                      <a:r>
                        <a:rPr lang="en-US" i="1" u="none" baseline="0" dirty="0"/>
                        <a:t>New King James</a:t>
                      </a:r>
                      <a:endParaRPr lang="en-US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/>
                        <a:t>Word of Christ</a:t>
                      </a:r>
                    </a:p>
                    <a:p>
                      <a:pPr algn="ctr"/>
                      <a:r>
                        <a:rPr lang="en-US" i="1" u="none" dirty="0"/>
                        <a:t>American</a:t>
                      </a:r>
                      <a:r>
                        <a:rPr lang="en-US" i="1" u="none" baseline="0" dirty="0"/>
                        <a:t> Standard</a:t>
                      </a:r>
                    </a:p>
                    <a:p>
                      <a:pPr algn="ctr"/>
                      <a:r>
                        <a:rPr lang="en-US" i="1" u="none" baseline="0" dirty="0"/>
                        <a:t>New American Standard</a:t>
                      </a:r>
                    </a:p>
                    <a:p>
                      <a:pPr algn="ctr"/>
                      <a:r>
                        <a:rPr lang="en-US" i="1" u="none" baseline="0" dirty="0"/>
                        <a:t>English Standard</a:t>
                      </a:r>
                      <a:endParaRPr lang="en-US" i="1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9315" y="3393196"/>
            <a:ext cx="10455008" cy="213364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10:17 word of “</a:t>
            </a:r>
            <a:r>
              <a:rPr kumimoji="0" lang="en-US" sz="2200" b="0" i="0" u="none" strike="noStrike" kern="1200" cap="none" spc="0" normalizeH="0" baseline="0" noProof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Χριστοῦ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</a:t>
            </a:r>
            <a:r>
              <a:rPr kumimoji="0" lang="en-US" sz="2200" b="0" i="0" u="none" strike="noStrike" kern="1200" cap="none" spc="0" normalizeH="0" baseline="0" noProof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Christou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Strong’s #5547, “Anointed One; the Messiah, the Christ. From </a:t>
            </a:r>
            <a:r>
              <a:rPr kumimoji="0" lang="en-US" sz="22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chrio</a:t>
            </a:r>
            <a:r>
              <a:rPr kumimoji="0" lang="en-US" sz="2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 Anointed One, i.e. The Messiah, an epithet of Jesus.”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apostolic word, cf. 1:15, 10:15, 15:20.</a:t>
            </a: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Paul said he was “set apart for the gospel of God” in Romans 1:1. And in 1:9 he </a:t>
            </a:r>
            <a:r>
              <a:rPr kumimoji="0" lang="en-US" sz="22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said,“For</a:t>
            </a:r>
            <a:r>
              <a:rPr kumimoji="0" lang="en-US" sz="22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God, whom I serve in my spirit in the preaching of the gospel of His Son”</a:t>
            </a:r>
            <a:endParaRPr kumimoji="0" lang="en-US" sz="2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30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Romans 10:19-21  prophecies cited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groups: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Israel (10:19a &amp; 21)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“that which is not a nation…. a nation without understanding… those who did not seek God” (10:19b-20)</a:t>
            </a:r>
          </a:p>
          <a:p>
            <a:r>
              <a:rPr lang="en-US" dirty="0"/>
              <a:t>To which group is the primary focus directed?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06B25F-56C9-487F-9FBE-E91237EF9C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4050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1063</Words>
  <Application>Microsoft Office PowerPoint</Application>
  <PresentationFormat>Widescreen</PresentationFormat>
  <Paragraphs>95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Adult 2 Class Romans </vt:lpstr>
      <vt:lpstr>Romans 10:1-5   Paul’s prayer for Israel’s salvation (v. 1)</vt:lpstr>
      <vt:lpstr>Romans 10:6-10  Righteousness derived from faith</vt:lpstr>
      <vt:lpstr> Romans 10:11-13 Prophetic proofs </vt:lpstr>
      <vt:lpstr>Romans 10:13-15  Salvation traced to Source</vt:lpstr>
      <vt:lpstr>Romans 10:16-18  Faith comes from hearing &amp; hearing by the Word of Christ</vt:lpstr>
      <vt:lpstr>Romans 10:16-18  Faith comes from hearing &amp; hearing by the word of Christ</vt:lpstr>
      <vt:lpstr>Romans 10:17 word of God or word of Christ either is appropriate</vt:lpstr>
      <vt:lpstr>Romans 10:19-21  prophecies cited</vt:lpstr>
      <vt:lpstr>REVIEW: The Basis of chapter 9 &amp; chapter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Copier Computer</dc:creator>
  <cp:lastModifiedBy>Copier Computer</cp:lastModifiedBy>
  <cp:revision>2</cp:revision>
  <dcterms:created xsi:type="dcterms:W3CDTF">2020-02-13T02:07:27Z</dcterms:created>
  <dcterms:modified xsi:type="dcterms:W3CDTF">2020-02-13T02:10:05Z</dcterms:modified>
</cp:coreProperties>
</file>