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60" r:id="rId5"/>
    <p:sldId id="259" r:id="rId6"/>
    <p:sldId id="261" r:id="rId7"/>
    <p:sldId id="262" r:id="rId8"/>
    <p:sldId id="263" r:id="rId9"/>
    <p:sldId id="264" r:id="rId10"/>
    <p:sldId id="265" r:id="rId11"/>
    <p:sldId id="270" r:id="rId12"/>
    <p:sldId id="267" r:id="rId13"/>
    <p:sldId id="266" r:id="rId14"/>
    <p:sldId id="268" r:id="rId15"/>
    <p:sldId id="271" r:id="rId16"/>
    <p:sldId id="269"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93D1118-E06D-9248-AC8F-053CAADB1D04}" type="datetimeFigureOut">
              <a:rPr lang="en-US" smtClean="0"/>
              <a:t>4/3/20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5D04AE-D0CD-8341-A43F-16A1FC229B9A}" type="slidenum">
              <a:rPr lang="en-US" smtClean="0"/>
              <a:t>‹#›</a:t>
            </a:fld>
            <a:endParaRPr lang="en-US"/>
          </a:p>
        </p:txBody>
      </p:sp>
    </p:spTree>
    <p:extLst>
      <p:ext uri="{BB962C8B-B14F-4D97-AF65-F5344CB8AC3E}">
        <p14:creationId xmlns:p14="http://schemas.microsoft.com/office/powerpoint/2010/main" val="6842181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25D04AE-D0CD-8341-A43F-16A1FC229B9A}" type="slidenum">
              <a:rPr lang="en-US" smtClean="0"/>
              <a:t>10</a:t>
            </a:fld>
            <a:endParaRPr lang="en-US"/>
          </a:p>
        </p:txBody>
      </p:sp>
    </p:spTree>
    <p:extLst>
      <p:ext uri="{BB962C8B-B14F-4D97-AF65-F5344CB8AC3E}">
        <p14:creationId xmlns:p14="http://schemas.microsoft.com/office/powerpoint/2010/main" val="41468195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(16:3-4) </a:t>
            </a:r>
            <a:r>
              <a:rPr lang="en-US" dirty="0" err="1"/>
              <a:t>Prisca</a:t>
            </a:r>
            <a:r>
              <a:rPr lang="en-US" dirty="0"/>
              <a:t> &amp; Aquila</a:t>
            </a:r>
          </a:p>
          <a:p>
            <a:endParaRPr lang="en-US" dirty="0"/>
          </a:p>
          <a:p>
            <a:r>
              <a:rPr lang="en-US" dirty="0"/>
              <a:t>See my written notes</a:t>
            </a:r>
          </a:p>
          <a:p>
            <a:endParaRPr lang="en-US" dirty="0"/>
          </a:p>
        </p:txBody>
      </p:sp>
      <p:sp>
        <p:nvSpPr>
          <p:cNvPr id="4" name="Slide Number Placeholder 3"/>
          <p:cNvSpPr>
            <a:spLocks noGrp="1"/>
          </p:cNvSpPr>
          <p:nvPr>
            <p:ph type="sldNum" sz="quarter" idx="5"/>
          </p:nvPr>
        </p:nvSpPr>
        <p:spPr/>
        <p:txBody>
          <a:bodyPr/>
          <a:lstStyle/>
          <a:p>
            <a:fld id="{925D04AE-D0CD-8341-A43F-16A1FC229B9A}" type="slidenum">
              <a:rPr lang="en-US" smtClean="0"/>
              <a:t>11</a:t>
            </a:fld>
            <a:endParaRPr lang="en-US"/>
          </a:p>
        </p:txBody>
      </p:sp>
    </p:spTree>
    <p:extLst>
      <p:ext uri="{BB962C8B-B14F-4D97-AF65-F5344CB8AC3E}">
        <p14:creationId xmlns:p14="http://schemas.microsoft.com/office/powerpoint/2010/main" val="13185269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none" dirty="0"/>
          </a:p>
        </p:txBody>
      </p:sp>
      <p:sp>
        <p:nvSpPr>
          <p:cNvPr id="4" name="Slide Number Placeholder 3"/>
          <p:cNvSpPr>
            <a:spLocks noGrp="1"/>
          </p:cNvSpPr>
          <p:nvPr>
            <p:ph type="sldNum" sz="quarter" idx="5"/>
          </p:nvPr>
        </p:nvSpPr>
        <p:spPr/>
        <p:txBody>
          <a:bodyPr/>
          <a:lstStyle/>
          <a:p>
            <a:fld id="{925D04AE-D0CD-8341-A43F-16A1FC229B9A}" type="slidenum">
              <a:rPr lang="en-US" smtClean="0"/>
              <a:t>14</a:t>
            </a:fld>
            <a:endParaRPr lang="en-US"/>
          </a:p>
        </p:txBody>
      </p:sp>
    </p:spTree>
    <p:extLst>
      <p:ext uri="{BB962C8B-B14F-4D97-AF65-F5344CB8AC3E}">
        <p14:creationId xmlns:p14="http://schemas.microsoft.com/office/powerpoint/2010/main" val="617771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the importance of this passage to avoid the spiritual danger of false teachers (cf. 16:17-20).</a:t>
            </a:r>
          </a:p>
        </p:txBody>
      </p:sp>
      <p:sp>
        <p:nvSpPr>
          <p:cNvPr id="4" name="Slide Number Placeholder 3"/>
          <p:cNvSpPr>
            <a:spLocks noGrp="1"/>
          </p:cNvSpPr>
          <p:nvPr>
            <p:ph type="sldNum" sz="quarter" idx="5"/>
          </p:nvPr>
        </p:nvSpPr>
        <p:spPr/>
        <p:txBody>
          <a:bodyPr/>
          <a:lstStyle/>
          <a:p>
            <a:fld id="{925D04AE-D0CD-8341-A43F-16A1FC229B9A}" type="slidenum">
              <a:rPr lang="en-US" smtClean="0"/>
              <a:t>15</a:t>
            </a:fld>
            <a:endParaRPr lang="en-US"/>
          </a:p>
        </p:txBody>
      </p:sp>
    </p:spTree>
    <p:extLst>
      <p:ext uri="{BB962C8B-B14F-4D97-AF65-F5344CB8AC3E}">
        <p14:creationId xmlns:p14="http://schemas.microsoft.com/office/powerpoint/2010/main" val="21093531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C13B42-B588-C14B-9033-B3F13682B44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D8B954B-59E4-D44C-BA81-F325CB49AAF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11AECC2-A068-7044-A87D-3C2AA1DD6466}"/>
              </a:ext>
            </a:extLst>
          </p:cNvPr>
          <p:cNvSpPr>
            <a:spLocks noGrp="1"/>
          </p:cNvSpPr>
          <p:nvPr>
            <p:ph type="dt" sz="half" idx="10"/>
          </p:nvPr>
        </p:nvSpPr>
        <p:spPr/>
        <p:txBody>
          <a:bodyPr/>
          <a:lstStyle/>
          <a:p>
            <a:fld id="{6CC8C36F-E051-994A-AB70-E8724E53FC75}" type="datetimeFigureOut">
              <a:rPr lang="en-US" smtClean="0"/>
              <a:t>4/3/20</a:t>
            </a:fld>
            <a:endParaRPr lang="en-US"/>
          </a:p>
        </p:txBody>
      </p:sp>
      <p:sp>
        <p:nvSpPr>
          <p:cNvPr id="5" name="Footer Placeholder 4">
            <a:extLst>
              <a:ext uri="{FF2B5EF4-FFF2-40B4-BE49-F238E27FC236}">
                <a16:creationId xmlns:a16="http://schemas.microsoft.com/office/drawing/2014/main" id="{332F44AA-29A3-7E44-8063-29742019F3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A8ED31-15AE-2D4D-B0DA-ED1E434C1F21}"/>
              </a:ext>
            </a:extLst>
          </p:cNvPr>
          <p:cNvSpPr>
            <a:spLocks noGrp="1"/>
          </p:cNvSpPr>
          <p:nvPr>
            <p:ph type="sldNum" sz="quarter" idx="12"/>
          </p:nvPr>
        </p:nvSpPr>
        <p:spPr/>
        <p:txBody>
          <a:bodyPr/>
          <a:lstStyle/>
          <a:p>
            <a:fld id="{7456C56F-883F-8E4F-8AC5-84EE48D3F709}" type="slidenum">
              <a:rPr lang="en-US" smtClean="0"/>
              <a:t>‹#›</a:t>
            </a:fld>
            <a:endParaRPr lang="en-US"/>
          </a:p>
        </p:txBody>
      </p:sp>
    </p:spTree>
    <p:extLst>
      <p:ext uri="{BB962C8B-B14F-4D97-AF65-F5344CB8AC3E}">
        <p14:creationId xmlns:p14="http://schemas.microsoft.com/office/powerpoint/2010/main" val="14110666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BB2E4-070E-9F4D-88B0-02D9FB6F3FC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352CC0B-16A6-E44F-82C6-534C3397FE4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23D5D4-C9B9-2545-9613-2BCB001F7187}"/>
              </a:ext>
            </a:extLst>
          </p:cNvPr>
          <p:cNvSpPr>
            <a:spLocks noGrp="1"/>
          </p:cNvSpPr>
          <p:nvPr>
            <p:ph type="dt" sz="half" idx="10"/>
          </p:nvPr>
        </p:nvSpPr>
        <p:spPr/>
        <p:txBody>
          <a:bodyPr/>
          <a:lstStyle/>
          <a:p>
            <a:fld id="{6CC8C36F-E051-994A-AB70-E8724E53FC75}" type="datetimeFigureOut">
              <a:rPr lang="en-US" smtClean="0"/>
              <a:t>4/3/20</a:t>
            </a:fld>
            <a:endParaRPr lang="en-US"/>
          </a:p>
        </p:txBody>
      </p:sp>
      <p:sp>
        <p:nvSpPr>
          <p:cNvPr id="5" name="Footer Placeholder 4">
            <a:extLst>
              <a:ext uri="{FF2B5EF4-FFF2-40B4-BE49-F238E27FC236}">
                <a16:creationId xmlns:a16="http://schemas.microsoft.com/office/drawing/2014/main" id="{715BDFEA-E5D1-8341-9AFA-D7E6CC9296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6A9063-7BFA-7B43-B9BA-B0CC622CD06F}"/>
              </a:ext>
            </a:extLst>
          </p:cNvPr>
          <p:cNvSpPr>
            <a:spLocks noGrp="1"/>
          </p:cNvSpPr>
          <p:nvPr>
            <p:ph type="sldNum" sz="quarter" idx="12"/>
          </p:nvPr>
        </p:nvSpPr>
        <p:spPr/>
        <p:txBody>
          <a:bodyPr/>
          <a:lstStyle/>
          <a:p>
            <a:fld id="{7456C56F-883F-8E4F-8AC5-84EE48D3F709}" type="slidenum">
              <a:rPr lang="en-US" smtClean="0"/>
              <a:t>‹#›</a:t>
            </a:fld>
            <a:endParaRPr lang="en-US"/>
          </a:p>
        </p:txBody>
      </p:sp>
    </p:spTree>
    <p:extLst>
      <p:ext uri="{BB962C8B-B14F-4D97-AF65-F5344CB8AC3E}">
        <p14:creationId xmlns:p14="http://schemas.microsoft.com/office/powerpoint/2010/main" val="2367868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3E8AE6-F647-A845-91D0-7A6F2247129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261916B-BCC1-834F-AF4B-6B53DC4260B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E4C017-440E-C443-8438-AD3E7042517B}"/>
              </a:ext>
            </a:extLst>
          </p:cNvPr>
          <p:cNvSpPr>
            <a:spLocks noGrp="1"/>
          </p:cNvSpPr>
          <p:nvPr>
            <p:ph type="dt" sz="half" idx="10"/>
          </p:nvPr>
        </p:nvSpPr>
        <p:spPr/>
        <p:txBody>
          <a:bodyPr/>
          <a:lstStyle/>
          <a:p>
            <a:fld id="{6CC8C36F-E051-994A-AB70-E8724E53FC75}" type="datetimeFigureOut">
              <a:rPr lang="en-US" smtClean="0"/>
              <a:t>4/3/20</a:t>
            </a:fld>
            <a:endParaRPr lang="en-US"/>
          </a:p>
        </p:txBody>
      </p:sp>
      <p:sp>
        <p:nvSpPr>
          <p:cNvPr id="5" name="Footer Placeholder 4">
            <a:extLst>
              <a:ext uri="{FF2B5EF4-FFF2-40B4-BE49-F238E27FC236}">
                <a16:creationId xmlns:a16="http://schemas.microsoft.com/office/drawing/2014/main" id="{507EE26E-6D7F-0749-80E7-7FC582C69B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CAC05A-50D0-444D-A5BD-0832F56E2326}"/>
              </a:ext>
            </a:extLst>
          </p:cNvPr>
          <p:cNvSpPr>
            <a:spLocks noGrp="1"/>
          </p:cNvSpPr>
          <p:nvPr>
            <p:ph type="sldNum" sz="quarter" idx="12"/>
          </p:nvPr>
        </p:nvSpPr>
        <p:spPr/>
        <p:txBody>
          <a:bodyPr/>
          <a:lstStyle/>
          <a:p>
            <a:fld id="{7456C56F-883F-8E4F-8AC5-84EE48D3F709}" type="slidenum">
              <a:rPr lang="en-US" smtClean="0"/>
              <a:t>‹#›</a:t>
            </a:fld>
            <a:endParaRPr lang="en-US"/>
          </a:p>
        </p:txBody>
      </p:sp>
    </p:spTree>
    <p:extLst>
      <p:ext uri="{BB962C8B-B14F-4D97-AF65-F5344CB8AC3E}">
        <p14:creationId xmlns:p14="http://schemas.microsoft.com/office/powerpoint/2010/main" val="4273180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7E10DA-D544-BD44-A496-727CE1A8BE0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E3B1D78-F4BE-5A44-8D19-C26BC1CE757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373A69-A0E3-1447-BD6F-0152F6AD2819}"/>
              </a:ext>
            </a:extLst>
          </p:cNvPr>
          <p:cNvSpPr>
            <a:spLocks noGrp="1"/>
          </p:cNvSpPr>
          <p:nvPr>
            <p:ph type="dt" sz="half" idx="10"/>
          </p:nvPr>
        </p:nvSpPr>
        <p:spPr/>
        <p:txBody>
          <a:bodyPr/>
          <a:lstStyle/>
          <a:p>
            <a:fld id="{6CC8C36F-E051-994A-AB70-E8724E53FC75}" type="datetimeFigureOut">
              <a:rPr lang="en-US" smtClean="0"/>
              <a:t>4/3/20</a:t>
            </a:fld>
            <a:endParaRPr lang="en-US"/>
          </a:p>
        </p:txBody>
      </p:sp>
      <p:sp>
        <p:nvSpPr>
          <p:cNvPr id="5" name="Footer Placeholder 4">
            <a:extLst>
              <a:ext uri="{FF2B5EF4-FFF2-40B4-BE49-F238E27FC236}">
                <a16:creationId xmlns:a16="http://schemas.microsoft.com/office/drawing/2014/main" id="{E7310D0F-5804-E149-B27F-9F8FC06A7E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701CC5-0766-3A41-9AC8-BA7F0FA4B623}"/>
              </a:ext>
            </a:extLst>
          </p:cNvPr>
          <p:cNvSpPr>
            <a:spLocks noGrp="1"/>
          </p:cNvSpPr>
          <p:nvPr>
            <p:ph type="sldNum" sz="quarter" idx="12"/>
          </p:nvPr>
        </p:nvSpPr>
        <p:spPr/>
        <p:txBody>
          <a:bodyPr/>
          <a:lstStyle/>
          <a:p>
            <a:fld id="{7456C56F-883F-8E4F-8AC5-84EE48D3F709}" type="slidenum">
              <a:rPr lang="en-US" smtClean="0"/>
              <a:t>‹#›</a:t>
            </a:fld>
            <a:endParaRPr lang="en-US"/>
          </a:p>
        </p:txBody>
      </p:sp>
    </p:spTree>
    <p:extLst>
      <p:ext uri="{BB962C8B-B14F-4D97-AF65-F5344CB8AC3E}">
        <p14:creationId xmlns:p14="http://schemas.microsoft.com/office/powerpoint/2010/main" val="12283339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637F0-E351-A44C-B409-F53A0792658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0CBA696-D40B-1A4C-8FF3-2CBFC6F44AA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48E49B9-51E7-C545-B4BE-DD3B7BE47568}"/>
              </a:ext>
            </a:extLst>
          </p:cNvPr>
          <p:cNvSpPr>
            <a:spLocks noGrp="1"/>
          </p:cNvSpPr>
          <p:nvPr>
            <p:ph type="dt" sz="half" idx="10"/>
          </p:nvPr>
        </p:nvSpPr>
        <p:spPr/>
        <p:txBody>
          <a:bodyPr/>
          <a:lstStyle/>
          <a:p>
            <a:fld id="{6CC8C36F-E051-994A-AB70-E8724E53FC75}" type="datetimeFigureOut">
              <a:rPr lang="en-US" smtClean="0"/>
              <a:t>4/3/20</a:t>
            </a:fld>
            <a:endParaRPr lang="en-US"/>
          </a:p>
        </p:txBody>
      </p:sp>
      <p:sp>
        <p:nvSpPr>
          <p:cNvPr id="5" name="Footer Placeholder 4">
            <a:extLst>
              <a:ext uri="{FF2B5EF4-FFF2-40B4-BE49-F238E27FC236}">
                <a16:creationId xmlns:a16="http://schemas.microsoft.com/office/drawing/2014/main" id="{246C8528-47ED-694E-846C-EA48348E2C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A4F78E-2535-E343-8086-5222556B9137}"/>
              </a:ext>
            </a:extLst>
          </p:cNvPr>
          <p:cNvSpPr>
            <a:spLocks noGrp="1"/>
          </p:cNvSpPr>
          <p:nvPr>
            <p:ph type="sldNum" sz="quarter" idx="12"/>
          </p:nvPr>
        </p:nvSpPr>
        <p:spPr/>
        <p:txBody>
          <a:bodyPr/>
          <a:lstStyle/>
          <a:p>
            <a:fld id="{7456C56F-883F-8E4F-8AC5-84EE48D3F709}" type="slidenum">
              <a:rPr lang="en-US" smtClean="0"/>
              <a:t>‹#›</a:t>
            </a:fld>
            <a:endParaRPr lang="en-US"/>
          </a:p>
        </p:txBody>
      </p:sp>
    </p:spTree>
    <p:extLst>
      <p:ext uri="{BB962C8B-B14F-4D97-AF65-F5344CB8AC3E}">
        <p14:creationId xmlns:p14="http://schemas.microsoft.com/office/powerpoint/2010/main" val="872734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0FE970-B94D-9942-99D7-35BB9B01FFE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59C21E-817A-6F4A-B76B-0F071995A3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7C2DA85-906D-784E-9A63-5D264251724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78EB88A-8465-4742-B9CC-97C40D63C724}"/>
              </a:ext>
            </a:extLst>
          </p:cNvPr>
          <p:cNvSpPr>
            <a:spLocks noGrp="1"/>
          </p:cNvSpPr>
          <p:nvPr>
            <p:ph type="dt" sz="half" idx="10"/>
          </p:nvPr>
        </p:nvSpPr>
        <p:spPr/>
        <p:txBody>
          <a:bodyPr/>
          <a:lstStyle/>
          <a:p>
            <a:fld id="{6CC8C36F-E051-994A-AB70-E8724E53FC75}" type="datetimeFigureOut">
              <a:rPr lang="en-US" smtClean="0"/>
              <a:t>4/3/20</a:t>
            </a:fld>
            <a:endParaRPr lang="en-US"/>
          </a:p>
        </p:txBody>
      </p:sp>
      <p:sp>
        <p:nvSpPr>
          <p:cNvPr id="6" name="Footer Placeholder 5">
            <a:extLst>
              <a:ext uri="{FF2B5EF4-FFF2-40B4-BE49-F238E27FC236}">
                <a16:creationId xmlns:a16="http://schemas.microsoft.com/office/drawing/2014/main" id="{7C75C3F7-AEA7-694C-8AED-AF78F5E0A8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C214138-7B5F-DF49-8C23-60D1BC4170F3}"/>
              </a:ext>
            </a:extLst>
          </p:cNvPr>
          <p:cNvSpPr>
            <a:spLocks noGrp="1"/>
          </p:cNvSpPr>
          <p:nvPr>
            <p:ph type="sldNum" sz="quarter" idx="12"/>
          </p:nvPr>
        </p:nvSpPr>
        <p:spPr/>
        <p:txBody>
          <a:bodyPr/>
          <a:lstStyle/>
          <a:p>
            <a:fld id="{7456C56F-883F-8E4F-8AC5-84EE48D3F709}" type="slidenum">
              <a:rPr lang="en-US" smtClean="0"/>
              <a:t>‹#›</a:t>
            </a:fld>
            <a:endParaRPr lang="en-US"/>
          </a:p>
        </p:txBody>
      </p:sp>
    </p:spTree>
    <p:extLst>
      <p:ext uri="{BB962C8B-B14F-4D97-AF65-F5344CB8AC3E}">
        <p14:creationId xmlns:p14="http://schemas.microsoft.com/office/powerpoint/2010/main" val="12301034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73B27-70E0-7147-ADA3-EC8469BE062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B997277-58E9-404D-88CF-1C166F5EB39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93EC5DA-F3CE-1E4A-A3D7-FAF79F6A682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2B25DAE-B29A-CE4F-AAB1-03C85AE47C8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4665DDB-26B9-8F4B-AF41-F3A6E25E5AD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13776CF-5E67-1844-A42D-81B369A058BF}"/>
              </a:ext>
            </a:extLst>
          </p:cNvPr>
          <p:cNvSpPr>
            <a:spLocks noGrp="1"/>
          </p:cNvSpPr>
          <p:nvPr>
            <p:ph type="dt" sz="half" idx="10"/>
          </p:nvPr>
        </p:nvSpPr>
        <p:spPr/>
        <p:txBody>
          <a:bodyPr/>
          <a:lstStyle/>
          <a:p>
            <a:fld id="{6CC8C36F-E051-994A-AB70-E8724E53FC75}" type="datetimeFigureOut">
              <a:rPr lang="en-US" smtClean="0"/>
              <a:t>4/3/20</a:t>
            </a:fld>
            <a:endParaRPr lang="en-US"/>
          </a:p>
        </p:txBody>
      </p:sp>
      <p:sp>
        <p:nvSpPr>
          <p:cNvPr id="8" name="Footer Placeholder 7">
            <a:extLst>
              <a:ext uri="{FF2B5EF4-FFF2-40B4-BE49-F238E27FC236}">
                <a16:creationId xmlns:a16="http://schemas.microsoft.com/office/drawing/2014/main" id="{B2C49B08-8B09-F349-A87B-40C11022031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395E798-0C8D-4B41-B99D-2B4C831449A8}"/>
              </a:ext>
            </a:extLst>
          </p:cNvPr>
          <p:cNvSpPr>
            <a:spLocks noGrp="1"/>
          </p:cNvSpPr>
          <p:nvPr>
            <p:ph type="sldNum" sz="quarter" idx="12"/>
          </p:nvPr>
        </p:nvSpPr>
        <p:spPr/>
        <p:txBody>
          <a:bodyPr/>
          <a:lstStyle/>
          <a:p>
            <a:fld id="{7456C56F-883F-8E4F-8AC5-84EE48D3F709}" type="slidenum">
              <a:rPr lang="en-US" smtClean="0"/>
              <a:t>‹#›</a:t>
            </a:fld>
            <a:endParaRPr lang="en-US"/>
          </a:p>
        </p:txBody>
      </p:sp>
    </p:spTree>
    <p:extLst>
      <p:ext uri="{BB962C8B-B14F-4D97-AF65-F5344CB8AC3E}">
        <p14:creationId xmlns:p14="http://schemas.microsoft.com/office/powerpoint/2010/main" val="3868142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387EC-3186-5B4A-8174-89C3918810F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7768138-2BEA-894D-8E34-8115D62B6A74}"/>
              </a:ext>
            </a:extLst>
          </p:cNvPr>
          <p:cNvSpPr>
            <a:spLocks noGrp="1"/>
          </p:cNvSpPr>
          <p:nvPr>
            <p:ph type="dt" sz="half" idx="10"/>
          </p:nvPr>
        </p:nvSpPr>
        <p:spPr/>
        <p:txBody>
          <a:bodyPr/>
          <a:lstStyle/>
          <a:p>
            <a:fld id="{6CC8C36F-E051-994A-AB70-E8724E53FC75}" type="datetimeFigureOut">
              <a:rPr lang="en-US" smtClean="0"/>
              <a:t>4/3/20</a:t>
            </a:fld>
            <a:endParaRPr lang="en-US"/>
          </a:p>
        </p:txBody>
      </p:sp>
      <p:sp>
        <p:nvSpPr>
          <p:cNvPr id="4" name="Footer Placeholder 3">
            <a:extLst>
              <a:ext uri="{FF2B5EF4-FFF2-40B4-BE49-F238E27FC236}">
                <a16:creationId xmlns:a16="http://schemas.microsoft.com/office/drawing/2014/main" id="{BA75F30A-B694-3444-8425-5BFCAE75A52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C6D232E-8E49-774D-AFB2-C6656A1FA624}"/>
              </a:ext>
            </a:extLst>
          </p:cNvPr>
          <p:cNvSpPr>
            <a:spLocks noGrp="1"/>
          </p:cNvSpPr>
          <p:nvPr>
            <p:ph type="sldNum" sz="quarter" idx="12"/>
          </p:nvPr>
        </p:nvSpPr>
        <p:spPr/>
        <p:txBody>
          <a:bodyPr/>
          <a:lstStyle/>
          <a:p>
            <a:fld id="{7456C56F-883F-8E4F-8AC5-84EE48D3F709}" type="slidenum">
              <a:rPr lang="en-US" smtClean="0"/>
              <a:t>‹#›</a:t>
            </a:fld>
            <a:endParaRPr lang="en-US"/>
          </a:p>
        </p:txBody>
      </p:sp>
    </p:spTree>
    <p:extLst>
      <p:ext uri="{BB962C8B-B14F-4D97-AF65-F5344CB8AC3E}">
        <p14:creationId xmlns:p14="http://schemas.microsoft.com/office/powerpoint/2010/main" val="2968200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E9B3AB9-5952-3F4C-9175-15AF38F07309}"/>
              </a:ext>
            </a:extLst>
          </p:cNvPr>
          <p:cNvSpPr>
            <a:spLocks noGrp="1"/>
          </p:cNvSpPr>
          <p:nvPr>
            <p:ph type="dt" sz="half" idx="10"/>
          </p:nvPr>
        </p:nvSpPr>
        <p:spPr/>
        <p:txBody>
          <a:bodyPr/>
          <a:lstStyle/>
          <a:p>
            <a:fld id="{6CC8C36F-E051-994A-AB70-E8724E53FC75}" type="datetimeFigureOut">
              <a:rPr lang="en-US" smtClean="0"/>
              <a:t>4/3/20</a:t>
            </a:fld>
            <a:endParaRPr lang="en-US"/>
          </a:p>
        </p:txBody>
      </p:sp>
      <p:sp>
        <p:nvSpPr>
          <p:cNvPr id="3" name="Footer Placeholder 2">
            <a:extLst>
              <a:ext uri="{FF2B5EF4-FFF2-40B4-BE49-F238E27FC236}">
                <a16:creationId xmlns:a16="http://schemas.microsoft.com/office/drawing/2014/main" id="{B7957F9D-99AC-964E-A46A-7BE4273C1BD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0CC7CBB-28DF-FC4D-88DD-B3B67149464F}"/>
              </a:ext>
            </a:extLst>
          </p:cNvPr>
          <p:cNvSpPr>
            <a:spLocks noGrp="1"/>
          </p:cNvSpPr>
          <p:nvPr>
            <p:ph type="sldNum" sz="quarter" idx="12"/>
          </p:nvPr>
        </p:nvSpPr>
        <p:spPr/>
        <p:txBody>
          <a:bodyPr/>
          <a:lstStyle/>
          <a:p>
            <a:fld id="{7456C56F-883F-8E4F-8AC5-84EE48D3F709}" type="slidenum">
              <a:rPr lang="en-US" smtClean="0"/>
              <a:t>‹#›</a:t>
            </a:fld>
            <a:endParaRPr lang="en-US"/>
          </a:p>
        </p:txBody>
      </p:sp>
    </p:spTree>
    <p:extLst>
      <p:ext uri="{BB962C8B-B14F-4D97-AF65-F5344CB8AC3E}">
        <p14:creationId xmlns:p14="http://schemas.microsoft.com/office/powerpoint/2010/main" val="1927765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534DCE-980A-3F43-8B80-376DC6E181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028428B-FA28-0246-8E2D-0AADD265B2E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20A99D2-0570-CD4E-A301-CFB40D5E9A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F28894D-9CA1-CA4A-9EC5-0AF3506FBE91}"/>
              </a:ext>
            </a:extLst>
          </p:cNvPr>
          <p:cNvSpPr>
            <a:spLocks noGrp="1"/>
          </p:cNvSpPr>
          <p:nvPr>
            <p:ph type="dt" sz="half" idx="10"/>
          </p:nvPr>
        </p:nvSpPr>
        <p:spPr/>
        <p:txBody>
          <a:bodyPr/>
          <a:lstStyle/>
          <a:p>
            <a:fld id="{6CC8C36F-E051-994A-AB70-E8724E53FC75}" type="datetimeFigureOut">
              <a:rPr lang="en-US" smtClean="0"/>
              <a:t>4/3/20</a:t>
            </a:fld>
            <a:endParaRPr lang="en-US"/>
          </a:p>
        </p:txBody>
      </p:sp>
      <p:sp>
        <p:nvSpPr>
          <p:cNvPr id="6" name="Footer Placeholder 5">
            <a:extLst>
              <a:ext uri="{FF2B5EF4-FFF2-40B4-BE49-F238E27FC236}">
                <a16:creationId xmlns:a16="http://schemas.microsoft.com/office/drawing/2014/main" id="{F343F494-DBFE-1146-8592-785B0E8479B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1D7A04-BB70-7C4C-BAF9-4E9F060BCB89}"/>
              </a:ext>
            </a:extLst>
          </p:cNvPr>
          <p:cNvSpPr>
            <a:spLocks noGrp="1"/>
          </p:cNvSpPr>
          <p:nvPr>
            <p:ph type="sldNum" sz="quarter" idx="12"/>
          </p:nvPr>
        </p:nvSpPr>
        <p:spPr/>
        <p:txBody>
          <a:bodyPr/>
          <a:lstStyle/>
          <a:p>
            <a:fld id="{7456C56F-883F-8E4F-8AC5-84EE48D3F709}" type="slidenum">
              <a:rPr lang="en-US" smtClean="0"/>
              <a:t>‹#›</a:t>
            </a:fld>
            <a:endParaRPr lang="en-US"/>
          </a:p>
        </p:txBody>
      </p:sp>
    </p:spTree>
    <p:extLst>
      <p:ext uri="{BB962C8B-B14F-4D97-AF65-F5344CB8AC3E}">
        <p14:creationId xmlns:p14="http://schemas.microsoft.com/office/powerpoint/2010/main" val="694891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5BEB66-21D5-D845-BE0B-3007DE61731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D512E1F-B60C-8448-BD44-A396CB3038A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D0D10D6-6CE6-1843-BD61-8605680D07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F92A72E-3EB3-9949-981F-53703B1E1D4D}"/>
              </a:ext>
            </a:extLst>
          </p:cNvPr>
          <p:cNvSpPr>
            <a:spLocks noGrp="1"/>
          </p:cNvSpPr>
          <p:nvPr>
            <p:ph type="dt" sz="half" idx="10"/>
          </p:nvPr>
        </p:nvSpPr>
        <p:spPr/>
        <p:txBody>
          <a:bodyPr/>
          <a:lstStyle/>
          <a:p>
            <a:fld id="{6CC8C36F-E051-994A-AB70-E8724E53FC75}" type="datetimeFigureOut">
              <a:rPr lang="en-US" smtClean="0"/>
              <a:t>4/3/20</a:t>
            </a:fld>
            <a:endParaRPr lang="en-US"/>
          </a:p>
        </p:txBody>
      </p:sp>
      <p:sp>
        <p:nvSpPr>
          <p:cNvPr id="6" name="Footer Placeholder 5">
            <a:extLst>
              <a:ext uri="{FF2B5EF4-FFF2-40B4-BE49-F238E27FC236}">
                <a16:creationId xmlns:a16="http://schemas.microsoft.com/office/drawing/2014/main" id="{26B1E4B0-2569-DB48-BAAE-EBA07D2136C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8199DE6-C016-5649-8131-33CFCFCCF4EC}"/>
              </a:ext>
            </a:extLst>
          </p:cNvPr>
          <p:cNvSpPr>
            <a:spLocks noGrp="1"/>
          </p:cNvSpPr>
          <p:nvPr>
            <p:ph type="sldNum" sz="quarter" idx="12"/>
          </p:nvPr>
        </p:nvSpPr>
        <p:spPr/>
        <p:txBody>
          <a:bodyPr/>
          <a:lstStyle/>
          <a:p>
            <a:fld id="{7456C56F-883F-8E4F-8AC5-84EE48D3F709}" type="slidenum">
              <a:rPr lang="en-US" smtClean="0"/>
              <a:t>‹#›</a:t>
            </a:fld>
            <a:endParaRPr lang="en-US"/>
          </a:p>
        </p:txBody>
      </p:sp>
    </p:spTree>
    <p:extLst>
      <p:ext uri="{BB962C8B-B14F-4D97-AF65-F5344CB8AC3E}">
        <p14:creationId xmlns:p14="http://schemas.microsoft.com/office/powerpoint/2010/main" val="18147395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C3255C8-8C4F-E445-97B8-EA1BE03EE82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99FA364-F354-784C-9982-46FAD195C83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A522008-5972-7A40-BE0E-73A3D26AF7C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C8C36F-E051-994A-AB70-E8724E53FC75}" type="datetimeFigureOut">
              <a:rPr lang="en-US" smtClean="0"/>
              <a:t>4/3/20</a:t>
            </a:fld>
            <a:endParaRPr lang="en-US"/>
          </a:p>
        </p:txBody>
      </p:sp>
      <p:sp>
        <p:nvSpPr>
          <p:cNvPr id="5" name="Footer Placeholder 4">
            <a:extLst>
              <a:ext uri="{FF2B5EF4-FFF2-40B4-BE49-F238E27FC236}">
                <a16:creationId xmlns:a16="http://schemas.microsoft.com/office/drawing/2014/main" id="{F3B149F1-6971-FF46-B87A-8C99A9C0E23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C6EC6A8-0031-EA44-B055-42CEAA6803B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56C56F-883F-8E4F-8AC5-84EE48D3F709}" type="slidenum">
              <a:rPr lang="en-US" smtClean="0"/>
              <a:t>‹#›</a:t>
            </a:fld>
            <a:endParaRPr lang="en-US"/>
          </a:p>
        </p:txBody>
      </p:sp>
    </p:spTree>
    <p:extLst>
      <p:ext uri="{BB962C8B-B14F-4D97-AF65-F5344CB8AC3E}">
        <p14:creationId xmlns:p14="http://schemas.microsoft.com/office/powerpoint/2010/main" val="13429909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biblehub.com/greek/strongs_602.htm"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510C3-F1DF-FE4C-B7E7-E3423A884BFC}"/>
              </a:ext>
            </a:extLst>
          </p:cNvPr>
          <p:cNvSpPr>
            <a:spLocks noGrp="1"/>
          </p:cNvSpPr>
          <p:nvPr>
            <p:ph type="title"/>
          </p:nvPr>
        </p:nvSpPr>
        <p:spPr/>
        <p:txBody>
          <a:bodyPr>
            <a:normAutofit/>
          </a:bodyPr>
          <a:lstStyle/>
          <a:p>
            <a:r>
              <a:rPr lang="en-US" b="1" dirty="0"/>
              <a:t>Romans 15:14-16:27</a:t>
            </a:r>
            <a:br>
              <a:rPr lang="en-US" b="1" dirty="0"/>
            </a:br>
            <a:r>
              <a:rPr lang="en-US" b="1" dirty="0"/>
              <a:t>Conclusion of the Epistle</a:t>
            </a:r>
          </a:p>
        </p:txBody>
      </p:sp>
      <p:sp>
        <p:nvSpPr>
          <p:cNvPr id="3" name="Subtitle 2">
            <a:extLst>
              <a:ext uri="{FF2B5EF4-FFF2-40B4-BE49-F238E27FC236}">
                <a16:creationId xmlns:a16="http://schemas.microsoft.com/office/drawing/2014/main" id="{EA6D4925-5DF9-2D42-A3EE-0884BEC3FD80}"/>
              </a:ext>
            </a:extLst>
          </p:cNvPr>
          <p:cNvSpPr>
            <a:spLocks noGrp="1"/>
          </p:cNvSpPr>
          <p:nvPr>
            <p:ph idx="1"/>
          </p:nvPr>
        </p:nvSpPr>
        <p:spPr/>
        <p:txBody>
          <a:bodyPr/>
          <a:lstStyle/>
          <a:p>
            <a:r>
              <a:rPr lang="en-US" dirty="0"/>
              <a:t>Occasion of the Epistle (15:14-29)</a:t>
            </a:r>
          </a:p>
          <a:p>
            <a:r>
              <a:rPr lang="en-US" dirty="0"/>
              <a:t>Request for Prayer (15:30-33)</a:t>
            </a:r>
          </a:p>
          <a:p>
            <a:r>
              <a:rPr lang="en-US" dirty="0"/>
              <a:t>Commendation of Phoebe (16:1-2)</a:t>
            </a:r>
          </a:p>
          <a:p>
            <a:r>
              <a:rPr lang="en-US" dirty="0"/>
              <a:t>Greetings to Various Christians in Rome (16:3-16)</a:t>
            </a:r>
          </a:p>
          <a:p>
            <a:r>
              <a:rPr lang="en-US" dirty="0"/>
              <a:t>Warning Against False Teachers (16:17-20)</a:t>
            </a:r>
          </a:p>
          <a:p>
            <a:r>
              <a:rPr lang="en-US" dirty="0"/>
              <a:t>Greetings from Various Companions of Paul (16:21-23)</a:t>
            </a:r>
          </a:p>
          <a:p>
            <a:r>
              <a:rPr lang="en-US" dirty="0"/>
              <a:t>Closing Statements (16:25-27)</a:t>
            </a:r>
          </a:p>
        </p:txBody>
      </p:sp>
    </p:spTree>
    <p:extLst>
      <p:ext uri="{BB962C8B-B14F-4D97-AF65-F5344CB8AC3E}">
        <p14:creationId xmlns:p14="http://schemas.microsoft.com/office/powerpoint/2010/main" val="5789288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4B14F-3AEA-424D-B37D-146F9A820A57}"/>
              </a:ext>
            </a:extLst>
          </p:cNvPr>
          <p:cNvSpPr>
            <a:spLocks noGrp="1"/>
          </p:cNvSpPr>
          <p:nvPr>
            <p:ph type="title"/>
          </p:nvPr>
        </p:nvSpPr>
        <p:spPr/>
        <p:txBody>
          <a:bodyPr>
            <a:normAutofit/>
          </a:bodyPr>
          <a:lstStyle/>
          <a:p>
            <a:r>
              <a:rPr lang="en-US" b="1" dirty="0"/>
              <a:t>Romans 16:3-16</a:t>
            </a:r>
            <a:br>
              <a:rPr lang="en-US" b="1" dirty="0"/>
            </a:br>
            <a:r>
              <a:rPr lang="en-US" b="1" dirty="0"/>
              <a:t>Greetings to Various Christians in Rome</a:t>
            </a:r>
          </a:p>
        </p:txBody>
      </p:sp>
      <p:sp>
        <p:nvSpPr>
          <p:cNvPr id="3" name="Content Placeholder 2">
            <a:extLst>
              <a:ext uri="{FF2B5EF4-FFF2-40B4-BE49-F238E27FC236}">
                <a16:creationId xmlns:a16="http://schemas.microsoft.com/office/drawing/2014/main" id="{CC17F85A-8B50-3A4C-A045-61C00F6E8A82}"/>
              </a:ext>
            </a:extLst>
          </p:cNvPr>
          <p:cNvSpPr>
            <a:spLocks noGrp="1"/>
          </p:cNvSpPr>
          <p:nvPr>
            <p:ph idx="1"/>
          </p:nvPr>
        </p:nvSpPr>
        <p:spPr/>
        <p:txBody>
          <a:bodyPr/>
          <a:lstStyle/>
          <a:p>
            <a:r>
              <a:rPr lang="en-US" dirty="0"/>
              <a:t>Paul has knowledge of all these – what does that reveal? And what can we learn?</a:t>
            </a:r>
          </a:p>
          <a:p>
            <a:pPr lvl="1"/>
            <a:r>
              <a:rPr lang="en-US" dirty="0"/>
              <a:t>Paul had no phone, no internet, no car, no air travel, etc. Yet he had detailed knowledge of Christians in a distant place.</a:t>
            </a:r>
          </a:p>
          <a:p>
            <a:pPr lvl="1"/>
            <a:r>
              <a:rPr lang="en-US" dirty="0" err="1"/>
              <a:t>Lenski</a:t>
            </a:r>
            <a:r>
              <a:rPr lang="en-US" dirty="0"/>
              <a:t> concludes Paul knew 11 of the 22 since he notes his previous contact with them. (Interesting but not conclusive.)</a:t>
            </a:r>
          </a:p>
          <a:p>
            <a:r>
              <a:rPr lang="en-US" dirty="0"/>
              <a:t>Note the spiritual focus regarding the brethren he mentions.</a:t>
            </a:r>
          </a:p>
          <a:p>
            <a:pPr lvl="1"/>
            <a:r>
              <a:rPr lang="en-US" dirty="0"/>
              <a:t>No mention of trivial matters!</a:t>
            </a:r>
          </a:p>
        </p:txBody>
      </p:sp>
    </p:spTree>
    <p:extLst>
      <p:ext uri="{BB962C8B-B14F-4D97-AF65-F5344CB8AC3E}">
        <p14:creationId xmlns:p14="http://schemas.microsoft.com/office/powerpoint/2010/main" val="24757651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61E3109-A2C8-A747-816F-6A42A3791121}"/>
              </a:ext>
            </a:extLst>
          </p:cNvPr>
          <p:cNvSpPr>
            <a:spLocks noGrp="1"/>
          </p:cNvSpPr>
          <p:nvPr>
            <p:ph idx="1"/>
          </p:nvPr>
        </p:nvSpPr>
        <p:spPr/>
        <p:txBody>
          <a:bodyPr>
            <a:normAutofit/>
          </a:bodyPr>
          <a:lstStyle/>
          <a:p>
            <a:pPr marL="228600" indent="-228600">
              <a:buAutoNum type="arabicParenR"/>
            </a:pPr>
            <a:r>
              <a:rPr lang="en-US" dirty="0"/>
              <a:t> Group that met in home of </a:t>
            </a:r>
            <a:r>
              <a:rPr lang="en-US" dirty="0" err="1"/>
              <a:t>Prisca</a:t>
            </a:r>
            <a:r>
              <a:rPr lang="en-US" dirty="0"/>
              <a:t> &amp; Aquila (16:3-5).</a:t>
            </a:r>
          </a:p>
          <a:p>
            <a:pPr marL="228600" indent="-228600">
              <a:buAutoNum type="arabicParenR"/>
            </a:pPr>
            <a:r>
              <a:rPr lang="en-US" dirty="0"/>
              <a:t> Two households:</a:t>
            </a:r>
          </a:p>
          <a:p>
            <a:pPr marL="0" indent="0">
              <a:buFontTx/>
              <a:buNone/>
            </a:pPr>
            <a:r>
              <a:rPr lang="en-US" dirty="0"/>
              <a:t>“Greet </a:t>
            </a:r>
            <a:r>
              <a:rPr lang="en-US" dirty="0" err="1"/>
              <a:t>Apelles</a:t>
            </a:r>
            <a:r>
              <a:rPr lang="en-US" dirty="0"/>
              <a:t>, the approved in Christ. </a:t>
            </a:r>
            <a:r>
              <a:rPr lang="en-US" b="1" dirty="0"/>
              <a:t>Greet those who are of the household of </a:t>
            </a:r>
            <a:r>
              <a:rPr lang="en-US" b="1" dirty="0" err="1"/>
              <a:t>Aristobulus</a:t>
            </a:r>
            <a:r>
              <a:rPr lang="en-US" b="1" dirty="0"/>
              <a:t>.</a:t>
            </a:r>
            <a:r>
              <a:rPr lang="en-US" dirty="0"/>
              <a:t> Greet </a:t>
            </a:r>
            <a:r>
              <a:rPr lang="en-US" dirty="0" err="1"/>
              <a:t>Herodion</a:t>
            </a:r>
            <a:r>
              <a:rPr lang="en-US" dirty="0"/>
              <a:t>, my kinsman. Greet </a:t>
            </a:r>
            <a:r>
              <a:rPr lang="en-US" b="1" dirty="0"/>
              <a:t>those of the household of Narcissus, who are in the Lord.”</a:t>
            </a:r>
            <a:r>
              <a:rPr lang="en-US" dirty="0"/>
              <a:t> (16:10-11)</a:t>
            </a:r>
          </a:p>
          <a:p>
            <a:pPr marL="0" indent="0">
              <a:buFontTx/>
              <a:buNone/>
            </a:pPr>
            <a:r>
              <a:rPr lang="en-US" dirty="0"/>
              <a:t>3) Two groups known to Paul accompanied with brethren:</a:t>
            </a:r>
          </a:p>
          <a:p>
            <a:pPr marL="0" indent="0">
              <a:buFontTx/>
              <a:buNone/>
            </a:pPr>
            <a:r>
              <a:rPr lang="en-US" dirty="0"/>
              <a:t>“Greet </a:t>
            </a:r>
            <a:r>
              <a:rPr lang="en-US" dirty="0" err="1"/>
              <a:t>Asyncritus</a:t>
            </a:r>
            <a:r>
              <a:rPr lang="en-US" dirty="0"/>
              <a:t>, </a:t>
            </a:r>
            <a:r>
              <a:rPr lang="en-US" dirty="0" err="1"/>
              <a:t>Phlegon</a:t>
            </a:r>
            <a:r>
              <a:rPr lang="en-US" dirty="0"/>
              <a:t>, Hermes, </a:t>
            </a:r>
            <a:r>
              <a:rPr lang="en-US" dirty="0" err="1"/>
              <a:t>Patrobas</a:t>
            </a:r>
            <a:r>
              <a:rPr lang="en-US" dirty="0"/>
              <a:t>, </a:t>
            </a:r>
            <a:r>
              <a:rPr lang="en-US" dirty="0" err="1"/>
              <a:t>Hermas</a:t>
            </a:r>
            <a:r>
              <a:rPr lang="en-US" dirty="0"/>
              <a:t> </a:t>
            </a:r>
            <a:r>
              <a:rPr lang="en-US" b="1" dirty="0"/>
              <a:t>and the brethren with them</a:t>
            </a:r>
            <a:r>
              <a:rPr lang="en-US" dirty="0"/>
              <a:t>. Greet </a:t>
            </a:r>
            <a:r>
              <a:rPr lang="en-US" dirty="0" err="1"/>
              <a:t>Philologus</a:t>
            </a:r>
            <a:r>
              <a:rPr lang="en-US" dirty="0"/>
              <a:t> and Julia, Nereus and his sister, and </a:t>
            </a:r>
            <a:r>
              <a:rPr lang="en-US" dirty="0" err="1"/>
              <a:t>Olympas</a:t>
            </a:r>
            <a:r>
              <a:rPr lang="en-US" dirty="0"/>
              <a:t>, </a:t>
            </a:r>
            <a:r>
              <a:rPr lang="en-US" b="1" dirty="0"/>
              <a:t>and all the saints who are with them.</a:t>
            </a:r>
            <a:r>
              <a:rPr lang="en-US" dirty="0"/>
              <a:t>”‭ (16:14-15)</a:t>
            </a:r>
          </a:p>
        </p:txBody>
      </p:sp>
      <p:sp>
        <p:nvSpPr>
          <p:cNvPr id="5" name="Title 1">
            <a:extLst>
              <a:ext uri="{FF2B5EF4-FFF2-40B4-BE49-F238E27FC236}">
                <a16:creationId xmlns:a16="http://schemas.microsoft.com/office/drawing/2014/main" id="{0302671B-A63E-EE42-B90B-BE54D25ECAAE}"/>
              </a:ext>
            </a:extLst>
          </p:cNvPr>
          <p:cNvSpPr txBox="1">
            <a:spLocks noGrp="1"/>
          </p:cNvSpPr>
          <p:nvPr>
            <p:ph type="title"/>
          </p:nvPr>
        </p:nvSpPr>
        <p:spPr>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t>Romans 16:3-16</a:t>
            </a:r>
            <a:br>
              <a:rPr lang="en-US" b="1" dirty="0"/>
            </a:br>
            <a:r>
              <a:rPr lang="en-US" b="1" dirty="0"/>
              <a:t>Five Groups Mentioned</a:t>
            </a:r>
          </a:p>
        </p:txBody>
      </p:sp>
    </p:spTree>
    <p:extLst>
      <p:ext uri="{BB962C8B-B14F-4D97-AF65-F5344CB8AC3E}">
        <p14:creationId xmlns:p14="http://schemas.microsoft.com/office/powerpoint/2010/main" val="22005968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ECED7A-4959-D94E-B5E9-83BC0BC4FB41}"/>
              </a:ext>
            </a:extLst>
          </p:cNvPr>
          <p:cNvSpPr>
            <a:spLocks noGrp="1"/>
          </p:cNvSpPr>
          <p:nvPr>
            <p:ph type="title"/>
          </p:nvPr>
        </p:nvSpPr>
        <p:spPr/>
        <p:txBody>
          <a:bodyPr/>
          <a:lstStyle/>
          <a:p>
            <a:r>
              <a:rPr lang="en-US" b="1" dirty="0"/>
              <a:t>Romans 16:17-20</a:t>
            </a:r>
            <a:br>
              <a:rPr lang="en-US" b="1" dirty="0"/>
            </a:br>
            <a:r>
              <a:rPr lang="en-US" b="1" dirty="0"/>
              <a:t>Warning Against False Teachers</a:t>
            </a:r>
          </a:p>
        </p:txBody>
      </p:sp>
      <p:sp>
        <p:nvSpPr>
          <p:cNvPr id="3" name="Content Placeholder 2">
            <a:extLst>
              <a:ext uri="{FF2B5EF4-FFF2-40B4-BE49-F238E27FC236}">
                <a16:creationId xmlns:a16="http://schemas.microsoft.com/office/drawing/2014/main" id="{E49F686F-D7AF-D44F-929F-FBDB842E1C26}"/>
              </a:ext>
            </a:extLst>
          </p:cNvPr>
          <p:cNvSpPr>
            <a:spLocks noGrp="1"/>
          </p:cNvSpPr>
          <p:nvPr>
            <p:ph idx="1"/>
          </p:nvPr>
        </p:nvSpPr>
        <p:spPr/>
        <p:txBody>
          <a:bodyPr/>
          <a:lstStyle/>
          <a:p>
            <a:r>
              <a:rPr lang="en-US" dirty="0"/>
              <a:t>Note the contrast with unity &amp; harmony of verse 16.</a:t>
            </a:r>
          </a:p>
          <a:p>
            <a:pPr lvl="1"/>
            <a:r>
              <a:rPr lang="en-US" dirty="0"/>
              <a:t>False teachers destroy the peace and unity of a church.</a:t>
            </a:r>
          </a:p>
          <a:p>
            <a:r>
              <a:rPr lang="en-US" dirty="0"/>
              <a:t>The test:  “contrary to the teaching you have learned” (16:17)</a:t>
            </a:r>
          </a:p>
          <a:p>
            <a:pPr lvl="1"/>
            <a:r>
              <a:rPr lang="en-US" dirty="0"/>
              <a:t>Romans 15:4-6</a:t>
            </a:r>
          </a:p>
          <a:p>
            <a:pPr lvl="1"/>
            <a:r>
              <a:rPr lang="en-US" dirty="0"/>
              <a:t>“As we have said before, so I say again now, if any man is preaching to you a gospel contrary to what you received, he is to be accursed!” Gal. 1:9 NAS</a:t>
            </a:r>
          </a:p>
          <a:p>
            <a:r>
              <a:rPr lang="en-US" dirty="0"/>
              <a:t>Be wise to </a:t>
            </a:r>
            <a:r>
              <a:rPr lang="en-US"/>
              <a:t>false teacher’s </a:t>
            </a:r>
            <a:r>
              <a:rPr lang="en-US" dirty="0"/>
              <a:t>methods (16:18)</a:t>
            </a:r>
          </a:p>
          <a:p>
            <a:pPr lvl="1"/>
            <a:r>
              <a:rPr lang="en-US" dirty="0"/>
              <a:t>Smooth and flattering speech.</a:t>
            </a:r>
          </a:p>
        </p:txBody>
      </p:sp>
    </p:spTree>
    <p:extLst>
      <p:ext uri="{BB962C8B-B14F-4D97-AF65-F5344CB8AC3E}">
        <p14:creationId xmlns:p14="http://schemas.microsoft.com/office/powerpoint/2010/main" val="34551331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6E5B1F-2EC7-5B45-A57D-E84FDE18B792}"/>
              </a:ext>
            </a:extLst>
          </p:cNvPr>
          <p:cNvSpPr>
            <a:spLocks noGrp="1"/>
          </p:cNvSpPr>
          <p:nvPr>
            <p:ph type="title"/>
          </p:nvPr>
        </p:nvSpPr>
        <p:spPr/>
        <p:txBody>
          <a:bodyPr/>
          <a:lstStyle/>
          <a:p>
            <a:r>
              <a:rPr lang="en-US" b="1" dirty="0"/>
              <a:t>Romans 16:21-23</a:t>
            </a:r>
            <a:br>
              <a:rPr lang="en-US" b="1" dirty="0"/>
            </a:br>
            <a:r>
              <a:rPr lang="en-US" b="1" dirty="0"/>
              <a:t>Greetings from Various Companions of Paul</a:t>
            </a:r>
          </a:p>
        </p:txBody>
      </p:sp>
      <p:sp>
        <p:nvSpPr>
          <p:cNvPr id="3" name="Content Placeholder 2">
            <a:extLst>
              <a:ext uri="{FF2B5EF4-FFF2-40B4-BE49-F238E27FC236}">
                <a16:creationId xmlns:a16="http://schemas.microsoft.com/office/drawing/2014/main" id="{EB77CE37-D1B6-C540-BAB5-54B502592643}"/>
              </a:ext>
            </a:extLst>
          </p:cNvPr>
          <p:cNvSpPr>
            <a:spLocks noGrp="1"/>
          </p:cNvSpPr>
          <p:nvPr>
            <p:ph idx="1"/>
          </p:nvPr>
        </p:nvSpPr>
        <p:spPr/>
        <p:txBody>
          <a:bodyPr/>
          <a:lstStyle/>
          <a:p>
            <a:r>
              <a:rPr lang="en-US" dirty="0"/>
              <a:t>Perhaps these are the source of some of Paul’s knowledge of the church in Rome.</a:t>
            </a:r>
          </a:p>
        </p:txBody>
      </p:sp>
    </p:spTree>
    <p:extLst>
      <p:ext uri="{BB962C8B-B14F-4D97-AF65-F5344CB8AC3E}">
        <p14:creationId xmlns:p14="http://schemas.microsoft.com/office/powerpoint/2010/main" val="13563482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CDAB2B-DD20-EA4E-BAAC-D02C9D84DC3C}"/>
              </a:ext>
            </a:extLst>
          </p:cNvPr>
          <p:cNvSpPr>
            <a:spLocks noGrp="1"/>
          </p:cNvSpPr>
          <p:nvPr>
            <p:ph type="title"/>
          </p:nvPr>
        </p:nvSpPr>
        <p:spPr/>
        <p:txBody>
          <a:bodyPr/>
          <a:lstStyle/>
          <a:p>
            <a:r>
              <a:rPr lang="en-US" b="1" dirty="0"/>
              <a:t>Romans 16:25-27</a:t>
            </a:r>
            <a:br>
              <a:rPr lang="en-US" b="1" dirty="0"/>
            </a:br>
            <a:r>
              <a:rPr lang="en-US" b="1" dirty="0"/>
              <a:t>Closing Statements</a:t>
            </a:r>
          </a:p>
        </p:txBody>
      </p:sp>
      <p:sp>
        <p:nvSpPr>
          <p:cNvPr id="3" name="Content Placeholder 2">
            <a:extLst>
              <a:ext uri="{FF2B5EF4-FFF2-40B4-BE49-F238E27FC236}">
                <a16:creationId xmlns:a16="http://schemas.microsoft.com/office/drawing/2014/main" id="{54B7113D-1820-204F-935F-2997EFE9C4C5}"/>
              </a:ext>
            </a:extLst>
          </p:cNvPr>
          <p:cNvSpPr>
            <a:spLocks noGrp="1"/>
          </p:cNvSpPr>
          <p:nvPr>
            <p:ph idx="1"/>
          </p:nvPr>
        </p:nvSpPr>
        <p:spPr/>
        <p:txBody>
          <a:bodyPr/>
          <a:lstStyle/>
          <a:p>
            <a:pPr marL="0" indent="0">
              <a:buNone/>
            </a:pPr>
            <a:r>
              <a:rPr lang="en-US" dirty="0"/>
              <a:t>“Now to Him who is able to establish you according to my gospel and the preaching of Jesus Christ, according to the revelation of the mystery which has been kept secret for long ages past, but now is manifested, and by the Scriptures of the prophets, according to the commandment of the eternal God, has been made known to all the nations, leading to obedience of faith; to the only wise God, through Jesus Christ, be the glory forever. Amen.” Romans 16:25-27 NAS</a:t>
            </a:r>
          </a:p>
        </p:txBody>
      </p:sp>
    </p:spTree>
    <p:extLst>
      <p:ext uri="{BB962C8B-B14F-4D97-AF65-F5344CB8AC3E}">
        <p14:creationId xmlns:p14="http://schemas.microsoft.com/office/powerpoint/2010/main" val="34372985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1A1BB67-5047-484E-AB5F-B40553BCD61D}"/>
              </a:ext>
            </a:extLst>
          </p:cNvPr>
          <p:cNvSpPr>
            <a:spLocks noGrp="1"/>
          </p:cNvSpPr>
          <p:nvPr>
            <p:ph idx="1"/>
          </p:nvPr>
        </p:nvSpPr>
        <p:spPr/>
        <p:txBody>
          <a:bodyPr>
            <a:normAutofit/>
          </a:bodyPr>
          <a:lstStyle/>
          <a:p>
            <a:r>
              <a:rPr lang="en-US" sz="2400" dirty="0"/>
              <a:t>(16:25a) word for “is able” is </a:t>
            </a:r>
            <a:r>
              <a:rPr lang="el-GR" sz="2400" dirty="0"/>
              <a:t>δυναμένῳ (</a:t>
            </a:r>
            <a:r>
              <a:rPr lang="en-US" sz="2400" dirty="0" err="1"/>
              <a:t>dynamenō</a:t>
            </a:r>
            <a:r>
              <a:rPr lang="en-US" sz="2400" dirty="0"/>
              <a:t>) Verb, Strong’s 1419.          </a:t>
            </a:r>
            <a:r>
              <a:rPr lang="en-US" sz="2400" dirty="0">
                <a:solidFill>
                  <a:srgbClr val="0066AA"/>
                </a:solidFill>
              </a:rPr>
              <a:t> </a:t>
            </a:r>
            <a:r>
              <a:rPr lang="en-US" sz="2400" dirty="0"/>
              <a:t> (a) I am powerful, have (the) power. (b) I am able. I can.</a:t>
            </a:r>
          </a:p>
          <a:p>
            <a:r>
              <a:rPr lang="en-US" sz="2400" dirty="0"/>
              <a:t>(16:25b) Gospel given by Paul </a:t>
            </a:r>
            <a:r>
              <a:rPr lang="en-US" sz="2400" i="1" dirty="0"/>
              <a:t>was </a:t>
            </a:r>
            <a:r>
              <a:rPr lang="en-US" sz="2400" dirty="0"/>
              <a:t>the preaching of Jesus Christ	</a:t>
            </a:r>
          </a:p>
          <a:p>
            <a:pPr lvl="1"/>
            <a:r>
              <a:rPr lang="en-US" dirty="0"/>
              <a:t>Cf. 1 Corinthians 1:21-24</a:t>
            </a:r>
          </a:p>
          <a:p>
            <a:r>
              <a:rPr lang="en-US" sz="2400" dirty="0"/>
              <a:t>(16:25c) “the revelation” </a:t>
            </a:r>
            <a:r>
              <a:rPr lang="el-GR" sz="2400" dirty="0"/>
              <a:t>ἀποκάλυψιν (</a:t>
            </a:r>
            <a:r>
              <a:rPr lang="en-US" sz="2400" dirty="0" err="1"/>
              <a:t>apokalypsin</a:t>
            </a:r>
            <a:r>
              <a:rPr lang="en-US" sz="2400" dirty="0"/>
              <a:t>) Noun, Strong’s 602 Defined as “an unveiling, uncovering, revealing, revelation. </a:t>
            </a:r>
            <a:r>
              <a:rPr lang="en-US" sz="2400" dirty="0">
                <a:solidFill>
                  <a:srgbClr val="001320"/>
                </a:solidFill>
                <a:hlinkClick r:id="rId3"/>
              </a:rPr>
              <a:t> </a:t>
            </a:r>
            <a:endParaRPr lang="en-US" sz="2400" dirty="0"/>
          </a:p>
        </p:txBody>
      </p:sp>
      <p:sp>
        <p:nvSpPr>
          <p:cNvPr id="5" name="Title 1">
            <a:extLst>
              <a:ext uri="{FF2B5EF4-FFF2-40B4-BE49-F238E27FC236}">
                <a16:creationId xmlns:a16="http://schemas.microsoft.com/office/drawing/2014/main" id="{296E9271-6760-494D-9D62-869CC2E062CE}"/>
              </a:ext>
            </a:extLst>
          </p:cNvPr>
          <p:cNvSpPr txBox="1">
            <a:spLocks noGrp="1"/>
          </p:cNvSpPr>
          <p:nvPr>
            <p:ph type="title"/>
          </p:nvPr>
        </p:nvSpPr>
        <p:spPr>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t>Romans 16:25-27</a:t>
            </a:r>
            <a:br>
              <a:rPr lang="en-US" b="1" dirty="0"/>
            </a:br>
            <a:r>
              <a:rPr lang="en-US" b="1" dirty="0"/>
              <a:t>God is able to establish you</a:t>
            </a:r>
          </a:p>
        </p:txBody>
      </p:sp>
    </p:spTree>
    <p:extLst>
      <p:ext uri="{BB962C8B-B14F-4D97-AF65-F5344CB8AC3E}">
        <p14:creationId xmlns:p14="http://schemas.microsoft.com/office/powerpoint/2010/main" val="21186136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A99E1341-A67F-6344-8ADE-620EB902FB7A}"/>
              </a:ext>
            </a:extLst>
          </p:cNvPr>
          <p:cNvSpPr>
            <a:spLocks noGrp="1"/>
          </p:cNvSpPr>
          <p:nvPr>
            <p:ph idx="1"/>
          </p:nvPr>
        </p:nvSpPr>
        <p:spPr>
          <a:xfrm>
            <a:off x="838200" y="1253331"/>
            <a:ext cx="10515600" cy="4351338"/>
          </a:xfrm>
        </p:spPr>
        <p:txBody>
          <a:bodyPr>
            <a:normAutofit/>
          </a:bodyPr>
          <a:lstStyle/>
          <a:p>
            <a:pPr marL="0" indent="0" algn="ctr">
              <a:buNone/>
            </a:pPr>
            <a:endParaRPr lang="en-US" sz="4000" b="1" dirty="0"/>
          </a:p>
          <a:p>
            <a:pPr marL="0" indent="0" algn="ctr">
              <a:buNone/>
            </a:pPr>
            <a:r>
              <a:rPr lang="en-US" sz="4000" b="1" i="1" dirty="0"/>
              <a:t>“To the only wise God,</a:t>
            </a:r>
          </a:p>
          <a:p>
            <a:pPr marL="0" indent="0" algn="ctr">
              <a:buNone/>
            </a:pPr>
            <a:r>
              <a:rPr lang="en-US" sz="4000" b="1" i="1" dirty="0"/>
              <a:t>Through Jesus Christ, </a:t>
            </a:r>
          </a:p>
          <a:p>
            <a:pPr marL="0" indent="0" algn="ctr">
              <a:buNone/>
            </a:pPr>
            <a:r>
              <a:rPr lang="en-US" sz="4000" b="1" i="1" dirty="0"/>
              <a:t>Be the glory forever. Amen.”</a:t>
            </a:r>
          </a:p>
        </p:txBody>
      </p:sp>
    </p:spTree>
    <p:extLst>
      <p:ext uri="{BB962C8B-B14F-4D97-AF65-F5344CB8AC3E}">
        <p14:creationId xmlns:p14="http://schemas.microsoft.com/office/powerpoint/2010/main" val="15648806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B7F256A-9344-594E-80FF-FAC1AA1FE2A5}"/>
              </a:ext>
            </a:extLst>
          </p:cNvPr>
          <p:cNvSpPr>
            <a:spLocks noGrp="1"/>
          </p:cNvSpPr>
          <p:nvPr>
            <p:ph idx="1"/>
          </p:nvPr>
        </p:nvSpPr>
        <p:spPr/>
        <p:txBody>
          <a:bodyPr/>
          <a:lstStyle/>
          <a:p>
            <a:r>
              <a:rPr lang="en-US" dirty="0"/>
              <a:t>This section, along with 1:1-15, provides as much as we can know about the occasion and purpose in the epistle.</a:t>
            </a:r>
          </a:p>
          <a:p>
            <a:r>
              <a:rPr lang="en-US" dirty="0"/>
              <a:t>Paul set forth his credentials; his apostleship to bring the obedience of faith to the  Gentiles. (1:5)</a:t>
            </a:r>
          </a:p>
          <a:p>
            <a:r>
              <a:rPr lang="en-US" dirty="0"/>
              <a:t>Paul </a:t>
            </a:r>
            <a:r>
              <a:rPr lang="en-US" u="sng" dirty="0"/>
              <a:t>first</a:t>
            </a:r>
            <a:r>
              <a:rPr lang="en-US" dirty="0"/>
              <a:t> wanted them to know that he had high regard for their faith:</a:t>
            </a:r>
          </a:p>
          <a:p>
            <a:pPr marL="0" indent="0">
              <a:buNone/>
            </a:pPr>
            <a:r>
              <a:rPr lang="en-US" dirty="0"/>
              <a:t>“First, I thank my God through Jesus Christ for you all, because your faith is being proclaimed throughout the whole world.” (1:8 NAS)</a:t>
            </a:r>
          </a:p>
          <a:p>
            <a:pPr lvl="1"/>
            <a:r>
              <a:rPr lang="en-US" sz="2200" i="1" dirty="0"/>
              <a:t>So the letter is not to be seen as a criticism or adverse judgement upon their faith.</a:t>
            </a:r>
          </a:p>
          <a:p>
            <a:endParaRPr lang="en-US" dirty="0"/>
          </a:p>
        </p:txBody>
      </p:sp>
      <p:sp>
        <p:nvSpPr>
          <p:cNvPr id="6" name="Title 1">
            <a:extLst>
              <a:ext uri="{FF2B5EF4-FFF2-40B4-BE49-F238E27FC236}">
                <a16:creationId xmlns:a16="http://schemas.microsoft.com/office/drawing/2014/main" id="{C0AAF4CC-C461-4A41-8240-2C7CFFF110C1}"/>
              </a:ext>
            </a:extLst>
          </p:cNvPr>
          <p:cNvSpPr>
            <a:spLocks noGrp="1"/>
          </p:cNvSpPr>
          <p:nvPr>
            <p:ph type="title"/>
          </p:nvPr>
        </p:nvSpPr>
        <p:spPr>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t>Romans 15:14-29</a:t>
            </a:r>
            <a:br>
              <a:rPr lang="en-US" b="1" dirty="0"/>
            </a:br>
            <a:r>
              <a:rPr lang="en-US" b="1" dirty="0"/>
              <a:t>Occasion of the Epistle</a:t>
            </a:r>
          </a:p>
        </p:txBody>
      </p:sp>
    </p:spTree>
    <p:extLst>
      <p:ext uri="{BB962C8B-B14F-4D97-AF65-F5344CB8AC3E}">
        <p14:creationId xmlns:p14="http://schemas.microsoft.com/office/powerpoint/2010/main" val="10661170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AFAAAD3-95C1-464F-A1C0-D7A7694785D2}"/>
              </a:ext>
            </a:extLst>
          </p:cNvPr>
          <p:cNvSpPr>
            <a:spLocks noGrp="1"/>
          </p:cNvSpPr>
          <p:nvPr>
            <p:ph idx="1"/>
          </p:nvPr>
        </p:nvSpPr>
        <p:spPr/>
        <p:txBody>
          <a:bodyPr/>
          <a:lstStyle/>
          <a:p>
            <a:r>
              <a:rPr lang="en-US" dirty="0"/>
              <a:t>Paul wanted them to know his eagerness to come to Rome. (1:10)</a:t>
            </a:r>
          </a:p>
          <a:p>
            <a:pPr lvl="1"/>
            <a:r>
              <a:rPr lang="en-US" dirty="0"/>
              <a:t>He has prayed to God about this (1:10),</a:t>
            </a:r>
          </a:p>
          <a:p>
            <a:pPr lvl="1"/>
            <a:r>
              <a:rPr lang="en-US" dirty="0"/>
              <a:t>and he has made plans to come but has been hindered (1:13).</a:t>
            </a:r>
          </a:p>
          <a:p>
            <a:r>
              <a:rPr lang="en-US" dirty="0"/>
              <a:t>Paul communicated </a:t>
            </a:r>
            <a:r>
              <a:rPr lang="en-US"/>
              <a:t>his expectations</a:t>
            </a:r>
            <a:endParaRPr lang="en-US" dirty="0"/>
          </a:p>
          <a:p>
            <a:pPr lvl="1"/>
            <a:r>
              <a:rPr lang="en-US" dirty="0"/>
              <a:t>He intends to impart “some spiritual gift” (1:11) and to preach the Gospel in Rome (1:15).</a:t>
            </a:r>
          </a:p>
          <a:p>
            <a:pPr lvl="1"/>
            <a:r>
              <a:rPr lang="en-US" dirty="0"/>
              <a:t>He anticipates mutual encouragement while among them (1:12)</a:t>
            </a:r>
          </a:p>
        </p:txBody>
      </p:sp>
      <p:sp>
        <p:nvSpPr>
          <p:cNvPr id="5" name="Title 1">
            <a:extLst>
              <a:ext uri="{FF2B5EF4-FFF2-40B4-BE49-F238E27FC236}">
                <a16:creationId xmlns:a16="http://schemas.microsoft.com/office/drawing/2014/main" id="{55119AF3-DC7C-C14D-9642-F0347FF8CC9C}"/>
              </a:ext>
            </a:extLst>
          </p:cNvPr>
          <p:cNvSpPr txBox="1">
            <a:spLocks noGrp="1"/>
          </p:cNvSpPr>
          <p:nvPr>
            <p:ph type="title"/>
          </p:nvPr>
        </p:nvSpPr>
        <p:spPr>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t>Romans 15:14-29</a:t>
            </a:r>
            <a:br>
              <a:rPr lang="en-US" b="1" dirty="0"/>
            </a:br>
            <a:r>
              <a:rPr lang="en-US" b="1" dirty="0"/>
              <a:t>Occasion of the Epistle (continued)</a:t>
            </a:r>
          </a:p>
        </p:txBody>
      </p:sp>
    </p:spTree>
    <p:extLst>
      <p:ext uri="{BB962C8B-B14F-4D97-AF65-F5344CB8AC3E}">
        <p14:creationId xmlns:p14="http://schemas.microsoft.com/office/powerpoint/2010/main" val="34730662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B64F8-95BB-744F-BD3F-8A536459B9AB}"/>
              </a:ext>
            </a:extLst>
          </p:cNvPr>
          <p:cNvSpPr>
            <a:spLocks noGrp="1"/>
          </p:cNvSpPr>
          <p:nvPr>
            <p:ph type="title"/>
          </p:nvPr>
        </p:nvSpPr>
        <p:spPr/>
        <p:txBody>
          <a:bodyPr>
            <a:normAutofit/>
          </a:bodyPr>
          <a:lstStyle/>
          <a:p>
            <a:r>
              <a:rPr lang="en-US" b="1" dirty="0"/>
              <a:t>Romans 15:14</a:t>
            </a:r>
            <a:br>
              <a:rPr lang="en-US" b="1" dirty="0"/>
            </a:br>
            <a:r>
              <a:rPr lang="en-US" b="1" dirty="0"/>
              <a:t>Emphatic statement of confidence</a:t>
            </a:r>
          </a:p>
        </p:txBody>
      </p:sp>
      <p:sp>
        <p:nvSpPr>
          <p:cNvPr id="3" name="Content Placeholder 2">
            <a:extLst>
              <a:ext uri="{FF2B5EF4-FFF2-40B4-BE49-F238E27FC236}">
                <a16:creationId xmlns:a16="http://schemas.microsoft.com/office/drawing/2014/main" id="{17B64740-F50D-F24B-9396-BC543F6F17C7}"/>
              </a:ext>
            </a:extLst>
          </p:cNvPr>
          <p:cNvSpPr>
            <a:spLocks noGrp="1"/>
          </p:cNvSpPr>
          <p:nvPr>
            <p:ph idx="1"/>
          </p:nvPr>
        </p:nvSpPr>
        <p:spPr/>
        <p:txBody>
          <a:bodyPr>
            <a:normAutofit/>
          </a:bodyPr>
          <a:lstStyle/>
          <a:p>
            <a:r>
              <a:rPr lang="en-US" dirty="0"/>
              <a:t>“I myself” convinced “you yourselves” are “filled with all knowledge and able also to admonish one another.”</a:t>
            </a:r>
          </a:p>
          <a:p>
            <a:pPr lvl="1"/>
            <a:r>
              <a:rPr lang="en-US" dirty="0"/>
              <a:t>“You yourselves” inclusive of men and women in the original Greek.</a:t>
            </a:r>
          </a:p>
          <a:p>
            <a:pPr lvl="1"/>
            <a:r>
              <a:rPr lang="en-US" dirty="0"/>
              <a:t>No wonder Paul said “your faith is being proclaimed throughout the whole world” inRomans 1:8.</a:t>
            </a:r>
          </a:p>
          <a:p>
            <a:pPr lvl="1"/>
            <a:r>
              <a:rPr lang="en-US" dirty="0"/>
              <a:t>A mature church!</a:t>
            </a:r>
          </a:p>
        </p:txBody>
      </p:sp>
    </p:spTree>
    <p:extLst>
      <p:ext uri="{BB962C8B-B14F-4D97-AF65-F5344CB8AC3E}">
        <p14:creationId xmlns:p14="http://schemas.microsoft.com/office/powerpoint/2010/main" val="28902183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70A52-4790-2140-AE16-8EC6666D64ED}"/>
              </a:ext>
            </a:extLst>
          </p:cNvPr>
          <p:cNvSpPr>
            <a:spLocks noGrp="1"/>
          </p:cNvSpPr>
          <p:nvPr>
            <p:ph type="title"/>
          </p:nvPr>
        </p:nvSpPr>
        <p:spPr/>
        <p:txBody>
          <a:bodyPr/>
          <a:lstStyle/>
          <a:p>
            <a:r>
              <a:rPr lang="en-US" b="1" dirty="0"/>
              <a:t>Romans 15:15-16</a:t>
            </a:r>
            <a:br>
              <a:rPr lang="en-US" b="1" dirty="0"/>
            </a:br>
            <a:r>
              <a:rPr lang="en-US" b="1" dirty="0"/>
              <a:t>Paul boldly reminds as an apostle</a:t>
            </a:r>
          </a:p>
        </p:txBody>
      </p:sp>
      <p:sp>
        <p:nvSpPr>
          <p:cNvPr id="3" name="Content Placeholder 2">
            <a:extLst>
              <a:ext uri="{FF2B5EF4-FFF2-40B4-BE49-F238E27FC236}">
                <a16:creationId xmlns:a16="http://schemas.microsoft.com/office/drawing/2014/main" id="{A96A0516-5424-D741-B811-A1D867896337}"/>
              </a:ext>
            </a:extLst>
          </p:cNvPr>
          <p:cNvSpPr>
            <a:spLocks noGrp="1"/>
          </p:cNvSpPr>
          <p:nvPr>
            <p:ph idx="1"/>
          </p:nvPr>
        </p:nvSpPr>
        <p:spPr/>
        <p:txBody>
          <a:bodyPr/>
          <a:lstStyle/>
          <a:p>
            <a:r>
              <a:rPr lang="en-US" dirty="0"/>
              <a:t>In 14:1-15:13 he addressed boldly some issues even though he had never visited the church in Rome.</a:t>
            </a:r>
          </a:p>
          <a:p>
            <a:pPr lvl="1"/>
            <a:r>
              <a:rPr lang="en-US" dirty="0"/>
              <a:t>Preachers are sometimes assumed to “preach about me.” </a:t>
            </a:r>
          </a:p>
          <a:p>
            <a:pPr lvl="1"/>
            <a:r>
              <a:rPr lang="en-US" dirty="0"/>
              <a:t>“Preach the word” (2 Tim. 4:2) - Gospel truths should never be resented.</a:t>
            </a:r>
          </a:p>
        </p:txBody>
      </p:sp>
    </p:spTree>
    <p:extLst>
      <p:ext uri="{BB962C8B-B14F-4D97-AF65-F5344CB8AC3E}">
        <p14:creationId xmlns:p14="http://schemas.microsoft.com/office/powerpoint/2010/main" val="16494243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3747467-F7C7-0247-B96C-4519755F5394}"/>
              </a:ext>
            </a:extLst>
          </p:cNvPr>
          <p:cNvSpPr>
            <a:spLocks noGrp="1"/>
          </p:cNvSpPr>
          <p:nvPr>
            <p:ph idx="1"/>
          </p:nvPr>
        </p:nvSpPr>
        <p:spPr/>
        <p:txBody>
          <a:bodyPr/>
          <a:lstStyle/>
          <a:p>
            <a:r>
              <a:rPr lang="en-US" dirty="0"/>
              <a:t>Reason for addressing the Romans as he has done.</a:t>
            </a:r>
          </a:p>
          <a:p>
            <a:pPr lvl="1"/>
            <a:r>
              <a:rPr lang="en-US" dirty="0"/>
              <a:t>He boasts, but is not presumptuous. (15:17)</a:t>
            </a:r>
          </a:p>
          <a:p>
            <a:pPr lvl="1"/>
            <a:r>
              <a:rPr lang="en-US" dirty="0"/>
              <a:t>Credits what Christ has done through him (15:18)</a:t>
            </a:r>
          </a:p>
          <a:p>
            <a:pPr lvl="1"/>
            <a:r>
              <a:rPr lang="en-US" dirty="0"/>
              <a:t>Preaching accompanied by signs in the power of the Holy Spirit (15:19)</a:t>
            </a:r>
          </a:p>
          <a:p>
            <a:r>
              <a:rPr lang="en-US" dirty="0"/>
              <a:t>Limitation  – “not where Christ was already named” (15:20)</a:t>
            </a:r>
          </a:p>
          <a:p>
            <a:pPr lvl="1"/>
            <a:r>
              <a:rPr lang="en-US" dirty="0"/>
              <a:t>Did not build on another’s foundation.</a:t>
            </a:r>
          </a:p>
          <a:p>
            <a:pPr lvl="1"/>
            <a:r>
              <a:rPr lang="en-US" dirty="0"/>
              <a:t>2</a:t>
            </a:r>
            <a:r>
              <a:rPr lang="en-US" baseline="30000" dirty="0"/>
              <a:t>nd</a:t>
            </a:r>
            <a:r>
              <a:rPr lang="en-US" dirty="0"/>
              <a:t> Corinthians 10:13-18 is closely paralleled with this passage</a:t>
            </a:r>
          </a:p>
          <a:p>
            <a:r>
              <a:rPr lang="en-US" dirty="0"/>
              <a:t>Messianic prophecy (15:21) from Isa. 52:15.</a:t>
            </a:r>
          </a:p>
          <a:p>
            <a:pPr lvl="1"/>
            <a:r>
              <a:rPr lang="en-US" dirty="0"/>
              <a:t>The apostle Paul’s ministry was consistent with the prophecy!</a:t>
            </a:r>
          </a:p>
        </p:txBody>
      </p:sp>
      <p:sp>
        <p:nvSpPr>
          <p:cNvPr id="5" name="Title 1">
            <a:extLst>
              <a:ext uri="{FF2B5EF4-FFF2-40B4-BE49-F238E27FC236}">
                <a16:creationId xmlns:a16="http://schemas.microsoft.com/office/drawing/2014/main" id="{302D477F-4C7D-824C-8B0E-2E162535AD2E}"/>
              </a:ext>
            </a:extLst>
          </p:cNvPr>
          <p:cNvSpPr txBox="1">
            <a:spLocks noGrp="1"/>
          </p:cNvSpPr>
          <p:nvPr>
            <p:ph type="title"/>
          </p:nvPr>
        </p:nvSpPr>
        <p:spPr>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t>Romans 15:17-21</a:t>
            </a:r>
            <a:br>
              <a:rPr lang="en-US" b="1" dirty="0"/>
            </a:br>
            <a:r>
              <a:rPr lang="en-US" b="1" dirty="0"/>
              <a:t>Paul‘s Work Among the Gentiles </a:t>
            </a:r>
          </a:p>
        </p:txBody>
      </p:sp>
    </p:spTree>
    <p:extLst>
      <p:ext uri="{BB962C8B-B14F-4D97-AF65-F5344CB8AC3E}">
        <p14:creationId xmlns:p14="http://schemas.microsoft.com/office/powerpoint/2010/main" val="16573930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C12B8B-A8D7-E842-9B46-F362EA98C5AE}"/>
              </a:ext>
            </a:extLst>
          </p:cNvPr>
          <p:cNvSpPr>
            <a:spLocks noGrp="1"/>
          </p:cNvSpPr>
          <p:nvPr>
            <p:ph idx="1"/>
          </p:nvPr>
        </p:nvSpPr>
        <p:spPr/>
        <p:txBody>
          <a:bodyPr/>
          <a:lstStyle/>
          <a:p>
            <a:r>
              <a:rPr lang="en-US" dirty="0"/>
              <a:t>Paul heretofore had been unable to go to Rome, but he foresees “no further place in these regions” (15:23b) to give him opportunity to finally visit Rome.</a:t>
            </a:r>
          </a:p>
          <a:p>
            <a:pPr lvl="1"/>
            <a:r>
              <a:rPr lang="en-US" i="1" dirty="0"/>
              <a:t>It will not work out as he plans! </a:t>
            </a:r>
          </a:p>
          <a:p>
            <a:pPr lvl="1"/>
            <a:r>
              <a:rPr lang="en-US" i="1" dirty="0"/>
              <a:t>“If the Lord wills” should be a qualifier to all our plans and aspirations.</a:t>
            </a:r>
          </a:p>
          <a:p>
            <a:r>
              <a:rPr lang="en-US" dirty="0"/>
              <a:t>Paul presently engaged in delivering relief to saints in Jerusalem (15:25-27) from Gentile churches. (Macedonia &amp; Achaia)</a:t>
            </a:r>
          </a:p>
        </p:txBody>
      </p:sp>
      <p:sp>
        <p:nvSpPr>
          <p:cNvPr id="6" name="Title 1">
            <a:extLst>
              <a:ext uri="{FF2B5EF4-FFF2-40B4-BE49-F238E27FC236}">
                <a16:creationId xmlns:a16="http://schemas.microsoft.com/office/drawing/2014/main" id="{B9C84B7A-48BB-AC46-8C33-CDA8A73AD933}"/>
              </a:ext>
            </a:extLst>
          </p:cNvPr>
          <p:cNvSpPr txBox="1">
            <a:spLocks noGrp="1"/>
          </p:cNvSpPr>
          <p:nvPr>
            <p:ph type="title"/>
          </p:nvPr>
        </p:nvSpPr>
        <p:spPr>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t>Romans 15:22-29</a:t>
            </a:r>
            <a:br>
              <a:rPr lang="en-US" b="1" dirty="0"/>
            </a:br>
            <a:r>
              <a:rPr lang="en-US" b="1" dirty="0"/>
              <a:t>Paul‘s Travel Plans</a:t>
            </a:r>
          </a:p>
        </p:txBody>
      </p:sp>
    </p:spTree>
    <p:extLst>
      <p:ext uri="{BB962C8B-B14F-4D97-AF65-F5344CB8AC3E}">
        <p14:creationId xmlns:p14="http://schemas.microsoft.com/office/powerpoint/2010/main" val="28012829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2ADD822-355F-B449-AE07-3B35E1FDF8F6}"/>
              </a:ext>
            </a:extLst>
          </p:cNvPr>
          <p:cNvSpPr>
            <a:spLocks noGrp="1"/>
          </p:cNvSpPr>
          <p:nvPr>
            <p:ph idx="1"/>
          </p:nvPr>
        </p:nvSpPr>
        <p:spPr/>
        <p:txBody>
          <a:bodyPr/>
          <a:lstStyle/>
          <a:p>
            <a:r>
              <a:rPr lang="en-US" dirty="0"/>
              <a:t>He is apprehensive about going to Jerusalem.</a:t>
            </a:r>
          </a:p>
          <a:p>
            <a:r>
              <a:rPr lang="en-US" dirty="0"/>
              <a:t>Request: “strive together with me in your prayers”</a:t>
            </a:r>
          </a:p>
        </p:txBody>
      </p:sp>
      <p:sp>
        <p:nvSpPr>
          <p:cNvPr id="6" name="Title 1">
            <a:extLst>
              <a:ext uri="{FF2B5EF4-FFF2-40B4-BE49-F238E27FC236}">
                <a16:creationId xmlns:a16="http://schemas.microsoft.com/office/drawing/2014/main" id="{5B3D86F2-7AE6-9143-97B6-98D0BBB95BC9}"/>
              </a:ext>
            </a:extLst>
          </p:cNvPr>
          <p:cNvSpPr txBox="1">
            <a:spLocks noGrp="1"/>
          </p:cNvSpPr>
          <p:nvPr>
            <p:ph type="title"/>
          </p:nvPr>
        </p:nvSpPr>
        <p:spPr>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t>Romans 15:30-33</a:t>
            </a:r>
            <a:br>
              <a:rPr lang="en-US" b="1" dirty="0"/>
            </a:br>
            <a:r>
              <a:rPr lang="en-US" b="1" dirty="0"/>
              <a:t>Paul </a:t>
            </a:r>
            <a:r>
              <a:rPr lang="en-US" b="1"/>
              <a:t>Solicits Prayers </a:t>
            </a:r>
            <a:endParaRPr lang="en-US" b="1" dirty="0"/>
          </a:p>
        </p:txBody>
      </p:sp>
    </p:spTree>
    <p:extLst>
      <p:ext uri="{BB962C8B-B14F-4D97-AF65-F5344CB8AC3E}">
        <p14:creationId xmlns:p14="http://schemas.microsoft.com/office/powerpoint/2010/main" val="3713937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C20FE7-D94B-1547-9307-C9D7F2655988}"/>
              </a:ext>
            </a:extLst>
          </p:cNvPr>
          <p:cNvSpPr>
            <a:spLocks noGrp="1"/>
          </p:cNvSpPr>
          <p:nvPr>
            <p:ph type="title"/>
          </p:nvPr>
        </p:nvSpPr>
        <p:spPr/>
        <p:txBody>
          <a:bodyPr/>
          <a:lstStyle/>
          <a:p>
            <a:r>
              <a:rPr lang="en-US" b="1" dirty="0"/>
              <a:t>Romans 16:1-2</a:t>
            </a:r>
            <a:br>
              <a:rPr lang="en-US" b="1" dirty="0"/>
            </a:br>
            <a:r>
              <a:rPr lang="en-US" b="1" dirty="0"/>
              <a:t>Commendation of Phoebe </a:t>
            </a:r>
          </a:p>
        </p:txBody>
      </p:sp>
      <p:sp>
        <p:nvSpPr>
          <p:cNvPr id="3" name="Content Placeholder 2">
            <a:extLst>
              <a:ext uri="{FF2B5EF4-FFF2-40B4-BE49-F238E27FC236}">
                <a16:creationId xmlns:a16="http://schemas.microsoft.com/office/drawing/2014/main" id="{F0C27ADA-4E8D-414E-9AC3-2B137A9B4FD6}"/>
              </a:ext>
            </a:extLst>
          </p:cNvPr>
          <p:cNvSpPr>
            <a:spLocks noGrp="1"/>
          </p:cNvSpPr>
          <p:nvPr>
            <p:ph idx="1"/>
          </p:nvPr>
        </p:nvSpPr>
        <p:spPr/>
        <p:txBody>
          <a:bodyPr/>
          <a:lstStyle/>
          <a:p>
            <a:r>
              <a:rPr lang="en-US" dirty="0"/>
              <a:t>All we can know of her is contained in these verses.</a:t>
            </a:r>
          </a:p>
          <a:p>
            <a:r>
              <a:rPr lang="en-US" dirty="0"/>
              <a:t>Paul commends her as a servant* of the church at Cenchrea. (1:1)</a:t>
            </a:r>
          </a:p>
          <a:p>
            <a:pPr lvl="2"/>
            <a:r>
              <a:rPr lang="en-US" dirty="0"/>
              <a:t>*Greek, </a:t>
            </a:r>
            <a:r>
              <a:rPr lang="en-US" i="1" dirty="0" err="1"/>
              <a:t>diakonos</a:t>
            </a:r>
            <a:r>
              <a:rPr lang="en-US" i="1" dirty="0"/>
              <a:t>,  </a:t>
            </a:r>
            <a:r>
              <a:rPr lang="en-US" dirty="0"/>
              <a:t>the same word as “deacon” in Phil. 1:1 &amp; 1 Tim. 3:8.</a:t>
            </a:r>
          </a:p>
          <a:p>
            <a:pPr lvl="2"/>
            <a:r>
              <a:rPr lang="en-US" dirty="0"/>
              <a:t>Broader application, for deacons were “husbands of one wife (1 Tim. 3:12)</a:t>
            </a:r>
          </a:p>
          <a:p>
            <a:r>
              <a:rPr lang="en-US" dirty="0"/>
              <a:t>“Receive her in the Lord” (1:2a) implies she bore the epistle?</a:t>
            </a:r>
          </a:p>
          <a:p>
            <a:r>
              <a:rPr lang="en-US" dirty="0"/>
              <a:t>Cited as being ”a helper of many” including Paul (1:2a)</a:t>
            </a:r>
          </a:p>
          <a:p>
            <a:pPr lvl="2"/>
            <a:r>
              <a:rPr lang="en-US" dirty="0"/>
              <a:t>Perhaps wealthy and/or influential?  And going to Rome on business?</a:t>
            </a:r>
          </a:p>
        </p:txBody>
      </p:sp>
    </p:spTree>
    <p:extLst>
      <p:ext uri="{BB962C8B-B14F-4D97-AF65-F5344CB8AC3E}">
        <p14:creationId xmlns:p14="http://schemas.microsoft.com/office/powerpoint/2010/main" val="39167693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16</Slides>
  <Notes>4</Notes>
  <HiddenSlides>0</HiddenSlide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Romans 15:14-16:27 Conclusion of the Epistle</vt:lpstr>
      <vt:lpstr>Romans 15:14-29 Occasion of the Epistle</vt:lpstr>
      <vt:lpstr>Romans 15:14-29 Occasion of the Epistle (continued)</vt:lpstr>
      <vt:lpstr>Romans 15:14 Emphatic statement of confidence</vt:lpstr>
      <vt:lpstr>Romans 15:15-16 Paul boldly reminds as an apostle</vt:lpstr>
      <vt:lpstr>Romans 15:17-21 Paul‘s Work Among the Gentiles </vt:lpstr>
      <vt:lpstr>Romans 15:22-29 Paul‘s Travel Plans</vt:lpstr>
      <vt:lpstr>Romans 15:30-33 Paul Solicits Prayers </vt:lpstr>
      <vt:lpstr>Romans 16:1-2 Commendation of Phoebe </vt:lpstr>
      <vt:lpstr>Romans 16:3-16 Greetings to Various Christians in Rome</vt:lpstr>
      <vt:lpstr>Romans 16:3-16 Five Groups Mentioned</vt:lpstr>
      <vt:lpstr>Romans 16:17-20 Warning Against False Teachers</vt:lpstr>
      <vt:lpstr>Romans 16:21-23 Greetings from Various Companions of Paul</vt:lpstr>
      <vt:lpstr>Romans 16:25-27 Closing Statements</vt:lpstr>
      <vt:lpstr>Romans 16:25-27 God is able to establish you</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Romans 15:14-16:27</dc:title>
  <dc:creator>Roy Williams</dc:creator>
  <cp:lastModifiedBy>Roy Williams</cp:lastModifiedBy>
  <cp:revision>7</cp:revision>
  <dcterms:created xsi:type="dcterms:W3CDTF">2020-03-30T03:25:25Z</dcterms:created>
  <dcterms:modified xsi:type="dcterms:W3CDTF">2020-04-05T02:41:12Z</dcterms:modified>
</cp:coreProperties>
</file>