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29" r:id="rId3"/>
    <p:sldId id="424" r:id="rId4"/>
    <p:sldId id="426" r:id="rId5"/>
    <p:sldId id="423" r:id="rId6"/>
    <p:sldId id="428" r:id="rId7"/>
    <p:sldId id="427" r:id="rId8"/>
    <p:sldId id="431" r:id="rId9"/>
    <p:sldId id="425" r:id="rId10"/>
    <p:sldId id="430" r:id="rId11"/>
    <p:sldId id="45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8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-45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6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4B9D-F6DF-4573-959C-C2B9B6E7947B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D828-7E9F-4860-8CD8-1B1B5B7A8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6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0D828-7E9F-4860-8CD8-1B1B5B7A84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hub.com/greek/strongs_502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Adult 2 Class</a:t>
            </a:r>
            <a:br>
              <a:rPr lang="en-US" b="1" dirty="0"/>
            </a:br>
            <a:r>
              <a:rPr lang="en-US" b="1" dirty="0"/>
              <a:t>Romans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DC9-6CF8-E640-A70B-EF04A3EA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13:11-14 </a:t>
            </a:r>
            <a:br>
              <a:rPr lang="en-US" b="1" dirty="0"/>
            </a:br>
            <a:r>
              <a:rPr lang="en-US" b="1" dirty="0"/>
              <a:t>The urgency of Christian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988A-2D0D-AB41-B50E-C02BA8807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50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Several commentators interpret Paul and early Christians as anticipating Christ’s imminent return within their lifetime.  </a:t>
            </a:r>
          </a:p>
          <a:p>
            <a:pPr lvl="1"/>
            <a:r>
              <a:rPr lang="en-US" i="1" dirty="0"/>
              <a:t>If such was Paul’s view here, it renders this portion of the epistle uninspired!</a:t>
            </a:r>
          </a:p>
          <a:p>
            <a:pPr lvl="1"/>
            <a:r>
              <a:rPr lang="en-US" i="1" dirty="0"/>
              <a:t>Let God be true and every man a liar. (Romans 3:4b)</a:t>
            </a:r>
          </a:p>
          <a:p>
            <a:pPr lvl="1"/>
            <a:endParaRPr lang="en-US" i="1" dirty="0"/>
          </a:p>
          <a:p>
            <a:r>
              <a:rPr lang="en-US" dirty="0"/>
              <a:t>(13:11-14) Eternal Salvation is Nearer Each Day</a:t>
            </a:r>
          </a:p>
          <a:p>
            <a:pPr lvl="1"/>
            <a:r>
              <a:rPr lang="en-US" dirty="0"/>
              <a:t>v. 11) Our final salvation…. within our lifetime if the Lord comes or after our death.</a:t>
            </a:r>
          </a:p>
          <a:p>
            <a:pPr lvl="1"/>
            <a:r>
              <a:rPr lang="en-US" dirty="0"/>
              <a:t>v. 12) Night is almost over – walk in the light!  </a:t>
            </a:r>
          </a:p>
          <a:p>
            <a:pPr lvl="1"/>
            <a:r>
              <a:rPr lang="en-US" dirty="0"/>
              <a:t>v.  13) Be sober (or, self-controlled) as in the day (cf. 1 Thessalonians 5:8).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Psalms 119:111-112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45BDF-48CC-6E4E-A880-B103C199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0D2A-4E72-DA4A-BF2C-516FE1B2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13F5B-9DE6-B648-A802-617D6674B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96EFD-4B15-8F42-89CD-3FC8AF12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1120B-D192-9048-AC40-ECB253C5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D50F-58EC-6042-9F3F-141B4FD0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concluding portion of Romans 12 broadened to include relations with the secular world (verses 17-20).</a:t>
            </a:r>
          </a:p>
          <a:p>
            <a:r>
              <a:rPr lang="en-US" dirty="0"/>
              <a:t>Romans 13 naturally progresses with the secular world.</a:t>
            </a:r>
          </a:p>
          <a:p>
            <a:pPr lvl="1"/>
            <a:r>
              <a:rPr lang="en-US" dirty="0"/>
              <a:t>13:1-7 the Christian relative to civil government.</a:t>
            </a:r>
          </a:p>
          <a:p>
            <a:pPr lvl="1"/>
            <a:r>
              <a:rPr lang="en-US" dirty="0"/>
              <a:t>13:8-14 the Christian amidst the non-Christian population.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How do members of the kingdom not of this world (cf. John 18:36) interact with the worldly?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1CF3C-7190-DC41-A641-5374C178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22B8D-E0D9-774B-A15C-C9492F8F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13:1-7  God’s purposes and our duties regarding civil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547A-6D0D-9145-A5CC-75F0D639E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the relationship with the closing verses of chapter 12</a:t>
            </a:r>
          </a:p>
          <a:p>
            <a:pPr lvl="1"/>
            <a:r>
              <a:rPr lang="en-US" dirty="0"/>
              <a:t>Vengeance belongs to God.</a:t>
            </a:r>
          </a:p>
          <a:p>
            <a:pPr lvl="1"/>
            <a:r>
              <a:rPr lang="en-US" dirty="0"/>
              <a:t>Civil authorities act by His authority to punish evil (13:1-4).</a:t>
            </a:r>
          </a:p>
          <a:p>
            <a:pPr lvl="2"/>
            <a:r>
              <a:rPr lang="en-US" dirty="0"/>
              <a:t>Note the sword of verse 4 – capital punishment.</a:t>
            </a:r>
          </a:p>
          <a:p>
            <a:pPr lvl="1"/>
            <a:r>
              <a:rPr lang="en-US" dirty="0"/>
              <a:t>The apostle Peter also conveyed this:</a:t>
            </a:r>
          </a:p>
          <a:p>
            <a:pPr marL="0" indent="0">
              <a:buNone/>
            </a:pPr>
            <a:r>
              <a:rPr lang="en-US" dirty="0"/>
              <a:t>“Submit yourselves for the Lord’s sake to every human institution, whether to a king as the one in authority, or to governors as sent by him for the punishment of evildoers and the praise of those who do right.”  1 Peter 2:13-14 NASB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78B7C-ECB9-E34C-8536-703EF845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7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C6BE-CE4B-4F41-BB83-97C1CA4B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247" y="32067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Christian duties to civil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9B26-3F4A-7D40-8EFF-61188736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 (1st Timothy 2:1-2)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Pay</a:t>
            </a:r>
          </a:p>
          <a:p>
            <a:pPr marL="0" indent="0">
              <a:buNone/>
            </a:pPr>
            <a:r>
              <a:rPr lang="en-US" dirty="0"/>
              <a:t>	a) Taxes, dues, levies, etc.  (Romans 13:6-7a)</a:t>
            </a:r>
          </a:p>
          <a:p>
            <a:pPr marL="457200" lvl="1" indent="0">
              <a:buNone/>
            </a:pPr>
            <a:r>
              <a:rPr lang="en-US" sz="2800" dirty="0"/>
              <a:t>	b) Honor, custom, etc. (Romans 13:7b)</a:t>
            </a:r>
          </a:p>
          <a:p>
            <a:pPr marL="0" indent="0">
              <a:buNone/>
            </a:pPr>
            <a:r>
              <a:rPr lang="en-US" dirty="0"/>
              <a:t>3.   Obey (Romans 13:1-5, 1</a:t>
            </a:r>
            <a:r>
              <a:rPr lang="en-US" baseline="30000" dirty="0"/>
              <a:t>st</a:t>
            </a:r>
            <a:r>
              <a:rPr lang="en-US" dirty="0"/>
              <a:t> Peter 2:13-15)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73595-7BCB-F34E-B794-36BCE11D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1DFD-F23D-554A-B54B-B95A5F91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13:1-2 Each soul to be in subjection to governing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0B42-A0DC-E144-A522-DBDD32257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(13:1) Authorities (Strong’s 1849) “ordained” or “established” by God</a:t>
            </a:r>
          </a:p>
          <a:p>
            <a:pPr lvl="1"/>
            <a:r>
              <a:rPr lang="en-US" dirty="0"/>
              <a:t>Word study:  </a:t>
            </a:r>
            <a:r>
              <a:rPr lang="en-US" sz="2200" dirty="0">
                <a:latin typeface="Roboto-Regular"/>
              </a:rPr>
              <a:t> </a:t>
            </a:r>
            <a:r>
              <a:rPr lang="en-US" sz="2200" dirty="0">
                <a:solidFill>
                  <a:srgbClr val="0563C1"/>
                </a:solidFill>
                <a:latin typeface="Roboto-Regula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1800" dirty="0">
                <a:latin typeface="ArialMT"/>
              </a:rPr>
              <a:t>ἐξουσία</a:t>
            </a:r>
            <a:r>
              <a:rPr lang="el-GR" sz="1800" dirty="0">
                <a:latin typeface="Roboto-Regular"/>
              </a:rPr>
              <a:t> (</a:t>
            </a:r>
            <a:r>
              <a:rPr lang="en-US" sz="1800" dirty="0" err="1">
                <a:latin typeface="Roboto-Regular"/>
              </a:rPr>
              <a:t>exousia</a:t>
            </a:r>
            <a:r>
              <a:rPr lang="en-US" sz="1800" dirty="0">
                <a:latin typeface="Roboto-Regular"/>
              </a:rPr>
              <a:t>)Noun – Privilege, i.e. force, capacity, competency, freedom, or mastery, delegate influence. </a:t>
            </a:r>
          </a:p>
          <a:p>
            <a:pPr lvl="1"/>
            <a:r>
              <a:rPr lang="en-US" dirty="0"/>
              <a:t>Applies to all forms of civil government: monarchy, democratic, etc.</a:t>
            </a:r>
          </a:p>
          <a:p>
            <a:r>
              <a:rPr lang="en-US" dirty="0"/>
              <a:t>(13:2) These authorities (Strong’s 1849) are not to be resisted, else we oppose the ordinance of God.</a:t>
            </a:r>
          </a:p>
          <a:p>
            <a:r>
              <a:rPr lang="en-US" dirty="0"/>
              <a:t>(13:3) The authority (Strong’s 1849) need not to be feared by those of “good behavior.”  (Law abiding citizens.)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9BF92-CCAB-B744-949D-47FEAF02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F1D5-41F0-A74C-AF27-7CA0E04D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13</a:t>
            </a:r>
            <a:br>
              <a:rPr lang="en-US" b="1" dirty="0"/>
            </a:br>
            <a:r>
              <a:rPr lang="en-US" b="1" dirty="0"/>
              <a:t>Reasons to Submit to Civil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7F09-3775-244F-B4C0-0D6B70C15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581" y="1947712"/>
            <a:ext cx="10515600" cy="4158116"/>
          </a:xfrm>
        </p:spPr>
        <p:txBody>
          <a:bodyPr>
            <a:normAutofit/>
          </a:bodyPr>
          <a:lstStyle/>
          <a:p>
            <a:pPr marL="342900" indent="-342900"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Because God has appointed that authority (1-2a). 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Because the civil authorities will punish those who resist them (2b-3a) and praise and do good to them that obey (2b-4).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 C.  Because of conscience (5).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31089-586E-5844-BE8F-85AC5F51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7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AC4B-90A5-9C40-8D83-0770FF52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10" y="50006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Are there limits to obeying civil laws?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F8C89-DE9A-E84D-BBFF-A7728AEA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Selected scriptures which reveal justified civil disobedience:</a:t>
            </a:r>
          </a:p>
          <a:p>
            <a:pPr lvl="1"/>
            <a:r>
              <a:rPr lang="en-US" i="1" dirty="0"/>
              <a:t>Hebrew midwives disobeyed Pharaoh’s order to drown babies. (Exodus 1:15-22)</a:t>
            </a:r>
          </a:p>
          <a:p>
            <a:pPr lvl="1"/>
            <a:r>
              <a:rPr lang="en-US" i="1" dirty="0"/>
              <a:t>Daniel forbidden to pray yet he continued.</a:t>
            </a:r>
          </a:p>
          <a:p>
            <a:pPr lvl="1"/>
            <a:r>
              <a:rPr lang="en-US" i="1" dirty="0"/>
              <a:t>Peter and John warned by Sanhedrin not to speak or teach in the name of Jesus. (Acts 4:18-20)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3600" dirty="0"/>
              <a:t>We must obey God if civil law conflicts with His will. (Cf. Acts 4:19b)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EF7A4-9EC3-A44C-9E1C-178DDCB1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16D0-30D1-564F-A5B5-79BF0CD6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13:6-7 For because of this pay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002D-CDB2-BA45-8C52-DBFBDACE9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conscience (13:5) seems to be the primary reference.</a:t>
            </a:r>
          </a:p>
          <a:p>
            <a:pPr lvl="1"/>
            <a:r>
              <a:rPr lang="en-US" dirty="0"/>
              <a:t>Note that wrath precedes conscience, but it is secondary to to the conclusion of verse 6:</a:t>
            </a:r>
          </a:p>
          <a:p>
            <a:pPr lvl="2"/>
            <a:r>
              <a:rPr lang="en-US" dirty="0"/>
              <a:t>“….pay taxes, for </a:t>
            </a:r>
            <a:r>
              <a:rPr lang="en-US" i="1" dirty="0"/>
              <a:t>rulers </a:t>
            </a:r>
            <a:r>
              <a:rPr lang="en-US" dirty="0"/>
              <a:t>are servants of God, devoting themselves to this very thing.” (13:6b)</a:t>
            </a:r>
          </a:p>
          <a:p>
            <a:pPr lvl="2"/>
            <a:r>
              <a:rPr lang="en-US" dirty="0"/>
              <a:t> rulers are not feared by those of good behavior (13:3) for they serve God (13:4).</a:t>
            </a:r>
          </a:p>
          <a:p>
            <a:pPr lvl="1"/>
            <a:r>
              <a:rPr lang="en-US" dirty="0"/>
              <a:t>So if we view civil authorities as what they are…. God’s servants, we should pay taxes, etc. for conscience sake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33C74-0FBF-7742-8DA0-4818C609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8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A05C-3130-0D45-AAD7-3A5309EA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Romans 13:8-10.  </a:t>
            </a:r>
            <a:br>
              <a:rPr lang="en-US" b="1" dirty="0"/>
            </a:br>
            <a:r>
              <a:rPr lang="en-US" b="1" dirty="0"/>
              <a:t>Relationship toward people in general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B7AA9-4F04-E04F-A6DF-0F92FE550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Love fulfills law</a:t>
            </a:r>
            <a:endParaRPr lang="en-US" dirty="0"/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Second greatest commandments: (Matt. 22:35-40)</a:t>
            </a:r>
          </a:p>
          <a:p>
            <a:pPr lvl="1"/>
            <a:r>
              <a:rPr lang="en-US" dirty="0"/>
              <a:t>“On these two commandments depend the whole Law and the Prophets.” Matthew 22:40</a:t>
            </a:r>
          </a:p>
          <a:p>
            <a:pPr marL="0" indent="0">
              <a:buNone/>
            </a:pPr>
            <a:r>
              <a:rPr lang="en-US" dirty="0"/>
              <a:t>“You shall not take vengeance, nor bear any grudge against the sons of your people, but you shall </a:t>
            </a:r>
            <a:r>
              <a:rPr lang="en-US" u="sng" dirty="0"/>
              <a:t>love your neighbor</a:t>
            </a:r>
            <a:r>
              <a:rPr lang="en-US" dirty="0"/>
              <a:t> as yourself; I am the LORD.” Leviticus 19:18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Who is my neighbor? Luke 10:29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57DB7-1233-274E-BBD2-04E37007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8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91268</TotalTime>
  <Words>1405</Words>
  <Application>Microsoft Office PowerPoint</Application>
  <PresentationFormat>Widescreen</PresentationFormat>
  <Paragraphs>163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Adult 2 Class Romans 13</vt:lpstr>
      <vt:lpstr>Romans 13</vt:lpstr>
      <vt:lpstr>Romans 13:1-7  God’s purposes and our duties regarding civil authorities</vt:lpstr>
      <vt:lpstr>Christian duties to civil authorities</vt:lpstr>
      <vt:lpstr>Romans 13:1-2 Each soul to be in subjection to governing authorities</vt:lpstr>
      <vt:lpstr>Romans 13 Reasons to Submit to Civil Authority</vt:lpstr>
      <vt:lpstr>Are there limits to obeying civil laws?</vt:lpstr>
      <vt:lpstr>Romans 13:6-7 For because of this pay taxes</vt:lpstr>
      <vt:lpstr>Romans 13:8-10.   Relationship toward people in general </vt:lpstr>
      <vt:lpstr>Romans 13:11-14  The urgency of Christian behavior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Williams</dc:creator>
  <cp:lastModifiedBy>Roy Williams</cp:lastModifiedBy>
  <cp:revision>899</cp:revision>
  <dcterms:created xsi:type="dcterms:W3CDTF">2020-02-09T02:08:31Z</dcterms:created>
  <dcterms:modified xsi:type="dcterms:W3CDTF">2020-03-30T19:29:30Z</dcterms:modified>
</cp:coreProperties>
</file>