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53768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52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102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037700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878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940808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428262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41041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6992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13B299-450F-4220-B31C-93AEB1687C2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86249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13B299-450F-4220-B31C-93AEB1687C2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33391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13B299-450F-4220-B31C-93AEB1687C26}"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0043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13B299-450F-4220-B31C-93AEB1687C26}"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81848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3B299-450F-4220-B31C-93AEB1687C26}"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59467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132859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13B299-450F-4220-B31C-93AEB1687C2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9C9FE-18C7-4006-8048-DCC5C350D607}" type="slidenum">
              <a:rPr lang="en-US" smtClean="0"/>
              <a:t>‹#›</a:t>
            </a:fld>
            <a:endParaRPr lang="en-US"/>
          </a:p>
        </p:txBody>
      </p:sp>
    </p:spTree>
    <p:extLst>
      <p:ext uri="{BB962C8B-B14F-4D97-AF65-F5344CB8AC3E}">
        <p14:creationId xmlns:p14="http://schemas.microsoft.com/office/powerpoint/2010/main" val="216022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13B299-450F-4220-B31C-93AEB1687C26}" type="datetimeFigureOut">
              <a:rPr lang="en-US" smtClean="0"/>
              <a:t>10/3/2020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7C9C9FE-18C7-4006-8048-DCC5C350D607}" type="slidenum">
              <a:rPr lang="en-US" smtClean="0"/>
              <a:t>‹#›</a:t>
            </a:fld>
            <a:endParaRPr lang="en-US"/>
          </a:p>
        </p:txBody>
      </p:sp>
    </p:spTree>
    <p:extLst>
      <p:ext uri="{BB962C8B-B14F-4D97-AF65-F5344CB8AC3E}">
        <p14:creationId xmlns:p14="http://schemas.microsoft.com/office/powerpoint/2010/main" val="31995629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6B18-3501-4C35-85EC-2959460004F3}"/>
              </a:ext>
            </a:extLst>
          </p:cNvPr>
          <p:cNvSpPr>
            <a:spLocks noGrp="1"/>
          </p:cNvSpPr>
          <p:nvPr>
            <p:ph type="ctrTitle"/>
          </p:nvPr>
        </p:nvSpPr>
        <p:spPr>
          <a:xfrm>
            <a:off x="-16933" y="2404534"/>
            <a:ext cx="7766936" cy="1646302"/>
          </a:xfrm>
        </p:spPr>
        <p:txBody>
          <a:bodyPr>
            <a:normAutofit/>
          </a:bodyPr>
          <a:lstStyle/>
          <a:p>
            <a:r>
              <a:rPr lang="en-US" dirty="0"/>
              <a:t>Psalms</a:t>
            </a:r>
          </a:p>
        </p:txBody>
      </p:sp>
      <p:sp>
        <p:nvSpPr>
          <p:cNvPr id="3" name="Subtitle 2">
            <a:extLst>
              <a:ext uri="{FF2B5EF4-FFF2-40B4-BE49-F238E27FC236}">
                <a16:creationId xmlns:a16="http://schemas.microsoft.com/office/drawing/2014/main" id="{F3EDCE5F-2A20-4627-BEC3-AE84A5D6FB4B}"/>
              </a:ext>
            </a:extLst>
          </p:cNvPr>
          <p:cNvSpPr>
            <a:spLocks noGrp="1"/>
          </p:cNvSpPr>
          <p:nvPr>
            <p:ph type="subTitle" idx="1"/>
          </p:nvPr>
        </p:nvSpPr>
        <p:spPr>
          <a:xfrm>
            <a:off x="-16933" y="4050834"/>
            <a:ext cx="7766936" cy="1096899"/>
          </a:xfrm>
        </p:spPr>
        <p:txBody>
          <a:bodyPr>
            <a:normAutofit/>
          </a:bodyPr>
          <a:lstStyle/>
          <a:p>
            <a:r>
              <a:rPr lang="en-US">
                <a:solidFill>
                  <a:schemeClr val="tx1"/>
                </a:solidFill>
              </a:rPr>
              <a:t>Introduction to our study in the book of Psalms</a:t>
            </a:r>
          </a:p>
        </p:txBody>
      </p:sp>
    </p:spTree>
    <p:extLst>
      <p:ext uri="{BB962C8B-B14F-4D97-AF65-F5344CB8AC3E}">
        <p14:creationId xmlns:p14="http://schemas.microsoft.com/office/powerpoint/2010/main" val="33014724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85530" y="251791"/>
            <a:ext cx="7564472" cy="1320800"/>
          </a:xfrm>
        </p:spPr>
        <p:txBody>
          <a:bodyPr/>
          <a:lstStyle/>
          <a:p>
            <a:r>
              <a:rPr lang="en-US" dirty="0">
                <a:solidFill>
                  <a:schemeClr val="accent2">
                    <a:lumMod val="50000"/>
                  </a:schemeClr>
                </a:solidFill>
              </a:rPr>
              <a:t>Value in studying the Old Testament </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0" y="1431236"/>
            <a:ext cx="7750002" cy="4610127"/>
          </a:xfrm>
        </p:spPr>
        <p:txBody>
          <a:bodyPr>
            <a:normAutofit lnSpcReduction="10000"/>
          </a:bodyPr>
          <a:lstStyle/>
          <a:p>
            <a:r>
              <a:rPr lang="en-US" dirty="0"/>
              <a:t>Romans 15:4 “</a:t>
            </a:r>
            <a:r>
              <a:rPr lang="en-US" b="0" i="0" dirty="0">
                <a:solidFill>
                  <a:srgbClr val="001320"/>
                </a:solidFill>
                <a:effectLst/>
                <a:latin typeface="Roboto" panose="02000000000000000000" pitchFamily="2" charset="0"/>
              </a:rPr>
              <a:t>For whatever was written in former days was written for our instruction, that through endurance and through the encouragement of the Scriptures we might have hope.”</a:t>
            </a:r>
          </a:p>
          <a:p>
            <a:endParaRPr lang="en-US" b="0" i="0" dirty="0">
              <a:solidFill>
                <a:srgbClr val="001320"/>
              </a:solidFill>
              <a:effectLst/>
              <a:latin typeface="Roboto" panose="02000000000000000000" pitchFamily="2" charset="0"/>
            </a:endParaRPr>
          </a:p>
          <a:p>
            <a:r>
              <a:rPr lang="en-US" dirty="0"/>
              <a:t>II Timothy 3:14-17 “</a:t>
            </a:r>
            <a:r>
              <a:rPr lang="en-US" b="0" i="0" dirty="0">
                <a:solidFill>
                  <a:srgbClr val="001320"/>
                </a:solidFill>
                <a:effectLst/>
                <a:latin typeface="Roboto" panose="02000000000000000000" pitchFamily="2" charset="0"/>
              </a:rPr>
              <a:t>But as for you, continue in what you have learned and have firmly believed, knowing from whom you learned it and how from childhood you have been acquainted with the sacred writings, which are able to make you wise for salvation through faith in Christ Jesus. All Scripture is breathed out by God and profitable for teaching, for reproof, for correction, and for training in righteousness, that the man of God may be complete, equipped for every good work.”</a:t>
            </a:r>
          </a:p>
          <a:p>
            <a:endParaRPr lang="en-US" b="0" i="0" dirty="0">
              <a:solidFill>
                <a:srgbClr val="001320"/>
              </a:solidFill>
              <a:effectLst/>
              <a:latin typeface="Roboto" panose="02000000000000000000" pitchFamily="2" charset="0"/>
            </a:endParaRPr>
          </a:p>
          <a:p>
            <a:r>
              <a:rPr lang="en-US" dirty="0">
                <a:solidFill>
                  <a:srgbClr val="001320"/>
                </a:solidFill>
                <a:latin typeface="Roboto" panose="02000000000000000000" pitchFamily="2" charset="0"/>
              </a:rPr>
              <a:t>Luke 18:31 “</a:t>
            </a:r>
            <a:r>
              <a:rPr lang="en-US" b="0" i="0" dirty="0">
                <a:solidFill>
                  <a:srgbClr val="001320"/>
                </a:solidFill>
                <a:effectLst/>
                <a:latin typeface="Roboto" panose="02000000000000000000" pitchFamily="2" charset="0"/>
              </a:rPr>
              <a:t>And taking the twelve, he said to them, “</a:t>
            </a:r>
            <a:r>
              <a:rPr lang="en-US" b="0" i="0" dirty="0">
                <a:solidFill>
                  <a:srgbClr val="FF0000"/>
                </a:solidFill>
                <a:effectLst/>
                <a:latin typeface="Roboto" panose="02000000000000000000" pitchFamily="2" charset="0"/>
              </a:rPr>
              <a:t>See, we are going up to Jerusalem, and everything that is written about the Son of Man by the prophets will be accomplished.</a:t>
            </a:r>
            <a:r>
              <a:rPr lang="en-US" dirty="0">
                <a:solidFill>
                  <a:srgbClr val="001320"/>
                </a:solidFill>
                <a:latin typeface="Roboto" panose="02000000000000000000" pitchFamily="2" charset="0"/>
              </a:rPr>
              <a:t>””</a:t>
            </a:r>
            <a:endParaRPr lang="en-US" b="0" i="0" dirty="0">
              <a:solidFill>
                <a:srgbClr val="001320"/>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90770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318052" y="251791"/>
            <a:ext cx="7431950" cy="1320800"/>
          </a:xfrm>
        </p:spPr>
        <p:txBody>
          <a:bodyPr/>
          <a:lstStyle/>
          <a:p>
            <a:r>
              <a:rPr lang="en-US" dirty="0">
                <a:solidFill>
                  <a:schemeClr val="accent2">
                    <a:lumMod val="50000"/>
                  </a:schemeClr>
                </a:solidFill>
              </a:rPr>
              <a:t>Why Study the book of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530086" y="1431235"/>
            <a:ext cx="7977809" cy="5174974"/>
          </a:xfrm>
        </p:spPr>
        <p:txBody>
          <a:bodyPr>
            <a:normAutofit/>
          </a:bodyPr>
          <a:lstStyle/>
          <a:p>
            <a:pPr marL="0" indent="0">
              <a:buNone/>
            </a:pPr>
            <a:r>
              <a:rPr lang="en-US" b="1" dirty="0"/>
              <a:t>As Christians it is not just wise or helpful to study the Psalms, it is commanded</a:t>
            </a:r>
          </a:p>
          <a:p>
            <a:pPr marL="0" indent="0">
              <a:buNone/>
            </a:pPr>
            <a:endParaRPr lang="en-US" b="1" dirty="0"/>
          </a:p>
          <a:p>
            <a:r>
              <a:rPr lang="en-US" dirty="0"/>
              <a:t>Ephesians 5:19 “</a:t>
            </a:r>
            <a:r>
              <a:rPr lang="en-US" b="0" i="0" dirty="0">
                <a:solidFill>
                  <a:srgbClr val="001320"/>
                </a:solidFill>
                <a:effectLst/>
                <a:latin typeface="Roboto" panose="02000000000000000000" pitchFamily="2" charset="0"/>
              </a:rPr>
              <a:t>addressing one another in psalms and hymns and spiritual songs, singing and making melody to the Lord with your heart”</a:t>
            </a:r>
          </a:p>
          <a:p>
            <a:pPr marL="0" indent="0">
              <a:buNone/>
            </a:pPr>
            <a:endParaRPr lang="en-US" dirty="0"/>
          </a:p>
          <a:p>
            <a:r>
              <a:rPr lang="en-US" dirty="0"/>
              <a:t>Colossians 3:16 “</a:t>
            </a:r>
            <a:r>
              <a:rPr lang="en-US" b="0" i="0" dirty="0">
                <a:solidFill>
                  <a:srgbClr val="001320"/>
                </a:solidFill>
                <a:effectLst/>
                <a:latin typeface="Roboto" panose="02000000000000000000" pitchFamily="2" charset="0"/>
              </a:rPr>
              <a:t>Let the word of Christ richly dwell within you as you teach and admonish one another with all wisdom, and as you sing psalms, hymns, and spiritual songs with gratitude in your hearts to God.”</a:t>
            </a:r>
          </a:p>
          <a:p>
            <a:pPr marL="0" indent="0">
              <a:buNone/>
            </a:pPr>
            <a:endParaRPr lang="en-US" dirty="0"/>
          </a:p>
          <a:p>
            <a:r>
              <a:rPr lang="en-US" dirty="0"/>
              <a:t>James 5:13 “</a:t>
            </a:r>
            <a:r>
              <a:rPr lang="en-US" b="0" i="0" dirty="0">
                <a:solidFill>
                  <a:srgbClr val="001320"/>
                </a:solidFill>
                <a:effectLst/>
                <a:latin typeface="Roboto" panose="02000000000000000000" pitchFamily="2" charset="0"/>
              </a:rPr>
              <a:t>Is anyone among you suffering? Let him pray. Is anyone cheerful? Let him sing psalms.”</a:t>
            </a:r>
          </a:p>
          <a:p>
            <a:endParaRPr lang="en-US" b="0" i="0" dirty="0">
              <a:solidFill>
                <a:srgbClr val="001320"/>
              </a:solidFill>
              <a:effectLst/>
              <a:latin typeface="Roboto" panose="02000000000000000000" pitchFamily="2" charset="0"/>
            </a:endParaRPr>
          </a:p>
          <a:p>
            <a:r>
              <a:rPr lang="en-US" dirty="0">
                <a:solidFill>
                  <a:srgbClr val="001320"/>
                </a:solidFill>
                <a:latin typeface="Roboto" panose="02000000000000000000" pitchFamily="2" charset="0"/>
              </a:rPr>
              <a:t>To avoid misinterpreting the Psalms</a:t>
            </a:r>
          </a:p>
          <a:p>
            <a:endParaRPr lang="en-US" dirty="0"/>
          </a:p>
        </p:txBody>
      </p:sp>
    </p:spTree>
    <p:extLst>
      <p:ext uri="{BB962C8B-B14F-4D97-AF65-F5344CB8AC3E}">
        <p14:creationId xmlns:p14="http://schemas.microsoft.com/office/powerpoint/2010/main" val="45385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901148" y="251791"/>
            <a:ext cx="6848853" cy="1320800"/>
          </a:xfrm>
        </p:spPr>
        <p:txBody>
          <a:bodyPr/>
          <a:lstStyle/>
          <a:p>
            <a:r>
              <a:rPr lang="en-US" dirty="0">
                <a:solidFill>
                  <a:schemeClr val="accent2">
                    <a:lumMod val="50000"/>
                  </a:schemeClr>
                </a:solidFill>
              </a:rPr>
              <a:t>What we find in the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251790" y="1431236"/>
            <a:ext cx="7991061" cy="4610127"/>
          </a:xfrm>
        </p:spPr>
        <p:txBody>
          <a:bodyPr>
            <a:normAutofit/>
          </a:bodyPr>
          <a:lstStyle/>
          <a:p>
            <a:pPr marL="0" indent="0">
              <a:buNone/>
            </a:pPr>
            <a:r>
              <a:rPr lang="en-US" dirty="0"/>
              <a:t>Within the Psalms we can find every emotion known to man expressed in beautiful and inspired terms.  Knowledge of the Psalms can help us find peace with emotions we are struggling to identify and deal with on our own</a:t>
            </a:r>
          </a:p>
          <a:p>
            <a:r>
              <a:rPr lang="en-US" dirty="0"/>
              <a:t>The Christian’s hymnal</a:t>
            </a:r>
          </a:p>
          <a:p>
            <a:pPr lvl="1"/>
            <a:r>
              <a:rPr lang="en-US" dirty="0"/>
              <a:t>Often sung and an aid to praising God</a:t>
            </a:r>
          </a:p>
          <a:p>
            <a:r>
              <a:rPr lang="en-US" dirty="0"/>
              <a:t>The Christian’s prayer book</a:t>
            </a:r>
          </a:p>
          <a:p>
            <a:pPr lvl="1"/>
            <a:r>
              <a:rPr lang="en-US" dirty="0"/>
              <a:t>Helpful as we look for deeper words when approaching God in prayer</a:t>
            </a:r>
          </a:p>
          <a:p>
            <a:r>
              <a:rPr lang="en-US" dirty="0"/>
              <a:t>The Christian’s book of evidences</a:t>
            </a:r>
          </a:p>
          <a:p>
            <a:pPr lvl="1"/>
            <a:r>
              <a:rPr lang="en-US" dirty="0"/>
              <a:t>Fulfilled prophecy and evidences to strengthen our faith</a:t>
            </a:r>
          </a:p>
          <a:p>
            <a:r>
              <a:rPr lang="en-US" dirty="0"/>
              <a:t>The Christian’s training guide</a:t>
            </a:r>
          </a:p>
          <a:p>
            <a:pPr lvl="1"/>
            <a:r>
              <a:rPr lang="en-US" dirty="0"/>
              <a:t>Inspired guidance to living holy and righteous lives before God</a:t>
            </a:r>
          </a:p>
          <a:p>
            <a:endParaRPr lang="en-US" dirty="0"/>
          </a:p>
        </p:txBody>
      </p:sp>
    </p:spTree>
    <p:extLst>
      <p:ext uri="{BB962C8B-B14F-4D97-AF65-F5344CB8AC3E}">
        <p14:creationId xmlns:p14="http://schemas.microsoft.com/office/powerpoint/2010/main" val="311883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2054087" y="251791"/>
            <a:ext cx="5695914" cy="1320800"/>
          </a:xfrm>
        </p:spPr>
        <p:txBody>
          <a:bodyPr/>
          <a:lstStyle/>
          <a:p>
            <a:r>
              <a:rPr lang="en-US" dirty="0">
                <a:solidFill>
                  <a:schemeClr val="accent2">
                    <a:lumMod val="50000"/>
                  </a:schemeClr>
                </a:solidFill>
              </a:rPr>
              <a:t>Hebrew Poetic Forms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 y="993913"/>
            <a:ext cx="9223513" cy="5612297"/>
          </a:xfrm>
        </p:spPr>
        <p:txBody>
          <a:bodyPr>
            <a:normAutofit fontScale="92500" lnSpcReduction="10000"/>
          </a:bodyPr>
          <a:lstStyle/>
          <a:p>
            <a:pPr marL="0" indent="0">
              <a:buNone/>
            </a:pPr>
            <a:r>
              <a:rPr lang="en-US" dirty="0"/>
              <a:t>The use of “thought rhyme” – which is arranging lines\thoughts as they relate to each other without concern for the rhyme of the words. (</a:t>
            </a:r>
            <a:r>
              <a:rPr lang="en-US" dirty="0">
                <a:solidFill>
                  <a:schemeClr val="tx1">
                    <a:lumMod val="65000"/>
                    <a:lumOff val="35000"/>
                  </a:schemeClr>
                </a:solidFill>
              </a:rPr>
              <a:t>parallelism</a:t>
            </a:r>
            <a:r>
              <a:rPr lang="en-US" dirty="0"/>
              <a:t>)  Below are some examples</a:t>
            </a:r>
          </a:p>
          <a:p>
            <a:r>
              <a:rPr lang="en-US" dirty="0"/>
              <a:t>Same idea reworded (Ps 24:2) – </a:t>
            </a:r>
            <a:r>
              <a:rPr lang="en-US" dirty="0">
                <a:solidFill>
                  <a:schemeClr val="tx1">
                    <a:lumMod val="65000"/>
                    <a:lumOff val="35000"/>
                  </a:schemeClr>
                </a:solidFill>
              </a:rPr>
              <a:t>synonymous parallelism</a:t>
            </a:r>
          </a:p>
          <a:p>
            <a:pPr lvl="1"/>
            <a:r>
              <a:rPr lang="en-US" b="0" i="0" dirty="0">
                <a:solidFill>
                  <a:srgbClr val="C00000"/>
                </a:solidFill>
                <a:effectLst/>
                <a:latin typeface="Roboto" panose="02000000000000000000" pitchFamily="2" charset="0"/>
              </a:rPr>
              <a:t>for he has founded it upon the seas </a:t>
            </a:r>
            <a:r>
              <a:rPr lang="en-US" b="0" i="0" dirty="0">
                <a:solidFill>
                  <a:srgbClr val="002060"/>
                </a:solidFill>
                <a:effectLst/>
                <a:latin typeface="Roboto" panose="02000000000000000000" pitchFamily="2" charset="0"/>
              </a:rPr>
              <a:t>and established it upon the rivers.</a:t>
            </a:r>
          </a:p>
          <a:p>
            <a:r>
              <a:rPr lang="en-US" dirty="0"/>
              <a:t>Same idea contrasted (Ps 1:6) – </a:t>
            </a:r>
            <a:r>
              <a:rPr lang="en-US" dirty="0">
                <a:solidFill>
                  <a:schemeClr val="tx1">
                    <a:lumMod val="65000"/>
                    <a:lumOff val="35000"/>
                  </a:schemeClr>
                </a:solidFill>
              </a:rPr>
              <a:t>antithetical parallelism</a:t>
            </a:r>
          </a:p>
          <a:p>
            <a:pPr lvl="1"/>
            <a:r>
              <a:rPr lang="en-US" b="0" i="0" dirty="0">
                <a:solidFill>
                  <a:srgbClr val="FF0000"/>
                </a:solidFill>
                <a:effectLst/>
                <a:latin typeface="Roboto" panose="02000000000000000000" pitchFamily="2" charset="0"/>
              </a:rPr>
              <a:t>for the LORD knows the way of the righteous</a:t>
            </a:r>
            <a:r>
              <a:rPr lang="en-US" b="0" i="0" dirty="0">
                <a:solidFill>
                  <a:srgbClr val="001320"/>
                </a:solidFill>
                <a:effectLst/>
                <a:latin typeface="Roboto" panose="02000000000000000000" pitchFamily="2" charset="0"/>
              </a:rPr>
              <a:t>, </a:t>
            </a:r>
            <a:r>
              <a:rPr lang="en-US" b="0" i="0" dirty="0">
                <a:solidFill>
                  <a:srgbClr val="002060"/>
                </a:solidFill>
                <a:effectLst/>
                <a:latin typeface="Roboto" panose="02000000000000000000" pitchFamily="2" charset="0"/>
              </a:rPr>
              <a:t>but the way of the wicked will perish.</a:t>
            </a:r>
          </a:p>
          <a:p>
            <a:r>
              <a:rPr lang="en-US" dirty="0"/>
              <a:t>Cause and effect, direct relation (Ps 119:11) – </a:t>
            </a:r>
            <a:r>
              <a:rPr lang="en-US" dirty="0">
                <a:solidFill>
                  <a:schemeClr val="tx1">
                    <a:lumMod val="65000"/>
                    <a:lumOff val="35000"/>
                  </a:schemeClr>
                </a:solidFill>
              </a:rPr>
              <a:t>synthetic parallelism </a:t>
            </a:r>
          </a:p>
          <a:p>
            <a:pPr lvl="1"/>
            <a:r>
              <a:rPr lang="en-US" b="0" i="0" dirty="0">
                <a:solidFill>
                  <a:srgbClr val="FF0000"/>
                </a:solidFill>
                <a:effectLst/>
                <a:latin typeface="Roboto" panose="02000000000000000000" pitchFamily="2" charset="0"/>
              </a:rPr>
              <a:t>I have stored up your word in my heart</a:t>
            </a:r>
            <a:r>
              <a:rPr lang="en-US" b="0" i="0" dirty="0">
                <a:solidFill>
                  <a:srgbClr val="001320"/>
                </a:solidFill>
                <a:effectLst/>
                <a:latin typeface="Roboto" panose="02000000000000000000" pitchFamily="2" charset="0"/>
              </a:rPr>
              <a:t>, </a:t>
            </a:r>
            <a:r>
              <a:rPr lang="en-US" b="0" i="0" dirty="0">
                <a:solidFill>
                  <a:srgbClr val="002060"/>
                </a:solidFill>
                <a:effectLst/>
                <a:latin typeface="Roboto" panose="02000000000000000000" pitchFamily="2" charset="0"/>
              </a:rPr>
              <a:t>that I might not sin against you.</a:t>
            </a:r>
          </a:p>
          <a:p>
            <a:r>
              <a:rPr lang="en-US" dirty="0"/>
              <a:t>Poetic progression (Ps 1:1) – </a:t>
            </a:r>
            <a:r>
              <a:rPr lang="en-US" dirty="0">
                <a:solidFill>
                  <a:schemeClr val="tx1">
                    <a:lumMod val="65000"/>
                    <a:lumOff val="35000"/>
                  </a:schemeClr>
                </a:solidFill>
              </a:rPr>
              <a:t>progressive parallelism	</a:t>
            </a:r>
          </a:p>
          <a:p>
            <a:pPr lvl="1"/>
            <a:r>
              <a:rPr lang="en-US" b="0" i="0" dirty="0">
                <a:solidFill>
                  <a:srgbClr val="FF0000"/>
                </a:solidFill>
                <a:effectLst/>
                <a:latin typeface="Roboto" panose="02000000000000000000" pitchFamily="2" charset="0"/>
              </a:rPr>
              <a:t>Blessed is the man who walks not in the counsel of the wicked</a:t>
            </a:r>
            <a:r>
              <a:rPr lang="en-US" b="0" i="0" dirty="0">
                <a:solidFill>
                  <a:srgbClr val="001320"/>
                </a:solidFill>
                <a:effectLst/>
                <a:latin typeface="Roboto" panose="02000000000000000000" pitchFamily="2" charset="0"/>
              </a:rPr>
              <a:t>, </a:t>
            </a:r>
            <a:r>
              <a:rPr lang="en-US" b="0" i="0" dirty="0">
                <a:solidFill>
                  <a:srgbClr val="002060"/>
                </a:solidFill>
                <a:effectLst/>
                <a:latin typeface="Roboto" panose="02000000000000000000" pitchFamily="2" charset="0"/>
              </a:rPr>
              <a:t>nor stands in the way of sinners</a:t>
            </a:r>
            <a:r>
              <a:rPr lang="en-US" b="0" i="0" dirty="0">
                <a:solidFill>
                  <a:srgbClr val="001320"/>
                </a:solidFill>
                <a:effectLst/>
                <a:latin typeface="Roboto" panose="02000000000000000000" pitchFamily="2" charset="0"/>
              </a:rPr>
              <a:t>, </a:t>
            </a:r>
            <a:r>
              <a:rPr lang="en-US" b="0" i="0" dirty="0">
                <a:solidFill>
                  <a:srgbClr val="7030A0"/>
                </a:solidFill>
                <a:effectLst/>
                <a:latin typeface="Roboto" panose="02000000000000000000" pitchFamily="2" charset="0"/>
              </a:rPr>
              <a:t>nor sits in the seat of scoffers</a:t>
            </a:r>
          </a:p>
          <a:p>
            <a:r>
              <a:rPr lang="en-US" dirty="0"/>
              <a:t>Book ended Psalms (Ps 91:14) – </a:t>
            </a:r>
            <a:r>
              <a:rPr lang="en-US" dirty="0">
                <a:solidFill>
                  <a:schemeClr val="tx1">
                    <a:lumMod val="65000"/>
                    <a:lumOff val="35000"/>
                  </a:schemeClr>
                </a:solidFill>
              </a:rPr>
              <a:t>Introverted parallelism</a:t>
            </a:r>
          </a:p>
          <a:p>
            <a:pPr lvl="1"/>
            <a:r>
              <a:rPr lang="en-US" b="0" i="0" dirty="0">
                <a:solidFill>
                  <a:srgbClr val="FF0000"/>
                </a:solidFill>
                <a:effectLst/>
                <a:latin typeface="Roboto" panose="02000000000000000000" pitchFamily="2" charset="0"/>
              </a:rPr>
              <a:t>Because he holds fast to me in love</a:t>
            </a:r>
            <a:r>
              <a:rPr lang="en-US" b="0" i="0" dirty="0">
                <a:solidFill>
                  <a:srgbClr val="001320"/>
                </a:solidFill>
                <a:effectLst/>
                <a:latin typeface="Roboto" panose="02000000000000000000" pitchFamily="2" charset="0"/>
              </a:rPr>
              <a:t>, </a:t>
            </a:r>
            <a:r>
              <a:rPr lang="en-US" b="0" i="0" dirty="0">
                <a:solidFill>
                  <a:srgbClr val="002060"/>
                </a:solidFill>
                <a:effectLst/>
                <a:latin typeface="Roboto" panose="02000000000000000000" pitchFamily="2" charset="0"/>
              </a:rPr>
              <a:t>I will deliver him</a:t>
            </a:r>
            <a:r>
              <a:rPr lang="en-US" b="0" i="0" dirty="0">
                <a:solidFill>
                  <a:srgbClr val="001320"/>
                </a:solidFill>
                <a:effectLst/>
                <a:latin typeface="Roboto" panose="02000000000000000000" pitchFamily="2" charset="0"/>
              </a:rPr>
              <a:t>; </a:t>
            </a:r>
            <a:r>
              <a:rPr lang="en-US" b="0" i="0" dirty="0">
                <a:solidFill>
                  <a:srgbClr val="002060"/>
                </a:solidFill>
                <a:effectLst/>
                <a:latin typeface="Roboto" panose="02000000000000000000" pitchFamily="2" charset="0"/>
              </a:rPr>
              <a:t>I will protect him</a:t>
            </a:r>
            <a:r>
              <a:rPr lang="en-US" b="0" i="0" dirty="0">
                <a:solidFill>
                  <a:srgbClr val="001320"/>
                </a:solidFill>
                <a:effectLst/>
                <a:latin typeface="Roboto" panose="02000000000000000000" pitchFamily="2" charset="0"/>
              </a:rPr>
              <a:t>, </a:t>
            </a:r>
            <a:r>
              <a:rPr lang="en-US" b="0" i="0" dirty="0">
                <a:solidFill>
                  <a:srgbClr val="FF0000"/>
                </a:solidFill>
                <a:effectLst/>
                <a:latin typeface="Roboto" panose="02000000000000000000" pitchFamily="2" charset="0"/>
              </a:rPr>
              <a:t>because he knows my name.</a:t>
            </a:r>
          </a:p>
          <a:p>
            <a:r>
              <a:rPr lang="en-US" dirty="0"/>
              <a:t>Figurative Expression </a:t>
            </a:r>
          </a:p>
          <a:p>
            <a:pPr lvl="1"/>
            <a:r>
              <a:rPr lang="en-US" b="0" i="0" dirty="0">
                <a:solidFill>
                  <a:srgbClr val="001320"/>
                </a:solidFill>
                <a:effectLst/>
                <a:latin typeface="Roboto" panose="02000000000000000000" pitchFamily="2" charset="0"/>
              </a:rPr>
              <a:t>For who is God, but the LORD? And who is a rock, except our God? (Ps 18:31)</a:t>
            </a:r>
          </a:p>
          <a:p>
            <a:pPr lvl="1"/>
            <a:r>
              <a:rPr lang="en-US" b="0" i="0" dirty="0">
                <a:solidFill>
                  <a:srgbClr val="001320"/>
                </a:solidFill>
                <a:effectLst/>
                <a:latin typeface="Roboto" panose="02000000000000000000" pitchFamily="2" charset="0"/>
              </a:rPr>
              <a:t>Against you, you only, have I sinned and done what is evil in your sight, (Ps 41:4a)</a:t>
            </a:r>
            <a:endParaRPr lang="en-US" b="0" i="0" dirty="0">
              <a:solidFill>
                <a:srgbClr val="FF0000"/>
              </a:solidFill>
              <a:effectLst/>
              <a:latin typeface="Roboto" panose="02000000000000000000" pitchFamily="2" charset="0"/>
            </a:endParaRPr>
          </a:p>
        </p:txBody>
      </p:sp>
    </p:spTree>
    <p:extLst>
      <p:ext uri="{BB962C8B-B14F-4D97-AF65-F5344CB8AC3E}">
        <p14:creationId xmlns:p14="http://schemas.microsoft.com/office/powerpoint/2010/main" val="225548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636104" y="251791"/>
            <a:ext cx="7113897" cy="1320800"/>
          </a:xfrm>
        </p:spPr>
        <p:txBody>
          <a:bodyPr/>
          <a:lstStyle/>
          <a:p>
            <a:r>
              <a:rPr lang="en-US" dirty="0">
                <a:solidFill>
                  <a:schemeClr val="accent2">
                    <a:lumMod val="50000"/>
                  </a:schemeClr>
                </a:solidFill>
              </a:rPr>
              <a:t>Origin of the word “Psalm”</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198782" y="1099930"/>
            <a:ext cx="8309113" cy="5605670"/>
          </a:xfrm>
        </p:spPr>
        <p:txBody>
          <a:bodyPr>
            <a:normAutofit/>
          </a:bodyPr>
          <a:lstStyle/>
          <a:p>
            <a:pPr marL="0" indent="0">
              <a:buNone/>
            </a:pPr>
            <a:r>
              <a:rPr lang="en-US" b="1" dirty="0"/>
              <a:t>The Greek word “</a:t>
            </a:r>
            <a:r>
              <a:rPr lang="en-US" b="1" dirty="0" err="1"/>
              <a:t>psalmos</a:t>
            </a:r>
            <a:r>
              <a:rPr lang="en-US" b="1" dirty="0"/>
              <a:t>” from the Hebrew word “</a:t>
            </a:r>
            <a:r>
              <a:rPr lang="en-US" b="1" dirty="0" err="1"/>
              <a:t>zmr</a:t>
            </a:r>
            <a:r>
              <a:rPr lang="en-US" b="1" dirty="0"/>
              <a:t>” meaning “to </a:t>
            </a:r>
            <a:r>
              <a:rPr lang="en-US" b="1" dirty="0" err="1"/>
              <a:t>pluck”and</a:t>
            </a:r>
            <a:r>
              <a:rPr lang="en-US" b="1" dirty="0"/>
              <a:t> literally taking hold of the strings of an instrument with the fingers</a:t>
            </a:r>
          </a:p>
          <a:p>
            <a:pPr marL="0" indent="0">
              <a:buNone/>
            </a:pPr>
            <a:endParaRPr lang="en-US" b="1" dirty="0"/>
          </a:p>
          <a:p>
            <a:r>
              <a:rPr lang="en-US" dirty="0"/>
              <a:t>Implication being that Psalms were written to be accompanied by a lyre or harp</a:t>
            </a:r>
          </a:p>
          <a:p>
            <a:pPr lvl="1"/>
            <a:r>
              <a:rPr lang="en-US" sz="1800" dirty="0"/>
              <a:t>Psalm 4 is the first example “To the Choirmaster with stringed instruments”</a:t>
            </a:r>
          </a:p>
          <a:p>
            <a:pPr marL="457200" lvl="1" indent="0">
              <a:buNone/>
            </a:pPr>
            <a:endParaRPr lang="en-US" sz="1800" dirty="0"/>
          </a:p>
          <a:p>
            <a:r>
              <a:rPr lang="en-US" dirty="0"/>
              <a:t>Psalm 5:19 “</a:t>
            </a:r>
            <a:r>
              <a:rPr lang="en-US" b="0" i="0" dirty="0">
                <a:solidFill>
                  <a:srgbClr val="001320"/>
                </a:solidFill>
                <a:effectLst/>
                <a:latin typeface="Roboto" panose="02000000000000000000" pitchFamily="2" charset="0"/>
              </a:rPr>
              <a:t>addressing one another in psalms and hymns and spiritual songs, singing and making melody to the Lord with your heart”</a:t>
            </a:r>
          </a:p>
          <a:p>
            <a:pPr lvl="1"/>
            <a:r>
              <a:rPr lang="en-US" sz="1800" dirty="0">
                <a:solidFill>
                  <a:srgbClr val="001320"/>
                </a:solidFill>
                <a:latin typeface="Roboto" panose="02000000000000000000" pitchFamily="2" charset="0"/>
              </a:rPr>
              <a:t>“making melody” comes from the Greek “</a:t>
            </a:r>
            <a:r>
              <a:rPr lang="en-US" sz="1800" dirty="0" err="1">
                <a:solidFill>
                  <a:srgbClr val="001320"/>
                </a:solidFill>
                <a:latin typeface="Roboto" panose="02000000000000000000" pitchFamily="2" charset="0"/>
              </a:rPr>
              <a:t>psallontes</a:t>
            </a:r>
            <a:r>
              <a:rPr lang="en-US" sz="1800" dirty="0">
                <a:solidFill>
                  <a:srgbClr val="001320"/>
                </a:solidFill>
                <a:latin typeface="Roboto" panose="02000000000000000000" pitchFamily="2" charset="0"/>
              </a:rPr>
              <a:t>” (plucking the strings of)</a:t>
            </a:r>
          </a:p>
          <a:p>
            <a:pPr lvl="1"/>
            <a:r>
              <a:rPr lang="en-US" sz="1800" dirty="0">
                <a:solidFill>
                  <a:srgbClr val="001320"/>
                </a:solidFill>
                <a:latin typeface="Roboto" panose="02000000000000000000" pitchFamily="2" charset="0"/>
              </a:rPr>
              <a:t>Implication being we now pluck the strings of our hearts and\or sing with emotion</a:t>
            </a:r>
            <a:endParaRPr lang="en-US" sz="1800" dirty="0"/>
          </a:p>
        </p:txBody>
      </p:sp>
    </p:spTree>
    <p:extLst>
      <p:ext uri="{BB962C8B-B14F-4D97-AF65-F5344CB8AC3E}">
        <p14:creationId xmlns:p14="http://schemas.microsoft.com/office/powerpoint/2010/main" val="1333784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1683025" y="251791"/>
            <a:ext cx="6066975" cy="1320800"/>
          </a:xfrm>
        </p:spPr>
        <p:txBody>
          <a:bodyPr/>
          <a:lstStyle/>
          <a:p>
            <a:r>
              <a:rPr lang="en-US" dirty="0">
                <a:solidFill>
                  <a:schemeClr val="accent2">
                    <a:lumMod val="50000"/>
                  </a:schemeClr>
                </a:solidFill>
              </a:rPr>
              <a:t>History of the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437322" y="993913"/>
            <a:ext cx="8309114" cy="5612297"/>
          </a:xfrm>
        </p:spPr>
        <p:txBody>
          <a:bodyPr>
            <a:normAutofit/>
          </a:bodyPr>
          <a:lstStyle/>
          <a:p>
            <a:r>
              <a:rPr lang="en-US" dirty="0"/>
              <a:t>The oldest Psalms were written by Moses (1400 BC)</a:t>
            </a:r>
          </a:p>
          <a:p>
            <a:pPr lvl="1"/>
            <a:r>
              <a:rPr lang="en-US" sz="1800" dirty="0"/>
              <a:t>Moses wrote 3 “Psalms”</a:t>
            </a:r>
          </a:p>
          <a:p>
            <a:pPr lvl="1"/>
            <a:r>
              <a:rPr lang="en-US" sz="1800" dirty="0"/>
              <a:t>Exodus 15:1-5 – triumph after crossing the Red Sea</a:t>
            </a:r>
          </a:p>
          <a:p>
            <a:pPr lvl="1"/>
            <a:r>
              <a:rPr lang="en-US" sz="1800" dirty="0"/>
              <a:t>Deuteronomy 32-33 – encouraging the people to keep the law after entering Canaan</a:t>
            </a:r>
          </a:p>
          <a:p>
            <a:pPr lvl="1"/>
            <a:r>
              <a:rPr lang="en-US" sz="1800" dirty="0"/>
              <a:t>Psalm 90 – meditation, reflection and prayer</a:t>
            </a:r>
          </a:p>
          <a:p>
            <a:r>
              <a:rPr lang="en-US" sz="2000" dirty="0"/>
              <a:t>David’s life was when the Psalms attainted their peak (1000 BC)</a:t>
            </a:r>
          </a:p>
          <a:p>
            <a:r>
              <a:rPr lang="en-US" sz="2000" dirty="0"/>
              <a:t>Solomon’s life began the age of the proverb</a:t>
            </a:r>
          </a:p>
          <a:p>
            <a:r>
              <a:rPr lang="en-US" sz="2000" dirty="0"/>
              <a:t>Only twice after this were Psalms again around</a:t>
            </a:r>
          </a:p>
          <a:p>
            <a:pPr lvl="1"/>
            <a:r>
              <a:rPr lang="en-US" sz="1800" dirty="0"/>
              <a:t>Jehoshaphat (875 BC)</a:t>
            </a:r>
          </a:p>
          <a:p>
            <a:pPr lvl="1"/>
            <a:r>
              <a:rPr lang="en-US" sz="1800" dirty="0"/>
              <a:t>Hezekiah (725 BC)</a:t>
            </a:r>
          </a:p>
          <a:p>
            <a:pPr lvl="1"/>
            <a:endParaRPr lang="en-US" sz="1800" dirty="0"/>
          </a:p>
        </p:txBody>
      </p:sp>
    </p:spTree>
    <p:extLst>
      <p:ext uri="{BB962C8B-B14F-4D97-AF65-F5344CB8AC3E}">
        <p14:creationId xmlns:p14="http://schemas.microsoft.com/office/powerpoint/2010/main" val="276378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622851" y="251791"/>
            <a:ext cx="7127149" cy="1320800"/>
          </a:xfrm>
        </p:spPr>
        <p:txBody>
          <a:bodyPr/>
          <a:lstStyle/>
          <a:p>
            <a:r>
              <a:rPr lang="en-US" dirty="0">
                <a:solidFill>
                  <a:schemeClr val="accent2">
                    <a:lumMod val="50000"/>
                  </a:schemeClr>
                </a:solidFill>
              </a:rPr>
              <a:t>Authors of the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304800" y="1126435"/>
            <a:ext cx="7726018" cy="5479774"/>
          </a:xfrm>
        </p:spPr>
        <p:txBody>
          <a:bodyPr>
            <a:normAutofit fontScale="85000" lnSpcReduction="10000"/>
          </a:bodyPr>
          <a:lstStyle/>
          <a:p>
            <a:r>
              <a:rPr lang="en-US" dirty="0"/>
              <a:t>David wrote 73 Psalms and is commonly thought of as the author of Psalms</a:t>
            </a:r>
          </a:p>
          <a:p>
            <a:endParaRPr lang="en-US" dirty="0"/>
          </a:p>
          <a:p>
            <a:r>
              <a:rPr lang="en-US" dirty="0"/>
              <a:t>Asaph wrote 12 Psalms and was music director under David and Solomon (I </a:t>
            </a:r>
            <a:r>
              <a:rPr lang="en-US" dirty="0" err="1"/>
              <a:t>Chr</a:t>
            </a:r>
            <a:r>
              <a:rPr lang="en-US" dirty="0"/>
              <a:t> 16:1-7)</a:t>
            </a:r>
          </a:p>
          <a:p>
            <a:endParaRPr lang="en-US" dirty="0"/>
          </a:p>
          <a:p>
            <a:r>
              <a:rPr lang="en-US" dirty="0"/>
              <a:t>The Sons of Korah wrote 12 Psalms (I </a:t>
            </a:r>
            <a:r>
              <a:rPr lang="en-US" dirty="0" err="1"/>
              <a:t>Chr</a:t>
            </a:r>
            <a:r>
              <a:rPr lang="en-US" dirty="0"/>
              <a:t> 26:1-19)</a:t>
            </a:r>
          </a:p>
          <a:p>
            <a:endParaRPr lang="en-US" dirty="0"/>
          </a:p>
          <a:p>
            <a:r>
              <a:rPr lang="en-US" dirty="0"/>
              <a:t>Solomon wrote 2 Psalms (known) but he wrote many more (I Kin 4:29-32 says 1,005)</a:t>
            </a:r>
          </a:p>
          <a:p>
            <a:endParaRPr lang="en-US" dirty="0"/>
          </a:p>
          <a:p>
            <a:r>
              <a:rPr lang="en-US" dirty="0"/>
              <a:t>Moses wrote 3 Psalms although only 1 is found in Psalms</a:t>
            </a:r>
          </a:p>
          <a:p>
            <a:endParaRPr lang="en-US" dirty="0"/>
          </a:p>
          <a:p>
            <a:r>
              <a:rPr lang="en-US" dirty="0"/>
              <a:t>Herman wrote Psalm 88 and is mentioned in I </a:t>
            </a:r>
            <a:r>
              <a:rPr lang="en-US" dirty="0" err="1"/>
              <a:t>Chr</a:t>
            </a:r>
            <a:r>
              <a:rPr lang="en-US" dirty="0"/>
              <a:t> 6:33 as a singer</a:t>
            </a:r>
          </a:p>
          <a:p>
            <a:endParaRPr lang="en-US" dirty="0"/>
          </a:p>
          <a:p>
            <a:r>
              <a:rPr lang="en-US" dirty="0"/>
              <a:t>Ethan wrote Psalm 89 and is mentioned in I </a:t>
            </a:r>
            <a:r>
              <a:rPr lang="en-US" dirty="0" err="1"/>
              <a:t>Chr</a:t>
            </a:r>
            <a:r>
              <a:rPr lang="en-US" dirty="0"/>
              <a:t> 15:19 as a singer</a:t>
            </a:r>
          </a:p>
          <a:p>
            <a:pPr marL="0" indent="0">
              <a:buNone/>
            </a:pPr>
            <a:endParaRPr lang="en-US" dirty="0"/>
          </a:p>
          <a:p>
            <a:r>
              <a:rPr lang="en-US" dirty="0"/>
              <a:t>Anonymous – authorship unknown for 48 Psalms</a:t>
            </a:r>
          </a:p>
        </p:txBody>
      </p:sp>
    </p:spTree>
    <p:extLst>
      <p:ext uri="{BB962C8B-B14F-4D97-AF65-F5344CB8AC3E}">
        <p14:creationId xmlns:p14="http://schemas.microsoft.com/office/powerpoint/2010/main" val="359058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3EAC-2D6B-40B5-8157-FE5BAF001A61}"/>
              </a:ext>
            </a:extLst>
          </p:cNvPr>
          <p:cNvSpPr>
            <a:spLocks noGrp="1"/>
          </p:cNvSpPr>
          <p:nvPr>
            <p:ph type="title"/>
          </p:nvPr>
        </p:nvSpPr>
        <p:spPr>
          <a:xfrm>
            <a:off x="874643" y="251791"/>
            <a:ext cx="6875358" cy="1320800"/>
          </a:xfrm>
        </p:spPr>
        <p:txBody>
          <a:bodyPr/>
          <a:lstStyle/>
          <a:p>
            <a:r>
              <a:rPr lang="en-US" dirty="0">
                <a:solidFill>
                  <a:schemeClr val="accent2">
                    <a:lumMod val="50000"/>
                  </a:schemeClr>
                </a:solidFill>
              </a:rPr>
              <a:t>Arrangement of the Psalms</a:t>
            </a:r>
          </a:p>
        </p:txBody>
      </p:sp>
      <p:sp>
        <p:nvSpPr>
          <p:cNvPr id="3" name="Content Placeholder 2">
            <a:extLst>
              <a:ext uri="{FF2B5EF4-FFF2-40B4-BE49-F238E27FC236}">
                <a16:creationId xmlns:a16="http://schemas.microsoft.com/office/drawing/2014/main" id="{8BDE3AE0-198A-46E6-BE5C-CCB1ABEF436C}"/>
              </a:ext>
            </a:extLst>
          </p:cNvPr>
          <p:cNvSpPr>
            <a:spLocks noGrp="1"/>
          </p:cNvSpPr>
          <p:nvPr>
            <p:ph idx="1"/>
          </p:nvPr>
        </p:nvSpPr>
        <p:spPr>
          <a:xfrm>
            <a:off x="556591" y="1364974"/>
            <a:ext cx="7712766" cy="5241235"/>
          </a:xfrm>
        </p:spPr>
        <p:txBody>
          <a:bodyPr>
            <a:normAutofit/>
          </a:bodyPr>
          <a:lstStyle/>
          <a:p>
            <a:r>
              <a:rPr lang="en-US"/>
              <a:t>The </a:t>
            </a:r>
            <a:r>
              <a:rPr lang="en-US" dirty="0"/>
              <a:t>Psalms were originally collected into 5 “books” according to the material found in them</a:t>
            </a:r>
          </a:p>
          <a:p>
            <a:r>
              <a:rPr lang="en-US" dirty="0"/>
              <a:t>Book I (Psalm 1 – 41)</a:t>
            </a:r>
          </a:p>
          <a:p>
            <a:endParaRPr lang="en-US" dirty="0"/>
          </a:p>
          <a:p>
            <a:r>
              <a:rPr lang="en-US" dirty="0"/>
              <a:t>Book II (Psalm 42 – 72)</a:t>
            </a:r>
          </a:p>
          <a:p>
            <a:endParaRPr lang="en-US" dirty="0"/>
          </a:p>
          <a:p>
            <a:r>
              <a:rPr lang="en-US" dirty="0"/>
              <a:t>Book III (Psalm 73 – 89)</a:t>
            </a:r>
          </a:p>
          <a:p>
            <a:endParaRPr lang="en-US" dirty="0"/>
          </a:p>
          <a:p>
            <a:r>
              <a:rPr lang="en-US" dirty="0"/>
              <a:t>Book IV (Psalm 90 – 106)</a:t>
            </a:r>
          </a:p>
          <a:p>
            <a:endParaRPr lang="en-US" dirty="0"/>
          </a:p>
          <a:p>
            <a:r>
              <a:rPr lang="en-US" dirty="0"/>
              <a:t>Book V (Psalm 107 – 150)</a:t>
            </a:r>
          </a:p>
        </p:txBody>
      </p:sp>
    </p:spTree>
    <p:extLst>
      <p:ext uri="{BB962C8B-B14F-4D97-AF65-F5344CB8AC3E}">
        <p14:creationId xmlns:p14="http://schemas.microsoft.com/office/powerpoint/2010/main" val="10506612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1075</TotalTime>
  <Words>1029</Words>
  <Application>Microsoft Office PowerPoint</Application>
  <PresentationFormat>On-screen Show (4:3)</PresentationFormat>
  <Paragraphs>90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Roboto</vt:lpstr>
      <vt:lpstr>Trebuchet MS</vt:lpstr>
      <vt:lpstr>Wingdings 3</vt:lpstr>
      <vt:lpstr>Facet</vt:lpstr>
      <vt:lpstr>Psalms</vt:lpstr>
      <vt:lpstr>Value in studying the Old Testament </vt:lpstr>
      <vt:lpstr>Why Study the book of Psalms</vt:lpstr>
      <vt:lpstr>What we find in the Psalms</vt:lpstr>
      <vt:lpstr>Hebrew Poetic Forms</vt:lpstr>
      <vt:lpstr>Origin of the word “Psalm”</vt:lpstr>
      <vt:lpstr>History of the Psalms</vt:lpstr>
      <vt:lpstr>Authors of the Psalms</vt:lpstr>
      <vt:lpstr>Arrangement of the Psalms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dc:title>
  <dc:creator>Matt Hall</dc:creator>
  <cp:lastModifiedBy>Matt Hall</cp:lastModifiedBy>
  <cp:revision>21</cp:revision>
  <dcterms:created xsi:type="dcterms:W3CDTF">2020-10-04T02:31:39Z</dcterms:created>
  <dcterms:modified xsi:type="dcterms:W3CDTF">2020-10-04T20:27:01Z</dcterms:modified>
</cp:coreProperties>
</file>