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14" autoAdjust="0"/>
  </p:normalViewPr>
  <p:slideViewPr>
    <p:cSldViewPr snapToGrid="0">
      <p:cViewPr varScale="1">
        <p:scale>
          <a:sx n="72" d="100"/>
          <a:sy n="72" d="100"/>
        </p:scale>
        <p:origin x="1146" y="90"/>
      </p:cViewPr>
      <p:guideLst/>
    </p:cSldViewPr>
  </p:slideViewPr>
  <p:notesTextViewPr>
    <p:cViewPr>
      <p:scale>
        <a:sx n="1" d="1"/>
        <a:sy n="1" d="1"/>
      </p:scale>
      <p:origin x="0" y="0"/>
    </p:cViewPr>
  </p:notesTextViewPr>
  <p:notesViewPr>
    <p:cSldViewPr snapToGrid="0">
      <p:cViewPr varScale="1">
        <p:scale>
          <a:sx n="112" d="100"/>
          <a:sy n="112" d="100"/>
        </p:scale>
        <p:origin x="186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78266" y="0"/>
            <a:ext cx="1201218" cy="900914"/>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1007074"/>
            <a:ext cx="9141884" cy="5506836"/>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7B3D014-10CF-4214-9129-87851C53027B}" type="slidenum">
              <a:rPr lang="es-GT" smtClean="0"/>
              <a:t>‹#›</a:t>
            </a:fld>
            <a:endParaRPr lang="es-GT"/>
          </a:p>
        </p:txBody>
      </p:sp>
    </p:spTree>
    <p:extLst>
      <p:ext uri="{BB962C8B-B14F-4D97-AF65-F5344CB8AC3E}">
        <p14:creationId xmlns:p14="http://schemas.microsoft.com/office/powerpoint/2010/main" val="406618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78275" y="0"/>
            <a:ext cx="1201738" cy="9017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Gen 2:24</a:t>
            </a:r>
            <a:r>
              <a:rPr lang="en-US" sz="1200" kern="120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For this reason a man shall leave his father and his mother, and be joined to his wife; and they shall become one flesh.</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However,</a:t>
            </a:r>
            <a:r>
              <a:rPr lang="en-US" sz="1200" kern="1200" baseline="0" dirty="0" smtClean="0">
                <a:solidFill>
                  <a:schemeClr val="tx1"/>
                </a:solidFill>
                <a:effectLst/>
                <a:latin typeface="+mn-lt"/>
                <a:ea typeface="+mn-ea"/>
                <a:cs typeface="+mn-cs"/>
              </a:rPr>
              <a:t> God</a:t>
            </a:r>
            <a:r>
              <a:rPr lang="en-US" sz="1200" kern="1200" dirty="0" smtClean="0">
                <a:solidFill>
                  <a:schemeClr val="tx1"/>
                </a:solidFill>
                <a:effectLst/>
                <a:latin typeface="+mn-lt"/>
                <a:ea typeface="+mn-ea"/>
                <a:cs typeface="+mn-cs"/>
              </a:rPr>
              <a:t> doesn’t give us specifics on what “mechanism” precedes this leaving of father and mother.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the bible, it was customary</a:t>
            </a:r>
            <a:r>
              <a:rPr lang="en-US" sz="1200" kern="1200" baseline="0" dirty="0" smtClean="0">
                <a:solidFill>
                  <a:schemeClr val="tx1"/>
                </a:solidFill>
                <a:effectLst/>
                <a:latin typeface="+mn-lt"/>
                <a:ea typeface="+mn-ea"/>
                <a:cs typeface="+mn-cs"/>
              </a:rPr>
              <a:t> for there to be arranged marriages in the form of betrothals. These were very serious contracts between two families that were in many ways considered as binding as a marriage. Though Joseph was only betrothed to Mary, when he found out she was pregnant, Matt 1:19 tells us he was wanting to put her away secretly so as not to disgrace her. Even an apparent “cheating” would be considered adultery in a betrothal. The fact even betrothals required a putting away shows just how legally binding they were and how serious they were taken.</a:t>
            </a:r>
            <a:endParaRPr lang="en-US" sz="1200" kern="1200" dirty="0" smtClean="0">
              <a:solidFill>
                <a:schemeClr val="tx1"/>
              </a:solidFill>
              <a:effectLst/>
              <a:latin typeface="+mn-lt"/>
              <a:ea typeface="+mn-ea"/>
              <a:cs typeface="+mn-cs"/>
            </a:endParaRPr>
          </a:p>
          <a:p>
            <a:pPr lvl="0"/>
            <a:endParaRPr lang="es-GT"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But in the US, the dating relationship typically precedes marriage.</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nd if you’re single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age, it’s something that is expected for one to be</a:t>
            </a:r>
            <a:r>
              <a:rPr lang="en-US" sz="1200" kern="1200" baseline="0" dirty="0" smtClean="0">
                <a:solidFill>
                  <a:schemeClr val="tx1"/>
                </a:solidFill>
                <a:effectLst/>
                <a:latin typeface="+mn-lt"/>
                <a:ea typeface="+mn-ea"/>
                <a:cs typeface="+mn-cs"/>
              </a:rPr>
              <a:t> a part of</a:t>
            </a:r>
            <a:r>
              <a:rPr lang="en-US" sz="1200" kern="1200" dirty="0" smtClean="0">
                <a:solidFill>
                  <a:schemeClr val="tx1"/>
                </a:solidFill>
                <a:effectLst/>
                <a:latin typeface="+mn-lt"/>
                <a:ea typeface="+mn-ea"/>
                <a:cs typeface="+mn-cs"/>
              </a:rPr>
              <a:t> and it brings a lot of pressure from family and peers does it not? It’s also big business – Matchmaker.com, eharmony.com, farmersonly.com, and I even ran into “Gluten Free Singles”. So, w/</a:t>
            </a:r>
            <a:r>
              <a:rPr lang="en-US" sz="1200" kern="1200" baseline="0" dirty="0" smtClean="0">
                <a:solidFill>
                  <a:schemeClr val="tx1"/>
                </a:solidFill>
                <a:effectLst/>
                <a:latin typeface="+mn-lt"/>
                <a:ea typeface="+mn-ea"/>
                <a:cs typeface="+mn-cs"/>
              </a:rPr>
              <a:t>the bible being silent on the mechanism that precedes marriage, and w/the dating relationship being indicative of our culture, how do we navigate it? </a:t>
            </a:r>
          </a:p>
          <a:p>
            <a:pPr lvl="0"/>
            <a:endParaRPr lang="en-US" sz="1200" b="1" kern="1200" baseline="0" dirty="0" smtClean="0">
              <a:solidFill>
                <a:schemeClr val="tx1"/>
              </a:solidFill>
              <a:effectLst/>
              <a:latin typeface="+mn-lt"/>
              <a:ea typeface="+mn-ea"/>
              <a:cs typeface="+mn-cs"/>
            </a:endParaRPr>
          </a:p>
          <a:p>
            <a:pPr lvl="0"/>
            <a:r>
              <a:rPr lang="en-US" sz="1200" b="1" kern="1200" baseline="0" dirty="0" smtClean="0">
                <a:solidFill>
                  <a:schemeClr val="tx1"/>
                </a:solidFill>
                <a:effectLst/>
                <a:latin typeface="+mn-lt"/>
                <a:ea typeface="+mn-ea"/>
                <a:cs typeface="+mn-cs"/>
              </a:rPr>
              <a:t>2 Tim 3:16-17</a:t>
            </a:r>
            <a:r>
              <a:rPr lang="en-US" sz="120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All Scripture is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inspired by God and profitable for teaching, for reproof, for correction, for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training in righteousness;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so that the man of God may be adequate, equipped for every good work.</a:t>
            </a:r>
            <a:r>
              <a:rPr lang="en-US" sz="1200" kern="1200" baseline="0" dirty="0" smtClean="0">
                <a:solidFill>
                  <a:schemeClr val="tx1"/>
                </a:solidFill>
                <a:effectLst/>
                <a:latin typeface="+mn-lt"/>
                <a:ea typeface="+mn-ea"/>
                <a:cs typeface="+mn-cs"/>
              </a:rPr>
              <a:t>”</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These verses tell us that s</a:t>
            </a:r>
            <a:r>
              <a:rPr lang="en-US" sz="1200" kern="1200" dirty="0" smtClean="0">
                <a:solidFill>
                  <a:schemeClr val="tx1"/>
                </a:solidFill>
                <a:effectLst/>
                <a:latin typeface="+mn-lt"/>
                <a:ea typeface="+mn-ea"/>
                <a:cs typeface="+mn-cs"/>
              </a:rPr>
              <a:t>cripture is always sufficient for every topic.</a:t>
            </a:r>
            <a:r>
              <a:rPr lang="en-US" sz="1200" kern="1200" baseline="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o area of life falls totally outside of the guidance and authority of God’s word, even in</a:t>
            </a:r>
            <a:r>
              <a:rPr lang="en-US" sz="1200" kern="1200" baseline="0" dirty="0" smtClean="0">
                <a:solidFill>
                  <a:schemeClr val="tx1"/>
                </a:solidFill>
                <a:effectLst/>
                <a:latin typeface="+mn-lt"/>
                <a:ea typeface="+mn-ea"/>
                <a:cs typeface="+mn-cs"/>
              </a:rPr>
              <a:t> regards to the dating relationship</a:t>
            </a:r>
            <a:r>
              <a:rPr lang="en-US" sz="1200" kern="1200" dirty="0" smtClean="0">
                <a:solidFill>
                  <a:schemeClr val="tx1"/>
                </a:solidFill>
                <a:effectLst/>
                <a:latin typeface="+mn-lt"/>
                <a:ea typeface="+mn-ea"/>
                <a:cs typeface="+mn-cs"/>
              </a:rPr>
              <a:t>. And the bible does indeed give us plenty to think about in terms of how unmarried people of the opposite sex ought to behave toward one another in the dating relationship</a:t>
            </a:r>
            <a:r>
              <a:rPr lang="es-GT" sz="1200" kern="1200" dirty="0" smtClean="0">
                <a:solidFill>
                  <a:schemeClr val="tx1"/>
                </a:solidFill>
                <a:effectLst/>
                <a:latin typeface="+mn-lt"/>
                <a:ea typeface="+mn-ea"/>
                <a:cs typeface="+mn-cs"/>
              </a:rPr>
              <a:t>.</a:t>
            </a:r>
            <a:r>
              <a:rPr lang="es-GT"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can Christians think differently about this pervasive issue in media and culture, and stand out as lights in this world when modern dating has gone so bad? We use principles, examples, and precedence contained in scripture to approach this subject in wisdom.</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Keep in mind that using wisdom goes beyond just asking, “Is it a sin?”.</a:t>
            </a:r>
            <a:r>
              <a:rPr lang="en-US" sz="1200" kern="1200" baseline="0" dirty="0" smtClean="0">
                <a:solidFill>
                  <a:schemeClr val="tx1"/>
                </a:solidFill>
                <a:effectLst/>
                <a:latin typeface="+mn-lt"/>
                <a:ea typeface="+mn-ea"/>
                <a:cs typeface="+mn-cs"/>
              </a:rPr>
              <a:t> That is</a:t>
            </a:r>
            <a:r>
              <a:rPr lang="en-US" sz="1200" kern="1200" dirty="0" smtClean="0">
                <a:solidFill>
                  <a:schemeClr val="tx1"/>
                </a:solidFill>
                <a:effectLst/>
                <a:latin typeface="+mn-lt"/>
                <a:ea typeface="+mn-ea"/>
                <a:cs typeface="+mn-cs"/>
              </a:rPr>
              <a:t> elementary. Asking, “Is it wise?” is a mark of maturity and growth. “Is it sinful”, while important, is a novice question w/little experience in spiritual discernment. “Is it wise” is a mark of maturity/growth that comes from those who understand their times through the lens of biblical knowledge.</a:t>
            </a:r>
            <a:endParaRPr lang="es-GT" sz="1100" kern="1200" dirty="0" smtClean="0">
              <a:solidFill>
                <a:schemeClr val="tx1"/>
              </a:solidFill>
              <a:effectLst/>
              <a:latin typeface="+mn-lt"/>
              <a:ea typeface="+mn-ea"/>
              <a:cs typeface="+mn-cs"/>
            </a:endParaRPr>
          </a:p>
          <a:p>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1</a:t>
            </a:fld>
            <a:endParaRPr lang="es-GT"/>
          </a:p>
        </p:txBody>
      </p:sp>
    </p:spTree>
    <p:extLst>
      <p:ext uri="{BB962C8B-B14F-4D97-AF65-F5344CB8AC3E}">
        <p14:creationId xmlns:p14="http://schemas.microsoft.com/office/powerpoint/2010/main" val="3926094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Prov 1:7a</a:t>
            </a:r>
            <a:r>
              <a:rPr lang="en-US" sz="1200" kern="1200" dirty="0" smtClean="0">
                <a:solidFill>
                  <a:schemeClr val="tx1"/>
                </a:solidFill>
                <a:effectLst/>
                <a:latin typeface="+mn-lt"/>
                <a:ea typeface="+mn-ea"/>
                <a:cs typeface="+mn-cs"/>
              </a:rPr>
              <a:t> – “The fear of the Lord is the beginning of </a:t>
            </a:r>
            <a:r>
              <a:rPr lang="en-US" sz="1200" u="sng" kern="1200" dirty="0" smtClean="0">
                <a:solidFill>
                  <a:schemeClr val="tx1"/>
                </a:solidFill>
                <a:effectLst/>
                <a:latin typeface="+mn-lt"/>
                <a:ea typeface="+mn-ea"/>
                <a:cs typeface="+mn-cs"/>
              </a:rPr>
              <a:t>knowledge</a:t>
            </a:r>
            <a:r>
              <a:rPr lang="en-US" sz="1200" kern="1200" dirty="0" smtClean="0">
                <a:solidFill>
                  <a:schemeClr val="tx1"/>
                </a:solidFill>
                <a:effectLst/>
                <a:latin typeface="+mn-lt"/>
                <a:ea typeface="+mn-ea"/>
                <a:cs typeface="+mn-cs"/>
              </a:rPr>
              <a:t>”</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So let’s talk about what</a:t>
            </a:r>
            <a:r>
              <a:rPr lang="en-US" sz="1200" b="0" kern="1200" baseline="0" dirty="0" smtClean="0">
                <a:solidFill>
                  <a:schemeClr val="tx1"/>
                </a:solidFill>
                <a:effectLst/>
                <a:latin typeface="+mn-lt"/>
                <a:ea typeface="+mn-ea"/>
                <a:cs typeface="+mn-cs"/>
              </a:rPr>
              <a:t> dating is all about, first considering all the wrong reasons to date someone. </a:t>
            </a:r>
          </a:p>
          <a:p>
            <a:endParaRPr lang="en-US" sz="1200" b="0" kern="1200" baseline="0" dirty="0" smtClean="0">
              <a:solidFill>
                <a:schemeClr val="tx1"/>
              </a:solidFill>
              <a:effectLst/>
              <a:latin typeface="+mn-lt"/>
              <a:ea typeface="+mn-ea"/>
              <a:cs typeface="+mn-cs"/>
            </a:endParaRPr>
          </a:p>
          <a:p>
            <a:pPr marL="228600" indent="-228600">
              <a:buAutoNum type="arabicPeriod"/>
            </a:pPr>
            <a:r>
              <a:rPr lang="en-US" sz="1200" b="0" kern="1200" baseline="0" dirty="0" smtClean="0">
                <a:solidFill>
                  <a:schemeClr val="tx1"/>
                </a:solidFill>
                <a:effectLst/>
                <a:latin typeface="+mn-lt"/>
                <a:ea typeface="+mn-ea"/>
                <a:cs typeface="+mn-cs"/>
              </a:rPr>
              <a:t>Loneliness – We do have Gen 2:18 which tells us it is not good for man to be alone. But there is a difference between this and seeking a mate because of loneliness. This has been listed as the #1 reason how get into unstable/unhealthy relationships, because it makes having someone in my life on an intimate level regardless of who that person is.</a:t>
            </a:r>
          </a:p>
          <a:p>
            <a:pPr marL="228600" indent="-228600">
              <a:buAutoNum type="arabicPeriod"/>
            </a:pPr>
            <a:endParaRPr lang="en-US" sz="1200" b="0" kern="1200" baseline="0" dirty="0" smtClean="0">
              <a:solidFill>
                <a:schemeClr val="tx1"/>
              </a:solidFill>
              <a:effectLst/>
              <a:latin typeface="+mn-lt"/>
              <a:ea typeface="+mn-ea"/>
              <a:cs typeface="+mn-cs"/>
            </a:endParaRPr>
          </a:p>
          <a:p>
            <a:pPr marL="228600" indent="-228600">
              <a:buAutoNum type="arabicPeriod"/>
            </a:pPr>
            <a:r>
              <a:rPr lang="en-US" sz="1200" b="0" kern="1200" baseline="0" dirty="0" smtClean="0">
                <a:solidFill>
                  <a:schemeClr val="tx1"/>
                </a:solidFill>
                <a:effectLst/>
                <a:latin typeface="+mn-lt"/>
                <a:ea typeface="+mn-ea"/>
                <a:cs typeface="+mn-cs"/>
              </a:rPr>
              <a:t>Boredom – Some want a short-live romance. Remember, you are involving another person, another heart, another soul. </a:t>
            </a:r>
          </a:p>
          <a:p>
            <a:pPr marL="228600" indent="-228600">
              <a:buAutoNum type="arabicPeriod"/>
            </a:pPr>
            <a:endParaRPr lang="en-US" sz="1200" b="0" kern="1200" baseline="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kern="1200" baseline="0" dirty="0" smtClean="0">
                <a:solidFill>
                  <a:schemeClr val="tx1"/>
                </a:solidFill>
                <a:effectLst/>
                <a:latin typeface="+mn-lt"/>
                <a:ea typeface="+mn-ea"/>
                <a:cs typeface="+mn-cs"/>
              </a:rPr>
              <a:t>Desperation – </a:t>
            </a:r>
            <a:r>
              <a:rPr lang="en-US" sz="1200" kern="1200" dirty="0" smtClean="0">
                <a:solidFill>
                  <a:schemeClr val="tx1"/>
                </a:solidFill>
                <a:effectLst/>
                <a:latin typeface="+mn-lt"/>
                <a:ea typeface="+mn-ea"/>
                <a:cs typeface="+mn-cs"/>
              </a:rPr>
              <a:t>Bad luck? Clock ticking? This wastes time, money, and someone’s heart will break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GT"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smtClean="0"/>
              <a:t>Attraction</a:t>
            </a:r>
            <a:r>
              <a:rPr lang="en-US" b="0" baseline="0" dirty="0" smtClean="0"/>
              <a:t> – </a:t>
            </a:r>
            <a:r>
              <a:rPr lang="en-US" sz="1200" kern="1200" dirty="0" smtClean="0">
                <a:solidFill>
                  <a:schemeClr val="tx1"/>
                </a:solidFill>
                <a:effectLst/>
                <a:latin typeface="+mn-lt"/>
                <a:ea typeface="+mn-ea"/>
                <a:cs typeface="+mn-cs"/>
              </a:rPr>
              <a:t>Natural, but what is left when it fades? – </a:t>
            </a:r>
            <a:r>
              <a:rPr lang="en-US" sz="1200" b="1" kern="1200" dirty="0" smtClean="0">
                <a:solidFill>
                  <a:schemeClr val="tx1"/>
                </a:solidFill>
                <a:effectLst/>
                <a:latin typeface="+mn-lt"/>
                <a:ea typeface="+mn-ea"/>
                <a:cs typeface="+mn-cs"/>
              </a:rPr>
              <a:t>2 Cor 4:16</a:t>
            </a:r>
            <a:r>
              <a:rPr lang="en-US" sz="1200" kern="1200" dirty="0" smtClean="0">
                <a:solidFill>
                  <a:schemeClr val="tx1"/>
                </a:solidFill>
                <a:effectLst/>
                <a:latin typeface="+mn-lt"/>
                <a:ea typeface="+mn-ea"/>
                <a:cs typeface="+mn-cs"/>
              </a:rPr>
              <a:t> – What if its impression fades?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GT" sz="1200" kern="1200" dirty="0" smtClean="0">
              <a:solidFill>
                <a:schemeClr val="tx1"/>
              </a:solidFill>
              <a:effectLst/>
              <a:latin typeface="+mn-lt"/>
              <a:ea typeface="+mn-ea"/>
              <a:cs typeface="+mn-cs"/>
            </a:endParaRPr>
          </a:p>
          <a:p>
            <a:pPr marL="228600" indent="-228600">
              <a:buAutoNum type="arabicPeriod"/>
            </a:pPr>
            <a:r>
              <a:rPr lang="en-US" b="0" dirty="0" smtClean="0"/>
              <a:t>Pressure – </a:t>
            </a:r>
            <a:r>
              <a:rPr lang="en-US" sz="1200" kern="1200" dirty="0" smtClean="0">
                <a:solidFill>
                  <a:schemeClr val="tx1"/>
                </a:solidFill>
                <a:effectLst/>
                <a:latin typeface="+mn-lt"/>
                <a:ea typeface="+mn-ea"/>
                <a:cs typeface="+mn-cs"/>
              </a:rPr>
              <a:t>Matchmaking is fun for the other guy, but pushing/guilty doesn’t lead to a quality fit</a:t>
            </a:r>
          </a:p>
          <a:p>
            <a:pPr marL="228600" indent="-228600">
              <a:buAutoNum type="arabicPeriod"/>
            </a:pPr>
            <a:endParaRPr lang="en-US" sz="1200" kern="1200" dirty="0" smtClean="0">
              <a:solidFill>
                <a:schemeClr val="tx1"/>
              </a:solidFill>
              <a:effectLst/>
              <a:latin typeface="+mn-lt"/>
              <a:ea typeface="+mn-ea"/>
              <a:cs typeface="+mn-cs"/>
            </a:endParaRPr>
          </a:p>
          <a:p>
            <a:pPr marL="228600" indent="-228600">
              <a:buAutoNum type="arabicPeriod"/>
            </a:pPr>
            <a:r>
              <a:rPr lang="en-US" sz="1200" b="0" kern="1200" dirty="0" smtClean="0">
                <a:solidFill>
                  <a:schemeClr val="tx1"/>
                </a:solidFill>
                <a:effectLst/>
                <a:latin typeface="+mn-lt"/>
                <a:ea typeface="+mn-ea"/>
                <a:cs typeface="+mn-cs"/>
              </a:rPr>
              <a:t>Money – </a:t>
            </a:r>
            <a:r>
              <a:rPr lang="en-US" sz="1200" kern="1200" dirty="0" smtClean="0">
                <a:solidFill>
                  <a:schemeClr val="tx1"/>
                </a:solidFill>
                <a:effectLst/>
                <a:latin typeface="+mn-lt"/>
                <a:ea typeface="+mn-ea"/>
                <a:cs typeface="+mn-cs"/>
              </a:rPr>
              <a:t>An unhealthy dependency hindering your development in Christ. Don’t become a cliché!</a:t>
            </a:r>
          </a:p>
          <a:p>
            <a:pPr marL="228600" indent="-228600">
              <a:buAutoNum type="arabicPeriod"/>
            </a:pPr>
            <a:endParaRPr lang="en-US" sz="1200" kern="1200" dirty="0" smtClean="0">
              <a:solidFill>
                <a:schemeClr val="tx1"/>
              </a:solidFill>
              <a:effectLst/>
              <a:latin typeface="+mn-lt"/>
              <a:ea typeface="+mn-ea"/>
              <a:cs typeface="+mn-cs"/>
            </a:endParaRPr>
          </a:p>
          <a:p>
            <a:pPr marL="228600" indent="-228600">
              <a:buAutoNum type="arabicPeriod"/>
            </a:pPr>
            <a:r>
              <a:rPr lang="en-US" sz="1200" b="0" kern="1200" dirty="0" smtClean="0">
                <a:solidFill>
                  <a:schemeClr val="tx1"/>
                </a:solidFill>
                <a:effectLst/>
                <a:latin typeface="+mn-lt"/>
                <a:ea typeface="+mn-ea"/>
                <a:cs typeface="+mn-cs"/>
              </a:rPr>
              <a:t>Feel Wanted – </a:t>
            </a:r>
            <a:r>
              <a:rPr lang="en-US" sz="1200" kern="1200" dirty="0" smtClean="0">
                <a:solidFill>
                  <a:schemeClr val="tx1"/>
                </a:solidFill>
                <a:effectLst/>
                <a:latin typeface="+mn-lt"/>
                <a:ea typeface="+mn-ea"/>
                <a:cs typeface="+mn-cs"/>
              </a:rPr>
              <a:t>2-way street. Desperation for reassurance/confirmation will drive them away</a:t>
            </a:r>
          </a:p>
          <a:p>
            <a:pPr marL="228600" indent="-228600">
              <a:buAutoNum type="arabicPeriod"/>
            </a:pPr>
            <a:endParaRPr lang="en-US" sz="1200" kern="1200" dirty="0" smtClean="0">
              <a:solidFill>
                <a:schemeClr val="tx1"/>
              </a:solidFill>
              <a:effectLst/>
              <a:latin typeface="+mn-lt"/>
              <a:ea typeface="+mn-ea"/>
              <a:cs typeface="+mn-cs"/>
            </a:endParaRPr>
          </a:p>
          <a:p>
            <a:pPr marL="228600" indent="-228600">
              <a:buAutoNum type="arabicPeriod"/>
            </a:pPr>
            <a:r>
              <a:rPr lang="en-US" sz="1200" b="0" kern="1200" dirty="0" smtClean="0">
                <a:solidFill>
                  <a:schemeClr val="tx1"/>
                </a:solidFill>
                <a:effectLst/>
                <a:latin typeface="+mn-lt"/>
                <a:ea typeface="+mn-ea"/>
                <a:cs typeface="+mn-cs"/>
              </a:rPr>
              <a:t>Pampered – </a:t>
            </a:r>
            <a:r>
              <a:rPr lang="en-US" sz="1200" kern="1200" dirty="0" smtClean="0">
                <a:solidFill>
                  <a:schemeClr val="tx1"/>
                </a:solidFill>
                <a:effectLst/>
                <a:latin typeface="+mn-lt"/>
                <a:ea typeface="+mn-ea"/>
                <a:cs typeface="+mn-cs"/>
              </a:rPr>
              <a:t>You’re holding someone else’s heart in the palm of your hand</a:t>
            </a:r>
          </a:p>
          <a:p>
            <a:pPr marL="228600" indent="-228600">
              <a:buAutoNum type="arabicPeriod"/>
            </a:pPr>
            <a:endParaRPr lang="en-US" sz="1200" kern="1200" dirty="0" smtClean="0">
              <a:solidFill>
                <a:schemeClr val="tx1"/>
              </a:solidFill>
              <a:effectLst/>
              <a:latin typeface="+mn-lt"/>
              <a:ea typeface="+mn-ea"/>
              <a:cs typeface="+mn-cs"/>
            </a:endParaRPr>
          </a:p>
          <a:p>
            <a:pPr marL="228600" indent="-228600">
              <a:buAutoNum type="arabicPeriod"/>
            </a:pPr>
            <a:r>
              <a:rPr lang="en-US" sz="1200" b="0" kern="1200" dirty="0" smtClean="0">
                <a:solidFill>
                  <a:schemeClr val="tx1"/>
                </a:solidFill>
                <a:effectLst/>
                <a:latin typeface="+mn-lt"/>
                <a:ea typeface="+mn-ea"/>
                <a:cs typeface="+mn-cs"/>
              </a:rPr>
              <a:t>The Challenge – </a:t>
            </a:r>
            <a:r>
              <a:rPr lang="en-US" sz="1200" kern="1200" dirty="0" smtClean="0">
                <a:solidFill>
                  <a:schemeClr val="tx1"/>
                </a:solidFill>
                <a:effectLst/>
                <a:latin typeface="+mn-lt"/>
                <a:ea typeface="+mn-ea"/>
                <a:cs typeface="+mn-cs"/>
              </a:rPr>
              <a:t>Some are irresistibly drawn to forbidden fruit. </a:t>
            </a:r>
            <a:r>
              <a:rPr lang="en-US" sz="1200" u="sng" kern="1200" dirty="0" smtClean="0">
                <a:solidFill>
                  <a:schemeClr val="tx1"/>
                </a:solidFill>
                <a:effectLst/>
                <a:latin typeface="+mn-lt"/>
                <a:ea typeface="+mn-ea"/>
                <a:cs typeface="+mn-cs"/>
              </a:rPr>
              <a:t>Example</a:t>
            </a:r>
            <a:r>
              <a:rPr lang="en-US" sz="1200" kern="1200" dirty="0" smtClean="0">
                <a:solidFill>
                  <a:schemeClr val="tx1"/>
                </a:solidFill>
                <a:effectLst/>
                <a:latin typeface="+mn-lt"/>
                <a:ea typeface="+mn-ea"/>
                <a:cs typeface="+mn-cs"/>
              </a:rPr>
              <a:t>: converting then dumping</a:t>
            </a:r>
          </a:p>
          <a:p>
            <a:pPr marL="228600" indent="-228600">
              <a:buAutoNum type="arabicPeriod"/>
            </a:pPr>
            <a:endParaRPr lang="en-US" sz="1200" b="0" kern="1200" dirty="0" smtClean="0">
              <a:solidFill>
                <a:schemeClr val="tx1"/>
              </a:solidFill>
              <a:effectLst/>
              <a:latin typeface="+mn-lt"/>
              <a:ea typeface="+mn-ea"/>
              <a:cs typeface="+mn-cs"/>
            </a:endParaRPr>
          </a:p>
          <a:p>
            <a:pPr marL="0" indent="0">
              <a:buNone/>
            </a:pPr>
            <a:r>
              <a:rPr lang="en-US" sz="1200" b="0" kern="1200" dirty="0" smtClean="0">
                <a:solidFill>
                  <a:schemeClr val="tx1"/>
                </a:solidFill>
                <a:effectLst/>
                <a:latin typeface="+mn-lt"/>
                <a:ea typeface="+mn-ea"/>
                <a:cs typeface="+mn-cs"/>
              </a:rPr>
              <a:t>The consequences of dating</a:t>
            </a:r>
            <a:r>
              <a:rPr lang="en-US" sz="1200" b="0" kern="1200" baseline="0" dirty="0" smtClean="0">
                <a:solidFill>
                  <a:schemeClr val="tx1"/>
                </a:solidFill>
                <a:effectLst/>
                <a:latin typeface="+mn-lt"/>
                <a:ea typeface="+mn-ea"/>
                <a:cs typeface="+mn-cs"/>
              </a:rPr>
              <a:t> for these reasons only will be pain, anguish, broken hearts, a bad reputation, self doubt, and stunted spiritual growth as a Christian</a:t>
            </a:r>
            <a:endParaRPr lang="es-GT" b="0" dirty="0"/>
          </a:p>
        </p:txBody>
      </p:sp>
      <p:sp>
        <p:nvSpPr>
          <p:cNvPr id="4" name="Slide Number Placeholder 3"/>
          <p:cNvSpPr>
            <a:spLocks noGrp="1"/>
          </p:cNvSpPr>
          <p:nvPr>
            <p:ph type="sldNum" sz="quarter" idx="10"/>
          </p:nvPr>
        </p:nvSpPr>
        <p:spPr/>
        <p:txBody>
          <a:bodyPr/>
          <a:lstStyle/>
          <a:p>
            <a:fld id="{A7B3D014-10CF-4214-9129-87851C53027B}" type="slidenum">
              <a:rPr lang="es-GT" smtClean="0"/>
              <a:t>10</a:t>
            </a:fld>
            <a:endParaRPr lang="es-GT"/>
          </a:p>
        </p:txBody>
      </p:sp>
    </p:spTree>
    <p:extLst>
      <p:ext uri="{BB962C8B-B14F-4D97-AF65-F5344CB8AC3E}">
        <p14:creationId xmlns:p14="http://schemas.microsoft.com/office/powerpoint/2010/main" val="3686841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There is only one valid</a:t>
            </a:r>
            <a:r>
              <a:rPr lang="en-US" b="0" baseline="0" dirty="0" smtClean="0"/>
              <a:t> reason why you should ever date – to find a godly, compatible spouse. There are no other reasons. </a:t>
            </a:r>
          </a:p>
          <a:p>
            <a:endParaRPr lang="en-US" b="0" baseline="0" dirty="0" smtClean="0"/>
          </a:p>
          <a:p>
            <a:r>
              <a:rPr lang="en-US" b="0" baseline="0" dirty="0" smtClean="0"/>
              <a:t>“But what if I’m not interested in anything serious”? </a:t>
            </a:r>
            <a:r>
              <a:rPr lang="en-US" sz="1200" kern="1200" dirty="0" smtClean="0">
                <a:solidFill>
                  <a:schemeClr val="tx1"/>
                </a:solidFill>
                <a:effectLst/>
                <a:latin typeface="+mn-lt"/>
                <a:ea typeface="+mn-ea"/>
                <a:cs typeface="+mn-cs"/>
              </a:rPr>
              <a:t>Romantic relationships are very serious things. That doesn’t mean they’re not fun and enjoyable too, but another person’s heart, soul, and future is wrapped up into this. Dating </a:t>
            </a:r>
            <a:r>
              <a:rPr lang="en-US" sz="1200" u="sng"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serious. If you’re not ready to be in a “serious” dating relationship, than don’t be in </a:t>
            </a:r>
            <a:r>
              <a:rPr lang="en-US" sz="1200" u="sng" kern="1200" dirty="0" smtClean="0">
                <a:solidFill>
                  <a:schemeClr val="tx1"/>
                </a:solidFill>
                <a:effectLst/>
                <a:latin typeface="+mn-lt"/>
                <a:ea typeface="+mn-ea"/>
                <a:cs typeface="+mn-cs"/>
              </a:rPr>
              <a:t>any</a:t>
            </a:r>
            <a:r>
              <a:rPr lang="en-US" sz="1200" kern="1200" dirty="0" smtClean="0">
                <a:solidFill>
                  <a:schemeClr val="tx1"/>
                </a:solidFill>
                <a:effectLst/>
                <a:latin typeface="+mn-lt"/>
                <a:ea typeface="+mn-ea"/>
                <a:cs typeface="+mn-cs"/>
              </a:rPr>
              <a:t> dating relationship</a:t>
            </a:r>
            <a:r>
              <a:rPr lang="en-US" sz="1200" kern="1200" baseline="0" dirty="0" smtClean="0">
                <a:solidFill>
                  <a:schemeClr val="tx1"/>
                </a:solidFill>
                <a:effectLst/>
                <a:latin typeface="+mn-lt"/>
                <a:ea typeface="+mn-ea"/>
                <a:cs typeface="+mn-cs"/>
              </a:rPr>
              <a:t> because w</a:t>
            </a:r>
            <a:r>
              <a:rPr lang="en-US" sz="1200" kern="1200" dirty="0" smtClean="0">
                <a:solidFill>
                  <a:schemeClr val="tx1"/>
                </a:solidFill>
                <a:effectLst/>
                <a:latin typeface="+mn-lt"/>
                <a:ea typeface="+mn-ea"/>
                <a:cs typeface="+mn-cs"/>
              </a:rPr>
              <a:t>hat you’re really saying is, “I don’t want to take the other person seriously”. If you like spending time with that person, be their friend.</a:t>
            </a:r>
            <a:r>
              <a:rPr lang="en-US" sz="1200" kern="1200" baseline="0" dirty="0" smtClean="0">
                <a:solidFill>
                  <a:schemeClr val="tx1"/>
                </a:solidFill>
                <a:effectLst/>
                <a:latin typeface="+mn-lt"/>
                <a:ea typeface="+mn-ea"/>
                <a:cs typeface="+mn-cs"/>
              </a:rPr>
              <a:t> But don’t introduce romance or intimacy into the picture unless you’re ready to take them seriously as a potential future spouse. This is not a game. Don’t toy with someone else’s emotions for your own temporal gain.</a:t>
            </a:r>
            <a:endParaRPr lang="es-GT" b="0" dirty="0"/>
          </a:p>
        </p:txBody>
      </p:sp>
      <p:sp>
        <p:nvSpPr>
          <p:cNvPr id="4" name="Slide Number Placeholder 3"/>
          <p:cNvSpPr>
            <a:spLocks noGrp="1"/>
          </p:cNvSpPr>
          <p:nvPr>
            <p:ph type="sldNum" sz="quarter" idx="10"/>
          </p:nvPr>
        </p:nvSpPr>
        <p:spPr/>
        <p:txBody>
          <a:bodyPr/>
          <a:lstStyle/>
          <a:p>
            <a:fld id="{A7B3D014-10CF-4214-9129-87851C53027B}" type="slidenum">
              <a:rPr lang="es-GT" smtClean="0"/>
              <a:t>11</a:t>
            </a:fld>
            <a:endParaRPr lang="es-GT"/>
          </a:p>
        </p:txBody>
      </p:sp>
    </p:spTree>
    <p:extLst>
      <p:ext uri="{BB962C8B-B14F-4D97-AF65-F5344CB8AC3E}">
        <p14:creationId xmlns:p14="http://schemas.microsoft.com/office/powerpoint/2010/main" val="1745489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Prov 9:10b</a:t>
            </a:r>
            <a:r>
              <a:rPr lang="en-US" sz="1200" kern="1200" dirty="0" smtClean="0">
                <a:solidFill>
                  <a:schemeClr val="tx1"/>
                </a:solidFill>
                <a:effectLst/>
                <a:latin typeface="+mn-lt"/>
                <a:ea typeface="+mn-ea"/>
                <a:cs typeface="+mn-cs"/>
              </a:rPr>
              <a:t> – “The knowledge of the Holy One is </a:t>
            </a:r>
            <a:r>
              <a:rPr lang="en-US" sz="1200" u="sng" kern="1200" dirty="0" smtClean="0">
                <a:solidFill>
                  <a:schemeClr val="tx1"/>
                </a:solidFill>
                <a:effectLst/>
                <a:latin typeface="+mn-lt"/>
                <a:ea typeface="+mn-ea"/>
                <a:cs typeface="+mn-cs"/>
              </a:rPr>
              <a:t>understanding</a:t>
            </a:r>
            <a:r>
              <a:rPr lang="en-US" sz="1200" kern="1200" dirty="0" smtClean="0">
                <a:solidFill>
                  <a:schemeClr val="tx1"/>
                </a:solidFill>
                <a:effectLst/>
                <a:latin typeface="+mn-lt"/>
                <a:ea typeface="+mn-ea"/>
                <a:cs typeface="+mn-cs"/>
              </a:rPr>
              <a:t>”</a:t>
            </a:r>
          </a:p>
          <a:p>
            <a:endParaRPr lang="en-US" sz="1200" b="0" kern="1200" dirty="0" smtClean="0">
              <a:solidFill>
                <a:schemeClr val="tx1"/>
              </a:solidFill>
              <a:effectLst/>
              <a:latin typeface="+mn-lt"/>
              <a:ea typeface="+mn-ea"/>
              <a:cs typeface="+mn-cs"/>
            </a:endParaRPr>
          </a:p>
          <a:p>
            <a:r>
              <a:rPr lang="en-US" b="0" dirty="0" smtClean="0"/>
              <a:t>Look, dating is supposed to be enjoyable and fun. But underneath it all is a means to an end</a:t>
            </a:r>
            <a:r>
              <a:rPr lang="en-US" b="0" baseline="0" dirty="0" smtClean="0"/>
              <a:t> and that has to be kept in mind the entire time you’re dating. So there are some things that need we need to be observing while in this relationship if it is going to able to go to the next step.</a:t>
            </a:r>
          </a:p>
          <a:p>
            <a:endParaRPr lang="en-US" b="0" baseline="0" dirty="0" smtClean="0"/>
          </a:p>
          <a:p>
            <a:pPr marL="228600" indent="-228600">
              <a:buAutoNum type="arabicPeriod"/>
            </a:pPr>
            <a:r>
              <a:rPr lang="en-US" b="0" u="sng" baseline="0" noProof="0" dirty="0" smtClean="0"/>
              <a:t>Honors Parents</a:t>
            </a:r>
            <a:r>
              <a:rPr lang="en-US" b="0" baseline="0" noProof="0" dirty="0" smtClean="0"/>
              <a:t> – Does he show honor to his mother? Does she show honor to her father? If not, how do you think they will treat you once the honeymoon is over? This is time-tested pattern that has been proved time and time again. </a:t>
            </a:r>
          </a:p>
          <a:p>
            <a:pPr marL="228600" indent="-228600">
              <a:buAutoNum type="arabicPeriod"/>
            </a:pPr>
            <a:endParaRPr lang="en-US" b="0" baseline="0" noProof="0" dirty="0" smtClean="0"/>
          </a:p>
          <a:p>
            <a:pPr marL="228600" indent="-228600">
              <a:buAutoNum type="arabicPeriod"/>
            </a:pPr>
            <a:r>
              <a:rPr lang="en-US" b="0" u="sng" baseline="0" noProof="0" dirty="0" smtClean="0"/>
              <a:t>Own Up To Mistakes</a:t>
            </a:r>
            <a:r>
              <a:rPr lang="en-US" b="0" baseline="0" noProof="0" dirty="0" smtClean="0"/>
              <a:t> – Are they quick to own up to mistakes or do they constantly deflect blame? Consider Abigail, who was not around when her foolish husband Nabal insulted David and his men. – </a:t>
            </a:r>
            <a:r>
              <a:rPr lang="en-US" b="1" dirty="0" smtClean="0">
                <a:latin typeface="Rockwell" panose="02060603020205020403" pitchFamily="18" charset="0"/>
              </a:rPr>
              <a:t>1 Sam 25:24</a:t>
            </a:r>
            <a:r>
              <a:rPr lang="en-US" b="0" baseline="0" dirty="0" smtClean="0">
                <a:latin typeface="Rockwell" panose="02060603020205020403" pitchFamily="18" charset="0"/>
              </a:rPr>
              <a:t> – W</a:t>
            </a:r>
            <a:r>
              <a:rPr lang="en-US" b="0" baseline="0" noProof="0" dirty="0" smtClean="0"/>
              <a:t>hen she finds out what happens, even to spare her fool of a husband, she mediates and takes the blame. Men, you will want a wife such as this who is willing to fall on her sword for you. And ladies, you will want a man who risks everything to defend your honor even if it costs him.</a:t>
            </a:r>
          </a:p>
          <a:p>
            <a:pPr marL="228600" indent="-228600">
              <a:buAutoNum type="arabicPeriod"/>
            </a:pPr>
            <a:endParaRPr lang="en-US" b="0" baseline="0" noProof="0" dirty="0" smtClean="0"/>
          </a:p>
          <a:p>
            <a:pPr marL="228600" indent="-228600">
              <a:buAutoNum type="arabicPeriod"/>
            </a:pPr>
            <a:r>
              <a:rPr lang="en-US" b="0" u="sng" baseline="0" noProof="0" dirty="0" smtClean="0"/>
              <a:t>Modest</a:t>
            </a:r>
            <a:r>
              <a:rPr lang="en-US" b="0" baseline="0" noProof="0" dirty="0" smtClean="0"/>
              <a:t> – </a:t>
            </a:r>
            <a:r>
              <a:rPr lang="en-US" b="1" baseline="0" noProof="0" dirty="0" smtClean="0"/>
              <a:t>Prov 31:25a</a:t>
            </a:r>
            <a:r>
              <a:rPr lang="en-US" b="0" baseline="0" noProof="0" dirty="0" smtClean="0"/>
              <a:t> – Obviously this is talking primarily about her character. But will a character of dignity not show itself in how she dresses? Do you really want to marry a girl who has shown her body off publically to other men? Or do you want a women who loves you so much, she will reserve those things for you and for you alone in marriage? </a:t>
            </a:r>
          </a:p>
          <a:p>
            <a:pPr marL="228600" indent="-228600">
              <a:buAutoNum type="arabicPeriod"/>
            </a:pPr>
            <a:endParaRPr lang="en-US" b="0" baseline="0" noProof="0" dirty="0" smtClean="0"/>
          </a:p>
          <a:p>
            <a:pPr marL="228600" indent="-228600">
              <a:buAutoNum type="arabicPeriod"/>
            </a:pPr>
            <a:r>
              <a:rPr lang="en-US" b="0" u="sng" baseline="0" noProof="0" dirty="0" smtClean="0"/>
              <a:t>Handle Stress</a:t>
            </a:r>
            <a:r>
              <a:rPr lang="en-US" b="0" baseline="0" noProof="0" dirty="0" smtClean="0"/>
              <a:t> – Marriage is work; hard work. Do they show the ability to navigate mine fields effectively or do they wilt at the first sign of pressure? </a:t>
            </a:r>
            <a:r>
              <a:rPr lang="en-US" b="1" baseline="0" noProof="0" dirty="0" smtClean="0"/>
              <a:t>Prov 31:17</a:t>
            </a:r>
            <a:r>
              <a:rPr lang="en-US" b="0" baseline="0" noProof="0" dirty="0" smtClean="0"/>
              <a:t> – History has shown that women answer the call to strength a lot more frequently than men. Our society is producing weak, emasculated men who do not know how to be servant leaders. If you think its hard dating, what about when have children?</a:t>
            </a:r>
          </a:p>
          <a:p>
            <a:pPr marL="228600" indent="-228600">
              <a:buAutoNum type="arabicPeriod"/>
            </a:pPr>
            <a:endParaRPr lang="en-US" b="0" baseline="0" noProof="0" dirty="0" smtClean="0"/>
          </a:p>
          <a:p>
            <a:pPr marL="228600" indent="-228600">
              <a:buAutoNum type="arabicPeriod"/>
            </a:pPr>
            <a:r>
              <a:rPr lang="en-US" b="0" u="sng" baseline="0" noProof="0" dirty="0" smtClean="0"/>
              <a:t>Family Connection</a:t>
            </a:r>
            <a:r>
              <a:rPr lang="en-US" b="0" baseline="0" noProof="0" dirty="0" smtClean="0"/>
              <a:t> – Do they connect with my family? Do I connect with theirs? While it is true we’re to leave father and mother and be joined to our spouse, they will still be in our lives. Will this bring joy or constant friction and is it worth the sacrifice?</a:t>
            </a:r>
          </a:p>
        </p:txBody>
      </p:sp>
      <p:sp>
        <p:nvSpPr>
          <p:cNvPr id="4" name="Slide Number Placeholder 3"/>
          <p:cNvSpPr>
            <a:spLocks noGrp="1"/>
          </p:cNvSpPr>
          <p:nvPr>
            <p:ph type="sldNum" sz="quarter" idx="10"/>
          </p:nvPr>
        </p:nvSpPr>
        <p:spPr/>
        <p:txBody>
          <a:bodyPr/>
          <a:lstStyle/>
          <a:p>
            <a:fld id="{A7B3D014-10CF-4214-9129-87851C53027B}" type="slidenum">
              <a:rPr lang="es-GT" smtClean="0"/>
              <a:t>12</a:t>
            </a:fld>
            <a:endParaRPr lang="es-GT"/>
          </a:p>
        </p:txBody>
      </p:sp>
    </p:spTree>
    <p:extLst>
      <p:ext uri="{BB962C8B-B14F-4D97-AF65-F5344CB8AC3E}">
        <p14:creationId xmlns:p14="http://schemas.microsoft.com/office/powerpoint/2010/main" val="1664363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noProof="0" dirty="0" smtClean="0"/>
              <a:t>6. </a:t>
            </a:r>
            <a:r>
              <a:rPr lang="en-US" b="0" u="sng" baseline="0" noProof="0" dirty="0" smtClean="0"/>
              <a:t>Leadership</a:t>
            </a:r>
            <a:r>
              <a:rPr lang="en-US" b="0" baseline="0" noProof="0" dirty="0" smtClean="0"/>
              <a:t> – Does she allow me to lead? Is he someone I can submit to as my head? There is a distinct order of headship in Christianity – </a:t>
            </a:r>
            <a:r>
              <a:rPr lang="en-US" b="1" baseline="0" noProof="0" dirty="0" smtClean="0"/>
              <a:t>Eph 5:22-23</a:t>
            </a:r>
            <a:r>
              <a:rPr lang="en-US" b="0" baseline="0" noProof="0" dirty="0" smtClean="0"/>
              <a:t> – All of this should show itself in the dating relationship, particularly when challenges present themselves</a:t>
            </a:r>
          </a:p>
          <a:p>
            <a:pPr marL="0" indent="0">
              <a:buNone/>
            </a:pPr>
            <a:endParaRPr lang="en-US" b="0" baseline="0" noProof="0" dirty="0" smtClean="0"/>
          </a:p>
          <a:p>
            <a:pPr marL="0" indent="0">
              <a:buNone/>
            </a:pPr>
            <a:r>
              <a:rPr lang="en-US" b="0" baseline="0" noProof="0" dirty="0" smtClean="0"/>
              <a:t>7. </a:t>
            </a:r>
            <a:r>
              <a:rPr lang="en-US" b="0" u="sng" baseline="0" noProof="0" dirty="0" smtClean="0"/>
              <a:t>Build Up</a:t>
            </a:r>
            <a:r>
              <a:rPr lang="en-US" b="0" baseline="0" noProof="0" dirty="0" smtClean="0"/>
              <a:t> – Does he/she build confidence in me or tear me down? </a:t>
            </a:r>
            <a:r>
              <a:rPr lang="en-US" b="1" baseline="0" noProof="0" dirty="0" smtClean="0"/>
              <a:t>Prov 31:12</a:t>
            </a:r>
            <a:r>
              <a:rPr lang="en-US" b="0" baseline="0" noProof="0" dirty="0" smtClean="0"/>
              <a:t> – If marriage is a likeness of Christ and the church, that should mean that husbands and wives are for building one another up, helping each other to be the best possible Christians that you can be. If you find yourself thinking less of yourself in the presence of your significant others, or if competition gets into your relationship, run for the hills!</a:t>
            </a:r>
          </a:p>
          <a:p>
            <a:pPr marL="0" indent="0">
              <a:buNone/>
            </a:pPr>
            <a:endParaRPr lang="en-US" b="0" baseline="0" noProof="0" dirty="0" smtClean="0"/>
          </a:p>
          <a:p>
            <a:pPr marL="0" indent="0">
              <a:buNone/>
            </a:pPr>
            <a:r>
              <a:rPr lang="en-US" b="0" baseline="0" noProof="0" dirty="0" smtClean="0"/>
              <a:t>8. </a:t>
            </a:r>
            <a:r>
              <a:rPr lang="en-US" b="0" u="sng" baseline="0" noProof="0" dirty="0" smtClean="0"/>
              <a:t>Kind</a:t>
            </a:r>
            <a:r>
              <a:rPr lang="en-US" b="0" baseline="0" noProof="0" dirty="0" smtClean="0"/>
              <a:t> – </a:t>
            </a:r>
            <a:r>
              <a:rPr lang="en-US" b="1" baseline="0" noProof="0" dirty="0" smtClean="0"/>
              <a:t>Eph 4:32</a:t>
            </a:r>
          </a:p>
          <a:p>
            <a:pPr marL="0" indent="0">
              <a:buNone/>
            </a:pPr>
            <a:endParaRPr lang="en-US" b="0" baseline="0" noProof="0" dirty="0" smtClean="0"/>
          </a:p>
          <a:p>
            <a:pPr marL="0" indent="0">
              <a:buNone/>
            </a:pPr>
            <a:r>
              <a:rPr lang="en-US" b="0" baseline="0" noProof="0" dirty="0" smtClean="0"/>
              <a:t>9. </a:t>
            </a:r>
            <a:r>
              <a:rPr lang="en-US" b="0" u="sng" baseline="0" noProof="0" dirty="0" smtClean="0"/>
              <a:t>Respect</a:t>
            </a:r>
            <a:r>
              <a:rPr lang="en-US" b="0" baseline="0" noProof="0" dirty="0" smtClean="0"/>
              <a:t> – </a:t>
            </a:r>
            <a:r>
              <a:rPr lang="en-US" b="1" baseline="0" noProof="0" dirty="0" smtClean="0"/>
              <a:t>Eph 5:33</a:t>
            </a:r>
          </a:p>
        </p:txBody>
      </p:sp>
      <p:sp>
        <p:nvSpPr>
          <p:cNvPr id="4" name="Slide Number Placeholder 3"/>
          <p:cNvSpPr>
            <a:spLocks noGrp="1"/>
          </p:cNvSpPr>
          <p:nvPr>
            <p:ph type="sldNum" sz="quarter" idx="10"/>
          </p:nvPr>
        </p:nvSpPr>
        <p:spPr/>
        <p:txBody>
          <a:bodyPr/>
          <a:lstStyle/>
          <a:p>
            <a:fld id="{A7B3D014-10CF-4214-9129-87851C53027B}" type="slidenum">
              <a:rPr lang="es-GT" smtClean="0"/>
              <a:t>13</a:t>
            </a:fld>
            <a:endParaRPr lang="es-GT"/>
          </a:p>
        </p:txBody>
      </p:sp>
    </p:spTree>
    <p:extLst>
      <p:ext uri="{BB962C8B-B14F-4D97-AF65-F5344CB8AC3E}">
        <p14:creationId xmlns:p14="http://schemas.microsoft.com/office/powerpoint/2010/main" val="85651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noProof="0" dirty="0" smtClean="0"/>
              <a:t>However dating is not just looking at them. Its also looking at myself. Being in a relationship with a potential mate has an interesting way of helping us to more fully realize what we need vs. what we thought we wanted. </a:t>
            </a:r>
          </a:p>
          <a:p>
            <a:pPr marL="0" indent="0">
              <a:buNone/>
            </a:pPr>
            <a:endParaRPr lang="en-US" b="0" baseline="0" noProof="0" dirty="0" smtClean="0"/>
          </a:p>
          <a:p>
            <a:pPr marL="0" indent="0">
              <a:buNone/>
            </a:pPr>
            <a:r>
              <a:rPr lang="en-US" b="0" baseline="0" noProof="0" dirty="0" smtClean="0"/>
              <a:t>1. </a:t>
            </a:r>
            <a:r>
              <a:rPr lang="en-US" b="0" u="sng" baseline="0" noProof="0" dirty="0" smtClean="0"/>
              <a:t>Am I responsible enough to handle the challenges</a:t>
            </a:r>
            <a:r>
              <a:rPr lang="en-US" b="0" baseline="0" noProof="0" dirty="0" smtClean="0"/>
              <a:t>? </a:t>
            </a:r>
            <a:r>
              <a:rPr lang="en-US" b="1" baseline="0" noProof="0" dirty="0" smtClean="0"/>
              <a:t>Eph 4:1</a:t>
            </a:r>
            <a:r>
              <a:rPr lang="en-US" b="0" baseline="0" noProof="0" dirty="0" smtClean="0"/>
              <a:t> – The constant call of Christianity is to live in such a way as to show you belong in this faith. When you’re dating someone, and come face to face with the challenges of navigating a romantic relationship, some are surprised how vulnerable they are, how unprepared, how confusing it can all be. Dating tests the bounds of spiritual maturity and if you’re a weak Christian, dangling on the fence, the challenges incumbent of dating can push you over the edge. Pay attention to how the relationship affects you.</a:t>
            </a:r>
          </a:p>
          <a:p>
            <a:pPr marL="0" indent="0">
              <a:buNone/>
            </a:pPr>
            <a:endParaRPr lang="en-US" b="0" baseline="0" noProof="0" dirty="0" smtClean="0"/>
          </a:p>
          <a:p>
            <a:pPr marL="0" indent="0">
              <a:buNone/>
            </a:pPr>
            <a:r>
              <a:rPr lang="en-US" b="0" baseline="0" noProof="0" dirty="0" smtClean="0"/>
              <a:t>2. </a:t>
            </a:r>
            <a:r>
              <a:rPr lang="en-US" b="0" u="sng" baseline="0" noProof="0" dirty="0" smtClean="0"/>
              <a:t>Am I disciplined</a:t>
            </a:r>
            <a:r>
              <a:rPr lang="en-US" b="0" baseline="0" noProof="0" dirty="0" smtClean="0"/>
              <a:t>? Dating brings multiple challenges to the flesh, to the emotions, to the finances, to your time, etc. – </a:t>
            </a:r>
            <a:r>
              <a:rPr lang="en-US" b="1" baseline="0" noProof="0" dirty="0" smtClean="0"/>
              <a:t>Prov 12:1</a:t>
            </a:r>
            <a:r>
              <a:rPr lang="en-US" b="0" baseline="0" noProof="0" dirty="0" smtClean="0"/>
              <a:t> – Christianity is a discipline; its what makes a disciple. And discipline involves self control, balance, learning when to say no, when to say yes, boundaries, etc. There is no Christianity without the cross. For some, dating can either bring out the best or worse.</a:t>
            </a:r>
          </a:p>
          <a:p>
            <a:pPr marL="0" indent="0">
              <a:buNone/>
            </a:pPr>
            <a:endParaRPr lang="en-US" b="0" baseline="0" noProof="0" dirty="0" smtClean="0"/>
          </a:p>
          <a:p>
            <a:pPr marL="0" indent="0">
              <a:buNone/>
            </a:pPr>
            <a:r>
              <a:rPr lang="en-US" b="0" baseline="0" noProof="0" dirty="0" smtClean="0"/>
              <a:t>3. </a:t>
            </a:r>
            <a:r>
              <a:rPr lang="en-US" b="0" u="sng" baseline="0" noProof="0" dirty="0" smtClean="0"/>
              <a:t>Am I emotionally mature</a:t>
            </a:r>
            <a:r>
              <a:rPr lang="en-US" b="0" baseline="0" noProof="0" dirty="0" smtClean="0"/>
              <a:t>? Many people come from broken homes, bad break ups, or abusive relationships that bring emotional baggage. Others bring emotional issues that complicate what should be an otherwise wonderful relationship. You may begin dating someone only to discover that you are not emotionally ready to accept the responsibility that comes with dating – </a:t>
            </a:r>
            <a:r>
              <a:rPr lang="en-US" b="1" baseline="0" noProof="0" dirty="0" smtClean="0"/>
              <a:t>Prov 25:28</a:t>
            </a:r>
            <a:r>
              <a:rPr lang="en-US" b="0" baseline="0" noProof="0" dirty="0" smtClean="0"/>
              <a:t> – Sometimes its best to resolve personal problems, or at least make significant progress, before bringing someone else into my life who may suffer for what I am unable to control.</a:t>
            </a:r>
          </a:p>
        </p:txBody>
      </p:sp>
      <p:sp>
        <p:nvSpPr>
          <p:cNvPr id="4" name="Slide Number Placeholder 3"/>
          <p:cNvSpPr>
            <a:spLocks noGrp="1"/>
          </p:cNvSpPr>
          <p:nvPr>
            <p:ph type="sldNum" sz="quarter" idx="10"/>
          </p:nvPr>
        </p:nvSpPr>
        <p:spPr/>
        <p:txBody>
          <a:bodyPr/>
          <a:lstStyle/>
          <a:p>
            <a:fld id="{A7B3D014-10CF-4214-9129-87851C53027B}" type="slidenum">
              <a:rPr lang="es-GT" smtClean="0"/>
              <a:t>14</a:t>
            </a:fld>
            <a:endParaRPr lang="es-GT"/>
          </a:p>
        </p:txBody>
      </p:sp>
    </p:spTree>
    <p:extLst>
      <p:ext uri="{BB962C8B-B14F-4D97-AF65-F5344CB8AC3E}">
        <p14:creationId xmlns:p14="http://schemas.microsoft.com/office/powerpoint/2010/main" val="4162085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kern="1200" dirty="0" smtClean="0">
                <a:solidFill>
                  <a:schemeClr val="tx1"/>
                </a:solidFill>
                <a:effectLst/>
                <a:latin typeface="+mn-lt"/>
                <a:ea typeface="+mn-ea"/>
                <a:cs typeface="+mn-cs"/>
              </a:rPr>
              <a:t>Prov 3:5-6</a:t>
            </a:r>
            <a:r>
              <a:rPr lang="en-US" sz="1200" kern="1200" dirty="0" smtClean="0">
                <a:solidFill>
                  <a:schemeClr val="tx1"/>
                </a:solidFill>
                <a:effectLst/>
                <a:latin typeface="+mn-lt"/>
                <a:ea typeface="+mn-ea"/>
                <a:cs typeface="+mn-cs"/>
              </a:rPr>
              <a:t> – “Trust in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with all your heart and do not lean on your own understanding.”</a:t>
            </a:r>
          </a:p>
          <a:p>
            <a:pPr marL="0" indent="0">
              <a:buNone/>
            </a:pPr>
            <a:endParaRPr lang="en-US" sz="1200" b="0" kern="1200" baseline="0" noProof="0" dirty="0" smtClean="0">
              <a:solidFill>
                <a:schemeClr val="tx1"/>
              </a:solidFill>
              <a:effectLst/>
              <a:latin typeface="+mn-lt"/>
              <a:ea typeface="+mn-ea"/>
              <a:cs typeface="+mn-cs"/>
            </a:endParaRPr>
          </a:p>
          <a:p>
            <a:pPr marL="0" indent="0">
              <a:buNone/>
            </a:pPr>
            <a:r>
              <a:rPr lang="en-US" b="0" baseline="0" noProof="0" dirty="0" smtClean="0"/>
              <a:t>How does trust play into dating? Well, think about the opposite of trust – uncertainty. And uncertainty can cause me to do some very rash things. Consider the example of Jeroboam in 1 Kings 12. When God divided Israel into a northern and southern kingdom, installing Jeroboam has king over the north and Rehoboam as king over the south, notice Jeroboam’s uncertainty – </a:t>
            </a:r>
            <a:r>
              <a:rPr lang="en-US" b="1" baseline="0" noProof="0" dirty="0" smtClean="0"/>
              <a:t>1 Kings 12:26-27</a:t>
            </a:r>
            <a:r>
              <a:rPr lang="en-US" b="0" baseline="0" noProof="0" dirty="0" smtClean="0"/>
              <a:t> – So what did he do? He installed golden calves in Dan and Bethel. His lack of trust led him to idolatry, which set off a ripple effected throughout the entire empire that ruined it spiritually. </a:t>
            </a:r>
          </a:p>
          <a:p>
            <a:pPr marL="0" indent="0">
              <a:buNone/>
            </a:pPr>
            <a:endParaRPr lang="en-US" b="0" baseline="0" noProof="0" dirty="0" smtClean="0"/>
          </a:p>
          <a:p>
            <a:pPr marL="0" indent="0">
              <a:buNone/>
            </a:pPr>
            <a:r>
              <a:rPr lang="en-US" b="0" baseline="0" noProof="0" dirty="0" smtClean="0"/>
              <a:t>What does this have to do with dating? Let’s do some substitution – “Single person said in his/her heart, ‘I’m going to be alone the rest of my life! If I don’t do everything in my power to attract somebody, I’ll be single forever.” And then you start making mistakes. You sign up for Tinder, start dressing immodestly, start going on dates with people who are spiritually bankrupt, give into sexual temptation for fear you may lose them – </a:t>
            </a:r>
            <a:r>
              <a:rPr lang="en-US" b="1" baseline="0" noProof="0" dirty="0" smtClean="0"/>
              <a:t>Prov 19:2</a:t>
            </a:r>
            <a:r>
              <a:rPr lang="en-US" b="0" baseline="0" noProof="0" dirty="0" smtClean="0"/>
              <a:t> – This is a common story, and like Jeroboam whose sin affected all the Northern Kingdom of Israel, rushing into dating out of fear of loneliness will not just affect you spiritually, but also your kids.</a:t>
            </a:r>
          </a:p>
          <a:p>
            <a:pPr marL="0" indent="0">
              <a:buNone/>
            </a:pPr>
            <a:endParaRPr lang="en-US" b="0" baseline="0" noProof="0" dirty="0" smtClean="0"/>
          </a:p>
          <a:p>
            <a:pPr marL="0" indent="0">
              <a:buNone/>
            </a:pPr>
            <a:r>
              <a:rPr lang="en-US" b="0" baseline="0" noProof="0" dirty="0" smtClean="0"/>
              <a:t>Always remember that it was God who said, “It is not good for man to be alone.”</a:t>
            </a:r>
          </a:p>
        </p:txBody>
      </p:sp>
      <p:sp>
        <p:nvSpPr>
          <p:cNvPr id="4" name="Slide Number Placeholder 3"/>
          <p:cNvSpPr>
            <a:spLocks noGrp="1"/>
          </p:cNvSpPr>
          <p:nvPr>
            <p:ph type="sldNum" sz="quarter" idx="10"/>
          </p:nvPr>
        </p:nvSpPr>
        <p:spPr/>
        <p:txBody>
          <a:bodyPr/>
          <a:lstStyle/>
          <a:p>
            <a:fld id="{A7B3D014-10CF-4214-9129-87851C53027B}" type="slidenum">
              <a:rPr lang="es-GT" smtClean="0"/>
              <a:t>15</a:t>
            </a:fld>
            <a:endParaRPr lang="es-GT"/>
          </a:p>
        </p:txBody>
      </p:sp>
    </p:spTree>
    <p:extLst>
      <p:ext uri="{BB962C8B-B14F-4D97-AF65-F5344CB8AC3E}">
        <p14:creationId xmlns:p14="http://schemas.microsoft.com/office/powerpoint/2010/main" val="3678914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noProof="0" dirty="0" smtClean="0"/>
              <a:t>So if this hasn’t happened for me yet, what might the issue be? A number if possibilities come to mind:</a:t>
            </a:r>
          </a:p>
          <a:p>
            <a:pPr marL="0" indent="0">
              <a:buNone/>
            </a:pPr>
            <a:endParaRPr lang="en-US" b="0" baseline="0" noProof="0" dirty="0" smtClean="0"/>
          </a:p>
          <a:p>
            <a:pPr marL="228600" indent="-228600">
              <a:buAutoNum type="arabicPeriod"/>
            </a:pPr>
            <a:r>
              <a:rPr lang="en-US" b="0" u="sng" baseline="0" noProof="0" dirty="0" smtClean="0"/>
              <a:t>I need more time to grow before I’m ready</a:t>
            </a:r>
            <a:r>
              <a:rPr lang="en-US" b="0" baseline="0" noProof="0" dirty="0" smtClean="0"/>
              <a:t>. Consider God’s strategy in leading Israel out of Egypt – </a:t>
            </a:r>
            <a:r>
              <a:rPr lang="en-US" b="1" baseline="0" noProof="0" dirty="0" smtClean="0"/>
              <a:t>Ex 13:17</a:t>
            </a:r>
            <a:r>
              <a:rPr lang="en-US" b="0" baseline="0" noProof="0" dirty="0" smtClean="0"/>
              <a:t> – Look, marriage is awesome. But it also brings challenges and conflict. As bad as you may want it, it still may not be what you </a:t>
            </a:r>
            <a:r>
              <a:rPr lang="en-US" b="0" u="sng" baseline="0" noProof="0" dirty="0" smtClean="0"/>
              <a:t>need</a:t>
            </a:r>
            <a:r>
              <a:rPr lang="en-US" b="0" baseline="0" noProof="0" dirty="0" smtClean="0"/>
              <a:t> right now at this point because you’re not at the point spiritually where you can handle it. You may to go through some much needed growth over time, just like Israel, before you can escape the “slavery” of singlehood and come into the land of marriage.</a:t>
            </a:r>
          </a:p>
          <a:p>
            <a:pPr marL="228600" indent="-228600">
              <a:buAutoNum type="arabicPeriod"/>
            </a:pPr>
            <a:endParaRPr lang="en-US" b="0" baseline="0" noProof="0" dirty="0" smtClean="0"/>
          </a:p>
          <a:p>
            <a:pPr marL="228600" indent="-228600">
              <a:buAutoNum type="arabicPeriod"/>
            </a:pPr>
            <a:r>
              <a:rPr lang="en-US" b="0" u="sng" baseline="0" noProof="0" dirty="0" smtClean="0"/>
              <a:t>Maybe they need more time</a:t>
            </a:r>
            <a:r>
              <a:rPr lang="en-US" b="0" baseline="0" noProof="0" dirty="0" smtClean="0"/>
              <a:t>. Maybe God has just the person you need as a partner in life, but they’re the ones who are not ready yet spiritually. This means you just need to wait. “But how long do I have to wait?” – </a:t>
            </a:r>
            <a:r>
              <a:rPr lang="en-US" b="1" baseline="0" noProof="0" dirty="0" smtClean="0"/>
              <a:t>Acts 1:7</a:t>
            </a:r>
          </a:p>
          <a:p>
            <a:pPr marL="228600" indent="-228600">
              <a:buAutoNum type="arabicPeriod"/>
            </a:pPr>
            <a:endParaRPr lang="en-US" b="0" baseline="0" noProof="0" dirty="0" smtClean="0"/>
          </a:p>
          <a:p>
            <a:pPr marL="228600" indent="-228600">
              <a:buAutoNum type="arabicPeriod"/>
            </a:pPr>
            <a:r>
              <a:rPr lang="en-US" b="0" u="sng" baseline="0" noProof="0" dirty="0" smtClean="0"/>
              <a:t>Can’t see what’s in front of me</a:t>
            </a:r>
            <a:r>
              <a:rPr lang="en-US" b="0" baseline="0" noProof="0" dirty="0" smtClean="0"/>
              <a:t> – In 2 Kings 6, When the Arameans surrounded the Israelites in Dothan, Elisha made this astute observation to his servant – </a:t>
            </a:r>
            <a:r>
              <a:rPr lang="en-US" b="1" baseline="0" noProof="0" dirty="0" smtClean="0"/>
              <a:t>2 Kings 6:16</a:t>
            </a:r>
            <a:r>
              <a:rPr lang="en-US" b="0" baseline="0" noProof="0" dirty="0" smtClean="0"/>
              <a:t> – Then God opened his eyes and he was able to see the horses and chariots of fire, God’s army, surrounding and outnumbering the Arameans. The point is that sometimes, when we think we’re lost, we’re not. When we think the there is no answer, the answer is right in front of us. When we think God isn’t sending me “the one”, its because we’re not seeing “the one(s)” right in front of our eyes. </a:t>
            </a:r>
          </a:p>
          <a:p>
            <a:pPr marL="228600" indent="-228600">
              <a:buAutoNum type="arabicPeriod"/>
            </a:pPr>
            <a:endParaRPr lang="en-US" b="0" baseline="0" noProof="0" dirty="0" smtClean="0"/>
          </a:p>
          <a:p>
            <a:pPr marL="228600" indent="-228600">
              <a:buAutoNum type="arabicPeriod"/>
            </a:pPr>
            <a:r>
              <a:rPr lang="en-US" b="0" u="sng" baseline="0" noProof="0" dirty="0" smtClean="0"/>
              <a:t>Not God’s will to marry</a:t>
            </a:r>
            <a:r>
              <a:rPr lang="en-US" b="0" baseline="0" noProof="0" dirty="0" smtClean="0"/>
              <a:t> – Culture places such a taboo on singlehood. But since when did culture ever get to dictate what is good and honorable? Notice what Paul said in </a:t>
            </a:r>
            <a:r>
              <a:rPr lang="en-US" b="1" baseline="0" noProof="0" dirty="0" smtClean="0"/>
              <a:t>1 Cor 7:7</a:t>
            </a:r>
            <a:r>
              <a:rPr lang="en-US" b="0" baseline="0" noProof="0" dirty="0" smtClean="0"/>
              <a:t> – Paul was one of the most spiritually minded people to walk the planet and he says by way of concession that it is better to be single. So who will we let dictate true joy and happiness, this fallen world or the apostle Paul?</a:t>
            </a:r>
          </a:p>
        </p:txBody>
      </p:sp>
      <p:sp>
        <p:nvSpPr>
          <p:cNvPr id="4" name="Slide Number Placeholder 3"/>
          <p:cNvSpPr>
            <a:spLocks noGrp="1"/>
          </p:cNvSpPr>
          <p:nvPr>
            <p:ph type="sldNum" sz="quarter" idx="10"/>
          </p:nvPr>
        </p:nvSpPr>
        <p:spPr/>
        <p:txBody>
          <a:bodyPr/>
          <a:lstStyle/>
          <a:p>
            <a:fld id="{A7B3D014-10CF-4214-9129-87851C53027B}" type="slidenum">
              <a:rPr lang="es-GT" smtClean="0"/>
              <a:t>16</a:t>
            </a:fld>
            <a:endParaRPr lang="es-GT"/>
          </a:p>
        </p:txBody>
      </p:sp>
    </p:spTree>
    <p:extLst>
      <p:ext uri="{BB962C8B-B14F-4D97-AF65-F5344CB8AC3E}">
        <p14:creationId xmlns:p14="http://schemas.microsoft.com/office/powerpoint/2010/main" val="3427276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noProof="0" dirty="0" smtClean="0"/>
              <a:t>Here is the point. When Jesus becomes the absolute center of my life, God’s will for me in regards to marriage will take care of itself. Despite cultural pressure, the goal of life is not to find a mate. The goal of life is to serve God. And we’re assured that when we do, God will take care of the rest – </a:t>
            </a:r>
            <a:r>
              <a:rPr lang="en-US" b="1" baseline="0" noProof="0" dirty="0" smtClean="0"/>
              <a:t>Matt 6:33</a:t>
            </a:r>
            <a:r>
              <a:rPr lang="en-US" b="0" baseline="0" noProof="0" dirty="0" smtClean="0"/>
              <a:t> – So what I need to do, as a Christian, is sit back and let the Lord do what he does </a:t>
            </a:r>
            <a:r>
              <a:rPr lang="en-US" b="0" baseline="0" noProof="0" dirty="0" smtClean="0"/>
              <a:t>best. </a:t>
            </a:r>
            <a:r>
              <a:rPr lang="en-US" b="1" baseline="0" noProof="0" dirty="0" smtClean="0"/>
              <a:t>Eccl 3:11</a:t>
            </a:r>
            <a:r>
              <a:rPr lang="en-US" b="0" baseline="0" noProof="0" dirty="0" smtClean="0"/>
              <a:t> – </a:t>
            </a:r>
            <a:r>
              <a:rPr lang="en-US" b="0" baseline="0" noProof="0" dirty="0" smtClean="0"/>
              <a:t>I have to trust that He makes all things beautiful in His time, including finding me a faithful spouse. If we trust God wipes away our sins when we’re baptized, if we trust He holds the universe together by His power, and if we trust that Jesus was raised from the dead, all of which are things we cannot see, why can’t we trust that He has our personal interests at heart concerning marriage?</a:t>
            </a:r>
          </a:p>
        </p:txBody>
      </p:sp>
      <p:sp>
        <p:nvSpPr>
          <p:cNvPr id="4" name="Slide Number Placeholder 3"/>
          <p:cNvSpPr>
            <a:spLocks noGrp="1"/>
          </p:cNvSpPr>
          <p:nvPr>
            <p:ph type="sldNum" sz="quarter" idx="10"/>
          </p:nvPr>
        </p:nvSpPr>
        <p:spPr/>
        <p:txBody>
          <a:bodyPr/>
          <a:lstStyle/>
          <a:p>
            <a:fld id="{A7B3D014-10CF-4214-9129-87851C53027B}" type="slidenum">
              <a:rPr lang="es-GT" smtClean="0"/>
              <a:t>17</a:t>
            </a:fld>
            <a:endParaRPr lang="es-GT"/>
          </a:p>
        </p:txBody>
      </p:sp>
    </p:spTree>
    <p:extLst>
      <p:ext uri="{BB962C8B-B14F-4D97-AF65-F5344CB8AC3E}">
        <p14:creationId xmlns:p14="http://schemas.microsoft.com/office/powerpoint/2010/main" val="666178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smtClean="0">
                <a:latin typeface="Rockwell" panose="02060603020205020403" pitchFamily="18" charset="0"/>
                <a:ea typeface="Calibri" panose="020F0502020204030204" pitchFamily="34" charset="0"/>
              </a:rPr>
              <a:t>Prov 2:3</a:t>
            </a:r>
            <a:r>
              <a:rPr lang="en-US" sz="1200" baseline="0" dirty="0" smtClean="0">
                <a:latin typeface="Rockwell" panose="02060603020205020403" pitchFamily="18" charset="0"/>
                <a:ea typeface="Calibri" panose="020F0502020204030204" pitchFamily="34" charset="0"/>
              </a:rPr>
              <a:t> – </a:t>
            </a:r>
            <a:r>
              <a:rPr lang="en-US" sz="1200" dirty="0" smtClean="0">
                <a:latin typeface="Rockwell" panose="02060603020205020403" pitchFamily="18" charset="0"/>
                <a:ea typeface="Calibri" panose="020F0502020204030204" pitchFamily="34" charset="0"/>
              </a:rPr>
              <a:t>“For if you cry for </a:t>
            </a:r>
            <a:r>
              <a:rPr lang="en-US" sz="1200" u="sng" dirty="0" smtClean="0">
                <a:latin typeface="Rockwell" panose="02060603020205020403" pitchFamily="18" charset="0"/>
                <a:ea typeface="Calibri" panose="020F0502020204030204" pitchFamily="34" charset="0"/>
              </a:rPr>
              <a:t>discernment</a:t>
            </a:r>
            <a:r>
              <a:rPr lang="en-US" sz="1200" dirty="0" smtClean="0">
                <a:latin typeface="Rockwell" panose="02060603020205020403" pitchFamily="18" charset="0"/>
                <a:ea typeface="Calibri" panose="020F0502020204030204" pitchFamily="34" charset="0"/>
              </a:rPr>
              <a:t>, lift your voice for understanding”</a:t>
            </a:r>
          </a:p>
          <a:p>
            <a:pPr algn="l"/>
            <a:endParaRPr lang="en-US" sz="1200" dirty="0" smtClean="0">
              <a:latin typeface="Rockwell" panose="02060603020205020403" pitchFamily="18" charset="0"/>
              <a:ea typeface="Calibri" panose="020F0502020204030204" pitchFamily="34" charset="0"/>
            </a:endParaRPr>
          </a:p>
          <a:p>
            <a:pPr algn="l"/>
            <a:r>
              <a:rPr lang="en-US" sz="1200" dirty="0" smtClean="0">
                <a:latin typeface="Rockwell" panose="02060603020205020403" pitchFamily="18" charset="0"/>
                <a:ea typeface="Calibri" panose="020F0502020204030204" pitchFamily="34" charset="0"/>
              </a:rPr>
              <a:t>Remember, a key</a:t>
            </a:r>
            <a:r>
              <a:rPr lang="en-US" sz="1200" baseline="0" dirty="0" smtClean="0">
                <a:latin typeface="Rockwell" panose="02060603020205020403" pitchFamily="18" charset="0"/>
                <a:ea typeface="Calibri" panose="020F0502020204030204" pitchFamily="34" charset="0"/>
              </a:rPr>
              <a:t> to discernment is knowing the authentic so well that we can detect the unauthentic even when it is not readily apparent. So our goal in dating is to think and act with this 6</a:t>
            </a:r>
            <a:r>
              <a:rPr lang="en-US" sz="1200" baseline="30000" dirty="0" smtClean="0">
                <a:latin typeface="Rockwell" panose="02060603020205020403" pitchFamily="18" charset="0"/>
                <a:ea typeface="Calibri" panose="020F0502020204030204" pitchFamily="34" charset="0"/>
              </a:rPr>
              <a:t>th</a:t>
            </a:r>
            <a:r>
              <a:rPr lang="en-US" sz="1200" baseline="0" dirty="0" smtClean="0">
                <a:latin typeface="Rockwell" panose="02060603020205020403" pitchFamily="18" charset="0"/>
                <a:ea typeface="Calibri" panose="020F0502020204030204" pitchFamily="34" charset="0"/>
              </a:rPr>
              <a:t> sense, looking for the underlying unique dangers prevalent in the dating relationship instead of living for the moment. Because an unavoidable side effect of dating is the fact that you will go places and do things together. The decisions that you make in this regard can make or break your relationship with both them and God. Satan will tempt you to make these decisions on the basis of perceived liberties rather than wisdom. Make no mistake: if you make decisions in dating based on what can technically be identified as sinful vs. not sinful, you will find yourselves going down paths that lead to sin – </a:t>
            </a:r>
            <a:r>
              <a:rPr lang="en-US" sz="1200" b="1" baseline="0" dirty="0" smtClean="0">
                <a:latin typeface="Rockwell" panose="02060603020205020403" pitchFamily="18" charset="0"/>
                <a:ea typeface="Calibri" panose="020F0502020204030204" pitchFamily="34" charset="0"/>
              </a:rPr>
              <a:t>Prov 10:13</a:t>
            </a:r>
            <a:r>
              <a:rPr lang="en-US" sz="1200" baseline="0" dirty="0" smtClean="0">
                <a:latin typeface="Rockwell" panose="02060603020205020403" pitchFamily="18" charset="0"/>
                <a:ea typeface="Calibri" panose="020F0502020204030204" pitchFamily="34" charset="0"/>
              </a:rPr>
              <a:t> – So here are some questions to ask:</a:t>
            </a:r>
            <a:endParaRPr lang="en-US" sz="1200" dirty="0" smtClean="0">
              <a:latin typeface="Rockwell" panose="02060603020205020403" pitchFamily="18"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A7B3D014-10CF-4214-9129-87851C53027B}" type="slidenum">
              <a:rPr lang="es-GT" smtClean="0"/>
              <a:t>18</a:t>
            </a:fld>
            <a:endParaRPr lang="es-GT"/>
          </a:p>
        </p:txBody>
      </p:sp>
    </p:spTree>
    <p:extLst>
      <p:ext uri="{BB962C8B-B14F-4D97-AF65-F5344CB8AC3E}">
        <p14:creationId xmlns:p14="http://schemas.microsoft.com/office/powerpoint/2010/main" val="2333817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78275" y="0"/>
            <a:ext cx="1201738" cy="901700"/>
          </a:xfrm>
        </p:spPr>
      </p:sp>
      <p:sp>
        <p:nvSpPr>
          <p:cNvPr id="3" name="Notes Placeholder 2"/>
          <p:cNvSpPr>
            <a:spLocks noGrp="1"/>
          </p:cNvSpPr>
          <p:nvPr>
            <p:ph type="body" idx="1"/>
          </p:nvPr>
        </p:nvSpPr>
        <p:spPr/>
        <p:txBody>
          <a:bodyPr/>
          <a:lstStyle/>
          <a:p>
            <a:pPr marL="228600" indent="-228600">
              <a:buAutoNum type="arabicPeriod"/>
            </a:pPr>
            <a:r>
              <a:rPr lang="en-US" b="0" baseline="0" noProof="0" dirty="0" smtClean="0"/>
              <a:t>Will this activity arouse the desires of the flesh?</a:t>
            </a:r>
          </a:p>
          <a:p>
            <a:pPr marL="0" indent="0">
              <a:buNone/>
            </a:pPr>
            <a:endParaRPr lang="en-US" b="0" baseline="0" noProof="0" dirty="0" smtClean="0"/>
          </a:p>
          <a:p>
            <a:pPr marL="0" indent="0">
              <a:buNone/>
            </a:pPr>
            <a:r>
              <a:rPr lang="en-US" b="0" baseline="0" noProof="0" dirty="0" smtClean="0"/>
              <a:t>There are a lot of activities that dating couple do that while not technically sinful, are very unwise because of what they typically lead to. It is not technically sinful for a dating couple to be alone together in one another’s apartment/house. But what typically happens when they are. I have never known a dating couple who regularly were alone in this situation and never crossed a line. Don’t deceive yourself! You can scoff at this advice all you want, but this will be something you will one day teach your children. </a:t>
            </a:r>
          </a:p>
          <a:p>
            <a:pPr marL="0" indent="0">
              <a:buNone/>
            </a:pPr>
            <a:endParaRPr lang="en-US" b="0" baseline="0" noProof="0" dirty="0" smtClean="0"/>
          </a:p>
          <a:p>
            <a:pPr marL="0" indent="0">
              <a:buNone/>
            </a:pPr>
            <a:r>
              <a:rPr lang="en-US" b="0" baseline="0" noProof="0" dirty="0" smtClean="0"/>
              <a:t>What about mixed swimming? Parking? Going away on trips? </a:t>
            </a:r>
            <a:r>
              <a:rPr lang="en-US" b="1" baseline="0" noProof="0" dirty="0" smtClean="0"/>
              <a:t>2 Tim 2:22</a:t>
            </a:r>
            <a:r>
              <a:rPr lang="en-US" b="0" baseline="0" noProof="0" dirty="0" smtClean="0"/>
              <a:t> – Young people don’t want to flee. They want to get as close as possible without sinning, and scoff at calls to wisdom. But we’re to pursue “righteousness”, and as we’ve already studied righteousness only comes about for those who are wise</a:t>
            </a:r>
          </a:p>
        </p:txBody>
      </p:sp>
      <p:sp>
        <p:nvSpPr>
          <p:cNvPr id="4" name="Slide Number Placeholder 3"/>
          <p:cNvSpPr>
            <a:spLocks noGrp="1"/>
          </p:cNvSpPr>
          <p:nvPr>
            <p:ph type="sldNum" sz="quarter" idx="10"/>
          </p:nvPr>
        </p:nvSpPr>
        <p:spPr/>
        <p:txBody>
          <a:bodyPr/>
          <a:lstStyle/>
          <a:p>
            <a:fld id="{A7B3D014-10CF-4214-9129-87851C53027B}" type="slidenum">
              <a:rPr lang="es-GT" smtClean="0"/>
              <a:t>19</a:t>
            </a:fld>
            <a:endParaRPr lang="es-GT"/>
          </a:p>
        </p:txBody>
      </p:sp>
    </p:spTree>
    <p:extLst>
      <p:ext uri="{BB962C8B-B14F-4D97-AF65-F5344CB8AC3E}">
        <p14:creationId xmlns:p14="http://schemas.microsoft.com/office/powerpoint/2010/main" val="182222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Prov 9:10a</a:t>
            </a:r>
            <a:r>
              <a:rPr lang="en-US" sz="1200" kern="1200" dirty="0" smtClean="0">
                <a:solidFill>
                  <a:schemeClr val="tx1"/>
                </a:solidFill>
                <a:effectLst/>
                <a:latin typeface="+mn-lt"/>
                <a:ea typeface="+mn-ea"/>
                <a:cs typeface="+mn-cs"/>
              </a:rPr>
              <a:t> – “The </a:t>
            </a:r>
            <a:r>
              <a:rPr lang="en-US" sz="1200" u="sng" kern="1200" dirty="0" smtClean="0">
                <a:solidFill>
                  <a:schemeClr val="tx1"/>
                </a:solidFill>
                <a:effectLst/>
                <a:latin typeface="+mn-lt"/>
                <a:ea typeface="+mn-ea"/>
                <a:cs typeface="+mn-cs"/>
              </a:rPr>
              <a:t>fear</a:t>
            </a:r>
            <a:r>
              <a:rPr lang="en-US" sz="1200" kern="1200" dirty="0" smtClean="0">
                <a:solidFill>
                  <a:schemeClr val="tx1"/>
                </a:solidFill>
                <a:effectLst/>
                <a:latin typeface="+mn-lt"/>
                <a:ea typeface="+mn-ea"/>
                <a:cs typeface="+mn-cs"/>
              </a:rPr>
              <a:t> of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is the beginning of wisdom”</a:t>
            </a:r>
            <a:endParaRPr lang="en-US" dirty="0" smtClean="0"/>
          </a:p>
          <a:p>
            <a:endParaRPr lang="en-US" dirty="0" smtClean="0"/>
          </a:p>
          <a:p>
            <a:r>
              <a:rPr lang="en-US" dirty="0" smtClean="0"/>
              <a:t>Having</a:t>
            </a:r>
            <a:r>
              <a:rPr lang="en-US" baseline="0" dirty="0" smtClean="0"/>
              <a:t> a healthy fear of the Lord before entering the dating relationship will not only help you find the right mate, but will equip you for dealing with many of the pitfalls incumbent of the dating relationship.</a:t>
            </a:r>
          </a:p>
          <a:p>
            <a:endParaRPr lang="en-US" baseline="0" dirty="0" smtClean="0"/>
          </a:p>
          <a:p>
            <a:r>
              <a:rPr lang="en-US" dirty="0" smtClean="0"/>
              <a:t>1. First</a:t>
            </a:r>
            <a:r>
              <a:rPr lang="en-US" baseline="0" dirty="0" smtClean="0"/>
              <a:t> and foremost, marriage is a lifetime covenant – </a:t>
            </a:r>
            <a:r>
              <a:rPr lang="en-US" b="1" baseline="0" dirty="0" smtClean="0"/>
              <a:t>Matt 19:4-6</a:t>
            </a:r>
            <a:r>
              <a:rPr lang="en-US" baseline="0" dirty="0" smtClean="0"/>
              <a:t> – Our culture may run roughshod against God’s intention for marriage, but we are not here to serve culture. Americans may marry 2 or three times in their lifetime, but it is not to be so for Christians – </a:t>
            </a:r>
            <a:r>
              <a:rPr lang="en-US" b="1" baseline="0" dirty="0" smtClean="0"/>
              <a:t>Mal 2:16</a:t>
            </a:r>
            <a:r>
              <a:rPr lang="en-US" baseline="0" dirty="0" smtClean="0"/>
              <a:t> – And if we’re going to serve the God of heaven, we’re going to learn to love the things He loves and hate the things He hates and take a stand for those things incumbent of gospel truth and marriage is one of those things. Very few things in life are permanent as a result of choices we make, but marriage is one of them. And this is a scary, scary thing to consider. </a:t>
            </a:r>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2</a:t>
            </a:fld>
            <a:endParaRPr lang="es-GT"/>
          </a:p>
        </p:txBody>
      </p:sp>
    </p:spTree>
    <p:extLst>
      <p:ext uri="{BB962C8B-B14F-4D97-AF65-F5344CB8AC3E}">
        <p14:creationId xmlns:p14="http://schemas.microsoft.com/office/powerpoint/2010/main" val="2974286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78275" y="0"/>
            <a:ext cx="1201738" cy="901700"/>
          </a:xfrm>
        </p:spPr>
      </p:sp>
      <p:sp>
        <p:nvSpPr>
          <p:cNvPr id="3" name="Notes Placeholder 2"/>
          <p:cNvSpPr>
            <a:spLocks noGrp="1"/>
          </p:cNvSpPr>
          <p:nvPr>
            <p:ph type="body" idx="1"/>
          </p:nvPr>
        </p:nvSpPr>
        <p:spPr/>
        <p:txBody>
          <a:bodyPr/>
          <a:lstStyle/>
          <a:p>
            <a:pPr marL="0" indent="0">
              <a:buNone/>
            </a:pPr>
            <a:r>
              <a:rPr lang="en-US" b="0" baseline="0" noProof="0" dirty="0" smtClean="0"/>
              <a:t>2. Will this activity violate my conscience? </a:t>
            </a:r>
          </a:p>
          <a:p>
            <a:pPr marL="0" indent="0">
              <a:buNone/>
            </a:pPr>
            <a:endParaRPr lang="en-US" b="0" baseline="0" noProof="0" dirty="0" smtClean="0"/>
          </a:p>
          <a:p>
            <a:pPr marL="0" indent="0">
              <a:buNone/>
            </a:pPr>
            <a:r>
              <a:rPr lang="en-US" b="0" baseline="0" noProof="0" dirty="0" smtClean="0"/>
              <a:t>There are always going to be some activities that are in a gray area of acceptability. What determines whether it should be done? </a:t>
            </a:r>
            <a:r>
              <a:rPr lang="en-US" b="1" baseline="0" noProof="0" dirty="0" smtClean="0"/>
              <a:t>Rom 14:22-23</a:t>
            </a:r>
            <a:r>
              <a:rPr lang="en-US" b="0" baseline="0" noProof="0" dirty="0" smtClean="0"/>
              <a:t> – In other words, if I’m not sure, I can’t do something by faith. And if I’m not doing something by faith, assured this would have God’s approval, than shouldn’t avoid it rather than strain over the legal technicality of it?</a:t>
            </a:r>
          </a:p>
          <a:p>
            <a:pPr marL="0" indent="0">
              <a:buNone/>
            </a:pPr>
            <a:endParaRPr lang="en-US" b="0" baseline="0" noProof="0" dirty="0" smtClean="0"/>
          </a:p>
        </p:txBody>
      </p:sp>
      <p:sp>
        <p:nvSpPr>
          <p:cNvPr id="4" name="Slide Number Placeholder 3"/>
          <p:cNvSpPr>
            <a:spLocks noGrp="1"/>
          </p:cNvSpPr>
          <p:nvPr>
            <p:ph type="sldNum" sz="quarter" idx="10"/>
          </p:nvPr>
        </p:nvSpPr>
        <p:spPr/>
        <p:txBody>
          <a:bodyPr/>
          <a:lstStyle/>
          <a:p>
            <a:fld id="{A7B3D014-10CF-4214-9129-87851C53027B}" type="slidenum">
              <a:rPr lang="es-GT" smtClean="0"/>
              <a:t>20</a:t>
            </a:fld>
            <a:endParaRPr lang="es-GT"/>
          </a:p>
        </p:txBody>
      </p:sp>
    </p:spTree>
    <p:extLst>
      <p:ext uri="{BB962C8B-B14F-4D97-AF65-F5344CB8AC3E}">
        <p14:creationId xmlns:p14="http://schemas.microsoft.com/office/powerpoint/2010/main" val="3188169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78275" y="0"/>
            <a:ext cx="1201738" cy="901700"/>
          </a:xfrm>
        </p:spPr>
      </p:sp>
      <p:sp>
        <p:nvSpPr>
          <p:cNvPr id="3" name="Notes Placeholder 2"/>
          <p:cNvSpPr>
            <a:spLocks noGrp="1"/>
          </p:cNvSpPr>
          <p:nvPr>
            <p:ph type="body" idx="1"/>
          </p:nvPr>
        </p:nvSpPr>
        <p:spPr/>
        <p:txBody>
          <a:bodyPr/>
          <a:lstStyle/>
          <a:p>
            <a:pPr marL="0" indent="0">
              <a:buNone/>
            </a:pPr>
            <a:r>
              <a:rPr lang="en-US" b="0" baseline="0" noProof="0" dirty="0" smtClean="0"/>
              <a:t>3. Will this activity violate their conscience? </a:t>
            </a:r>
          </a:p>
          <a:p>
            <a:pPr marL="0" indent="0">
              <a:buNone/>
            </a:pPr>
            <a:endParaRPr lang="en-US" b="0" baseline="0" noProof="0" dirty="0" smtClean="0"/>
          </a:p>
          <a:p>
            <a:pPr marL="0" indent="0">
              <a:buNone/>
            </a:pPr>
            <a:r>
              <a:rPr lang="en-US" b="1" baseline="0" noProof="0" dirty="0" smtClean="0"/>
              <a:t>Rom 14:20-21</a:t>
            </a:r>
            <a:r>
              <a:rPr lang="en-US" b="0" baseline="0" noProof="0" dirty="0" smtClean="0"/>
              <a:t> – Again, dating is not just about me. The person I am involved with may have scruples, issues of conscience, that are different from mine. I must always consider what may hurt or offend them.</a:t>
            </a:r>
          </a:p>
          <a:p>
            <a:pPr marL="0" indent="0">
              <a:buNone/>
            </a:pPr>
            <a:endParaRPr lang="en-US" b="0" baseline="0" noProof="0" dirty="0" smtClean="0"/>
          </a:p>
          <a:p>
            <a:pPr lvl="0"/>
            <a:r>
              <a:rPr lang="en-US" b="0" u="sng" baseline="0" noProof="0" dirty="0" smtClean="0"/>
              <a:t>Example</a:t>
            </a:r>
            <a:r>
              <a:rPr lang="en-US" b="0" baseline="0" noProof="0" dirty="0" smtClean="0"/>
              <a:t>: Aziz Ansari scandal – </a:t>
            </a:r>
            <a:r>
              <a:rPr lang="en-US" sz="1200" kern="1200" dirty="0" smtClean="0">
                <a:solidFill>
                  <a:schemeClr val="tx1"/>
                </a:solidFill>
                <a:effectLst/>
                <a:latin typeface="+mn-lt"/>
                <a:ea typeface="+mn-ea"/>
                <a:cs typeface="+mn-cs"/>
              </a:rPr>
              <a:t>Casual sex doesn’t violate consent; it violates human dignity. That’s why you feel gross the next day. Not because of abuse; but you allowed yourself to be degraded for the sake of cheap, fleeting pleasure. Some are retroactively deciding in a day/week/year that they were assaulted when it didn’t happen. It’s actually the conscience to telling you that your body was too sacred to use it the way you just did. A society terrified of “guilt” always looks to point fingers. But remember </a:t>
            </a:r>
            <a:r>
              <a:rPr lang="en-US" sz="1200" b="1" kern="1200" dirty="0" smtClean="0">
                <a:solidFill>
                  <a:schemeClr val="tx1"/>
                </a:solidFill>
                <a:effectLst/>
                <a:latin typeface="+mn-lt"/>
                <a:ea typeface="+mn-ea"/>
                <a:cs typeface="+mn-cs"/>
              </a:rPr>
              <a:t>1 Cor 6:18</a:t>
            </a:r>
            <a:r>
              <a:rPr lang="en-US" sz="1200" b="0" kern="1200" dirty="0" smtClean="0">
                <a:solidFill>
                  <a:schemeClr val="tx1"/>
                </a:solidFill>
                <a:effectLst/>
                <a:latin typeface="+mn-lt"/>
                <a:ea typeface="+mn-ea"/>
                <a:cs typeface="+mn-cs"/>
              </a:rPr>
              <a:t> – Too, y</a:t>
            </a:r>
            <a:r>
              <a:rPr lang="en-US" sz="1200" kern="1200" dirty="0" smtClean="0">
                <a:solidFill>
                  <a:schemeClr val="tx1"/>
                </a:solidFill>
                <a:effectLst/>
                <a:latin typeface="+mn-lt"/>
                <a:ea typeface="+mn-ea"/>
                <a:cs typeface="+mn-cs"/>
              </a:rPr>
              <a:t>ou will also weaken your influence through questionable practices – </a:t>
            </a:r>
            <a:r>
              <a:rPr lang="en-US" sz="1200" b="1" kern="1200" dirty="0" smtClean="0">
                <a:solidFill>
                  <a:schemeClr val="tx1"/>
                </a:solidFill>
                <a:effectLst/>
                <a:latin typeface="+mn-lt"/>
                <a:ea typeface="+mn-ea"/>
                <a:cs typeface="+mn-cs"/>
              </a:rPr>
              <a:t>1 Cor 10:33</a:t>
            </a:r>
            <a:endParaRPr lang="en-US" b="0" baseline="0" noProof="0" dirty="0" smtClean="0"/>
          </a:p>
        </p:txBody>
      </p:sp>
      <p:sp>
        <p:nvSpPr>
          <p:cNvPr id="4" name="Slide Number Placeholder 3"/>
          <p:cNvSpPr>
            <a:spLocks noGrp="1"/>
          </p:cNvSpPr>
          <p:nvPr>
            <p:ph type="sldNum" sz="quarter" idx="10"/>
          </p:nvPr>
        </p:nvSpPr>
        <p:spPr/>
        <p:txBody>
          <a:bodyPr/>
          <a:lstStyle/>
          <a:p>
            <a:fld id="{A7B3D014-10CF-4214-9129-87851C53027B}" type="slidenum">
              <a:rPr lang="es-GT" smtClean="0"/>
              <a:t>21</a:t>
            </a:fld>
            <a:endParaRPr lang="es-GT"/>
          </a:p>
        </p:txBody>
      </p:sp>
    </p:spTree>
    <p:extLst>
      <p:ext uri="{BB962C8B-B14F-4D97-AF65-F5344CB8AC3E}">
        <p14:creationId xmlns:p14="http://schemas.microsoft.com/office/powerpoint/2010/main" val="3609861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78275" y="0"/>
            <a:ext cx="1201738" cy="901700"/>
          </a:xfrm>
        </p:spPr>
      </p:sp>
      <p:sp>
        <p:nvSpPr>
          <p:cNvPr id="3" name="Notes Placeholder 2"/>
          <p:cNvSpPr>
            <a:spLocks noGrp="1"/>
          </p:cNvSpPr>
          <p:nvPr>
            <p:ph type="body" idx="1"/>
          </p:nvPr>
        </p:nvSpPr>
        <p:spPr/>
        <p:txBody>
          <a:bodyPr/>
          <a:lstStyle/>
          <a:p>
            <a:pPr marL="0" indent="0">
              <a:buNone/>
            </a:pPr>
            <a:r>
              <a:rPr lang="en-US" b="0" baseline="0" noProof="0" dirty="0" smtClean="0"/>
              <a:t>4. Will this activity </a:t>
            </a:r>
            <a:r>
              <a:rPr lang="en-US" b="0" baseline="0" noProof="0" dirty="0" smtClean="0"/>
              <a:t>wrongly influence a peer?</a:t>
            </a:r>
            <a:endParaRPr lang="en-US" b="0" baseline="0" noProof="0" dirty="0" smtClean="0"/>
          </a:p>
          <a:p>
            <a:pPr marL="0" indent="0">
              <a:buNone/>
            </a:pPr>
            <a:endParaRPr lang="en-US" b="0" baseline="0" noProof="0" dirty="0" smtClean="0"/>
          </a:p>
          <a:p>
            <a:pPr lvl="0"/>
            <a:r>
              <a:rPr lang="en-US" b="1" baseline="0" noProof="0" dirty="0" smtClean="0"/>
              <a:t>Matt 18:7 </a:t>
            </a:r>
            <a:r>
              <a:rPr lang="en-US" b="0" baseline="0" noProof="0" dirty="0" smtClean="0"/>
              <a:t>– </a:t>
            </a:r>
            <a:r>
              <a:rPr lang="en-US" sz="1200" kern="1200" dirty="0" smtClean="0">
                <a:solidFill>
                  <a:schemeClr val="tx1"/>
                </a:solidFill>
                <a:effectLst/>
                <a:latin typeface="+mn-lt"/>
                <a:ea typeface="+mn-ea"/>
                <a:cs typeface="+mn-cs"/>
              </a:rPr>
              <a:t>There may be things</a:t>
            </a:r>
            <a:r>
              <a:rPr lang="en-US" sz="1200" kern="1200" baseline="0" dirty="0" smtClean="0">
                <a:solidFill>
                  <a:schemeClr val="tx1"/>
                </a:solidFill>
                <a:effectLst/>
                <a:latin typeface="+mn-lt"/>
                <a:ea typeface="+mn-ea"/>
                <a:cs typeface="+mn-cs"/>
              </a:rPr>
              <a:t> I can do successfully with a boyfriend/girlfriend, no sin is being committed, no one’s conscience has been violated, but another one of your peers takes a cue that that is something they can do only to fumble it. You will share responsibility.</a:t>
            </a:r>
          </a:p>
          <a:p>
            <a:pPr lvl="0"/>
            <a:endParaRPr lang="en-US" sz="1200" b="0" kern="1200" baseline="0" noProof="0" dirty="0" smtClean="0">
              <a:solidFill>
                <a:schemeClr val="tx1"/>
              </a:solidFill>
              <a:effectLst/>
              <a:latin typeface="+mn-lt"/>
              <a:ea typeface="+mn-ea"/>
              <a:cs typeface="+mn-cs"/>
            </a:endParaRPr>
          </a:p>
          <a:p>
            <a:pPr lvl="0"/>
            <a:r>
              <a:rPr lang="en-US" sz="1200" b="0" u="sng" kern="1200" baseline="0" noProof="0" dirty="0" smtClean="0">
                <a:solidFill>
                  <a:schemeClr val="tx1"/>
                </a:solidFill>
                <a:effectLst/>
                <a:latin typeface="+mn-lt"/>
                <a:ea typeface="+mn-ea"/>
                <a:cs typeface="+mn-cs"/>
              </a:rPr>
              <a:t>Examples</a:t>
            </a:r>
            <a:r>
              <a:rPr lang="en-US" sz="1200" b="0" kern="1200" baseline="0" noProof="0" dirty="0" smtClean="0">
                <a:solidFill>
                  <a:schemeClr val="tx1"/>
                </a:solidFill>
                <a:effectLst/>
                <a:latin typeface="+mn-lt"/>
                <a:ea typeface="+mn-ea"/>
                <a:cs typeface="+mn-cs"/>
              </a:rPr>
              <a:t>: going on trips w/one another.</a:t>
            </a:r>
            <a:endParaRPr lang="en-US" b="0" baseline="0" noProof="0" dirty="0" smtClean="0"/>
          </a:p>
        </p:txBody>
      </p:sp>
      <p:sp>
        <p:nvSpPr>
          <p:cNvPr id="4" name="Slide Number Placeholder 3"/>
          <p:cNvSpPr>
            <a:spLocks noGrp="1"/>
          </p:cNvSpPr>
          <p:nvPr>
            <p:ph type="sldNum" sz="quarter" idx="10"/>
          </p:nvPr>
        </p:nvSpPr>
        <p:spPr/>
        <p:txBody>
          <a:bodyPr/>
          <a:lstStyle/>
          <a:p>
            <a:fld id="{A7B3D014-10CF-4214-9129-87851C53027B}" type="slidenum">
              <a:rPr lang="es-GT" smtClean="0"/>
              <a:t>22</a:t>
            </a:fld>
            <a:endParaRPr lang="es-GT"/>
          </a:p>
        </p:txBody>
      </p:sp>
    </p:spTree>
    <p:extLst>
      <p:ext uri="{BB962C8B-B14F-4D97-AF65-F5344CB8AC3E}">
        <p14:creationId xmlns:p14="http://schemas.microsoft.com/office/powerpoint/2010/main" val="105635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This is especially scary because people change. Young people</a:t>
            </a:r>
            <a:r>
              <a:rPr lang="en-US" baseline="0" dirty="0" smtClean="0"/>
              <a:t> have a hard time understanding this. Most believe that the person they love will be the same person 20 or 40 years from now. Most believe that the qualities about them (looks, charm, spirituality) that attract them will never change, which means marriage will be happily ever after. Make no mistake – your mate will change. Consider the example of David and Michael. In </a:t>
            </a:r>
            <a:r>
              <a:rPr lang="en-US" b="1" baseline="0" dirty="0" smtClean="0"/>
              <a:t>1 Sam 18:20</a:t>
            </a:r>
            <a:r>
              <a:rPr lang="en-US" baseline="0" dirty="0" smtClean="0"/>
              <a:t>, we read that Michael loved David. Everyone did of course, but Saul allows the union to take place after David meets Saul’s dowry demands. In fact, one chapter later, when Saul tries to kill David, Michael sticks her neck out for him. There can be no doubt that early in their marriage, the love was there. But as time passed, David goes on the run from Saul, Saul eventually dies, David is able to squelch a civil war, and he eventually unites the nation. As he is bringing the ark of the covenant back into Jerusalem, notice Michael’s response in </a:t>
            </a:r>
            <a:r>
              <a:rPr lang="en-US" b="1" baseline="0" dirty="0" smtClean="0"/>
              <a:t>2 Sam 6:16</a:t>
            </a:r>
            <a:r>
              <a:rPr lang="en-US" baseline="0" dirty="0" smtClean="0"/>
              <a:t>. And then she rips into him in verse 20, which the Lord disapproves of and verse 23 tells us she was not allowed to conceive a child because of it. Talk about a relationship that has gone sour. In the beginning, there was mutual love, excitement, romance, but over time it turned sour. This is a common, common tale. </a:t>
            </a:r>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3</a:t>
            </a:fld>
            <a:endParaRPr lang="es-GT"/>
          </a:p>
        </p:txBody>
      </p:sp>
    </p:spTree>
    <p:extLst>
      <p:ext uri="{BB962C8B-B14F-4D97-AF65-F5344CB8AC3E}">
        <p14:creationId xmlns:p14="http://schemas.microsoft.com/office/powerpoint/2010/main" val="399651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Now you might be thinking, “I’ve got my eyes open. I’m taking this thing slow. I’m not going to be caught off guard by getting into a marriage that turns sour like so many people.” And</a:t>
            </a:r>
            <a:r>
              <a:rPr lang="en-US" baseline="0" dirty="0" smtClean="0"/>
              <a:t> I hope that is so. Dan 1:8 tells us that Daniel made up his mind not to defile himself before the temptation was before him to do so, and that is key. The challenge you’re going to have, though, is that in the dating relationship, where infatuation is the strongest, it blinds you – </a:t>
            </a:r>
            <a:r>
              <a:rPr lang="en-US" b="1" baseline="0" dirty="0" smtClean="0"/>
              <a:t>Jer 17:9</a:t>
            </a:r>
            <a:r>
              <a:rPr lang="en-US" baseline="0" dirty="0" smtClean="0"/>
              <a:t> – Remember the story of Amnon and Tamar? Amnon was so infatuated with Tamar, that he acted like a complete fool in regards to her. It made him sick, vulnerable to bad advice, and unresponsive to attempts by Tamar to talk him down. Then as soon as the deed was done, verse 15 tells us he hated her with a very great hatred. He wasn’t being led by love, but by infatuation. And it robbed him of his dignity – </a:t>
            </a:r>
            <a:r>
              <a:rPr lang="en-US" b="1" baseline="0" dirty="0" smtClean="0"/>
              <a:t>Prov 28:26</a:t>
            </a:r>
            <a:r>
              <a:rPr lang="en-US" baseline="0" dirty="0" smtClean="0"/>
              <a:t> – When you’re dating, the heart, the feelings, can become the focal point our judgment, overriding our objectivity. This is a perilous, dangerous situation to be in – </a:t>
            </a:r>
            <a:r>
              <a:rPr lang="en-US" b="1" baseline="0" dirty="0" smtClean="0"/>
              <a:t>Prov 4:23</a:t>
            </a:r>
            <a:r>
              <a:rPr lang="en-US" b="0" baseline="0" dirty="0" smtClean="0"/>
              <a:t>.</a:t>
            </a:r>
            <a:endParaRPr lang="es-GT" b="1" dirty="0"/>
          </a:p>
        </p:txBody>
      </p:sp>
      <p:sp>
        <p:nvSpPr>
          <p:cNvPr id="4" name="Slide Number Placeholder 3"/>
          <p:cNvSpPr>
            <a:spLocks noGrp="1"/>
          </p:cNvSpPr>
          <p:nvPr>
            <p:ph type="sldNum" sz="quarter" idx="10"/>
          </p:nvPr>
        </p:nvSpPr>
        <p:spPr/>
        <p:txBody>
          <a:bodyPr/>
          <a:lstStyle/>
          <a:p>
            <a:fld id="{A7B3D014-10CF-4214-9129-87851C53027B}" type="slidenum">
              <a:rPr lang="es-GT" smtClean="0"/>
              <a:t>4</a:t>
            </a:fld>
            <a:endParaRPr lang="es-GT"/>
          </a:p>
        </p:txBody>
      </p:sp>
    </p:spTree>
    <p:extLst>
      <p:ext uri="{BB962C8B-B14F-4D97-AF65-F5344CB8AC3E}">
        <p14:creationId xmlns:p14="http://schemas.microsoft.com/office/powerpoint/2010/main" val="102508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Then there is the great</a:t>
            </a:r>
            <a:r>
              <a:rPr lang="en-US" baseline="0" dirty="0" smtClean="0"/>
              <a:t> pain we can experience or cause in a bad dating relationship gone wrong, particularly if it ends in a breakup. I have seen Christians completely crumble spiritually losing someone they love, that they thought they would marry – </a:t>
            </a:r>
            <a:r>
              <a:rPr lang="en-US" b="1" baseline="0" dirty="0" smtClean="0"/>
              <a:t>Prov 12:25a</a:t>
            </a:r>
            <a:r>
              <a:rPr lang="en-US" baseline="0" dirty="0" smtClean="0"/>
              <a:t> – This kind of thing stunts spiritual growth, harms ones sense of self-worth which in turn hinders our trust in God. We have to remember before dating that being in a relationship means another person is involved, another person with feelings, another person with needs. He/she has a heart that can be broken, a family who loves them, a Savior who died for them. This person is not a means for my own personal pleasure and selfish satisfaction. If I treat them as a toy or a hobby to be used, amused, and abused at which point I can discard when someone “better” comes along, I may be destroying someone whom Christ died for – </a:t>
            </a:r>
            <a:r>
              <a:rPr lang="en-US" b="1" baseline="0" dirty="0" smtClean="0"/>
              <a:t>Prov 13:12a; 15:13b</a:t>
            </a:r>
            <a:r>
              <a:rPr lang="en-US" baseline="0" dirty="0" smtClean="0"/>
              <a:t> – Be careful.</a:t>
            </a:r>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5</a:t>
            </a:fld>
            <a:endParaRPr lang="es-GT"/>
          </a:p>
        </p:txBody>
      </p:sp>
    </p:spTree>
    <p:extLst>
      <p:ext uri="{BB962C8B-B14F-4D97-AF65-F5344CB8AC3E}">
        <p14:creationId xmlns:p14="http://schemas.microsoft.com/office/powerpoint/2010/main" val="199051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You don’t want to be that person who ends up with a bad dating reputation because of stupid decisions you made. This happens here often. We get a college student in who decides they’re going to try to date a ton of girls. The he dumps them one after the other until people start to catch on to the fact that he isn’t doing this to try to find a wife. Now, no one wants to date them. They’ve destroyed their reputation – </a:t>
            </a:r>
            <a:r>
              <a:rPr lang="en-US" b="1" baseline="0" dirty="0" smtClean="0"/>
              <a:t>Prov 22:1</a:t>
            </a:r>
            <a:r>
              <a:rPr lang="en-US" baseline="0" dirty="0" smtClean="0"/>
              <a:t> – Imagine the horror of meeting the “one” only for them to reject you because of your bad dating history. What a loss that would be!</a:t>
            </a:r>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6</a:t>
            </a:fld>
            <a:endParaRPr lang="es-GT"/>
          </a:p>
        </p:txBody>
      </p:sp>
    </p:spTree>
    <p:extLst>
      <p:ext uri="{BB962C8B-B14F-4D97-AF65-F5344CB8AC3E}">
        <p14:creationId xmlns:p14="http://schemas.microsoft.com/office/powerpoint/2010/main" val="77724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Prov 15:33a</a:t>
            </a:r>
            <a:r>
              <a:rPr lang="en-US" sz="1200" kern="1200" dirty="0" smtClean="0">
                <a:solidFill>
                  <a:schemeClr val="tx1"/>
                </a:solidFill>
                <a:effectLst/>
                <a:latin typeface="+mn-lt"/>
                <a:ea typeface="+mn-ea"/>
                <a:cs typeface="+mn-cs"/>
              </a:rPr>
              <a:t> – “The fear of the </a:t>
            </a:r>
            <a:r>
              <a:rPr lang="en-US" sz="1200" kern="1200" cap="small" dirty="0" smtClean="0">
                <a:solidFill>
                  <a:schemeClr val="tx1"/>
                </a:solidFill>
                <a:effectLst/>
                <a:latin typeface="+mn-lt"/>
                <a:ea typeface="+mn-ea"/>
                <a:cs typeface="+mn-cs"/>
              </a:rPr>
              <a:t>Lord</a:t>
            </a:r>
            <a:r>
              <a:rPr lang="en-US" sz="1200" kern="1200" dirty="0" smtClean="0">
                <a:solidFill>
                  <a:schemeClr val="tx1"/>
                </a:solidFill>
                <a:effectLst/>
                <a:latin typeface="+mn-lt"/>
                <a:ea typeface="+mn-ea"/>
                <a:cs typeface="+mn-cs"/>
              </a:rPr>
              <a:t> is the </a:t>
            </a:r>
            <a:r>
              <a:rPr lang="en-US" sz="1200" u="sng" kern="1200" dirty="0" smtClean="0">
                <a:solidFill>
                  <a:schemeClr val="tx1"/>
                </a:solidFill>
                <a:effectLst/>
                <a:latin typeface="+mn-lt"/>
                <a:ea typeface="+mn-ea"/>
                <a:cs typeface="+mn-cs"/>
              </a:rPr>
              <a:t>instruction</a:t>
            </a:r>
            <a:r>
              <a:rPr lang="en-US" sz="1200" kern="1200" dirty="0" smtClean="0">
                <a:solidFill>
                  <a:schemeClr val="tx1"/>
                </a:solidFill>
                <a:effectLst/>
                <a:latin typeface="+mn-lt"/>
                <a:ea typeface="+mn-ea"/>
                <a:cs typeface="+mn-cs"/>
              </a:rPr>
              <a:t> for wisdom”</a:t>
            </a:r>
          </a:p>
          <a:p>
            <a:endParaRPr lang="en-US" sz="1200" kern="1200" dirty="0" smtClean="0">
              <a:solidFill>
                <a:schemeClr val="tx1"/>
              </a:solidFill>
              <a:effectLst/>
              <a:latin typeface="+mn-lt"/>
              <a:ea typeface="+mn-ea"/>
              <a:cs typeface="+mn-cs"/>
            </a:endParaRPr>
          </a:p>
          <a:p>
            <a:r>
              <a:rPr lang="en-US" dirty="0" smtClean="0"/>
              <a:t>The challenge in</a:t>
            </a:r>
            <a:r>
              <a:rPr lang="en-US" baseline="0" dirty="0" smtClean="0"/>
              <a:t> being able to receive instruction in regards to dating is people “in love” are the deafest people you could ever talk to. Because love is blind. This infatuation robs us of our senses, preventing us from “seeing” what needs to be seen and “hearing” what needs to be heard – </a:t>
            </a:r>
            <a:r>
              <a:rPr lang="en-US" b="1" baseline="0" dirty="0" err="1" smtClean="0"/>
              <a:t>Sos</a:t>
            </a:r>
            <a:r>
              <a:rPr lang="en-US" b="1" baseline="0" dirty="0" smtClean="0"/>
              <a:t> 4:9</a:t>
            </a:r>
            <a:r>
              <a:rPr lang="en-US" baseline="0" dirty="0" smtClean="0"/>
              <a:t> – Every time Bugs Bunny saw Girl Bunny, his heart pitter pattered, he was senseless, and completely held captive. So this is a challenge. Most people in dating relationships are on their best behavior in the beginning anyway, and so the things that need to be heard and seen are hidden. And we are going to need to have our eyes open to things others may not see, and have our ears open to others observations of things that they are seeing that we are not.</a:t>
            </a:r>
            <a:endParaRPr lang="es-GT" dirty="0"/>
          </a:p>
        </p:txBody>
      </p:sp>
      <p:sp>
        <p:nvSpPr>
          <p:cNvPr id="4" name="Slide Number Placeholder 3"/>
          <p:cNvSpPr>
            <a:spLocks noGrp="1"/>
          </p:cNvSpPr>
          <p:nvPr>
            <p:ph type="sldNum" sz="quarter" idx="10"/>
          </p:nvPr>
        </p:nvSpPr>
        <p:spPr/>
        <p:txBody>
          <a:bodyPr/>
          <a:lstStyle/>
          <a:p>
            <a:fld id="{A7B3D014-10CF-4214-9129-87851C53027B}" type="slidenum">
              <a:rPr lang="es-GT" smtClean="0"/>
              <a:t>7</a:t>
            </a:fld>
            <a:endParaRPr lang="es-GT"/>
          </a:p>
        </p:txBody>
      </p:sp>
    </p:spTree>
    <p:extLst>
      <p:ext uri="{BB962C8B-B14F-4D97-AF65-F5344CB8AC3E}">
        <p14:creationId xmlns:p14="http://schemas.microsoft.com/office/powerpoint/2010/main" val="173999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However,</a:t>
            </a:r>
            <a:r>
              <a:rPr lang="en-US" sz="1200" b="0" kern="1200" baseline="0" dirty="0" smtClean="0">
                <a:solidFill>
                  <a:schemeClr val="tx1"/>
                </a:solidFill>
                <a:effectLst/>
                <a:latin typeface="+mn-lt"/>
                <a:ea typeface="+mn-ea"/>
                <a:cs typeface="+mn-cs"/>
              </a:rPr>
              <a:t> don’t just listen to anyone. Remember Amnon’s friend Jonadab? – </a:t>
            </a:r>
            <a:r>
              <a:rPr lang="en-US" sz="1200" b="1" kern="1200" baseline="0" dirty="0" smtClean="0">
                <a:solidFill>
                  <a:schemeClr val="tx1"/>
                </a:solidFill>
                <a:effectLst/>
                <a:latin typeface="+mn-lt"/>
                <a:ea typeface="+mn-ea"/>
                <a:cs typeface="+mn-cs"/>
              </a:rPr>
              <a:t>2 Sam 13:3-5</a:t>
            </a:r>
            <a:r>
              <a:rPr lang="en-US" sz="1200" b="0" kern="1200" baseline="0" dirty="0" smtClean="0">
                <a:solidFill>
                  <a:schemeClr val="tx1"/>
                </a:solidFill>
                <a:effectLst/>
                <a:latin typeface="+mn-lt"/>
                <a:ea typeface="+mn-ea"/>
                <a:cs typeface="+mn-cs"/>
              </a:rPr>
              <a:t> – There will always be people in our life who are happy to justify our wrong choices. People like this are a dime a dozen – </a:t>
            </a:r>
            <a:r>
              <a:rPr lang="en-US" sz="1200" b="1" kern="1200" baseline="0" dirty="0" smtClean="0">
                <a:solidFill>
                  <a:schemeClr val="tx1"/>
                </a:solidFill>
                <a:effectLst/>
                <a:latin typeface="+mn-lt"/>
                <a:ea typeface="+mn-ea"/>
                <a:cs typeface="+mn-cs"/>
              </a:rPr>
              <a:t>1 Cor 15:33; Prov 13:20</a:t>
            </a:r>
            <a:r>
              <a:rPr lang="en-US" sz="1200" b="0" kern="1200" baseline="0" dirty="0" smtClean="0">
                <a:solidFill>
                  <a:schemeClr val="tx1"/>
                </a:solidFill>
                <a:effectLst/>
                <a:latin typeface="+mn-lt"/>
                <a:ea typeface="+mn-ea"/>
                <a:cs typeface="+mn-cs"/>
              </a:rPr>
              <a:t> – If our heart is inclined to be sinful, to be unwise, or to be self-deceptive, we will seek advice simply to justify ourselves. Remember the lawyer in </a:t>
            </a:r>
            <a:r>
              <a:rPr lang="en-US" sz="1200" b="1" kern="1200" baseline="0" dirty="0" smtClean="0">
                <a:solidFill>
                  <a:schemeClr val="tx1"/>
                </a:solidFill>
                <a:effectLst/>
                <a:latin typeface="+mn-lt"/>
                <a:ea typeface="+mn-ea"/>
                <a:cs typeface="+mn-cs"/>
              </a:rPr>
              <a:t>Luke 10:29</a:t>
            </a:r>
            <a:r>
              <a:rPr lang="en-US" sz="1200" b="0" kern="1200" baseline="0" dirty="0" smtClean="0">
                <a:solidFill>
                  <a:schemeClr val="tx1"/>
                </a:solidFill>
                <a:effectLst/>
                <a:latin typeface="+mn-lt"/>
                <a:ea typeface="+mn-ea"/>
                <a:cs typeface="+mn-cs"/>
              </a:rPr>
              <a:t> – He didn’t ask this question because he wanted to know. He was wanting to justify himself from having to fulfill his responsibilities to his neighbor. We will never be open to good instruction about dating, or about someone we are dating, unless determine seek wisdom from those we trust truly have our best spiritual interests at heart. </a:t>
            </a:r>
            <a:endParaRPr lang="es-GT" b="0" dirty="0"/>
          </a:p>
        </p:txBody>
      </p:sp>
      <p:sp>
        <p:nvSpPr>
          <p:cNvPr id="4" name="Slide Number Placeholder 3"/>
          <p:cNvSpPr>
            <a:spLocks noGrp="1"/>
          </p:cNvSpPr>
          <p:nvPr>
            <p:ph type="sldNum" sz="quarter" idx="10"/>
          </p:nvPr>
        </p:nvSpPr>
        <p:spPr/>
        <p:txBody>
          <a:bodyPr/>
          <a:lstStyle/>
          <a:p>
            <a:fld id="{A7B3D014-10CF-4214-9129-87851C53027B}" type="slidenum">
              <a:rPr lang="es-GT" smtClean="0"/>
              <a:t>8</a:t>
            </a:fld>
            <a:endParaRPr lang="es-GT"/>
          </a:p>
        </p:txBody>
      </p:sp>
    </p:spTree>
    <p:extLst>
      <p:ext uri="{BB962C8B-B14F-4D97-AF65-F5344CB8AC3E}">
        <p14:creationId xmlns:p14="http://schemas.microsoft.com/office/powerpoint/2010/main" val="85295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And</a:t>
            </a:r>
            <a:r>
              <a:rPr lang="en-US" b="0" baseline="0" dirty="0" smtClean="0"/>
              <a:t> who are these people we should listen to? </a:t>
            </a:r>
            <a:r>
              <a:rPr lang="en-US" b="1" baseline="0" dirty="0" smtClean="0"/>
              <a:t>Prov 12:15</a:t>
            </a:r>
            <a:r>
              <a:rPr lang="en-US" b="0" baseline="0" dirty="0" smtClean="0"/>
              <a:t> – Whose counsel?</a:t>
            </a:r>
          </a:p>
          <a:p>
            <a:endParaRPr lang="en-US" b="0" baseline="0" dirty="0" smtClean="0"/>
          </a:p>
          <a:p>
            <a:pPr marL="228600" indent="-228600">
              <a:buAutoNum type="arabicPeriod"/>
            </a:pPr>
            <a:r>
              <a:rPr lang="en-US" b="0" u="sng" baseline="0" dirty="0" smtClean="0"/>
              <a:t>God’s word</a:t>
            </a:r>
            <a:r>
              <a:rPr lang="en-US" b="0" baseline="0" dirty="0" smtClean="0"/>
              <a:t>. Remember </a:t>
            </a:r>
            <a:r>
              <a:rPr lang="en-US" b="1" baseline="0" dirty="0" smtClean="0"/>
              <a:t>2 Tim 3:17</a:t>
            </a:r>
            <a:r>
              <a:rPr lang="en-US" b="0" baseline="0" dirty="0" smtClean="0"/>
              <a:t> – We have to go into this with full assurance that the bible’s instruction is complete in regards to every subject, including those that are not explicitly mentioned. Even the bad examples of the past are good examples for the present – </a:t>
            </a:r>
            <a:r>
              <a:rPr lang="en-US" b="1" baseline="0" dirty="0" smtClean="0"/>
              <a:t>1 Cor 10:6</a:t>
            </a:r>
          </a:p>
          <a:p>
            <a:pPr marL="228600" indent="-228600">
              <a:buAutoNum type="arabicPeriod"/>
            </a:pPr>
            <a:endParaRPr lang="en-US" b="1" baseline="0" dirty="0" smtClean="0"/>
          </a:p>
          <a:p>
            <a:pPr marL="228600" indent="-228600">
              <a:buAutoNum type="arabicPeriod"/>
            </a:pPr>
            <a:r>
              <a:rPr lang="en-US" b="0" u="sng" dirty="0" smtClean="0"/>
              <a:t>Parents</a:t>
            </a:r>
            <a:r>
              <a:rPr lang="en-US" b="0" dirty="0" smtClean="0"/>
              <a:t> – Aside from God, no one loves you more and no one wants what is best for you more than they – </a:t>
            </a:r>
            <a:r>
              <a:rPr lang="en-US" b="1" dirty="0" smtClean="0"/>
              <a:t>Prov 1:8</a:t>
            </a:r>
            <a:r>
              <a:rPr lang="en-US" b="0" dirty="0" smtClean="0"/>
              <a:t> – Parents</a:t>
            </a:r>
            <a:r>
              <a:rPr lang="en-US" b="0" baseline="0" dirty="0" smtClean="0"/>
              <a:t> are not “old fogies”. In addition to their unconditional love, they have “been there, done that” and had many years to reflect on their own personal choices of bygone days. Their senses will be radically tuned toward your potential future spouse. They need to be heard and their advice solicited.</a:t>
            </a:r>
          </a:p>
          <a:p>
            <a:pPr marL="228600" indent="-228600">
              <a:buAutoNum type="arabicPeriod"/>
            </a:pPr>
            <a:endParaRPr lang="en-US" b="0" baseline="0" dirty="0" smtClean="0"/>
          </a:p>
          <a:p>
            <a:pPr marL="228600" indent="-228600">
              <a:buAutoNum type="arabicPeriod"/>
            </a:pPr>
            <a:r>
              <a:rPr lang="en-US" b="0" u="sng" dirty="0" smtClean="0"/>
              <a:t>Christian</a:t>
            </a:r>
            <a:r>
              <a:rPr lang="en-US" b="0" u="sng" baseline="0" dirty="0" smtClean="0"/>
              <a:t> friends</a:t>
            </a:r>
            <a:r>
              <a:rPr lang="en-US" b="0" baseline="0" dirty="0" smtClean="0"/>
              <a:t> – These will be the people who will be around you and around your boyfriend/girlfriend more than anyone else. They are likely going to see and observe things that your parents miss. They’re not as infatuated emotionally toward them as you are. Now, this is going to require you to surround yourself with people who have your best spiritual interests at heart. And that means they may tell you things you don’t “want” to hear about this person, but that you “need” to hear – </a:t>
            </a:r>
            <a:r>
              <a:rPr lang="en-US" b="1" baseline="0" dirty="0" smtClean="0"/>
              <a:t>Prov 27:6</a:t>
            </a:r>
          </a:p>
          <a:p>
            <a:pPr marL="228600" indent="-228600">
              <a:buAutoNum type="arabicPeriod"/>
            </a:pPr>
            <a:endParaRPr lang="en-US" b="1" baseline="0" dirty="0" smtClean="0"/>
          </a:p>
          <a:p>
            <a:pPr marL="228600" indent="-228600">
              <a:buAutoNum type="arabicPeriod"/>
            </a:pPr>
            <a:r>
              <a:rPr lang="en-US" b="0" u="sng" dirty="0" smtClean="0"/>
              <a:t>Observations</a:t>
            </a:r>
            <a:r>
              <a:rPr lang="en-US" b="0" dirty="0" smtClean="0"/>
              <a:t> – Even after all the talk that “love is blind”, no one is in a better</a:t>
            </a:r>
            <a:r>
              <a:rPr lang="en-US" b="0" baseline="0" dirty="0" smtClean="0"/>
              <a:t> position to see red flags than you yourself – </a:t>
            </a:r>
            <a:r>
              <a:rPr lang="en-US" b="1" baseline="0" dirty="0" smtClean="0"/>
              <a:t>1 </a:t>
            </a:r>
            <a:r>
              <a:rPr lang="en-US" b="1" baseline="0" dirty="0" err="1" smtClean="0"/>
              <a:t>Thes</a:t>
            </a:r>
            <a:r>
              <a:rPr lang="en-US" b="1" baseline="0" dirty="0" smtClean="0"/>
              <a:t> 5:6</a:t>
            </a:r>
            <a:r>
              <a:rPr lang="en-US" b="0" baseline="0" dirty="0" smtClean="0"/>
              <a:t> – Dating is not supposed to be a chore. If when were walking in the woods, we’re constantly concerned about stepping on a snake, we’re going to miss the beauty of God’s creation. There is a balance.</a:t>
            </a:r>
          </a:p>
          <a:p>
            <a:pPr marL="228600" indent="-228600">
              <a:buAutoNum type="arabicPeriod"/>
            </a:pPr>
            <a:endParaRPr lang="en-US" b="0" baseline="0" dirty="0" smtClean="0"/>
          </a:p>
          <a:p>
            <a:pPr marL="228600" indent="-228600">
              <a:buAutoNum type="arabicPeriod"/>
            </a:pPr>
            <a:r>
              <a:rPr lang="en-US" b="0" i="0" u="sng" baseline="0" dirty="0" smtClean="0"/>
              <a:t>Experience</a:t>
            </a:r>
            <a:r>
              <a:rPr lang="en-US" b="0" baseline="0" dirty="0" smtClean="0"/>
              <a:t> – </a:t>
            </a:r>
            <a:r>
              <a:rPr lang="en-US" b="1" baseline="0" dirty="0" smtClean="0"/>
              <a:t>Gal 6:7</a:t>
            </a:r>
            <a:r>
              <a:rPr lang="en-US" b="0" baseline="0" dirty="0" smtClean="0"/>
              <a:t> – The benefit of reaping what we sow is that we learn, through the school of hard knocks, what its like to be on he other side. Sometimes those lessons stick and are not forgotten. Don’t get caught repeating the same mistake. </a:t>
            </a:r>
            <a:endParaRPr lang="es-GT" b="0" dirty="0"/>
          </a:p>
        </p:txBody>
      </p:sp>
      <p:sp>
        <p:nvSpPr>
          <p:cNvPr id="4" name="Slide Number Placeholder 3"/>
          <p:cNvSpPr>
            <a:spLocks noGrp="1"/>
          </p:cNvSpPr>
          <p:nvPr>
            <p:ph type="sldNum" sz="quarter" idx="10"/>
          </p:nvPr>
        </p:nvSpPr>
        <p:spPr/>
        <p:txBody>
          <a:bodyPr/>
          <a:lstStyle/>
          <a:p>
            <a:fld id="{A7B3D014-10CF-4214-9129-87851C53027B}" type="slidenum">
              <a:rPr lang="es-GT" smtClean="0"/>
              <a:t>9</a:t>
            </a:fld>
            <a:endParaRPr lang="es-GT"/>
          </a:p>
        </p:txBody>
      </p:sp>
    </p:spTree>
    <p:extLst>
      <p:ext uri="{BB962C8B-B14F-4D97-AF65-F5344CB8AC3E}">
        <p14:creationId xmlns:p14="http://schemas.microsoft.com/office/powerpoint/2010/main" val="237914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0D3793-8FF4-42A1-9DBE-345BF1262E66}" type="datetimeFigureOut">
              <a:rPr lang="es-GT" smtClean="0"/>
              <a:t>12/02/2020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40178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0D3793-8FF4-42A1-9DBE-345BF1262E66}" type="datetimeFigureOut">
              <a:rPr lang="es-GT" smtClean="0"/>
              <a:t>12/02/2020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368294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0D3793-8FF4-42A1-9DBE-345BF1262E66}" type="datetimeFigureOut">
              <a:rPr lang="es-GT" smtClean="0"/>
              <a:t>12/02/2020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115093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0D3793-8FF4-42A1-9DBE-345BF1262E66}" type="datetimeFigureOut">
              <a:rPr lang="es-GT" smtClean="0"/>
              <a:t>12/02/2020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408532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0D3793-8FF4-42A1-9DBE-345BF1262E66}" type="datetimeFigureOut">
              <a:rPr lang="es-GT" smtClean="0"/>
              <a:t>12/02/2020</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81720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0D3793-8FF4-42A1-9DBE-345BF1262E66}" type="datetimeFigureOut">
              <a:rPr lang="es-GT" smtClean="0"/>
              <a:t>12/02/2020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64095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0D3793-8FF4-42A1-9DBE-345BF1262E66}" type="datetimeFigureOut">
              <a:rPr lang="es-GT" smtClean="0"/>
              <a:t>12/02/2020</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12729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0D3793-8FF4-42A1-9DBE-345BF1262E66}" type="datetimeFigureOut">
              <a:rPr lang="es-GT" smtClean="0"/>
              <a:t>12/02/2020</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91479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D3793-8FF4-42A1-9DBE-345BF1262E66}" type="datetimeFigureOut">
              <a:rPr lang="es-GT" smtClean="0"/>
              <a:t>12/02/2020</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214652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0D3793-8FF4-42A1-9DBE-345BF1262E66}" type="datetimeFigureOut">
              <a:rPr lang="es-GT" smtClean="0"/>
              <a:t>12/02/2020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149526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0D3793-8FF4-42A1-9DBE-345BF1262E66}" type="datetimeFigureOut">
              <a:rPr lang="es-GT" smtClean="0"/>
              <a:t>12/02/2020</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B0389F5D-77A6-4F72-BB14-C5F1E8371E25}" type="slidenum">
              <a:rPr lang="es-GT" smtClean="0"/>
              <a:t>‹#›</a:t>
            </a:fld>
            <a:endParaRPr lang="es-GT"/>
          </a:p>
        </p:txBody>
      </p:sp>
    </p:spTree>
    <p:extLst>
      <p:ext uri="{BB962C8B-B14F-4D97-AF65-F5344CB8AC3E}">
        <p14:creationId xmlns:p14="http://schemas.microsoft.com/office/powerpoint/2010/main" val="154382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D3793-8FF4-42A1-9DBE-345BF1262E66}" type="datetimeFigureOut">
              <a:rPr lang="es-GT" smtClean="0"/>
              <a:t>12/02/2020</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89F5D-77A6-4F72-BB14-C5F1E8371E25}" type="slidenum">
              <a:rPr lang="es-GT" smtClean="0"/>
              <a:t>‹#›</a:t>
            </a:fld>
            <a:endParaRPr lang="es-GT"/>
          </a:p>
        </p:txBody>
      </p:sp>
    </p:spTree>
    <p:extLst>
      <p:ext uri="{BB962C8B-B14F-4D97-AF65-F5344CB8AC3E}">
        <p14:creationId xmlns:p14="http://schemas.microsoft.com/office/powerpoint/2010/main" val="2652140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isdom and dating"/>
          <p:cNvPicPr>
            <a:picLocks noChangeAspect="1" noChangeArrowheads="1"/>
          </p:cNvPicPr>
          <p:nvPr/>
        </p:nvPicPr>
        <p:blipFill rotWithShape="1">
          <a:blip r:embed="rId3">
            <a:extLst>
              <a:ext uri="{28A0092B-C50C-407E-A947-70E740481C1C}">
                <a14:useLocalDpi xmlns:a14="http://schemas.microsoft.com/office/drawing/2010/main" val="0"/>
              </a:ext>
            </a:extLst>
          </a:blip>
          <a:srcRect t="15647" b="15745"/>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05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Dating Knowledge</a:t>
            </a:r>
            <a:endParaRPr lang="es-GT" sz="4600" b="1" u="sng" dirty="0">
              <a:latin typeface="Rockwell" panose="02060603020205020403" pitchFamily="18" charset="0"/>
            </a:endParaRPr>
          </a:p>
        </p:txBody>
      </p:sp>
      <p:pic>
        <p:nvPicPr>
          <p:cNvPr id="4098" name="Picture 2" descr="Image result for wrong rea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0218"/>
            <a:ext cx="4572000" cy="60577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24734" y="925677"/>
            <a:ext cx="4419265" cy="5909310"/>
          </a:xfrm>
          <a:prstGeom prst="rect">
            <a:avLst/>
          </a:prstGeom>
        </p:spPr>
        <p:txBody>
          <a:bodyPr wrap="square">
            <a:spAutoFit/>
          </a:bodyPr>
          <a:lstStyle/>
          <a:p>
            <a:pPr marL="342900" indent="-342900">
              <a:buFont typeface="+mj-lt"/>
              <a:buAutoNum type="arabicPeriod"/>
            </a:pPr>
            <a:r>
              <a:rPr lang="en-US" sz="4200" dirty="0" smtClean="0">
                <a:latin typeface="Rockwell" panose="02060603020205020403" pitchFamily="18" charset="0"/>
              </a:rPr>
              <a:t>Loneliness</a:t>
            </a:r>
          </a:p>
          <a:p>
            <a:pPr marL="342900" indent="-342900">
              <a:buFont typeface="+mj-lt"/>
              <a:buAutoNum type="arabicPeriod"/>
            </a:pPr>
            <a:r>
              <a:rPr lang="en-US" sz="4200" dirty="0" smtClean="0">
                <a:latin typeface="Rockwell" panose="02060603020205020403" pitchFamily="18" charset="0"/>
              </a:rPr>
              <a:t>Boredom</a:t>
            </a:r>
          </a:p>
          <a:p>
            <a:pPr marL="342900" indent="-342900">
              <a:buFont typeface="+mj-lt"/>
              <a:buAutoNum type="arabicPeriod"/>
            </a:pPr>
            <a:r>
              <a:rPr lang="en-US" sz="4200" dirty="0" smtClean="0">
                <a:latin typeface="Rockwell" panose="02060603020205020403" pitchFamily="18" charset="0"/>
              </a:rPr>
              <a:t>Desperation</a:t>
            </a:r>
          </a:p>
          <a:p>
            <a:pPr marL="342900" indent="-342900">
              <a:buFont typeface="+mj-lt"/>
              <a:buAutoNum type="arabicPeriod"/>
            </a:pPr>
            <a:r>
              <a:rPr lang="en-US" sz="4200" dirty="0" smtClean="0">
                <a:latin typeface="Rockwell" panose="02060603020205020403" pitchFamily="18" charset="0"/>
              </a:rPr>
              <a:t>Attraction</a:t>
            </a:r>
          </a:p>
          <a:p>
            <a:pPr marL="342900" indent="-342900">
              <a:buFont typeface="+mj-lt"/>
              <a:buAutoNum type="arabicPeriod"/>
            </a:pPr>
            <a:r>
              <a:rPr lang="en-US" sz="4200" dirty="0" smtClean="0">
                <a:latin typeface="Rockwell" panose="02060603020205020403" pitchFamily="18" charset="0"/>
              </a:rPr>
              <a:t>Pressure</a:t>
            </a:r>
          </a:p>
          <a:p>
            <a:pPr marL="342900" indent="-342900">
              <a:buFont typeface="+mj-lt"/>
              <a:buAutoNum type="arabicPeriod"/>
            </a:pPr>
            <a:r>
              <a:rPr lang="en-US" sz="4200" dirty="0" smtClean="0">
                <a:latin typeface="Rockwell" panose="02060603020205020403" pitchFamily="18" charset="0"/>
              </a:rPr>
              <a:t>Money</a:t>
            </a:r>
          </a:p>
          <a:p>
            <a:pPr marL="342900" indent="-342900">
              <a:buFont typeface="+mj-lt"/>
              <a:buAutoNum type="arabicPeriod"/>
            </a:pPr>
            <a:r>
              <a:rPr lang="en-US" sz="4200" dirty="0" smtClean="0">
                <a:latin typeface="Rockwell" panose="02060603020205020403" pitchFamily="18" charset="0"/>
              </a:rPr>
              <a:t>Feel Wanted</a:t>
            </a:r>
          </a:p>
          <a:p>
            <a:pPr marL="342900" indent="-342900">
              <a:buFont typeface="+mj-lt"/>
              <a:buAutoNum type="arabicPeriod"/>
            </a:pPr>
            <a:r>
              <a:rPr lang="en-US" sz="4200" dirty="0" smtClean="0">
                <a:latin typeface="Rockwell" panose="02060603020205020403" pitchFamily="18" charset="0"/>
              </a:rPr>
              <a:t>Pampered</a:t>
            </a:r>
          </a:p>
          <a:p>
            <a:pPr marL="342900" indent="-342900">
              <a:buFont typeface="+mj-lt"/>
              <a:buAutoNum type="arabicPeriod"/>
            </a:pPr>
            <a:r>
              <a:rPr lang="en-US" sz="4200" dirty="0" smtClean="0">
                <a:latin typeface="Rockwell" panose="02060603020205020403" pitchFamily="18" charset="0"/>
              </a:rPr>
              <a:t>The Challenge</a:t>
            </a:r>
            <a:endParaRPr lang="es-GT" sz="4200" dirty="0">
              <a:latin typeface="Rockwell" panose="02060603020205020403" pitchFamily="18" charset="0"/>
            </a:endParaRPr>
          </a:p>
        </p:txBody>
      </p:sp>
    </p:spTree>
    <p:extLst>
      <p:ext uri="{BB962C8B-B14F-4D97-AF65-F5344CB8AC3E}">
        <p14:creationId xmlns:p14="http://schemas.microsoft.com/office/powerpoint/2010/main" val="231957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Dating Knowledge</a:t>
            </a:r>
            <a:endParaRPr lang="es-GT" sz="4600" b="1" u="sng" dirty="0">
              <a:latin typeface="Rockwell" panose="02060603020205020403" pitchFamily="18" charset="0"/>
            </a:endParaRPr>
          </a:p>
        </p:txBody>
      </p:sp>
      <p:pic>
        <p:nvPicPr>
          <p:cNvPr id="614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0848"/>
            <a:ext cx="4572000" cy="59271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finding a sp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30848"/>
            <a:ext cx="4572000" cy="592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5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Understanding &amp; Dating</a:t>
            </a:r>
            <a:endParaRPr lang="es-GT" sz="4600" b="1" u="sng" dirty="0">
              <a:latin typeface="Rockwell" panose="02060603020205020403" pitchFamily="18" charset="0"/>
            </a:endParaRPr>
          </a:p>
        </p:txBody>
      </p:sp>
      <p:sp>
        <p:nvSpPr>
          <p:cNvPr id="3" name="Rectangle 2"/>
          <p:cNvSpPr/>
          <p:nvPr/>
        </p:nvSpPr>
        <p:spPr>
          <a:xfrm>
            <a:off x="0" y="800219"/>
            <a:ext cx="9144000" cy="6017032"/>
          </a:xfrm>
          <a:prstGeom prst="rect">
            <a:avLst/>
          </a:prstGeom>
        </p:spPr>
        <p:txBody>
          <a:bodyPr wrap="square">
            <a:spAutoFit/>
          </a:bodyPr>
          <a:lstStyle/>
          <a:p>
            <a:pPr marL="514350" indent="-514350">
              <a:buFont typeface="+mj-lt"/>
              <a:buAutoNum type="arabicPeriod"/>
            </a:pPr>
            <a:r>
              <a:rPr lang="en-US" sz="2500" dirty="0">
                <a:latin typeface="Rockwell" panose="02060603020205020403" pitchFamily="18" charset="0"/>
              </a:rPr>
              <a:t>Honors </a:t>
            </a:r>
            <a:r>
              <a:rPr lang="en-US" sz="2500" dirty="0" smtClean="0">
                <a:latin typeface="Rockwell" panose="02060603020205020403" pitchFamily="18" charset="0"/>
              </a:rPr>
              <a:t>Parents?</a:t>
            </a:r>
          </a:p>
          <a:p>
            <a:pPr marL="971550" lvl="1" indent="-514350">
              <a:buFont typeface="Arial" panose="020B0604020202020204" pitchFamily="34" charset="0"/>
              <a:buChar char="•"/>
            </a:pPr>
            <a:r>
              <a:rPr lang="en-US" b="1" dirty="0" smtClean="0">
                <a:latin typeface="Rockwell" panose="02060603020205020403" pitchFamily="18" charset="0"/>
              </a:rPr>
              <a:t>Eph 6:1-3</a:t>
            </a:r>
            <a:r>
              <a:rPr lang="en-US" dirty="0" smtClean="0">
                <a:latin typeface="Rockwell" panose="02060603020205020403" pitchFamily="18" charset="0"/>
              </a:rPr>
              <a:t> – “</a:t>
            </a:r>
            <a:r>
              <a:rPr lang="en-US" b="1" baseline="30000" dirty="0" smtClean="0">
                <a:latin typeface="Rockwell" panose="02060603020205020403" pitchFamily="18" charset="0"/>
              </a:rPr>
              <a:t>1</a:t>
            </a:r>
            <a:r>
              <a:rPr lang="en-US" dirty="0" smtClean="0">
                <a:latin typeface="Rockwell" panose="02060603020205020403" pitchFamily="18" charset="0"/>
              </a:rPr>
              <a:t>Children</a:t>
            </a:r>
            <a:r>
              <a:rPr lang="en-US" dirty="0">
                <a:latin typeface="Rockwell" panose="02060603020205020403" pitchFamily="18" charset="0"/>
              </a:rPr>
              <a:t>, obey your parents in the Lord, for this </a:t>
            </a:r>
            <a:r>
              <a:rPr lang="en-US" dirty="0" smtClean="0">
                <a:latin typeface="Rockwell" panose="02060603020205020403" pitchFamily="18" charset="0"/>
              </a:rPr>
              <a:t>is right. </a:t>
            </a:r>
            <a:r>
              <a:rPr lang="en-US" b="1" baseline="30000" dirty="0" smtClean="0">
                <a:latin typeface="Rockwell" panose="02060603020205020403" pitchFamily="18" charset="0"/>
              </a:rPr>
              <a:t>2</a:t>
            </a:r>
            <a:r>
              <a:rPr lang="en-US" cap="small" dirty="0" smtClean="0">
                <a:latin typeface="Rockwell" panose="02060603020205020403" pitchFamily="18" charset="0"/>
              </a:rPr>
              <a:t>Honor </a:t>
            </a:r>
            <a:r>
              <a:rPr lang="en-US" cap="small" dirty="0">
                <a:latin typeface="Rockwell" panose="02060603020205020403" pitchFamily="18" charset="0"/>
              </a:rPr>
              <a:t>your father and mother</a:t>
            </a:r>
            <a:r>
              <a:rPr lang="en-US" dirty="0">
                <a:latin typeface="Rockwell" panose="02060603020205020403" pitchFamily="18" charset="0"/>
              </a:rPr>
              <a:t> (which is the first commandment with a promise), </a:t>
            </a:r>
            <a:r>
              <a:rPr lang="en-US" b="1" baseline="30000" dirty="0" smtClean="0">
                <a:latin typeface="Rockwell" panose="02060603020205020403" pitchFamily="18" charset="0"/>
              </a:rPr>
              <a:t>3</a:t>
            </a:r>
            <a:r>
              <a:rPr lang="en-US" cap="small" dirty="0" smtClean="0">
                <a:latin typeface="Rockwell" panose="02060603020205020403" pitchFamily="18" charset="0"/>
              </a:rPr>
              <a:t>so </a:t>
            </a:r>
            <a:r>
              <a:rPr lang="en-US" cap="small" dirty="0">
                <a:latin typeface="Rockwell" panose="02060603020205020403" pitchFamily="18" charset="0"/>
              </a:rPr>
              <a:t>that it may be well with you, and that you may live long on the earth</a:t>
            </a:r>
            <a:r>
              <a:rPr lang="en-US" dirty="0" smtClean="0">
                <a:latin typeface="Rockwell" panose="02060603020205020403" pitchFamily="18" charset="0"/>
              </a:rPr>
              <a:t>.”</a:t>
            </a:r>
          </a:p>
          <a:p>
            <a:pPr marL="971550" lvl="1" indent="-514350">
              <a:buFont typeface="Arial" panose="020B0604020202020204" pitchFamily="34" charset="0"/>
              <a:buChar char="•"/>
            </a:pPr>
            <a:endParaRPr lang="en-US" sz="600" dirty="0" smtClean="0">
              <a:latin typeface="Rockwell" panose="02060603020205020403" pitchFamily="18" charset="0"/>
            </a:endParaRPr>
          </a:p>
          <a:p>
            <a:pPr marL="514350" indent="-514350">
              <a:buFont typeface="+mj-lt"/>
              <a:buAutoNum type="arabicPeriod"/>
            </a:pPr>
            <a:r>
              <a:rPr lang="en-US" sz="2500" dirty="0" smtClean="0">
                <a:latin typeface="Rockwell" panose="02060603020205020403" pitchFamily="18" charset="0"/>
              </a:rPr>
              <a:t>Own Up To Mistakes?</a:t>
            </a:r>
          </a:p>
          <a:p>
            <a:pPr marL="971550" lvl="1" indent="-514350">
              <a:buFont typeface="Arial" panose="020B0604020202020204" pitchFamily="34" charset="0"/>
              <a:buChar char="•"/>
            </a:pPr>
            <a:r>
              <a:rPr lang="en-US" b="1" dirty="0" smtClean="0">
                <a:latin typeface="Rockwell" panose="02060603020205020403" pitchFamily="18" charset="0"/>
              </a:rPr>
              <a:t>1 Sam 25:24</a:t>
            </a:r>
            <a:r>
              <a:rPr lang="en-US" dirty="0" smtClean="0">
                <a:latin typeface="Rockwell" panose="02060603020205020403" pitchFamily="18" charset="0"/>
              </a:rPr>
              <a:t> – “</a:t>
            </a:r>
            <a:r>
              <a:rPr lang="en-US" dirty="0">
                <a:latin typeface="Rockwell" panose="02060603020205020403" pitchFamily="18" charset="0"/>
              </a:rPr>
              <a:t>She fell at his feet and </a:t>
            </a:r>
            <a:r>
              <a:rPr lang="en-US" dirty="0" smtClean="0">
                <a:latin typeface="Rockwell" panose="02060603020205020403" pitchFamily="18" charset="0"/>
              </a:rPr>
              <a:t>said, ‘On me</a:t>
            </a:r>
            <a:r>
              <a:rPr lang="en-US" dirty="0">
                <a:latin typeface="Rockwell" panose="02060603020205020403" pitchFamily="18" charset="0"/>
              </a:rPr>
              <a:t> </a:t>
            </a:r>
            <a:r>
              <a:rPr lang="en-US" dirty="0" smtClean="0">
                <a:latin typeface="Rockwell" panose="02060603020205020403" pitchFamily="18" charset="0"/>
              </a:rPr>
              <a:t>alone</a:t>
            </a:r>
            <a:r>
              <a:rPr lang="en-US" dirty="0">
                <a:latin typeface="Rockwell" panose="02060603020205020403" pitchFamily="18" charset="0"/>
              </a:rPr>
              <a:t>, my lord, be the blame. And please let your maidservant </a:t>
            </a:r>
            <a:r>
              <a:rPr lang="en-US" dirty="0" smtClean="0">
                <a:latin typeface="Rockwell" panose="02060603020205020403" pitchFamily="18" charset="0"/>
              </a:rPr>
              <a:t>speak</a:t>
            </a:r>
            <a:r>
              <a:rPr lang="en-US" dirty="0">
                <a:latin typeface="Rockwell" panose="02060603020205020403" pitchFamily="18" charset="0"/>
              </a:rPr>
              <a:t> </a:t>
            </a:r>
            <a:r>
              <a:rPr lang="en-US" dirty="0" smtClean="0">
                <a:latin typeface="Rockwell" panose="02060603020205020403" pitchFamily="18" charset="0"/>
              </a:rPr>
              <a:t>to </a:t>
            </a:r>
            <a:r>
              <a:rPr lang="en-US" dirty="0">
                <a:latin typeface="Rockwell" panose="02060603020205020403" pitchFamily="18" charset="0"/>
              </a:rPr>
              <a:t>you, and listen to the words of your maidservant</a:t>
            </a:r>
            <a:r>
              <a:rPr lang="en-US" dirty="0" smtClean="0">
                <a:latin typeface="Rockwell" panose="02060603020205020403" pitchFamily="18" charset="0"/>
              </a:rPr>
              <a:t>.”</a:t>
            </a:r>
          </a:p>
          <a:p>
            <a:pPr marL="971550" lvl="1" indent="-514350">
              <a:buFont typeface="Arial" panose="020B0604020202020204" pitchFamily="34" charset="0"/>
              <a:buChar char="•"/>
            </a:pPr>
            <a:endParaRPr lang="en-US" sz="600" dirty="0" smtClean="0">
              <a:latin typeface="Rockwell" panose="02060603020205020403" pitchFamily="18" charset="0"/>
            </a:endParaRPr>
          </a:p>
          <a:p>
            <a:pPr marL="514350" indent="-514350">
              <a:buFont typeface="+mj-lt"/>
              <a:buAutoNum type="arabicPeriod"/>
            </a:pPr>
            <a:r>
              <a:rPr lang="en-US" sz="2500" dirty="0" smtClean="0">
                <a:latin typeface="Rockwell" panose="02060603020205020403" pitchFamily="18" charset="0"/>
              </a:rPr>
              <a:t>Modest?</a:t>
            </a:r>
          </a:p>
          <a:p>
            <a:pPr marL="971550" lvl="1" indent="-514350">
              <a:buFont typeface="Arial" panose="020B0604020202020204" pitchFamily="34" charset="0"/>
              <a:buChar char="•"/>
            </a:pPr>
            <a:r>
              <a:rPr lang="en-US" b="1" dirty="0" smtClean="0">
                <a:latin typeface="Rockwell" panose="02060603020205020403" pitchFamily="18" charset="0"/>
              </a:rPr>
              <a:t>Prov 31:25a</a:t>
            </a:r>
            <a:r>
              <a:rPr lang="en-US" dirty="0" smtClean="0">
                <a:latin typeface="Rockwell" panose="02060603020205020403" pitchFamily="18" charset="0"/>
              </a:rPr>
              <a:t> – “</a:t>
            </a:r>
            <a:r>
              <a:rPr lang="en-US" dirty="0">
                <a:latin typeface="Rockwell" panose="02060603020205020403" pitchFamily="18" charset="0"/>
              </a:rPr>
              <a:t>Strength and dignity are her clothing</a:t>
            </a:r>
            <a:r>
              <a:rPr lang="en-US" dirty="0" smtClean="0">
                <a:latin typeface="Rockwell" panose="02060603020205020403" pitchFamily="18" charset="0"/>
              </a:rPr>
              <a:t>”</a:t>
            </a:r>
          </a:p>
          <a:p>
            <a:pPr marL="971550" lvl="1" indent="-514350">
              <a:buFont typeface="Arial" panose="020B0604020202020204" pitchFamily="34" charset="0"/>
              <a:buChar char="•"/>
            </a:pPr>
            <a:endParaRPr lang="en-US" sz="600" dirty="0" smtClean="0">
              <a:latin typeface="Rockwell" panose="02060603020205020403" pitchFamily="18" charset="0"/>
            </a:endParaRPr>
          </a:p>
          <a:p>
            <a:pPr marL="514350" indent="-514350">
              <a:buFont typeface="+mj-lt"/>
              <a:buAutoNum type="arabicPeriod"/>
            </a:pPr>
            <a:r>
              <a:rPr lang="en-US" sz="2500" dirty="0" smtClean="0">
                <a:latin typeface="Rockwell" panose="02060603020205020403" pitchFamily="18" charset="0"/>
              </a:rPr>
              <a:t>How Do They Handle Stress?</a:t>
            </a:r>
          </a:p>
          <a:p>
            <a:pPr marL="971550" lvl="1" indent="-514350">
              <a:buFont typeface="Arial" panose="020B0604020202020204" pitchFamily="34" charset="0"/>
              <a:buChar char="•"/>
            </a:pPr>
            <a:r>
              <a:rPr lang="en-US" b="1" dirty="0" smtClean="0">
                <a:latin typeface="Rockwell" panose="02060603020205020403" pitchFamily="18" charset="0"/>
              </a:rPr>
              <a:t>Prov 31:17</a:t>
            </a:r>
            <a:r>
              <a:rPr lang="en-US" dirty="0" smtClean="0">
                <a:latin typeface="Rockwell" panose="02060603020205020403" pitchFamily="18" charset="0"/>
              </a:rPr>
              <a:t> – “</a:t>
            </a:r>
            <a:r>
              <a:rPr lang="en-US" dirty="0">
                <a:latin typeface="Rockwell" panose="02060603020205020403" pitchFamily="18" charset="0"/>
              </a:rPr>
              <a:t>She </a:t>
            </a:r>
            <a:r>
              <a:rPr lang="en-US" dirty="0" smtClean="0">
                <a:latin typeface="Rockwell" panose="02060603020205020403" pitchFamily="18" charset="0"/>
              </a:rPr>
              <a:t>girds</a:t>
            </a:r>
            <a:r>
              <a:rPr lang="en-US" dirty="0">
                <a:latin typeface="Rockwell" panose="02060603020205020403" pitchFamily="18" charset="0"/>
              </a:rPr>
              <a:t> </a:t>
            </a:r>
            <a:r>
              <a:rPr lang="en-US" dirty="0" smtClean="0">
                <a:latin typeface="Rockwell" panose="02060603020205020403" pitchFamily="18" charset="0"/>
              </a:rPr>
              <a:t>herself </a:t>
            </a:r>
            <a:r>
              <a:rPr lang="en-US" dirty="0">
                <a:latin typeface="Rockwell" panose="02060603020205020403" pitchFamily="18" charset="0"/>
              </a:rPr>
              <a:t>with </a:t>
            </a:r>
            <a:r>
              <a:rPr lang="en-US" dirty="0" smtClean="0">
                <a:latin typeface="Rockwell" panose="02060603020205020403" pitchFamily="18" charset="0"/>
              </a:rPr>
              <a:t>strength and </a:t>
            </a:r>
            <a:r>
              <a:rPr lang="en-US" dirty="0">
                <a:latin typeface="Rockwell" panose="02060603020205020403" pitchFamily="18" charset="0"/>
              </a:rPr>
              <a:t>makes her arms strong</a:t>
            </a:r>
            <a:r>
              <a:rPr lang="en-US" dirty="0" smtClean="0">
                <a:latin typeface="Rockwell" panose="02060603020205020403" pitchFamily="18" charset="0"/>
              </a:rPr>
              <a:t>.”</a:t>
            </a:r>
          </a:p>
          <a:p>
            <a:pPr marL="971550" lvl="1" indent="-514350">
              <a:buFont typeface="Arial" panose="020B0604020202020204" pitchFamily="34" charset="0"/>
              <a:buChar char="•"/>
            </a:pPr>
            <a:endParaRPr lang="en-US" sz="600" dirty="0" smtClean="0">
              <a:latin typeface="Rockwell" panose="02060603020205020403" pitchFamily="18" charset="0"/>
            </a:endParaRPr>
          </a:p>
          <a:p>
            <a:pPr marL="514350" indent="-514350">
              <a:buFont typeface="+mj-lt"/>
              <a:buAutoNum type="arabicPeriod"/>
            </a:pPr>
            <a:r>
              <a:rPr lang="en-US" sz="2500" dirty="0" smtClean="0">
                <a:latin typeface="Rockwell" panose="02060603020205020403" pitchFamily="18" charset="0"/>
              </a:rPr>
              <a:t>Connect With Family?</a:t>
            </a:r>
          </a:p>
          <a:p>
            <a:pPr marL="971550" lvl="1" indent="-514350">
              <a:buFont typeface="Arial" panose="020B0604020202020204" pitchFamily="34" charset="0"/>
              <a:buChar char="•"/>
            </a:pPr>
            <a:r>
              <a:rPr lang="en-US" b="1" dirty="0" smtClean="0">
                <a:latin typeface="Rockwell" panose="02060603020205020403" pitchFamily="18" charset="0"/>
              </a:rPr>
              <a:t>1 Kings 16:31</a:t>
            </a:r>
            <a:r>
              <a:rPr lang="en-US" dirty="0" smtClean="0">
                <a:latin typeface="Rockwell" panose="02060603020205020403" pitchFamily="18" charset="0"/>
              </a:rPr>
              <a:t> – “</a:t>
            </a:r>
            <a:r>
              <a:rPr lang="en-US" dirty="0">
                <a:latin typeface="Rockwell" panose="02060603020205020403" pitchFamily="18" charset="0"/>
              </a:rPr>
              <a:t>It came about, as though it had been a trivial thing for him to walk in the sins of Jeroboam the son of </a:t>
            </a:r>
            <a:r>
              <a:rPr lang="en-US" dirty="0" err="1">
                <a:latin typeface="Rockwell" panose="02060603020205020403" pitchFamily="18" charset="0"/>
              </a:rPr>
              <a:t>Nebat</a:t>
            </a:r>
            <a:r>
              <a:rPr lang="en-US" dirty="0">
                <a:latin typeface="Rockwell" panose="02060603020205020403" pitchFamily="18" charset="0"/>
              </a:rPr>
              <a:t>, that he married Jezebel the daughter of </a:t>
            </a:r>
            <a:r>
              <a:rPr lang="en-US" dirty="0" err="1">
                <a:latin typeface="Rockwell" panose="02060603020205020403" pitchFamily="18" charset="0"/>
              </a:rPr>
              <a:t>Ethbaal</a:t>
            </a:r>
            <a:r>
              <a:rPr lang="en-US" dirty="0">
                <a:latin typeface="Rockwell" panose="02060603020205020403" pitchFamily="18" charset="0"/>
              </a:rPr>
              <a:t> king of the </a:t>
            </a:r>
            <a:r>
              <a:rPr lang="en-US" dirty="0" err="1">
                <a:latin typeface="Rockwell" panose="02060603020205020403" pitchFamily="18" charset="0"/>
              </a:rPr>
              <a:t>Sidonians</a:t>
            </a:r>
            <a:r>
              <a:rPr lang="en-US" dirty="0">
                <a:latin typeface="Rockwell" panose="02060603020205020403" pitchFamily="18" charset="0"/>
              </a:rPr>
              <a:t>, and went to serve Baal and worshiped him.</a:t>
            </a:r>
            <a:r>
              <a:rPr lang="en-US" dirty="0" smtClean="0">
                <a:latin typeface="Rockwell" panose="02060603020205020403" pitchFamily="18" charset="0"/>
              </a:rPr>
              <a:t>”</a:t>
            </a:r>
          </a:p>
        </p:txBody>
      </p:sp>
    </p:spTree>
    <p:extLst>
      <p:ext uri="{BB962C8B-B14F-4D97-AF65-F5344CB8AC3E}">
        <p14:creationId xmlns:p14="http://schemas.microsoft.com/office/powerpoint/2010/main" val="52943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Understanding &amp; Dating</a:t>
            </a:r>
            <a:endParaRPr lang="es-GT" sz="4600" b="1" u="sng" dirty="0">
              <a:latin typeface="Rockwell" panose="02060603020205020403" pitchFamily="18" charset="0"/>
            </a:endParaRPr>
          </a:p>
        </p:txBody>
      </p:sp>
      <p:sp>
        <p:nvSpPr>
          <p:cNvPr id="3" name="Rectangle 2"/>
          <p:cNvSpPr/>
          <p:nvPr/>
        </p:nvSpPr>
        <p:spPr>
          <a:xfrm>
            <a:off x="0" y="800219"/>
            <a:ext cx="9144000" cy="4401205"/>
          </a:xfrm>
          <a:prstGeom prst="rect">
            <a:avLst/>
          </a:prstGeom>
        </p:spPr>
        <p:txBody>
          <a:bodyPr wrap="square">
            <a:spAutoFit/>
          </a:bodyPr>
          <a:lstStyle/>
          <a:p>
            <a:pPr marL="514350" indent="-514350">
              <a:buFont typeface="+mj-lt"/>
              <a:buAutoNum type="arabicPeriod" startAt="6"/>
            </a:pPr>
            <a:r>
              <a:rPr lang="en-US" sz="2500" dirty="0" smtClean="0">
                <a:latin typeface="Rockwell" panose="02060603020205020403" pitchFamily="18" charset="0"/>
              </a:rPr>
              <a:t>Leadership?</a:t>
            </a:r>
          </a:p>
          <a:p>
            <a:pPr marL="971550" lvl="1" indent="-514350">
              <a:buFont typeface="Arial" panose="020B0604020202020204" pitchFamily="34" charset="0"/>
              <a:buChar char="•"/>
            </a:pPr>
            <a:r>
              <a:rPr lang="en-US" b="1" dirty="0" smtClean="0">
                <a:latin typeface="Rockwell" panose="02060603020205020403" pitchFamily="18" charset="0"/>
              </a:rPr>
              <a:t>Eph 5:22-23</a:t>
            </a:r>
            <a:r>
              <a:rPr lang="en-US" dirty="0" smtClean="0">
                <a:latin typeface="Rockwell" panose="02060603020205020403" pitchFamily="18" charset="0"/>
              </a:rPr>
              <a:t> – “</a:t>
            </a:r>
            <a:r>
              <a:rPr lang="en-US" b="1" baseline="30000" dirty="0" smtClean="0">
                <a:latin typeface="Rockwell" panose="02060603020205020403" pitchFamily="18" charset="0"/>
              </a:rPr>
              <a:t>22</a:t>
            </a:r>
            <a:r>
              <a:rPr lang="en-US" dirty="0" smtClean="0">
                <a:latin typeface="Rockwell" panose="02060603020205020403" pitchFamily="18" charset="0"/>
              </a:rPr>
              <a:t>Wives</a:t>
            </a:r>
            <a:r>
              <a:rPr lang="en-US" dirty="0">
                <a:latin typeface="Rockwell" panose="02060603020205020403" pitchFamily="18" charset="0"/>
              </a:rPr>
              <a:t>, be subject to your own husbands, as to </a:t>
            </a:r>
            <a:r>
              <a:rPr lang="en-US" dirty="0" smtClean="0">
                <a:latin typeface="Rockwell" panose="02060603020205020403" pitchFamily="18" charset="0"/>
              </a:rPr>
              <a:t>the Lord. </a:t>
            </a:r>
            <a:r>
              <a:rPr lang="en-US" b="1" baseline="30000" dirty="0" smtClean="0">
                <a:latin typeface="Rockwell" panose="02060603020205020403" pitchFamily="18" charset="0"/>
              </a:rPr>
              <a:t>23</a:t>
            </a:r>
            <a:r>
              <a:rPr lang="en-US" dirty="0" smtClean="0">
                <a:latin typeface="Rockwell" panose="02060603020205020403" pitchFamily="18" charset="0"/>
              </a:rPr>
              <a:t>For</a:t>
            </a:r>
            <a:r>
              <a:rPr lang="en-US" dirty="0">
                <a:latin typeface="Rockwell" panose="02060603020205020403" pitchFamily="18" charset="0"/>
              </a:rPr>
              <a:t> the husband is the head of the wife, as Christ also is the head of the church, He Himself being the Savior of the body</a:t>
            </a:r>
            <a:r>
              <a:rPr lang="en-US" dirty="0" smtClean="0">
                <a:latin typeface="Rockwell" panose="02060603020205020403" pitchFamily="18" charset="0"/>
              </a:rPr>
              <a:t>.”</a:t>
            </a:r>
          </a:p>
          <a:p>
            <a:pPr marL="971550" lvl="1" indent="-514350">
              <a:buFont typeface="Arial" panose="020B0604020202020204" pitchFamily="34" charset="0"/>
              <a:buChar char="•"/>
            </a:pPr>
            <a:endParaRPr lang="en-US" sz="600" dirty="0" smtClean="0">
              <a:latin typeface="Rockwell" panose="02060603020205020403" pitchFamily="18" charset="0"/>
            </a:endParaRPr>
          </a:p>
          <a:p>
            <a:pPr marL="514350" indent="-514350">
              <a:buFont typeface="+mj-lt"/>
              <a:buAutoNum type="arabicPeriod" startAt="6"/>
            </a:pPr>
            <a:r>
              <a:rPr lang="en-US" sz="2500" dirty="0" smtClean="0">
                <a:latin typeface="Rockwell" panose="02060603020205020403" pitchFamily="18" charset="0"/>
              </a:rPr>
              <a:t>Build Confidence Or Tear Down?</a:t>
            </a:r>
          </a:p>
          <a:p>
            <a:pPr marL="971550" lvl="1" indent="-514350">
              <a:buFont typeface="Arial" panose="020B0604020202020204" pitchFamily="34" charset="0"/>
              <a:buChar char="•"/>
            </a:pPr>
            <a:r>
              <a:rPr lang="en-US" b="1" dirty="0" smtClean="0">
                <a:latin typeface="Rockwell" panose="02060603020205020403" pitchFamily="18" charset="0"/>
              </a:rPr>
              <a:t>Prov 31:12</a:t>
            </a:r>
            <a:r>
              <a:rPr lang="en-US" dirty="0" smtClean="0">
                <a:latin typeface="Rockwell" panose="02060603020205020403" pitchFamily="18" charset="0"/>
              </a:rPr>
              <a:t> – “</a:t>
            </a:r>
            <a:r>
              <a:rPr lang="en-US" dirty="0">
                <a:latin typeface="Rockwell" panose="02060603020205020403" pitchFamily="18" charset="0"/>
              </a:rPr>
              <a:t>She does him good and not </a:t>
            </a:r>
            <a:r>
              <a:rPr lang="en-US" dirty="0" smtClean="0">
                <a:latin typeface="Rockwell" panose="02060603020205020403" pitchFamily="18" charset="0"/>
              </a:rPr>
              <a:t>evil all the </a:t>
            </a:r>
            <a:r>
              <a:rPr lang="en-US" dirty="0">
                <a:latin typeface="Rockwell" panose="02060603020205020403" pitchFamily="18" charset="0"/>
              </a:rPr>
              <a:t>days of her life</a:t>
            </a:r>
            <a:r>
              <a:rPr lang="en-US" dirty="0" smtClean="0">
                <a:latin typeface="Rockwell" panose="02060603020205020403" pitchFamily="18" charset="0"/>
              </a:rPr>
              <a:t>.”</a:t>
            </a:r>
          </a:p>
          <a:p>
            <a:pPr marL="971550" lvl="1" indent="-514350">
              <a:buFont typeface="Arial" panose="020B0604020202020204" pitchFamily="34" charset="0"/>
              <a:buChar char="•"/>
            </a:pPr>
            <a:endParaRPr lang="en-US" sz="600" dirty="0" smtClean="0">
              <a:latin typeface="Rockwell" panose="02060603020205020403" pitchFamily="18" charset="0"/>
            </a:endParaRPr>
          </a:p>
          <a:p>
            <a:pPr marL="514350" indent="-514350">
              <a:buFont typeface="+mj-lt"/>
              <a:buAutoNum type="arabicPeriod" startAt="6"/>
            </a:pPr>
            <a:r>
              <a:rPr lang="en-US" sz="2500" dirty="0" smtClean="0">
                <a:latin typeface="Rockwell" panose="02060603020205020403" pitchFamily="18" charset="0"/>
              </a:rPr>
              <a:t>Are They Kind?</a:t>
            </a:r>
          </a:p>
          <a:p>
            <a:pPr marL="971550" lvl="1" indent="-514350">
              <a:buFont typeface="Arial" panose="020B0604020202020204" pitchFamily="34" charset="0"/>
              <a:buChar char="•"/>
            </a:pPr>
            <a:r>
              <a:rPr lang="en-US" b="1" dirty="0" smtClean="0">
                <a:latin typeface="Rockwell" panose="02060603020205020403" pitchFamily="18" charset="0"/>
              </a:rPr>
              <a:t>Eph 4:32</a:t>
            </a:r>
            <a:r>
              <a:rPr lang="en-US" dirty="0" smtClean="0">
                <a:latin typeface="Rockwell" panose="02060603020205020403" pitchFamily="18" charset="0"/>
              </a:rPr>
              <a:t> – “Be kind to one another, tender-hearted, forgiving each other, just as God in Christ also has forgiven you.”</a:t>
            </a:r>
          </a:p>
          <a:p>
            <a:pPr marL="971550" lvl="1" indent="-514350">
              <a:buFont typeface="Arial" panose="020B0604020202020204" pitchFamily="34" charset="0"/>
              <a:buChar char="•"/>
            </a:pPr>
            <a:endParaRPr lang="en-US" sz="600" dirty="0" smtClean="0">
              <a:latin typeface="Rockwell" panose="02060603020205020403" pitchFamily="18" charset="0"/>
            </a:endParaRPr>
          </a:p>
          <a:p>
            <a:pPr marL="514350" indent="-514350">
              <a:buFont typeface="+mj-lt"/>
              <a:buAutoNum type="arabicPeriod" startAt="6"/>
            </a:pPr>
            <a:r>
              <a:rPr lang="en-US" sz="2500" dirty="0" smtClean="0">
                <a:latin typeface="Rockwell" panose="02060603020205020403" pitchFamily="18" charset="0"/>
              </a:rPr>
              <a:t>Do They Respect Me?</a:t>
            </a:r>
          </a:p>
          <a:p>
            <a:pPr marL="971550" lvl="1" indent="-514350">
              <a:buFont typeface="Arial" panose="020B0604020202020204" pitchFamily="34" charset="0"/>
              <a:buChar char="•"/>
            </a:pPr>
            <a:r>
              <a:rPr lang="en-US" b="1" dirty="0" smtClean="0">
                <a:latin typeface="Rockwell" panose="02060603020205020403" pitchFamily="18" charset="0"/>
              </a:rPr>
              <a:t>Eph 5:33</a:t>
            </a:r>
            <a:r>
              <a:rPr lang="en-US" dirty="0" smtClean="0">
                <a:latin typeface="Rockwell" panose="02060603020205020403" pitchFamily="18" charset="0"/>
              </a:rPr>
              <a:t> – “</a:t>
            </a:r>
            <a:r>
              <a:rPr lang="en-US" dirty="0">
                <a:latin typeface="Rockwell" panose="02060603020205020403" pitchFamily="18" charset="0"/>
              </a:rPr>
              <a:t>Nevertheless, each individual among you also is to love his own wife even as himself, and the wife must see to it that </a:t>
            </a:r>
            <a:r>
              <a:rPr lang="en-US" dirty="0" smtClean="0">
                <a:latin typeface="Rockwell" panose="02060603020205020403" pitchFamily="18" charset="0"/>
              </a:rPr>
              <a:t>she</a:t>
            </a:r>
            <a:r>
              <a:rPr lang="en-US" dirty="0">
                <a:latin typeface="Rockwell" panose="02060603020205020403" pitchFamily="18" charset="0"/>
              </a:rPr>
              <a:t> </a:t>
            </a:r>
            <a:r>
              <a:rPr lang="en-US" dirty="0" smtClean="0">
                <a:latin typeface="Rockwell" panose="02060603020205020403" pitchFamily="18" charset="0"/>
              </a:rPr>
              <a:t>respects </a:t>
            </a:r>
            <a:r>
              <a:rPr lang="en-US" dirty="0">
                <a:latin typeface="Rockwell" panose="02060603020205020403" pitchFamily="18" charset="0"/>
              </a:rPr>
              <a:t>her husband.</a:t>
            </a:r>
            <a:r>
              <a:rPr lang="en-US" dirty="0" smtClean="0">
                <a:latin typeface="Rockwell" panose="02060603020205020403" pitchFamily="18" charset="0"/>
              </a:rPr>
              <a:t>”</a:t>
            </a:r>
            <a:endParaRPr lang="es-GT" dirty="0">
              <a:latin typeface="Rockwell" panose="02060603020205020403" pitchFamily="18" charset="0"/>
            </a:endParaRPr>
          </a:p>
        </p:txBody>
      </p:sp>
    </p:spTree>
    <p:extLst>
      <p:ext uri="{BB962C8B-B14F-4D97-AF65-F5344CB8AC3E}">
        <p14:creationId xmlns:p14="http://schemas.microsoft.com/office/powerpoint/2010/main" val="374244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Understanding &amp; Dating</a:t>
            </a:r>
            <a:endParaRPr lang="es-GT" sz="4600" b="1" u="sng" dirty="0">
              <a:latin typeface="Rockwell" panose="02060603020205020403" pitchFamily="18" charset="0"/>
            </a:endParaRPr>
          </a:p>
        </p:txBody>
      </p:sp>
      <p:sp>
        <p:nvSpPr>
          <p:cNvPr id="3" name="Rectangle 2"/>
          <p:cNvSpPr/>
          <p:nvPr/>
        </p:nvSpPr>
        <p:spPr>
          <a:xfrm>
            <a:off x="0" y="800219"/>
            <a:ext cx="9144000" cy="4185761"/>
          </a:xfrm>
          <a:prstGeom prst="rect">
            <a:avLst/>
          </a:prstGeom>
        </p:spPr>
        <p:txBody>
          <a:bodyPr wrap="square">
            <a:spAutoFit/>
          </a:bodyPr>
          <a:lstStyle/>
          <a:p>
            <a:r>
              <a:rPr lang="en-US" sz="3800" u="sng" dirty="0" smtClean="0">
                <a:latin typeface="Rockwell" panose="02060603020205020403" pitchFamily="18" charset="0"/>
              </a:rPr>
              <a:t>Observing Myself</a:t>
            </a:r>
          </a:p>
          <a:p>
            <a:endParaRPr lang="en-US" dirty="0" smtClean="0">
              <a:latin typeface="Rockwell" panose="02060603020205020403" pitchFamily="18" charset="0"/>
            </a:endParaRPr>
          </a:p>
          <a:p>
            <a:pPr marL="342900" indent="-342900">
              <a:buFont typeface="+mj-lt"/>
              <a:buAutoNum type="arabicPeriod"/>
            </a:pPr>
            <a:r>
              <a:rPr lang="en-US" sz="3000" dirty="0" smtClean="0">
                <a:latin typeface="Rockwell" panose="02060603020205020403" pitchFamily="18" charset="0"/>
              </a:rPr>
              <a:t>Am I responsible enough?</a:t>
            </a:r>
          </a:p>
          <a:p>
            <a:pPr marL="914400" lvl="1" indent="-457200">
              <a:buFont typeface="Arial" panose="020B0604020202020204" pitchFamily="34" charset="0"/>
              <a:buChar char="•"/>
            </a:pPr>
            <a:r>
              <a:rPr lang="en-US" b="1" dirty="0" smtClean="0">
                <a:latin typeface="Rockwell" panose="02060603020205020403" pitchFamily="18" charset="0"/>
              </a:rPr>
              <a:t>Eph 4:1</a:t>
            </a:r>
            <a:r>
              <a:rPr lang="en-US" dirty="0" smtClean="0">
                <a:latin typeface="Rockwell" panose="02060603020205020403" pitchFamily="18" charset="0"/>
              </a:rPr>
              <a:t> – “</a:t>
            </a:r>
            <a:r>
              <a:rPr lang="en-US" dirty="0">
                <a:latin typeface="Rockwell" panose="02060603020205020403" pitchFamily="18" charset="0"/>
              </a:rPr>
              <a:t>Therefore I, the prisoner of the Lord, implore you to walk in a manner worthy of the calling with which you have been called</a:t>
            </a:r>
            <a:r>
              <a:rPr lang="en-US" dirty="0" smtClean="0">
                <a:latin typeface="Rockwell" panose="02060603020205020403" pitchFamily="18" charset="0"/>
              </a:rPr>
              <a:t>”</a:t>
            </a:r>
          </a:p>
          <a:p>
            <a:pPr marL="914400" lvl="1" indent="-457200">
              <a:buFont typeface="Arial" panose="020B0604020202020204" pitchFamily="34" charset="0"/>
              <a:buChar char="•"/>
            </a:pPr>
            <a:endParaRPr lang="en-US" sz="600" dirty="0" smtClean="0">
              <a:latin typeface="Rockwell" panose="02060603020205020403" pitchFamily="18" charset="0"/>
            </a:endParaRPr>
          </a:p>
          <a:p>
            <a:pPr marL="457200" indent="-457200">
              <a:buFont typeface="+mj-lt"/>
              <a:buAutoNum type="arabicPeriod"/>
            </a:pPr>
            <a:r>
              <a:rPr lang="en-US" sz="3000" dirty="0" smtClean="0">
                <a:latin typeface="Rockwell" panose="02060603020205020403" pitchFamily="18" charset="0"/>
              </a:rPr>
              <a:t>Am I disciplined?</a:t>
            </a:r>
          </a:p>
          <a:p>
            <a:pPr marL="914400" lvl="1" indent="-457200">
              <a:buFont typeface="Arial" panose="020B0604020202020204" pitchFamily="34" charset="0"/>
              <a:buChar char="•"/>
            </a:pPr>
            <a:r>
              <a:rPr lang="en-US" b="1" dirty="0" smtClean="0">
                <a:latin typeface="Rockwell" panose="02060603020205020403" pitchFamily="18" charset="0"/>
              </a:rPr>
              <a:t>Prov 12:1</a:t>
            </a:r>
            <a:r>
              <a:rPr lang="en-US" dirty="0" smtClean="0">
                <a:latin typeface="Rockwell" panose="02060603020205020403" pitchFamily="18" charset="0"/>
              </a:rPr>
              <a:t> – “</a:t>
            </a:r>
            <a:r>
              <a:rPr lang="en-US" dirty="0">
                <a:latin typeface="Rockwell" panose="02060603020205020403" pitchFamily="18" charset="0"/>
              </a:rPr>
              <a:t>Whoever </a:t>
            </a:r>
            <a:r>
              <a:rPr lang="en-US" dirty="0" smtClean="0">
                <a:latin typeface="Rockwell" panose="02060603020205020403" pitchFamily="18" charset="0"/>
              </a:rPr>
              <a:t>loves</a:t>
            </a:r>
            <a:r>
              <a:rPr lang="en-US" dirty="0">
                <a:latin typeface="Rockwell" panose="02060603020205020403" pitchFamily="18" charset="0"/>
              </a:rPr>
              <a:t> </a:t>
            </a:r>
            <a:r>
              <a:rPr lang="en-US" dirty="0" smtClean="0">
                <a:latin typeface="Rockwell" panose="02060603020205020403" pitchFamily="18" charset="0"/>
              </a:rPr>
              <a:t>discipline </a:t>
            </a:r>
            <a:r>
              <a:rPr lang="en-US" dirty="0">
                <a:latin typeface="Rockwell" panose="02060603020205020403" pitchFamily="18" charset="0"/>
              </a:rPr>
              <a:t>loves knowledge</a:t>
            </a:r>
            <a:r>
              <a:rPr lang="en-US" dirty="0" smtClean="0">
                <a:latin typeface="Rockwell" panose="02060603020205020403" pitchFamily="18" charset="0"/>
              </a:rPr>
              <a:t>”</a:t>
            </a:r>
          </a:p>
          <a:p>
            <a:pPr marL="914400" lvl="1" indent="-457200">
              <a:buFont typeface="Arial" panose="020B0604020202020204" pitchFamily="34" charset="0"/>
              <a:buChar char="•"/>
            </a:pPr>
            <a:endParaRPr lang="en-US" sz="600" dirty="0" smtClean="0">
              <a:latin typeface="Rockwell" panose="02060603020205020403" pitchFamily="18" charset="0"/>
            </a:endParaRPr>
          </a:p>
          <a:p>
            <a:pPr marL="457200" indent="-457200">
              <a:buFont typeface="+mj-lt"/>
              <a:buAutoNum type="arabicPeriod"/>
            </a:pPr>
            <a:r>
              <a:rPr lang="en-US" sz="3000" dirty="0" smtClean="0">
                <a:latin typeface="Rockwell" panose="02060603020205020403" pitchFamily="18" charset="0"/>
              </a:rPr>
              <a:t>Am I emotionally mature?</a:t>
            </a:r>
          </a:p>
          <a:p>
            <a:pPr marL="914400" lvl="1" indent="-457200">
              <a:buFont typeface="Arial" panose="020B0604020202020204" pitchFamily="34" charset="0"/>
              <a:buChar char="•"/>
            </a:pPr>
            <a:r>
              <a:rPr lang="en-US" b="1" dirty="0" smtClean="0">
                <a:latin typeface="Rockwell" panose="02060603020205020403" pitchFamily="18" charset="0"/>
              </a:rPr>
              <a:t>Prov 25:28</a:t>
            </a:r>
            <a:r>
              <a:rPr lang="en-US" dirty="0" smtClean="0">
                <a:latin typeface="Rockwell" panose="02060603020205020403" pitchFamily="18" charset="0"/>
              </a:rPr>
              <a:t> – “</a:t>
            </a:r>
            <a:r>
              <a:rPr lang="en-US" dirty="0">
                <a:latin typeface="Rockwell" panose="02060603020205020403" pitchFamily="18" charset="0"/>
              </a:rPr>
              <a:t>Like a city that is broken into and without </a:t>
            </a:r>
            <a:r>
              <a:rPr lang="en-US" dirty="0" smtClean="0">
                <a:latin typeface="Rockwell" panose="02060603020205020403" pitchFamily="18" charset="0"/>
              </a:rPr>
              <a:t>walls is </a:t>
            </a:r>
            <a:r>
              <a:rPr lang="en-US" dirty="0">
                <a:latin typeface="Rockwell" panose="02060603020205020403" pitchFamily="18" charset="0"/>
              </a:rPr>
              <a:t>a man who has no control over his spirit.</a:t>
            </a:r>
            <a:r>
              <a:rPr lang="en-US" dirty="0" smtClean="0">
                <a:latin typeface="Rockwell" panose="02060603020205020403" pitchFamily="18" charset="0"/>
              </a:rPr>
              <a:t>”</a:t>
            </a:r>
            <a:endParaRPr lang="en-US" dirty="0">
              <a:latin typeface="Rockwell" panose="02060603020205020403" pitchFamily="18" charset="0"/>
            </a:endParaRPr>
          </a:p>
          <a:p>
            <a:endParaRPr lang="es-GT" dirty="0">
              <a:latin typeface="Rockwell" panose="02060603020205020403" pitchFamily="18" charset="0"/>
            </a:endParaRPr>
          </a:p>
        </p:txBody>
      </p:sp>
    </p:spTree>
    <p:extLst>
      <p:ext uri="{BB962C8B-B14F-4D97-AF65-F5344CB8AC3E}">
        <p14:creationId xmlns:p14="http://schemas.microsoft.com/office/powerpoint/2010/main" val="258696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Trust In Dating</a:t>
            </a:r>
            <a:endParaRPr lang="es-GT" sz="4600" b="1" u="sng" dirty="0">
              <a:latin typeface="Rockwell" panose="02060603020205020403" pitchFamily="18" charset="0"/>
            </a:endParaRPr>
          </a:p>
        </p:txBody>
      </p:sp>
      <p:pic>
        <p:nvPicPr>
          <p:cNvPr id="9218" name="Picture 2" descr="Image result for uncertain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1398"/>
            <a:ext cx="4514851" cy="57554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88329" y="951398"/>
            <a:ext cx="4482193" cy="5755422"/>
          </a:xfrm>
          <a:prstGeom prst="rect">
            <a:avLst/>
          </a:prstGeom>
          <a:ln w="28575">
            <a:solidFill>
              <a:schemeClr val="tx1"/>
            </a:solidFill>
          </a:ln>
        </p:spPr>
        <p:txBody>
          <a:bodyPr wrap="square">
            <a:spAutoFit/>
          </a:bodyPr>
          <a:lstStyle/>
          <a:p>
            <a:r>
              <a:rPr lang="en-US" sz="2300" b="1" dirty="0" smtClean="0">
                <a:solidFill>
                  <a:srgbClr val="000000"/>
                </a:solidFill>
                <a:latin typeface="Rockwell" panose="02060603020205020403" pitchFamily="18" charset="0"/>
              </a:rPr>
              <a:t>1 Kings 12:26-27</a:t>
            </a:r>
            <a:r>
              <a:rPr lang="en-US" sz="2300" dirty="0" smtClean="0">
                <a:solidFill>
                  <a:srgbClr val="000000"/>
                </a:solidFill>
                <a:latin typeface="Rockwell" panose="02060603020205020403" pitchFamily="18" charset="0"/>
              </a:rPr>
              <a:t> – “</a:t>
            </a:r>
            <a:r>
              <a:rPr lang="en-US" sz="2300" b="1" baseline="30000" dirty="0" smtClean="0">
                <a:solidFill>
                  <a:srgbClr val="000000"/>
                </a:solidFill>
                <a:latin typeface="Rockwell" panose="02060603020205020403" pitchFamily="18" charset="0"/>
              </a:rPr>
              <a:t>26</a:t>
            </a:r>
            <a:r>
              <a:rPr lang="en-US" sz="2300" dirty="0" smtClean="0">
                <a:solidFill>
                  <a:srgbClr val="000000"/>
                </a:solidFill>
                <a:latin typeface="Rockwell" panose="02060603020205020403" pitchFamily="18" charset="0"/>
              </a:rPr>
              <a:t>Jeroboam </a:t>
            </a:r>
            <a:r>
              <a:rPr lang="en-US" sz="2300" dirty="0">
                <a:solidFill>
                  <a:srgbClr val="000000"/>
                </a:solidFill>
                <a:latin typeface="Rockwell" panose="02060603020205020403" pitchFamily="18" charset="0"/>
              </a:rPr>
              <a:t>said in his heart, “Now the kingdom will return to the house of David. </a:t>
            </a:r>
            <a:r>
              <a:rPr lang="en-US" sz="2300" b="1" baseline="30000" dirty="0" smtClean="0">
                <a:solidFill>
                  <a:srgbClr val="000000"/>
                </a:solidFill>
                <a:latin typeface="Rockwell" panose="02060603020205020403" pitchFamily="18" charset="0"/>
              </a:rPr>
              <a:t>27</a:t>
            </a:r>
            <a:r>
              <a:rPr lang="en-US" sz="2300" dirty="0" smtClean="0">
                <a:solidFill>
                  <a:srgbClr val="000000"/>
                </a:solidFill>
                <a:latin typeface="Rockwell" panose="02060603020205020403" pitchFamily="18" charset="0"/>
              </a:rPr>
              <a:t>If </a:t>
            </a:r>
            <a:r>
              <a:rPr lang="en-US" sz="2300" dirty="0">
                <a:solidFill>
                  <a:srgbClr val="000000"/>
                </a:solidFill>
                <a:latin typeface="Rockwell" panose="02060603020205020403" pitchFamily="18" charset="0"/>
              </a:rPr>
              <a:t>this people go up to offer sacrifices in the house of the </a:t>
            </a:r>
            <a:r>
              <a:rPr lang="en-US" sz="2300" cap="small" dirty="0">
                <a:solidFill>
                  <a:srgbClr val="000000"/>
                </a:solidFill>
                <a:latin typeface="Rockwell" panose="02060603020205020403" pitchFamily="18" charset="0"/>
              </a:rPr>
              <a:t>Lord</a:t>
            </a:r>
            <a:r>
              <a:rPr lang="en-US" sz="2300" dirty="0">
                <a:solidFill>
                  <a:srgbClr val="000000"/>
                </a:solidFill>
                <a:latin typeface="Rockwell" panose="02060603020205020403" pitchFamily="18" charset="0"/>
              </a:rPr>
              <a:t> at Jerusalem, then the heart of this people will return to their lord, even to Rehoboam king of Judah; and they will kill me and return to Rehoboam king of Judah</a:t>
            </a:r>
            <a:r>
              <a:rPr lang="en-US" sz="2300" dirty="0" smtClean="0">
                <a:solidFill>
                  <a:srgbClr val="000000"/>
                </a:solidFill>
                <a:latin typeface="Rockwell" panose="02060603020205020403" pitchFamily="18" charset="0"/>
              </a:rPr>
              <a:t>.”</a:t>
            </a:r>
          </a:p>
          <a:p>
            <a:endParaRPr lang="en-US" sz="2300" dirty="0" smtClean="0">
              <a:solidFill>
                <a:srgbClr val="000000"/>
              </a:solidFill>
              <a:latin typeface="Rockwell" panose="02060603020205020403" pitchFamily="18" charset="0"/>
            </a:endParaRPr>
          </a:p>
          <a:p>
            <a:r>
              <a:rPr lang="en-US" sz="2300" b="1" dirty="0" smtClean="0">
                <a:solidFill>
                  <a:srgbClr val="000000"/>
                </a:solidFill>
                <a:latin typeface="Rockwell" panose="02060603020205020403" pitchFamily="18" charset="0"/>
              </a:rPr>
              <a:t>Prov 19:2</a:t>
            </a:r>
            <a:r>
              <a:rPr lang="en-US" sz="2300" dirty="0" smtClean="0">
                <a:solidFill>
                  <a:srgbClr val="000000"/>
                </a:solidFill>
                <a:latin typeface="Rockwell" panose="02060603020205020403" pitchFamily="18" charset="0"/>
              </a:rPr>
              <a:t> – “</a:t>
            </a:r>
            <a:r>
              <a:rPr lang="en-US" sz="2300" dirty="0">
                <a:latin typeface="Rockwell" panose="02060603020205020403" pitchFamily="18" charset="0"/>
              </a:rPr>
              <a:t>Also it is not good for a person to be without </a:t>
            </a:r>
            <a:r>
              <a:rPr lang="en-US" sz="2300" dirty="0" smtClean="0">
                <a:latin typeface="Rockwell" panose="02060603020205020403" pitchFamily="18" charset="0"/>
              </a:rPr>
              <a:t>knowledge, and he </a:t>
            </a:r>
            <a:r>
              <a:rPr lang="en-US" sz="2300" dirty="0">
                <a:latin typeface="Rockwell" panose="02060603020205020403" pitchFamily="18" charset="0"/>
              </a:rPr>
              <a:t>who </a:t>
            </a:r>
            <a:r>
              <a:rPr lang="en-US" sz="2300" dirty="0" smtClean="0">
                <a:latin typeface="Rockwell" panose="02060603020205020403" pitchFamily="18" charset="0"/>
              </a:rPr>
              <a:t>hurries his footsteps</a:t>
            </a:r>
            <a:r>
              <a:rPr lang="en-US" sz="2300" dirty="0">
                <a:latin typeface="Rockwell" panose="02060603020205020403" pitchFamily="18" charset="0"/>
              </a:rPr>
              <a:t> </a:t>
            </a:r>
            <a:r>
              <a:rPr lang="en-US" sz="2300" dirty="0" smtClean="0">
                <a:latin typeface="Rockwell" panose="02060603020205020403" pitchFamily="18" charset="0"/>
              </a:rPr>
              <a:t>errs</a:t>
            </a:r>
            <a:r>
              <a:rPr lang="en-US" sz="2300" dirty="0">
                <a:latin typeface="Rockwell" panose="02060603020205020403" pitchFamily="18" charset="0"/>
              </a:rPr>
              <a:t>.</a:t>
            </a:r>
            <a:r>
              <a:rPr lang="en-US" sz="2300" dirty="0" smtClean="0">
                <a:solidFill>
                  <a:srgbClr val="000000"/>
                </a:solidFill>
                <a:latin typeface="Rockwell" panose="02060603020205020403" pitchFamily="18" charset="0"/>
              </a:rPr>
              <a:t>”</a:t>
            </a:r>
            <a:endParaRPr lang="es-GT" sz="2300" dirty="0">
              <a:latin typeface="Rockwell" panose="02060603020205020403" pitchFamily="18" charset="0"/>
            </a:endParaRPr>
          </a:p>
        </p:txBody>
      </p:sp>
    </p:spTree>
    <p:extLst>
      <p:ext uri="{BB962C8B-B14F-4D97-AF65-F5344CB8AC3E}">
        <p14:creationId xmlns:p14="http://schemas.microsoft.com/office/powerpoint/2010/main" val="161808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Trust In Dating</a:t>
            </a:r>
            <a:endParaRPr lang="es-GT" sz="4600" b="1" u="sng" dirty="0">
              <a:latin typeface="Rockwell" panose="02060603020205020403" pitchFamily="18" charset="0"/>
            </a:endParaRPr>
          </a:p>
        </p:txBody>
      </p:sp>
      <p:pic>
        <p:nvPicPr>
          <p:cNvPr id="8194" name="Picture 2" descr="Image result for why haven't i met the one y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47057"/>
            <a:ext cx="3396342" cy="58477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10644" y="947057"/>
            <a:ext cx="5519056" cy="5847755"/>
          </a:xfrm>
          <a:prstGeom prst="rect">
            <a:avLst/>
          </a:prstGeom>
          <a:ln w="28575">
            <a:solidFill>
              <a:schemeClr val="tx1"/>
            </a:solidFill>
          </a:ln>
        </p:spPr>
        <p:txBody>
          <a:bodyPr wrap="square">
            <a:spAutoFit/>
          </a:bodyPr>
          <a:lstStyle/>
          <a:p>
            <a:pPr marL="342900" indent="-342900">
              <a:buFont typeface="+mj-lt"/>
              <a:buAutoNum type="arabicPeriod"/>
            </a:pPr>
            <a:r>
              <a:rPr lang="en-US" sz="2600" dirty="0" smtClean="0">
                <a:solidFill>
                  <a:srgbClr val="000000"/>
                </a:solidFill>
                <a:latin typeface="Rockwell" panose="02060603020205020403" pitchFamily="18" charset="0"/>
              </a:rPr>
              <a:t>I’m not ready</a:t>
            </a:r>
          </a:p>
          <a:p>
            <a:pPr marL="800100" lvl="1" indent="-342900">
              <a:buFont typeface="Arial" panose="020B0604020202020204" pitchFamily="34" charset="0"/>
              <a:buChar char="•"/>
            </a:pPr>
            <a:r>
              <a:rPr lang="en-US" b="1" dirty="0" smtClean="0">
                <a:solidFill>
                  <a:srgbClr val="000000"/>
                </a:solidFill>
                <a:latin typeface="Rockwell" panose="02060603020205020403" pitchFamily="18" charset="0"/>
              </a:rPr>
              <a:t>Ex 13:17</a:t>
            </a:r>
            <a:r>
              <a:rPr lang="en-US" dirty="0" smtClean="0">
                <a:solidFill>
                  <a:srgbClr val="000000"/>
                </a:solidFill>
                <a:latin typeface="Rockwell" panose="02060603020205020403" pitchFamily="18" charset="0"/>
              </a:rPr>
              <a:t> – “Now </a:t>
            </a:r>
            <a:r>
              <a:rPr lang="en-US" dirty="0">
                <a:solidFill>
                  <a:srgbClr val="000000"/>
                </a:solidFill>
                <a:latin typeface="Rockwell" panose="02060603020205020403" pitchFamily="18" charset="0"/>
              </a:rPr>
              <a:t>when Pharaoh had let the people go, God did not lead them by the way of the land of the Philistines, even though it was near; for God said, </a:t>
            </a:r>
            <a:r>
              <a:rPr lang="en-US" dirty="0" smtClean="0">
                <a:solidFill>
                  <a:srgbClr val="000000"/>
                </a:solidFill>
                <a:latin typeface="Rockwell" panose="02060603020205020403" pitchFamily="18" charset="0"/>
              </a:rPr>
              <a:t>‘The </a:t>
            </a:r>
            <a:r>
              <a:rPr lang="en-US" dirty="0">
                <a:solidFill>
                  <a:srgbClr val="000000"/>
                </a:solidFill>
                <a:latin typeface="Rockwell" panose="02060603020205020403" pitchFamily="18" charset="0"/>
              </a:rPr>
              <a:t>people might change their minds when they see war, and return to Egypt</a:t>
            </a:r>
            <a:r>
              <a:rPr lang="en-US" dirty="0" smtClean="0">
                <a:solidFill>
                  <a:srgbClr val="000000"/>
                </a:solidFill>
                <a:latin typeface="Rockwell" panose="02060603020205020403" pitchFamily="18" charset="0"/>
              </a:rPr>
              <a:t>.’”</a:t>
            </a:r>
          </a:p>
          <a:p>
            <a:pPr marL="800100" lvl="1" indent="-342900">
              <a:buFont typeface="Arial" panose="020B0604020202020204" pitchFamily="34" charset="0"/>
              <a:buChar char="•"/>
            </a:pPr>
            <a:endParaRPr lang="en-US" sz="600" dirty="0" smtClean="0">
              <a:solidFill>
                <a:srgbClr val="000000"/>
              </a:solidFill>
              <a:latin typeface="Rockwell" panose="02060603020205020403" pitchFamily="18" charset="0"/>
            </a:endParaRPr>
          </a:p>
          <a:p>
            <a:pPr marL="342900" indent="-342900">
              <a:buFont typeface="+mj-lt"/>
              <a:buAutoNum type="arabicPeriod"/>
            </a:pPr>
            <a:r>
              <a:rPr lang="en-US" sz="2600" dirty="0" smtClean="0">
                <a:latin typeface="Rockwell" panose="02060603020205020403" pitchFamily="18" charset="0"/>
              </a:rPr>
              <a:t>They’re not ready</a:t>
            </a:r>
          </a:p>
          <a:p>
            <a:pPr marL="914400" lvl="1" indent="-457200">
              <a:buFont typeface="Arial" panose="020B0604020202020204" pitchFamily="34" charset="0"/>
              <a:buChar char="•"/>
            </a:pPr>
            <a:r>
              <a:rPr lang="en-US" b="1" dirty="0" smtClean="0">
                <a:latin typeface="Rockwell" panose="02060603020205020403" pitchFamily="18" charset="0"/>
              </a:rPr>
              <a:t>Acts 1:7</a:t>
            </a:r>
            <a:r>
              <a:rPr lang="en-US" dirty="0" smtClean="0">
                <a:latin typeface="Rockwell" panose="02060603020205020403" pitchFamily="18" charset="0"/>
              </a:rPr>
              <a:t> – “</a:t>
            </a:r>
            <a:r>
              <a:rPr lang="en-US" dirty="0">
                <a:latin typeface="Rockwell" panose="02060603020205020403" pitchFamily="18" charset="0"/>
              </a:rPr>
              <a:t>He said to them, “It is not for you to know times or epochs which the Father has fixed by His own authority</a:t>
            </a:r>
            <a:r>
              <a:rPr lang="en-US" dirty="0" smtClean="0">
                <a:latin typeface="Rockwell" panose="02060603020205020403" pitchFamily="18" charset="0"/>
              </a:rPr>
              <a:t>”</a:t>
            </a:r>
          </a:p>
          <a:p>
            <a:pPr marL="914400" lvl="1" indent="-457200">
              <a:buFont typeface="Arial" panose="020B0604020202020204" pitchFamily="34" charset="0"/>
              <a:buChar char="•"/>
            </a:pPr>
            <a:endParaRPr lang="en-US" sz="600" dirty="0" smtClean="0">
              <a:latin typeface="Rockwell" panose="02060603020205020403" pitchFamily="18" charset="0"/>
            </a:endParaRPr>
          </a:p>
          <a:p>
            <a:pPr marL="457200" indent="-457200">
              <a:buFont typeface="+mj-lt"/>
              <a:buAutoNum type="arabicPeriod"/>
            </a:pPr>
            <a:r>
              <a:rPr lang="en-US" sz="2600" dirty="0" smtClean="0">
                <a:latin typeface="Rockwell" panose="02060603020205020403" pitchFamily="18" charset="0"/>
              </a:rPr>
              <a:t>Not seeing what’s in front of me</a:t>
            </a:r>
          </a:p>
          <a:p>
            <a:pPr marL="914400" lvl="1" indent="-457200">
              <a:buFont typeface="Arial" panose="020B0604020202020204" pitchFamily="34" charset="0"/>
              <a:buChar char="•"/>
            </a:pPr>
            <a:r>
              <a:rPr lang="en-US" b="1" dirty="0" smtClean="0">
                <a:latin typeface="Rockwell" panose="02060603020205020403" pitchFamily="18" charset="0"/>
              </a:rPr>
              <a:t>2 Kings 6:16</a:t>
            </a:r>
            <a:r>
              <a:rPr lang="en-US" dirty="0" smtClean="0">
                <a:latin typeface="Rockwell" panose="02060603020205020403" pitchFamily="18" charset="0"/>
              </a:rPr>
              <a:t> – “</a:t>
            </a:r>
            <a:r>
              <a:rPr lang="en-US" dirty="0">
                <a:latin typeface="Rockwell" panose="02060603020205020403" pitchFamily="18" charset="0"/>
              </a:rPr>
              <a:t>So </a:t>
            </a:r>
            <a:r>
              <a:rPr lang="en-US" dirty="0" smtClean="0">
                <a:latin typeface="Rockwell" panose="02060603020205020403" pitchFamily="18" charset="0"/>
              </a:rPr>
              <a:t>he</a:t>
            </a:r>
            <a:r>
              <a:rPr lang="en-US" dirty="0">
                <a:latin typeface="Rockwell" panose="02060603020205020403" pitchFamily="18" charset="0"/>
              </a:rPr>
              <a:t> </a:t>
            </a:r>
            <a:r>
              <a:rPr lang="en-US" dirty="0" smtClean="0">
                <a:latin typeface="Rockwell" panose="02060603020205020403" pitchFamily="18" charset="0"/>
              </a:rPr>
              <a:t>answered, ‘Do </a:t>
            </a:r>
            <a:r>
              <a:rPr lang="en-US" dirty="0">
                <a:latin typeface="Rockwell" panose="02060603020205020403" pitchFamily="18" charset="0"/>
              </a:rPr>
              <a:t>not fear, for those who are with us are more than those who are with them</a:t>
            </a:r>
            <a:r>
              <a:rPr lang="en-US" dirty="0" smtClean="0">
                <a:latin typeface="Rockwell" panose="02060603020205020403" pitchFamily="18" charset="0"/>
              </a:rPr>
              <a:t>.’”</a:t>
            </a:r>
          </a:p>
          <a:p>
            <a:pPr marL="914400" lvl="1" indent="-457200">
              <a:buFont typeface="Arial" panose="020B0604020202020204" pitchFamily="34" charset="0"/>
              <a:buChar char="•"/>
            </a:pPr>
            <a:endParaRPr lang="en-US" sz="600" dirty="0" smtClean="0">
              <a:latin typeface="Rockwell" panose="02060603020205020403" pitchFamily="18" charset="0"/>
            </a:endParaRPr>
          </a:p>
          <a:p>
            <a:pPr marL="457200" indent="-457200">
              <a:buFont typeface="+mj-lt"/>
              <a:buAutoNum type="arabicPeriod"/>
            </a:pPr>
            <a:r>
              <a:rPr lang="en-US" sz="2600" dirty="0" smtClean="0">
                <a:latin typeface="Rockwell" panose="02060603020205020403" pitchFamily="18" charset="0"/>
              </a:rPr>
              <a:t>Not God’s Will To Marry</a:t>
            </a:r>
          </a:p>
          <a:p>
            <a:pPr marL="914400" lvl="1" indent="-457200">
              <a:buFont typeface="Arial" panose="020B0604020202020204" pitchFamily="34" charset="0"/>
              <a:buChar char="•"/>
            </a:pPr>
            <a:r>
              <a:rPr lang="en-US" b="1" dirty="0" smtClean="0">
                <a:latin typeface="Rockwell" panose="02060603020205020403" pitchFamily="18" charset="0"/>
              </a:rPr>
              <a:t>1 Cor 7:7</a:t>
            </a:r>
            <a:r>
              <a:rPr lang="en-US" dirty="0" smtClean="0">
                <a:latin typeface="Rockwell" panose="02060603020205020403" pitchFamily="18" charset="0"/>
              </a:rPr>
              <a:t> – “</a:t>
            </a:r>
            <a:r>
              <a:rPr lang="en-US" dirty="0">
                <a:latin typeface="Rockwell" panose="02060603020205020403" pitchFamily="18" charset="0"/>
              </a:rPr>
              <a:t>Yet I wish that all </a:t>
            </a:r>
            <a:r>
              <a:rPr lang="en-US" dirty="0" smtClean="0">
                <a:latin typeface="Rockwell" panose="02060603020205020403" pitchFamily="18" charset="0"/>
              </a:rPr>
              <a:t>men were even </a:t>
            </a:r>
            <a:r>
              <a:rPr lang="en-US" dirty="0">
                <a:latin typeface="Rockwell" panose="02060603020205020403" pitchFamily="18" charset="0"/>
              </a:rPr>
              <a:t>as I myself am.</a:t>
            </a:r>
            <a:r>
              <a:rPr lang="en-US" dirty="0" smtClean="0">
                <a:latin typeface="Rockwell" panose="02060603020205020403" pitchFamily="18" charset="0"/>
              </a:rPr>
              <a:t>”</a:t>
            </a:r>
          </a:p>
        </p:txBody>
      </p:sp>
    </p:spTree>
    <p:extLst>
      <p:ext uri="{BB962C8B-B14F-4D97-AF65-F5344CB8AC3E}">
        <p14:creationId xmlns:p14="http://schemas.microsoft.com/office/powerpoint/2010/main" val="60337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Trust In Dating</a:t>
            </a:r>
            <a:endParaRPr lang="es-GT" sz="4600" b="1" u="sng" dirty="0">
              <a:latin typeface="Rockwell" panose="02060603020205020403" pitchFamily="18" charset="0"/>
            </a:endParaRPr>
          </a:p>
        </p:txBody>
      </p:sp>
      <p:pic>
        <p:nvPicPr>
          <p:cNvPr id="7170" name="Picture 2" descr="Image result for seek first the kingdom of god"/>
          <p:cNvPicPr>
            <a:picLocks noChangeAspect="1" noChangeArrowheads="1"/>
          </p:cNvPicPr>
          <p:nvPr/>
        </p:nvPicPr>
        <p:blipFill rotWithShape="1">
          <a:blip r:embed="rId3">
            <a:extLst>
              <a:ext uri="{28A0092B-C50C-407E-A947-70E740481C1C}">
                <a14:useLocalDpi xmlns:a14="http://schemas.microsoft.com/office/drawing/2010/main" val="0"/>
              </a:ext>
            </a:extLst>
          </a:blip>
          <a:srcRect t="13232" b="10845"/>
          <a:stretch/>
        </p:blipFill>
        <p:spPr bwMode="auto">
          <a:xfrm>
            <a:off x="0" y="947057"/>
            <a:ext cx="4588329" cy="59109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he makes all things beautiful in his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47056"/>
            <a:ext cx="4572000" cy="591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80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Discernment In Dating</a:t>
            </a:r>
            <a:endParaRPr lang="es-GT" sz="4600" b="1" u="sng" dirty="0">
              <a:latin typeface="Rockwell" panose="02060603020205020403" pitchFamily="18" charset="0"/>
            </a:endParaRPr>
          </a:p>
        </p:txBody>
      </p:sp>
      <p:pic>
        <p:nvPicPr>
          <p:cNvPr id="17410" name="Picture 2" descr="Image result for discernment dating"/>
          <p:cNvPicPr>
            <a:picLocks noChangeAspect="1" noChangeArrowheads="1"/>
          </p:cNvPicPr>
          <p:nvPr/>
        </p:nvPicPr>
        <p:blipFill rotWithShape="1">
          <a:blip r:embed="rId3">
            <a:extLst>
              <a:ext uri="{28A0092B-C50C-407E-A947-70E740481C1C}">
                <a14:useLocalDpi xmlns:a14="http://schemas.microsoft.com/office/drawing/2010/main" val="0"/>
              </a:ext>
            </a:extLst>
          </a:blip>
          <a:srcRect t="11851" b="14471"/>
          <a:stretch/>
        </p:blipFill>
        <p:spPr bwMode="auto">
          <a:xfrm>
            <a:off x="0" y="800219"/>
            <a:ext cx="9119961" cy="2943057"/>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prov 10:13"/>
          <p:cNvPicPr>
            <a:picLocks noChangeAspect="1" noChangeArrowheads="1"/>
          </p:cNvPicPr>
          <p:nvPr/>
        </p:nvPicPr>
        <p:blipFill rotWithShape="1">
          <a:blip r:embed="rId4">
            <a:extLst>
              <a:ext uri="{28A0092B-C50C-407E-A947-70E740481C1C}">
                <a14:useLocalDpi xmlns:a14="http://schemas.microsoft.com/office/drawing/2010/main" val="0"/>
              </a:ext>
            </a:extLst>
          </a:blip>
          <a:srcRect t="7727" b="28974"/>
          <a:stretch/>
        </p:blipFill>
        <p:spPr bwMode="auto">
          <a:xfrm>
            <a:off x="0" y="3743276"/>
            <a:ext cx="9119961" cy="311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1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Discernment In Dating</a:t>
            </a:r>
            <a:endParaRPr lang="es-GT" sz="4600" b="1" u="sng" dirty="0">
              <a:latin typeface="Rockwell" panose="02060603020205020403" pitchFamily="18" charset="0"/>
            </a:endParaRPr>
          </a:p>
        </p:txBody>
      </p:sp>
      <p:sp>
        <p:nvSpPr>
          <p:cNvPr id="3" name="Rectangle 2"/>
          <p:cNvSpPr/>
          <p:nvPr/>
        </p:nvSpPr>
        <p:spPr>
          <a:xfrm>
            <a:off x="0" y="800219"/>
            <a:ext cx="9144000" cy="1738938"/>
          </a:xfrm>
          <a:prstGeom prst="rect">
            <a:avLst/>
          </a:prstGeom>
        </p:spPr>
        <p:txBody>
          <a:bodyPr wrap="square">
            <a:spAutoFit/>
          </a:bodyPr>
          <a:lstStyle/>
          <a:p>
            <a:pPr marL="228600" indent="-228600">
              <a:buAutoNum type="arabicPeriod"/>
            </a:pPr>
            <a:r>
              <a:rPr lang="en-US" sz="3100" dirty="0">
                <a:latin typeface="Rockwell" panose="02060603020205020403" pitchFamily="18" charset="0"/>
              </a:rPr>
              <a:t>Will this activity arouse the desires of the flesh</a:t>
            </a:r>
            <a:r>
              <a:rPr lang="en-US" sz="3100" dirty="0" smtClean="0">
                <a:latin typeface="Rockwell" panose="02060603020205020403" pitchFamily="18" charset="0"/>
              </a:rPr>
              <a:t>?</a:t>
            </a:r>
          </a:p>
          <a:p>
            <a:pPr marL="914400" lvl="1" indent="-457200">
              <a:buFont typeface="Arial" panose="020B0604020202020204" pitchFamily="34" charset="0"/>
              <a:buChar char="•"/>
            </a:pPr>
            <a:endParaRPr lang="en-US" sz="1000" b="1"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2 </a:t>
            </a:r>
            <a:r>
              <a:rPr lang="en-US" sz="2200" b="1" dirty="0" smtClean="0">
                <a:latin typeface="Rockwell" panose="02060603020205020403" pitchFamily="18" charset="0"/>
              </a:rPr>
              <a:t>Tim 2:22</a:t>
            </a:r>
            <a:r>
              <a:rPr lang="en-US" sz="2200" dirty="0" smtClean="0">
                <a:latin typeface="Rockwell" panose="02060603020205020403" pitchFamily="18" charset="0"/>
              </a:rPr>
              <a:t> – “</a:t>
            </a:r>
            <a:r>
              <a:rPr lang="en-US" sz="2200" dirty="0">
                <a:latin typeface="Rockwell" panose="02060603020205020403" pitchFamily="18" charset="0"/>
              </a:rPr>
              <a:t>Now flee from youthful lusts and pursue righteousness, faith, love and peace, with those who call on the Lord from a pure heart.</a:t>
            </a:r>
            <a:r>
              <a:rPr lang="en-US" sz="2200" dirty="0" smtClean="0">
                <a:latin typeface="Rockwell" panose="02060603020205020403" pitchFamily="18" charset="0"/>
              </a:rPr>
              <a:t>”</a:t>
            </a:r>
            <a:endParaRPr lang="en-US" sz="2200" dirty="0">
              <a:latin typeface="Rockwell" panose="02060603020205020403" pitchFamily="18" charset="0"/>
            </a:endParaRPr>
          </a:p>
        </p:txBody>
      </p:sp>
    </p:spTree>
    <p:extLst>
      <p:ext uri="{BB962C8B-B14F-4D97-AF65-F5344CB8AC3E}">
        <p14:creationId xmlns:p14="http://schemas.microsoft.com/office/powerpoint/2010/main" val="14237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a:latin typeface="Rockwell" panose="02060603020205020403" pitchFamily="18" charset="0"/>
              </a:rPr>
              <a:t>Dating </a:t>
            </a:r>
            <a:r>
              <a:rPr lang="en-US" sz="4600" b="1" u="sng" dirty="0" smtClean="0">
                <a:latin typeface="Rockwell" panose="02060603020205020403" pitchFamily="18" charset="0"/>
              </a:rPr>
              <a:t>In </a:t>
            </a:r>
            <a:r>
              <a:rPr lang="en-US" sz="4600" b="1" u="sng" dirty="0">
                <a:latin typeface="Rockwell" panose="02060603020205020403" pitchFamily="18" charset="0"/>
              </a:rPr>
              <a:t>The Fear Of The Lord</a:t>
            </a:r>
            <a:endParaRPr lang="es-GT" sz="4600" b="1" u="sng" dirty="0">
              <a:latin typeface="Rockwell" panose="02060603020205020403" pitchFamily="18" charset="0"/>
            </a:endParaRPr>
          </a:p>
        </p:txBody>
      </p:sp>
      <p:sp>
        <p:nvSpPr>
          <p:cNvPr id="3" name="TextBox 2"/>
          <p:cNvSpPr txBox="1"/>
          <p:nvPr/>
        </p:nvSpPr>
        <p:spPr>
          <a:xfrm>
            <a:off x="0" y="800219"/>
            <a:ext cx="9144000" cy="3908762"/>
          </a:xfrm>
          <a:prstGeom prst="rect">
            <a:avLst/>
          </a:prstGeom>
          <a:noFill/>
        </p:spPr>
        <p:txBody>
          <a:bodyPr wrap="square" rtlCol="0">
            <a:spAutoFit/>
          </a:bodyPr>
          <a:lstStyle/>
          <a:p>
            <a:pPr marL="342900" indent="-342900">
              <a:buFont typeface="+mj-lt"/>
              <a:buAutoNum type="arabicParenR"/>
            </a:pPr>
            <a:r>
              <a:rPr lang="en-US" sz="3000" dirty="0" smtClean="0">
                <a:latin typeface="Rockwell" panose="02060603020205020403" pitchFamily="18" charset="0"/>
              </a:rPr>
              <a:t>Marriage Is For Life</a:t>
            </a:r>
          </a:p>
          <a:p>
            <a:pPr marL="914400" lvl="1" indent="-457200">
              <a:buFont typeface="Arial" panose="020B0604020202020204" pitchFamily="34" charset="0"/>
              <a:buChar char="•"/>
            </a:pPr>
            <a:endParaRPr lang="en-US" sz="1000" b="1"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Matt 19:4-6</a:t>
            </a:r>
            <a:r>
              <a:rPr lang="en-US" sz="2200" dirty="0" smtClean="0">
                <a:latin typeface="Rockwell" panose="02060603020205020403" pitchFamily="18" charset="0"/>
              </a:rPr>
              <a:t> – “</a:t>
            </a:r>
            <a:r>
              <a:rPr lang="en-US" sz="2200" dirty="0">
                <a:latin typeface="Rockwell" panose="02060603020205020403" pitchFamily="18" charset="0"/>
              </a:rPr>
              <a:t>And He answered and </a:t>
            </a:r>
            <a:r>
              <a:rPr lang="en-US" sz="2200" dirty="0" smtClean="0">
                <a:latin typeface="Rockwell" panose="02060603020205020403" pitchFamily="18" charset="0"/>
              </a:rPr>
              <a:t>said,</a:t>
            </a:r>
            <a:r>
              <a:rPr lang="en-US" sz="2200" dirty="0">
                <a:latin typeface="Rockwell" panose="02060603020205020403" pitchFamily="18" charset="0"/>
              </a:rPr>
              <a:t> </a:t>
            </a:r>
            <a:r>
              <a:rPr lang="en-US" sz="2200" dirty="0" smtClean="0">
                <a:latin typeface="Rockwell" panose="02060603020205020403" pitchFamily="18" charset="0"/>
              </a:rPr>
              <a:t>‘Have </a:t>
            </a:r>
            <a:r>
              <a:rPr lang="en-US" sz="2200" dirty="0">
                <a:latin typeface="Rockwell" panose="02060603020205020403" pitchFamily="18" charset="0"/>
              </a:rPr>
              <a:t>you not read that He who created them from the beginning </a:t>
            </a:r>
            <a:r>
              <a:rPr lang="en-US" sz="2200" cap="small" dirty="0">
                <a:latin typeface="Rockwell" panose="02060603020205020403" pitchFamily="18" charset="0"/>
              </a:rPr>
              <a:t>made them male and </a:t>
            </a:r>
            <a:r>
              <a:rPr lang="en-US" sz="2200" cap="small" dirty="0" smtClean="0">
                <a:latin typeface="Rockwell" panose="02060603020205020403" pitchFamily="18" charset="0"/>
              </a:rPr>
              <a:t>female</a:t>
            </a:r>
            <a:r>
              <a:rPr lang="en-US" sz="2200" dirty="0" smtClean="0">
                <a:latin typeface="Rockwell" panose="02060603020205020403" pitchFamily="18" charset="0"/>
              </a:rPr>
              <a:t>, and </a:t>
            </a:r>
            <a:r>
              <a:rPr lang="en-US" sz="2200" dirty="0">
                <a:latin typeface="Rockwell" panose="02060603020205020403" pitchFamily="18" charset="0"/>
              </a:rPr>
              <a:t>said, </a:t>
            </a:r>
            <a:r>
              <a:rPr lang="en-US" sz="2200" dirty="0" smtClean="0">
                <a:latin typeface="Rockwell" panose="02060603020205020403" pitchFamily="18" charset="0"/>
              </a:rPr>
              <a:t> “</a:t>
            </a:r>
            <a:r>
              <a:rPr lang="en-US" sz="2200" cap="small" dirty="0" smtClean="0">
                <a:latin typeface="Rockwell" panose="02060603020205020403" pitchFamily="18" charset="0"/>
              </a:rPr>
              <a:t>For </a:t>
            </a:r>
            <a:r>
              <a:rPr lang="en-US" sz="2200" cap="small" dirty="0">
                <a:latin typeface="Rockwell" panose="02060603020205020403" pitchFamily="18" charset="0"/>
              </a:rPr>
              <a:t>this reason a man shall leave his father and mother and be joined to his wife, and</a:t>
            </a:r>
            <a:r>
              <a:rPr lang="en-US" sz="2200" dirty="0">
                <a:latin typeface="Rockwell" panose="02060603020205020403" pitchFamily="18" charset="0"/>
              </a:rPr>
              <a:t> </a:t>
            </a:r>
            <a:r>
              <a:rPr lang="en-US" sz="2200" cap="small" dirty="0">
                <a:latin typeface="Rockwell" panose="02060603020205020403" pitchFamily="18" charset="0"/>
              </a:rPr>
              <a:t>the two shall become one </a:t>
            </a:r>
            <a:r>
              <a:rPr lang="en-US" sz="2200" cap="small" dirty="0" smtClean="0">
                <a:latin typeface="Rockwell" panose="02060603020205020403" pitchFamily="18" charset="0"/>
              </a:rPr>
              <a:t>flesh</a:t>
            </a:r>
            <a:r>
              <a:rPr lang="en-US" sz="2200" dirty="0" smtClean="0">
                <a:latin typeface="Rockwell" panose="02060603020205020403" pitchFamily="18" charset="0"/>
              </a:rPr>
              <a:t>”?</a:t>
            </a:r>
            <a:r>
              <a:rPr lang="en-US" sz="2200" dirty="0">
                <a:latin typeface="Rockwell" panose="02060603020205020403" pitchFamily="18" charset="0"/>
              </a:rPr>
              <a:t> </a:t>
            </a:r>
            <a:r>
              <a:rPr lang="en-US" sz="2200" dirty="0" smtClean="0">
                <a:latin typeface="Rockwell" panose="02060603020205020403" pitchFamily="18" charset="0"/>
              </a:rPr>
              <a:t>So </a:t>
            </a:r>
            <a:r>
              <a:rPr lang="en-US" sz="2200" dirty="0">
                <a:latin typeface="Rockwell" panose="02060603020205020403" pitchFamily="18" charset="0"/>
              </a:rPr>
              <a:t>they are no longer two, but one flesh. </a:t>
            </a:r>
            <a:r>
              <a:rPr lang="en-US" sz="2200" u="sng" dirty="0">
                <a:latin typeface="Rockwell" panose="02060603020205020403" pitchFamily="18" charset="0"/>
              </a:rPr>
              <a:t>What therefore God has joined together, let no man separate</a:t>
            </a:r>
            <a:r>
              <a:rPr lang="en-US" sz="2200" dirty="0" smtClean="0">
                <a:latin typeface="Rockwell" panose="02060603020205020403" pitchFamily="18" charset="0"/>
              </a:rPr>
              <a:t>.’”</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914400" lvl="1" indent="-457200">
              <a:buFont typeface="Arial" panose="020B0604020202020204" pitchFamily="34" charset="0"/>
              <a:buChar char="•"/>
            </a:pPr>
            <a:r>
              <a:rPr lang="en-US" sz="2200" b="1" dirty="0">
                <a:latin typeface="Rockwell" panose="02060603020205020403" pitchFamily="18" charset="0"/>
              </a:rPr>
              <a:t>Mal 2:16a</a:t>
            </a:r>
            <a:r>
              <a:rPr lang="en-US" sz="2200" dirty="0">
                <a:latin typeface="Rockwell" panose="02060603020205020403" pitchFamily="18" charset="0"/>
              </a:rPr>
              <a:t> – “‘For </a:t>
            </a:r>
            <a:r>
              <a:rPr lang="en-US" sz="2200" u="sng" dirty="0">
                <a:latin typeface="Rockwell" panose="02060603020205020403" pitchFamily="18" charset="0"/>
              </a:rPr>
              <a:t>I hate divorce</a:t>
            </a:r>
            <a:r>
              <a:rPr lang="en-US" sz="2200" dirty="0">
                <a:latin typeface="Rockwell" panose="02060603020205020403" pitchFamily="18" charset="0"/>
              </a:rPr>
              <a:t>,’ says the </a:t>
            </a:r>
            <a:r>
              <a:rPr lang="en-US" sz="2200" cap="small" dirty="0">
                <a:latin typeface="Rockwell" panose="02060603020205020403" pitchFamily="18" charset="0"/>
              </a:rPr>
              <a:t>Lord</a:t>
            </a:r>
            <a:r>
              <a:rPr lang="en-US" sz="2200" dirty="0">
                <a:latin typeface="Rockwell" panose="02060603020205020403" pitchFamily="18" charset="0"/>
              </a:rPr>
              <a:t>, the God of Israel</a:t>
            </a:r>
            <a:r>
              <a:rPr lang="en-US" sz="2200" dirty="0" smtClean="0">
                <a:latin typeface="Rockwell" panose="02060603020205020403" pitchFamily="18" charset="0"/>
              </a:rPr>
              <a:t>”</a:t>
            </a:r>
            <a:endParaRPr lang="en-US" sz="2200" dirty="0">
              <a:latin typeface="Rockwell" panose="02060603020205020403" pitchFamily="18" charset="0"/>
            </a:endParaRPr>
          </a:p>
        </p:txBody>
      </p:sp>
    </p:spTree>
    <p:extLst>
      <p:ext uri="{BB962C8B-B14F-4D97-AF65-F5344CB8AC3E}">
        <p14:creationId xmlns:p14="http://schemas.microsoft.com/office/powerpoint/2010/main" val="24227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Discernment In Dating</a:t>
            </a:r>
            <a:endParaRPr lang="es-GT" sz="4600" b="1" u="sng" dirty="0">
              <a:latin typeface="Rockwell" panose="02060603020205020403" pitchFamily="18" charset="0"/>
            </a:endParaRPr>
          </a:p>
        </p:txBody>
      </p:sp>
      <p:sp>
        <p:nvSpPr>
          <p:cNvPr id="3" name="Rectangle 2"/>
          <p:cNvSpPr/>
          <p:nvPr/>
        </p:nvSpPr>
        <p:spPr>
          <a:xfrm>
            <a:off x="0" y="800219"/>
            <a:ext cx="9144000" cy="3046988"/>
          </a:xfrm>
          <a:prstGeom prst="rect">
            <a:avLst/>
          </a:prstGeom>
        </p:spPr>
        <p:txBody>
          <a:bodyPr wrap="square">
            <a:spAutoFit/>
          </a:bodyPr>
          <a:lstStyle/>
          <a:p>
            <a:pPr marL="228600" indent="-228600">
              <a:buAutoNum type="arabicPeriod"/>
            </a:pPr>
            <a:r>
              <a:rPr lang="en-US" sz="3100" dirty="0">
                <a:latin typeface="Rockwell" panose="02060603020205020403" pitchFamily="18" charset="0"/>
              </a:rPr>
              <a:t>Will this activity arouse the desires of the flesh</a:t>
            </a:r>
            <a:r>
              <a:rPr lang="en-US" sz="3100" dirty="0" smtClean="0">
                <a:latin typeface="Rockwell" panose="02060603020205020403" pitchFamily="18" charset="0"/>
              </a:rPr>
              <a:t>?</a:t>
            </a:r>
          </a:p>
          <a:p>
            <a:pPr marL="228600" indent="-228600">
              <a:buAutoNum type="arabicPeriod"/>
            </a:pPr>
            <a:endParaRPr lang="en-US" sz="1000" dirty="0" smtClean="0">
              <a:latin typeface="Rockwell" panose="02060603020205020403" pitchFamily="18" charset="0"/>
            </a:endParaRPr>
          </a:p>
          <a:p>
            <a:pPr marL="228600" indent="-228600">
              <a:buAutoNum type="arabicPeriod"/>
            </a:pPr>
            <a:r>
              <a:rPr lang="en-US" sz="3100" dirty="0" smtClean="0">
                <a:latin typeface="Rockwell" panose="02060603020205020403" pitchFamily="18" charset="0"/>
              </a:rPr>
              <a:t>Will </a:t>
            </a:r>
            <a:r>
              <a:rPr lang="en-US" sz="3100" dirty="0" smtClean="0">
                <a:latin typeface="Rockwell" panose="02060603020205020403" pitchFamily="18" charset="0"/>
              </a:rPr>
              <a:t>this activity violate my conscience?</a:t>
            </a:r>
          </a:p>
          <a:p>
            <a:pPr marL="914400" lvl="1" indent="-457200">
              <a:buFont typeface="Arial" panose="020B0604020202020204" pitchFamily="34" charset="0"/>
              <a:buChar char="•"/>
            </a:pPr>
            <a:endParaRPr lang="en-US" sz="1000" b="1"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Rom </a:t>
            </a:r>
            <a:r>
              <a:rPr lang="en-US" sz="2200" b="1" dirty="0" smtClean="0">
                <a:latin typeface="Rockwell" panose="02060603020205020403" pitchFamily="18" charset="0"/>
              </a:rPr>
              <a:t>14:22-23</a:t>
            </a:r>
            <a:r>
              <a:rPr lang="en-US" sz="2200" dirty="0" smtClean="0">
                <a:latin typeface="Rockwell" panose="02060603020205020403" pitchFamily="18" charset="0"/>
              </a:rPr>
              <a:t> – “</a:t>
            </a:r>
            <a:r>
              <a:rPr lang="en-US" sz="2200" b="1" baseline="30000" dirty="0" smtClean="0">
                <a:latin typeface="Rockwell" panose="02060603020205020403" pitchFamily="18" charset="0"/>
              </a:rPr>
              <a:t>22</a:t>
            </a:r>
            <a:r>
              <a:rPr lang="en-US" sz="2200" dirty="0" smtClean="0">
                <a:latin typeface="Rockwell" panose="02060603020205020403" pitchFamily="18" charset="0"/>
              </a:rPr>
              <a:t>The </a:t>
            </a:r>
            <a:r>
              <a:rPr lang="en-US" sz="2200" dirty="0">
                <a:latin typeface="Rockwell" panose="02060603020205020403" pitchFamily="18" charset="0"/>
              </a:rPr>
              <a:t>faith which you have, </a:t>
            </a:r>
            <a:r>
              <a:rPr lang="en-US" sz="2200" dirty="0" smtClean="0">
                <a:latin typeface="Rockwell" panose="02060603020205020403" pitchFamily="18" charset="0"/>
              </a:rPr>
              <a:t>have</a:t>
            </a:r>
            <a:r>
              <a:rPr lang="en-US" sz="2200" dirty="0">
                <a:latin typeface="Rockwell" panose="02060603020205020403" pitchFamily="18" charset="0"/>
              </a:rPr>
              <a:t> </a:t>
            </a:r>
            <a:r>
              <a:rPr lang="en-US" sz="2200" dirty="0" smtClean="0">
                <a:latin typeface="Rockwell" panose="02060603020205020403" pitchFamily="18" charset="0"/>
              </a:rPr>
              <a:t>as </a:t>
            </a:r>
            <a:r>
              <a:rPr lang="en-US" sz="2200" dirty="0">
                <a:latin typeface="Rockwell" panose="02060603020205020403" pitchFamily="18" charset="0"/>
              </a:rPr>
              <a:t>your own conviction before God. Happy is he who does not condemn himself in what he approves. </a:t>
            </a:r>
            <a:r>
              <a:rPr lang="en-US" sz="2200" b="1" baseline="30000" dirty="0" smtClean="0">
                <a:latin typeface="Rockwell" panose="02060603020205020403" pitchFamily="18" charset="0"/>
              </a:rPr>
              <a:t>23</a:t>
            </a:r>
            <a:r>
              <a:rPr lang="en-US" sz="2200" dirty="0" smtClean="0">
                <a:latin typeface="Rockwell" panose="02060603020205020403" pitchFamily="18" charset="0"/>
              </a:rPr>
              <a:t>But</a:t>
            </a:r>
            <a:r>
              <a:rPr lang="en-US" sz="2200" dirty="0">
                <a:latin typeface="Rockwell" panose="02060603020205020403" pitchFamily="18" charset="0"/>
              </a:rPr>
              <a:t> he who doubts is condemned if he eats, because his eating is not from faith; and whatever is not from faith is sin.</a:t>
            </a:r>
            <a:r>
              <a:rPr lang="en-US" sz="2200" dirty="0" smtClean="0">
                <a:latin typeface="Rockwell" panose="02060603020205020403" pitchFamily="18" charset="0"/>
              </a:rPr>
              <a:t>”</a:t>
            </a:r>
          </a:p>
        </p:txBody>
      </p:sp>
    </p:spTree>
    <p:extLst>
      <p:ext uri="{BB962C8B-B14F-4D97-AF65-F5344CB8AC3E}">
        <p14:creationId xmlns:p14="http://schemas.microsoft.com/office/powerpoint/2010/main" val="300914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Discernment In Dating</a:t>
            </a:r>
            <a:endParaRPr lang="es-GT" sz="4600" b="1" u="sng" dirty="0">
              <a:latin typeface="Rockwell" panose="02060603020205020403" pitchFamily="18" charset="0"/>
            </a:endParaRPr>
          </a:p>
        </p:txBody>
      </p:sp>
      <p:sp>
        <p:nvSpPr>
          <p:cNvPr id="3" name="Rectangle 2"/>
          <p:cNvSpPr/>
          <p:nvPr/>
        </p:nvSpPr>
        <p:spPr>
          <a:xfrm>
            <a:off x="0" y="800219"/>
            <a:ext cx="9144000" cy="6263253"/>
          </a:xfrm>
          <a:prstGeom prst="rect">
            <a:avLst/>
          </a:prstGeom>
        </p:spPr>
        <p:txBody>
          <a:bodyPr wrap="square">
            <a:spAutoFit/>
          </a:bodyPr>
          <a:lstStyle/>
          <a:p>
            <a:pPr marL="228600" indent="-228600">
              <a:buAutoNum type="arabicPeriod"/>
            </a:pPr>
            <a:r>
              <a:rPr lang="en-US" sz="3100" dirty="0">
                <a:latin typeface="Rockwell" panose="02060603020205020403" pitchFamily="18" charset="0"/>
              </a:rPr>
              <a:t>Will this activity arouse the desires of the flesh</a:t>
            </a:r>
            <a:r>
              <a:rPr lang="en-US" sz="3100" dirty="0" smtClean="0">
                <a:latin typeface="Rockwell" panose="02060603020205020403" pitchFamily="18" charset="0"/>
              </a:rPr>
              <a:t>?</a:t>
            </a:r>
          </a:p>
          <a:p>
            <a:pPr marL="228600" indent="-228600">
              <a:buAutoNum type="arabicPeriod"/>
            </a:pPr>
            <a:endParaRPr lang="en-US" sz="1000" dirty="0" smtClean="0">
              <a:latin typeface="Rockwell" panose="02060603020205020403" pitchFamily="18" charset="0"/>
            </a:endParaRPr>
          </a:p>
          <a:p>
            <a:pPr marL="228600" indent="-228600">
              <a:buAutoNum type="arabicPeriod"/>
            </a:pPr>
            <a:r>
              <a:rPr lang="en-US" sz="3100" dirty="0" smtClean="0">
                <a:latin typeface="Rockwell" panose="02060603020205020403" pitchFamily="18" charset="0"/>
              </a:rPr>
              <a:t>Will </a:t>
            </a:r>
            <a:r>
              <a:rPr lang="en-US" sz="3100" dirty="0" smtClean="0">
                <a:latin typeface="Rockwell" panose="02060603020205020403" pitchFamily="18" charset="0"/>
              </a:rPr>
              <a:t>this activity violate my conscience</a:t>
            </a:r>
            <a:r>
              <a:rPr lang="en-US" sz="3100" dirty="0" smtClean="0">
                <a:latin typeface="Rockwell" panose="02060603020205020403" pitchFamily="18" charset="0"/>
              </a:rPr>
              <a:t>?</a:t>
            </a:r>
          </a:p>
          <a:p>
            <a:pPr marL="228600" indent="-228600">
              <a:buAutoNum type="arabicPeriod"/>
            </a:pPr>
            <a:endParaRPr lang="en-US" sz="1000" dirty="0" smtClean="0">
              <a:latin typeface="Rockwell" panose="02060603020205020403" pitchFamily="18" charset="0"/>
            </a:endParaRPr>
          </a:p>
          <a:p>
            <a:pPr marL="228600" indent="-228600">
              <a:buAutoNum type="arabicPeriod"/>
            </a:pPr>
            <a:r>
              <a:rPr lang="en-US" sz="3100" dirty="0" smtClean="0">
                <a:latin typeface="Rockwell" panose="02060603020205020403" pitchFamily="18" charset="0"/>
              </a:rPr>
              <a:t>Will this activity violate their conscience?</a:t>
            </a:r>
          </a:p>
          <a:p>
            <a:pPr marL="914400" lvl="1" indent="-457200">
              <a:buFont typeface="Arial" panose="020B0604020202020204" pitchFamily="34" charset="0"/>
              <a:buChar char="•"/>
            </a:pPr>
            <a:endParaRPr lang="en-US" sz="1000" b="1"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Rom </a:t>
            </a:r>
            <a:r>
              <a:rPr lang="en-US" sz="2200" b="1" dirty="0" smtClean="0">
                <a:latin typeface="Rockwell" panose="02060603020205020403" pitchFamily="18" charset="0"/>
              </a:rPr>
              <a:t>14:20-21</a:t>
            </a:r>
            <a:r>
              <a:rPr lang="en-US" sz="2200" dirty="0" smtClean="0">
                <a:latin typeface="Rockwell" panose="02060603020205020403" pitchFamily="18" charset="0"/>
              </a:rPr>
              <a:t> – “</a:t>
            </a:r>
            <a:r>
              <a:rPr lang="en-US" sz="2200" dirty="0">
                <a:latin typeface="Rockwell" panose="02060603020205020403" pitchFamily="18" charset="0"/>
              </a:rPr>
              <a:t>Do not tear down the work of God for the sake of food. All things indeed are clean, but they are evil for the man who </a:t>
            </a:r>
            <a:r>
              <a:rPr lang="en-US" sz="2200" dirty="0" smtClean="0">
                <a:latin typeface="Rockwell" panose="02060603020205020403" pitchFamily="18" charset="0"/>
              </a:rPr>
              <a:t>eats</a:t>
            </a:r>
            <a:r>
              <a:rPr lang="en-US" sz="2200" dirty="0">
                <a:latin typeface="Rockwell" panose="02060603020205020403" pitchFamily="18" charset="0"/>
              </a:rPr>
              <a:t> </a:t>
            </a:r>
            <a:r>
              <a:rPr lang="en-US" sz="2200" dirty="0" smtClean="0">
                <a:latin typeface="Rockwell" panose="02060603020205020403" pitchFamily="18" charset="0"/>
              </a:rPr>
              <a:t>and </a:t>
            </a:r>
            <a:r>
              <a:rPr lang="en-US" sz="2200" dirty="0">
                <a:latin typeface="Rockwell" panose="02060603020205020403" pitchFamily="18" charset="0"/>
              </a:rPr>
              <a:t>gives </a:t>
            </a:r>
            <a:r>
              <a:rPr lang="en-US" sz="2200" dirty="0" smtClean="0">
                <a:latin typeface="Rockwell" panose="02060603020205020403" pitchFamily="18" charset="0"/>
              </a:rPr>
              <a:t>offense.</a:t>
            </a:r>
            <a:r>
              <a:rPr lang="en-US" sz="2200" dirty="0">
                <a:latin typeface="Rockwell" panose="02060603020205020403" pitchFamily="18" charset="0"/>
              </a:rPr>
              <a:t> </a:t>
            </a:r>
            <a:r>
              <a:rPr lang="en-US" sz="2200" dirty="0" smtClean="0">
                <a:latin typeface="Rockwell" panose="02060603020205020403" pitchFamily="18" charset="0"/>
              </a:rPr>
              <a:t>It </a:t>
            </a:r>
            <a:r>
              <a:rPr lang="en-US" sz="2200" dirty="0">
                <a:latin typeface="Rockwell" panose="02060603020205020403" pitchFamily="18" charset="0"/>
              </a:rPr>
              <a:t>is good not to eat meat or to drink wine, or to do anything by which your brother stumbles</a:t>
            </a:r>
            <a:r>
              <a:rPr lang="en-US" sz="2200" dirty="0" smtClean="0">
                <a:latin typeface="Rockwell" panose="02060603020205020403" pitchFamily="18" charset="0"/>
              </a:rPr>
              <a:t>.”</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1 Cor 6:18</a:t>
            </a:r>
            <a:r>
              <a:rPr lang="en-US" sz="2200" dirty="0" smtClean="0">
                <a:latin typeface="Rockwell" panose="02060603020205020403" pitchFamily="18" charset="0"/>
              </a:rPr>
              <a:t> – “</a:t>
            </a:r>
            <a:r>
              <a:rPr lang="en-US" sz="2200" dirty="0">
                <a:latin typeface="Rockwell" panose="02060603020205020403" pitchFamily="18" charset="0"/>
              </a:rPr>
              <a:t>Flee immorality. Every other sin that a man commits is outside the body, but </a:t>
            </a:r>
            <a:r>
              <a:rPr lang="en-US" sz="2200" dirty="0" smtClean="0">
                <a:latin typeface="Rockwell" panose="02060603020205020403" pitchFamily="18" charset="0"/>
              </a:rPr>
              <a:t>the</a:t>
            </a:r>
            <a:r>
              <a:rPr lang="en-US" sz="2200" dirty="0">
                <a:latin typeface="Rockwell" panose="02060603020205020403" pitchFamily="18" charset="0"/>
              </a:rPr>
              <a:t> </a:t>
            </a:r>
            <a:r>
              <a:rPr lang="en-US" sz="2200" dirty="0" smtClean="0">
                <a:latin typeface="Rockwell" panose="02060603020205020403" pitchFamily="18" charset="0"/>
              </a:rPr>
              <a:t>immoral </a:t>
            </a:r>
            <a:r>
              <a:rPr lang="en-US" sz="2200" dirty="0">
                <a:latin typeface="Rockwell" panose="02060603020205020403" pitchFamily="18" charset="0"/>
              </a:rPr>
              <a:t>man sins against his own body</a:t>
            </a:r>
            <a:r>
              <a:rPr lang="en-US" sz="2200" dirty="0" smtClean="0">
                <a:latin typeface="Rockwell" panose="02060603020205020403" pitchFamily="18" charset="0"/>
              </a:rPr>
              <a:t>.”</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914400" lvl="1" indent="-457200">
              <a:buFont typeface="Arial" panose="020B0604020202020204" pitchFamily="34" charset="0"/>
              <a:buChar char="•"/>
            </a:pPr>
            <a:endParaRPr lang="en-US" sz="400"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1 Cor 10:33</a:t>
            </a:r>
            <a:r>
              <a:rPr lang="en-US" sz="2200" dirty="0" smtClean="0">
                <a:latin typeface="Rockwell" panose="02060603020205020403" pitchFamily="18" charset="0"/>
              </a:rPr>
              <a:t> – “</a:t>
            </a:r>
            <a:r>
              <a:rPr lang="en-US" sz="2200" dirty="0">
                <a:latin typeface="Rockwell" panose="02060603020205020403" pitchFamily="18" charset="0"/>
              </a:rPr>
              <a:t>just as I also please all men in all things, not seeking my own profit but the profit of the many, so that they may be saved.</a:t>
            </a:r>
            <a:r>
              <a:rPr lang="en-US" sz="2200" dirty="0" smtClean="0">
                <a:latin typeface="Rockwell" panose="02060603020205020403" pitchFamily="18" charset="0"/>
              </a:rPr>
              <a:t>”</a:t>
            </a:r>
          </a:p>
        </p:txBody>
      </p:sp>
    </p:spTree>
    <p:extLst>
      <p:ext uri="{BB962C8B-B14F-4D97-AF65-F5344CB8AC3E}">
        <p14:creationId xmlns:p14="http://schemas.microsoft.com/office/powerpoint/2010/main" val="18502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Discernment In Dating</a:t>
            </a:r>
            <a:endParaRPr lang="es-GT" sz="4600" b="1" u="sng" dirty="0">
              <a:latin typeface="Rockwell" panose="02060603020205020403" pitchFamily="18" charset="0"/>
            </a:endParaRPr>
          </a:p>
        </p:txBody>
      </p:sp>
      <p:sp>
        <p:nvSpPr>
          <p:cNvPr id="3" name="Rectangle 2"/>
          <p:cNvSpPr/>
          <p:nvPr/>
        </p:nvSpPr>
        <p:spPr>
          <a:xfrm>
            <a:off x="0" y="800219"/>
            <a:ext cx="9144000" cy="3631763"/>
          </a:xfrm>
          <a:prstGeom prst="rect">
            <a:avLst/>
          </a:prstGeom>
        </p:spPr>
        <p:txBody>
          <a:bodyPr wrap="square">
            <a:spAutoFit/>
          </a:bodyPr>
          <a:lstStyle/>
          <a:p>
            <a:pPr marL="228600" indent="-228600">
              <a:buAutoNum type="arabicPeriod"/>
            </a:pPr>
            <a:r>
              <a:rPr lang="en-US" sz="3100" dirty="0">
                <a:latin typeface="Rockwell" panose="02060603020205020403" pitchFamily="18" charset="0"/>
              </a:rPr>
              <a:t>Will this activity arouse the desires of the flesh</a:t>
            </a:r>
            <a:r>
              <a:rPr lang="en-US" sz="3100" dirty="0" smtClean="0">
                <a:latin typeface="Rockwell" panose="02060603020205020403" pitchFamily="18" charset="0"/>
              </a:rPr>
              <a:t>?</a:t>
            </a:r>
          </a:p>
          <a:p>
            <a:pPr marL="228600" indent="-228600">
              <a:buAutoNum type="arabicPeriod"/>
            </a:pPr>
            <a:endParaRPr lang="en-US" sz="1000" dirty="0" smtClean="0">
              <a:latin typeface="Rockwell" panose="02060603020205020403" pitchFamily="18" charset="0"/>
            </a:endParaRPr>
          </a:p>
          <a:p>
            <a:pPr marL="228600" indent="-228600">
              <a:buAutoNum type="arabicPeriod"/>
            </a:pPr>
            <a:r>
              <a:rPr lang="en-US" sz="3100" dirty="0" smtClean="0">
                <a:latin typeface="Rockwell" panose="02060603020205020403" pitchFamily="18" charset="0"/>
              </a:rPr>
              <a:t>Will this activity violate my conscience</a:t>
            </a:r>
            <a:r>
              <a:rPr lang="en-US" sz="3100" dirty="0" smtClean="0">
                <a:latin typeface="Rockwell" panose="02060603020205020403" pitchFamily="18" charset="0"/>
              </a:rPr>
              <a:t>?</a:t>
            </a:r>
          </a:p>
          <a:p>
            <a:pPr marL="228600" indent="-228600">
              <a:buAutoNum type="arabicPeriod"/>
            </a:pPr>
            <a:endParaRPr lang="en-US" sz="1000" dirty="0" smtClean="0">
              <a:latin typeface="Rockwell" panose="02060603020205020403" pitchFamily="18" charset="0"/>
            </a:endParaRPr>
          </a:p>
          <a:p>
            <a:pPr marL="228600" indent="-228600">
              <a:buAutoNum type="arabicPeriod"/>
            </a:pPr>
            <a:r>
              <a:rPr lang="en-US" sz="3100" dirty="0" smtClean="0">
                <a:latin typeface="Rockwell" panose="02060603020205020403" pitchFamily="18" charset="0"/>
              </a:rPr>
              <a:t>Will this activity violate their conscience</a:t>
            </a:r>
            <a:r>
              <a:rPr lang="en-US" sz="3100" dirty="0" smtClean="0">
                <a:latin typeface="Rockwell" panose="02060603020205020403" pitchFamily="18" charset="0"/>
              </a:rPr>
              <a:t>?</a:t>
            </a:r>
          </a:p>
          <a:p>
            <a:pPr marL="228600" indent="-228600">
              <a:buAutoNum type="arabicPeriod"/>
            </a:pPr>
            <a:endParaRPr lang="en-US" sz="1000" dirty="0" smtClean="0">
              <a:latin typeface="Rockwell" panose="02060603020205020403" pitchFamily="18" charset="0"/>
            </a:endParaRPr>
          </a:p>
          <a:p>
            <a:pPr marL="228600" indent="-228600">
              <a:buAutoNum type="arabicPeriod"/>
            </a:pPr>
            <a:r>
              <a:rPr lang="en-US" sz="3100" dirty="0" smtClean="0">
                <a:latin typeface="Rockwell" panose="02060603020205020403" pitchFamily="18" charset="0"/>
              </a:rPr>
              <a:t>Will this activity </a:t>
            </a:r>
            <a:r>
              <a:rPr lang="en-US" sz="3100" dirty="0" smtClean="0">
                <a:latin typeface="Rockwell" panose="02060603020205020403" pitchFamily="18" charset="0"/>
              </a:rPr>
              <a:t>wrongly influence a peer?</a:t>
            </a:r>
            <a:endParaRPr lang="en-US" sz="3100" dirty="0" smtClean="0">
              <a:latin typeface="Rockwell" panose="02060603020205020403" pitchFamily="18" charset="0"/>
            </a:endParaRPr>
          </a:p>
          <a:p>
            <a:pPr marL="914400" lvl="1" indent="-457200">
              <a:buFont typeface="Arial" panose="020B0604020202020204" pitchFamily="34" charset="0"/>
              <a:buChar char="•"/>
            </a:pPr>
            <a:endParaRPr lang="en-US" sz="1000" b="1"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Matt 18:7 – “</a:t>
            </a:r>
            <a:r>
              <a:rPr lang="en-US" sz="2200" dirty="0">
                <a:latin typeface="Rockwell" panose="02060603020205020403" pitchFamily="18" charset="0"/>
              </a:rPr>
              <a:t>Woe to the world because of its </a:t>
            </a:r>
            <a:r>
              <a:rPr lang="en-US" sz="2200" dirty="0" smtClean="0">
                <a:latin typeface="Rockwell" panose="02060603020205020403" pitchFamily="18" charset="0"/>
              </a:rPr>
              <a:t>stumbling blocks! </a:t>
            </a:r>
            <a:r>
              <a:rPr lang="en-US" sz="2200" dirty="0">
                <a:latin typeface="Rockwell" panose="02060603020205020403" pitchFamily="18" charset="0"/>
              </a:rPr>
              <a:t>For it is inevitable that stumbling blocks come; but woe to that man through whom the stumbling block comes!</a:t>
            </a:r>
            <a:r>
              <a:rPr lang="en-US" sz="2200" b="1" dirty="0" smtClean="0">
                <a:latin typeface="Rockwell" panose="02060603020205020403" pitchFamily="18" charset="0"/>
              </a:rPr>
              <a:t>”</a:t>
            </a:r>
            <a:endParaRPr lang="en-US" sz="2200" dirty="0">
              <a:latin typeface="Rockwell" panose="02060603020205020403" pitchFamily="18" charset="0"/>
            </a:endParaRPr>
          </a:p>
        </p:txBody>
      </p:sp>
    </p:spTree>
    <p:extLst>
      <p:ext uri="{BB962C8B-B14F-4D97-AF65-F5344CB8AC3E}">
        <p14:creationId xmlns:p14="http://schemas.microsoft.com/office/powerpoint/2010/main" val="226972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a:latin typeface="Rockwell" panose="02060603020205020403" pitchFamily="18" charset="0"/>
              </a:rPr>
              <a:t>Dating </a:t>
            </a:r>
            <a:r>
              <a:rPr lang="en-US" sz="4600" b="1" u="sng" dirty="0" smtClean="0">
                <a:latin typeface="Rockwell" panose="02060603020205020403" pitchFamily="18" charset="0"/>
              </a:rPr>
              <a:t>In </a:t>
            </a:r>
            <a:r>
              <a:rPr lang="en-US" sz="4600" b="1" u="sng" dirty="0">
                <a:latin typeface="Rockwell" panose="02060603020205020403" pitchFamily="18" charset="0"/>
              </a:rPr>
              <a:t>The Fear Of The Lord</a:t>
            </a:r>
            <a:endParaRPr lang="es-GT" sz="4600" b="1" u="sng" dirty="0">
              <a:latin typeface="Rockwell" panose="02060603020205020403" pitchFamily="18" charset="0"/>
            </a:endParaRPr>
          </a:p>
        </p:txBody>
      </p:sp>
      <p:sp>
        <p:nvSpPr>
          <p:cNvPr id="3" name="TextBox 2"/>
          <p:cNvSpPr txBox="1"/>
          <p:nvPr/>
        </p:nvSpPr>
        <p:spPr>
          <a:xfrm>
            <a:off x="0" y="800219"/>
            <a:ext cx="9144000" cy="5878532"/>
          </a:xfrm>
          <a:prstGeom prst="rect">
            <a:avLst/>
          </a:prstGeom>
          <a:noFill/>
        </p:spPr>
        <p:txBody>
          <a:bodyPr wrap="square" rtlCol="0">
            <a:spAutoFit/>
          </a:bodyPr>
          <a:lstStyle/>
          <a:p>
            <a:pPr marL="342900" indent="-342900">
              <a:buFont typeface="+mj-lt"/>
              <a:buAutoNum type="arabicParenR"/>
            </a:pPr>
            <a:r>
              <a:rPr lang="en-US" sz="3000" dirty="0" smtClean="0">
                <a:latin typeface="Rockwell" panose="02060603020205020403" pitchFamily="18" charset="0"/>
              </a:rPr>
              <a:t>Marriage Is For Life</a:t>
            </a:r>
          </a:p>
          <a:p>
            <a:pPr marL="342900" indent="-342900">
              <a:buFont typeface="+mj-lt"/>
              <a:buAutoNum type="arabicParenR"/>
            </a:pPr>
            <a:endParaRPr lang="en-US" sz="2200" dirty="0" smtClean="0">
              <a:latin typeface="Rockwell" panose="02060603020205020403" pitchFamily="18" charset="0"/>
            </a:endParaRPr>
          </a:p>
          <a:p>
            <a:pPr marL="342900" indent="-342900">
              <a:buFont typeface="+mj-lt"/>
              <a:buAutoNum type="arabicParenR"/>
            </a:pPr>
            <a:r>
              <a:rPr lang="en-US" sz="3000" dirty="0" smtClean="0">
                <a:latin typeface="Rockwell" panose="02060603020205020403" pitchFamily="18" charset="0"/>
              </a:rPr>
              <a:t>People Change</a:t>
            </a:r>
          </a:p>
          <a:p>
            <a:pPr marL="914400" lvl="1" indent="-457200">
              <a:buFont typeface="Arial" panose="020B0604020202020204" pitchFamily="34" charset="0"/>
              <a:buChar char="•"/>
            </a:pPr>
            <a:endParaRPr lang="en-US" sz="1000" b="1"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1 Sam 18:20a</a:t>
            </a:r>
            <a:r>
              <a:rPr lang="en-US" sz="2200" dirty="0" smtClean="0">
                <a:latin typeface="Rockwell" panose="02060603020205020403" pitchFamily="18" charset="0"/>
              </a:rPr>
              <a:t> – “</a:t>
            </a:r>
            <a:r>
              <a:rPr lang="en-US" sz="2200" dirty="0">
                <a:latin typeface="Rockwell" panose="02060603020205020403" pitchFamily="18" charset="0"/>
              </a:rPr>
              <a:t>Now Michal, Saul’s daughter, loved David</a:t>
            </a:r>
            <a:r>
              <a:rPr lang="en-US" sz="2200" dirty="0" smtClean="0">
                <a:latin typeface="Rockwell" panose="02060603020205020403" pitchFamily="18" charset="0"/>
              </a:rPr>
              <a:t>”</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1 Sam 19:11-12</a:t>
            </a:r>
            <a:r>
              <a:rPr lang="en-US" sz="2200" dirty="0" smtClean="0">
                <a:latin typeface="Rockwell" panose="02060603020205020403" pitchFamily="18" charset="0"/>
              </a:rPr>
              <a:t> – “</a:t>
            </a:r>
            <a:r>
              <a:rPr lang="en-US" sz="2200" b="1" baseline="30000" dirty="0" smtClean="0">
                <a:latin typeface="Rockwell" panose="02060603020205020403" pitchFamily="18" charset="0"/>
              </a:rPr>
              <a:t>11</a:t>
            </a:r>
            <a:r>
              <a:rPr lang="en-US" sz="2200" dirty="0" smtClean="0">
                <a:latin typeface="Rockwell" panose="02060603020205020403" pitchFamily="18" charset="0"/>
              </a:rPr>
              <a:t>Then</a:t>
            </a:r>
            <a:r>
              <a:rPr lang="en-US" sz="2200" dirty="0">
                <a:latin typeface="Rockwell" panose="02060603020205020403" pitchFamily="18" charset="0"/>
              </a:rPr>
              <a:t> Saul sent messengers to David’s </a:t>
            </a:r>
            <a:r>
              <a:rPr lang="en-US" sz="2200" dirty="0" smtClean="0">
                <a:latin typeface="Rockwell" panose="02060603020205020403" pitchFamily="18" charset="0"/>
              </a:rPr>
              <a:t>house </a:t>
            </a:r>
            <a:r>
              <a:rPr lang="en-US" sz="2200" dirty="0">
                <a:latin typeface="Rockwell" panose="02060603020205020403" pitchFamily="18" charset="0"/>
              </a:rPr>
              <a:t>to watch him, in order to put him to death in the morning. But Michal, David’s wife, told him, </a:t>
            </a:r>
            <a:r>
              <a:rPr lang="en-US" sz="2200" dirty="0" smtClean="0">
                <a:latin typeface="Rockwell" panose="02060603020205020403" pitchFamily="18" charset="0"/>
              </a:rPr>
              <a:t>saying, ‘If </a:t>
            </a:r>
            <a:r>
              <a:rPr lang="en-US" sz="2200" dirty="0">
                <a:latin typeface="Rockwell" panose="02060603020205020403" pitchFamily="18" charset="0"/>
              </a:rPr>
              <a:t>you do not save your life tonight, tomorrow you will be put </a:t>
            </a:r>
            <a:r>
              <a:rPr lang="en-US" sz="2200" dirty="0" smtClean="0">
                <a:latin typeface="Rockwell" panose="02060603020205020403" pitchFamily="18" charset="0"/>
              </a:rPr>
              <a:t>to death.’ </a:t>
            </a:r>
            <a:r>
              <a:rPr lang="en-US" sz="2200" b="1" baseline="30000" dirty="0" smtClean="0">
                <a:latin typeface="Rockwell" panose="02060603020205020403" pitchFamily="18" charset="0"/>
              </a:rPr>
              <a:t>12</a:t>
            </a:r>
            <a:r>
              <a:rPr lang="en-US" sz="2200" dirty="0" smtClean="0">
                <a:latin typeface="Rockwell" panose="02060603020205020403" pitchFamily="18" charset="0"/>
              </a:rPr>
              <a:t>So </a:t>
            </a:r>
            <a:r>
              <a:rPr lang="en-US" sz="2200" dirty="0">
                <a:latin typeface="Rockwell" panose="02060603020205020403" pitchFamily="18" charset="0"/>
              </a:rPr>
              <a:t>Michal let David down through a window, and he went out and fled and escaped</a:t>
            </a:r>
            <a:r>
              <a:rPr lang="en-US" sz="2200" dirty="0" smtClean="0">
                <a:latin typeface="Rockwell" panose="02060603020205020403" pitchFamily="18" charset="0"/>
              </a:rPr>
              <a:t>.”</a:t>
            </a:r>
          </a:p>
          <a:p>
            <a:pPr marL="914400" lvl="1" indent="-457200">
              <a:buFont typeface="Arial" panose="020B0604020202020204" pitchFamily="34" charset="0"/>
              <a:buChar char="•"/>
            </a:pPr>
            <a:endParaRPr lang="en-US" sz="1000" dirty="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2 Sam 6:16</a:t>
            </a:r>
            <a:r>
              <a:rPr lang="en-US" sz="2200" dirty="0" smtClean="0">
                <a:latin typeface="Rockwell" panose="02060603020205020403" pitchFamily="18" charset="0"/>
              </a:rPr>
              <a:t> – “</a:t>
            </a:r>
            <a:r>
              <a:rPr lang="en-US" sz="2200" dirty="0">
                <a:latin typeface="Rockwell" panose="02060603020205020403" pitchFamily="18" charset="0"/>
              </a:rPr>
              <a:t>Then it happened as the ark of the </a:t>
            </a:r>
            <a:r>
              <a:rPr lang="en-US" sz="2200" cap="small" dirty="0">
                <a:latin typeface="Rockwell" panose="02060603020205020403" pitchFamily="18" charset="0"/>
              </a:rPr>
              <a:t>Lord</a:t>
            </a:r>
            <a:r>
              <a:rPr lang="en-US" sz="2200" dirty="0">
                <a:latin typeface="Rockwell" panose="02060603020205020403" pitchFamily="18" charset="0"/>
              </a:rPr>
              <a:t> came into the city of David that Michal the daughter of Saul looked out of the window and saw King David leaping and dancing before the </a:t>
            </a:r>
            <a:r>
              <a:rPr lang="en-US" sz="2200" cap="small" dirty="0">
                <a:latin typeface="Rockwell" panose="02060603020205020403" pitchFamily="18" charset="0"/>
              </a:rPr>
              <a:t>Lord</a:t>
            </a:r>
            <a:r>
              <a:rPr lang="en-US" sz="2200" dirty="0">
                <a:latin typeface="Rockwell" panose="02060603020205020403" pitchFamily="18" charset="0"/>
              </a:rPr>
              <a:t>; and she despised him in her heart.</a:t>
            </a:r>
            <a:r>
              <a:rPr lang="en-US" sz="2200" dirty="0" smtClean="0">
                <a:latin typeface="Rockwell" panose="02060603020205020403" pitchFamily="18" charset="0"/>
              </a:rPr>
              <a:t>”</a:t>
            </a:r>
          </a:p>
          <a:p>
            <a:pPr marL="914400" lvl="1" indent="-457200">
              <a:buFont typeface="Arial" panose="020B0604020202020204" pitchFamily="34" charset="0"/>
              <a:buChar char="•"/>
            </a:pPr>
            <a:endParaRPr lang="en-US" sz="2200" dirty="0" smtClean="0">
              <a:latin typeface="Rockwell" panose="02060603020205020403" pitchFamily="18" charset="0"/>
            </a:endParaRPr>
          </a:p>
        </p:txBody>
      </p:sp>
    </p:spTree>
    <p:extLst>
      <p:ext uri="{BB962C8B-B14F-4D97-AF65-F5344CB8AC3E}">
        <p14:creationId xmlns:p14="http://schemas.microsoft.com/office/powerpoint/2010/main" val="44205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a:latin typeface="Rockwell" panose="02060603020205020403" pitchFamily="18" charset="0"/>
              </a:rPr>
              <a:t>Dating </a:t>
            </a:r>
            <a:r>
              <a:rPr lang="en-US" sz="4600" b="1" u="sng" dirty="0" smtClean="0">
                <a:latin typeface="Rockwell" panose="02060603020205020403" pitchFamily="18" charset="0"/>
              </a:rPr>
              <a:t>In </a:t>
            </a:r>
            <a:r>
              <a:rPr lang="en-US" sz="4600" b="1" u="sng" dirty="0">
                <a:latin typeface="Rockwell" panose="02060603020205020403" pitchFamily="18" charset="0"/>
              </a:rPr>
              <a:t>The Fear Of The Lord</a:t>
            </a:r>
            <a:endParaRPr lang="es-GT" sz="4600" b="1" u="sng" dirty="0">
              <a:latin typeface="Rockwell" panose="02060603020205020403" pitchFamily="18" charset="0"/>
            </a:endParaRPr>
          </a:p>
        </p:txBody>
      </p:sp>
      <p:sp>
        <p:nvSpPr>
          <p:cNvPr id="3" name="TextBox 2"/>
          <p:cNvSpPr txBox="1"/>
          <p:nvPr/>
        </p:nvSpPr>
        <p:spPr>
          <a:xfrm>
            <a:off x="0" y="800219"/>
            <a:ext cx="9144000" cy="5940088"/>
          </a:xfrm>
          <a:prstGeom prst="rect">
            <a:avLst/>
          </a:prstGeom>
          <a:noFill/>
        </p:spPr>
        <p:txBody>
          <a:bodyPr wrap="square" rtlCol="0">
            <a:spAutoFit/>
          </a:bodyPr>
          <a:lstStyle/>
          <a:p>
            <a:pPr marL="342900" indent="-342900">
              <a:buFont typeface="+mj-lt"/>
              <a:buAutoNum type="arabicParenR"/>
            </a:pPr>
            <a:r>
              <a:rPr lang="en-US" sz="3000" dirty="0" smtClean="0">
                <a:latin typeface="Rockwell" panose="02060603020205020403" pitchFamily="18" charset="0"/>
              </a:rPr>
              <a:t>Marriage Is For Life</a:t>
            </a:r>
          </a:p>
          <a:p>
            <a:pPr marL="342900" indent="-342900">
              <a:buFont typeface="+mj-lt"/>
              <a:buAutoNum type="arabicParenR"/>
            </a:pPr>
            <a:endParaRPr lang="en-US" sz="2200" dirty="0" smtClean="0">
              <a:latin typeface="Rockwell" panose="02060603020205020403" pitchFamily="18" charset="0"/>
            </a:endParaRPr>
          </a:p>
          <a:p>
            <a:pPr marL="342900" indent="-342900">
              <a:buFont typeface="+mj-lt"/>
              <a:buAutoNum type="arabicParenR"/>
            </a:pPr>
            <a:r>
              <a:rPr lang="en-US" sz="3000" dirty="0" smtClean="0">
                <a:latin typeface="Rockwell" panose="02060603020205020403" pitchFamily="18" charset="0"/>
              </a:rPr>
              <a:t>People Change</a:t>
            </a:r>
          </a:p>
          <a:p>
            <a:pPr marL="342900" indent="-342900">
              <a:buFont typeface="+mj-lt"/>
              <a:buAutoNum type="arabicParenR"/>
            </a:pPr>
            <a:endParaRPr lang="en-US" sz="2200" dirty="0">
              <a:latin typeface="Rockwell" panose="02060603020205020403" pitchFamily="18" charset="0"/>
            </a:endParaRPr>
          </a:p>
          <a:p>
            <a:pPr marL="342900" indent="-342900">
              <a:buFont typeface="+mj-lt"/>
              <a:buAutoNum type="arabicParenR"/>
            </a:pPr>
            <a:r>
              <a:rPr lang="en-US" sz="3000" dirty="0" smtClean="0">
                <a:latin typeface="Rockwell" panose="02060603020205020403" pitchFamily="18" charset="0"/>
              </a:rPr>
              <a:t>Infatuation Blinds</a:t>
            </a:r>
          </a:p>
          <a:p>
            <a:pPr marL="914400" lvl="1" indent="-457200">
              <a:buFont typeface="Arial" panose="020B0604020202020204" pitchFamily="34" charset="0"/>
              <a:buChar char="•"/>
            </a:pPr>
            <a:endParaRPr lang="en-US" sz="1000" b="1"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Jer 17:9</a:t>
            </a:r>
            <a:r>
              <a:rPr lang="en-US" sz="2200" dirty="0" smtClean="0">
                <a:latin typeface="Rockwell" panose="02060603020205020403" pitchFamily="18" charset="0"/>
              </a:rPr>
              <a:t> – “</a:t>
            </a:r>
            <a:r>
              <a:rPr lang="en-US" sz="2200" dirty="0">
                <a:latin typeface="Rockwell" panose="02060603020205020403" pitchFamily="18" charset="0"/>
              </a:rPr>
              <a:t>The heart is more deceitful than all </a:t>
            </a:r>
            <a:r>
              <a:rPr lang="en-US" sz="2200" dirty="0" smtClean="0">
                <a:latin typeface="Rockwell" panose="02060603020205020403" pitchFamily="18" charset="0"/>
              </a:rPr>
              <a:t>else and is </a:t>
            </a:r>
            <a:r>
              <a:rPr lang="en-US" sz="2200" dirty="0">
                <a:latin typeface="Rockwell" panose="02060603020205020403" pitchFamily="18" charset="0"/>
              </a:rPr>
              <a:t>desperately </a:t>
            </a:r>
            <a:r>
              <a:rPr lang="en-US" sz="2200" dirty="0" smtClean="0">
                <a:latin typeface="Rockwell" panose="02060603020205020403" pitchFamily="18" charset="0"/>
              </a:rPr>
              <a:t>sick; who </a:t>
            </a:r>
            <a:r>
              <a:rPr lang="en-US" sz="2200" dirty="0">
                <a:latin typeface="Rockwell" panose="02060603020205020403" pitchFamily="18" charset="0"/>
              </a:rPr>
              <a:t>can understand it</a:t>
            </a:r>
            <a:r>
              <a:rPr lang="en-US" sz="2200" dirty="0" smtClean="0">
                <a:latin typeface="Rockwell" panose="02060603020205020403" pitchFamily="18" charset="0"/>
              </a:rPr>
              <a:t>?”</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2 Sam 13:2</a:t>
            </a:r>
            <a:r>
              <a:rPr lang="en-US" sz="2200" dirty="0" smtClean="0">
                <a:latin typeface="Rockwell" panose="02060603020205020403" pitchFamily="18" charset="0"/>
              </a:rPr>
              <a:t> – “</a:t>
            </a:r>
            <a:r>
              <a:rPr lang="en-US" sz="2200" dirty="0">
                <a:latin typeface="Rockwell" panose="02060603020205020403" pitchFamily="18" charset="0"/>
              </a:rPr>
              <a:t>Amnon was so frustrated because of his sister Tamar that he made himself ill, for she was a virgin, and it </a:t>
            </a:r>
            <a:r>
              <a:rPr lang="en-US" sz="2200" dirty="0" smtClean="0">
                <a:latin typeface="Rockwell" panose="02060603020205020403" pitchFamily="18" charset="0"/>
              </a:rPr>
              <a:t>seemed</a:t>
            </a:r>
            <a:r>
              <a:rPr lang="en-US" sz="2200" dirty="0">
                <a:latin typeface="Rockwell" panose="02060603020205020403" pitchFamily="18" charset="0"/>
              </a:rPr>
              <a:t> </a:t>
            </a:r>
            <a:r>
              <a:rPr lang="en-US" sz="2200" dirty="0" smtClean="0">
                <a:latin typeface="Rockwell" panose="02060603020205020403" pitchFamily="18" charset="0"/>
              </a:rPr>
              <a:t>hard </a:t>
            </a:r>
            <a:r>
              <a:rPr lang="en-US" sz="2200" dirty="0">
                <a:latin typeface="Rockwell" panose="02060603020205020403" pitchFamily="18" charset="0"/>
              </a:rPr>
              <a:t>to Amnon to do anything to her</a:t>
            </a:r>
            <a:r>
              <a:rPr lang="en-US" sz="2200" dirty="0" smtClean="0">
                <a:latin typeface="Rockwell" panose="02060603020205020403" pitchFamily="18" charset="0"/>
              </a:rPr>
              <a:t>.”</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Prov 28:26</a:t>
            </a:r>
            <a:r>
              <a:rPr lang="en-US" sz="2200" dirty="0" smtClean="0">
                <a:latin typeface="Rockwell" panose="02060603020205020403" pitchFamily="18" charset="0"/>
              </a:rPr>
              <a:t> – “</a:t>
            </a:r>
            <a:r>
              <a:rPr lang="en-US" sz="2200" dirty="0">
                <a:latin typeface="Rockwell" panose="02060603020205020403" pitchFamily="18" charset="0"/>
              </a:rPr>
              <a:t>He who trusts in his own heart is a fool</a:t>
            </a:r>
            <a:r>
              <a:rPr lang="en-US" sz="2200" dirty="0" smtClean="0">
                <a:latin typeface="Rockwell" panose="02060603020205020403" pitchFamily="18" charset="0"/>
              </a:rPr>
              <a:t>, but he who </a:t>
            </a:r>
            <a:r>
              <a:rPr lang="en-US" sz="2200" dirty="0">
                <a:latin typeface="Rockwell" panose="02060603020205020403" pitchFamily="18" charset="0"/>
              </a:rPr>
              <a:t>walks wisely will be delivered</a:t>
            </a:r>
            <a:r>
              <a:rPr lang="en-US" sz="2200" dirty="0" smtClean="0">
                <a:latin typeface="Rockwell" panose="02060603020205020403" pitchFamily="18" charset="0"/>
              </a:rPr>
              <a:t>.”</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Prov 4:23</a:t>
            </a:r>
            <a:r>
              <a:rPr lang="en-US" sz="2200" dirty="0" smtClean="0">
                <a:latin typeface="Rockwell" panose="02060603020205020403" pitchFamily="18" charset="0"/>
              </a:rPr>
              <a:t> – “</a:t>
            </a:r>
            <a:r>
              <a:rPr lang="en-US" sz="2200" dirty="0">
                <a:latin typeface="Rockwell" panose="02060603020205020403" pitchFamily="18" charset="0"/>
              </a:rPr>
              <a:t>Watch over your heart with all </a:t>
            </a:r>
            <a:r>
              <a:rPr lang="en-US" sz="2200" dirty="0" smtClean="0">
                <a:latin typeface="Rockwell" panose="02060603020205020403" pitchFamily="18" charset="0"/>
              </a:rPr>
              <a:t>diligence, for</a:t>
            </a:r>
            <a:r>
              <a:rPr lang="en-US" sz="2200" dirty="0">
                <a:latin typeface="Rockwell" panose="02060603020205020403" pitchFamily="18" charset="0"/>
              </a:rPr>
              <a:t> from it flow the springs of life.</a:t>
            </a:r>
            <a:r>
              <a:rPr lang="en-US" sz="2200" dirty="0" smtClean="0">
                <a:latin typeface="Rockwell" panose="02060603020205020403" pitchFamily="18" charset="0"/>
              </a:rPr>
              <a:t>”</a:t>
            </a:r>
          </a:p>
        </p:txBody>
      </p:sp>
    </p:spTree>
    <p:extLst>
      <p:ext uri="{BB962C8B-B14F-4D97-AF65-F5344CB8AC3E}">
        <p14:creationId xmlns:p14="http://schemas.microsoft.com/office/powerpoint/2010/main" val="240340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a:latin typeface="Rockwell" panose="02060603020205020403" pitchFamily="18" charset="0"/>
              </a:rPr>
              <a:t>Dating </a:t>
            </a:r>
            <a:r>
              <a:rPr lang="en-US" sz="4600" b="1" u="sng" dirty="0" smtClean="0">
                <a:latin typeface="Rockwell" panose="02060603020205020403" pitchFamily="18" charset="0"/>
              </a:rPr>
              <a:t>In </a:t>
            </a:r>
            <a:r>
              <a:rPr lang="en-US" sz="4600" b="1" u="sng" dirty="0">
                <a:latin typeface="Rockwell" panose="02060603020205020403" pitchFamily="18" charset="0"/>
              </a:rPr>
              <a:t>The Fear Of The Lord</a:t>
            </a:r>
            <a:endParaRPr lang="es-GT" sz="4600" b="1" u="sng" dirty="0">
              <a:latin typeface="Rockwell" panose="02060603020205020403" pitchFamily="18" charset="0"/>
            </a:endParaRPr>
          </a:p>
        </p:txBody>
      </p:sp>
      <p:sp>
        <p:nvSpPr>
          <p:cNvPr id="3" name="TextBox 2"/>
          <p:cNvSpPr txBox="1"/>
          <p:nvPr/>
        </p:nvSpPr>
        <p:spPr>
          <a:xfrm>
            <a:off x="0" y="800219"/>
            <a:ext cx="9144000" cy="4431983"/>
          </a:xfrm>
          <a:prstGeom prst="rect">
            <a:avLst/>
          </a:prstGeom>
          <a:noFill/>
        </p:spPr>
        <p:txBody>
          <a:bodyPr wrap="square" rtlCol="0">
            <a:spAutoFit/>
          </a:bodyPr>
          <a:lstStyle/>
          <a:p>
            <a:pPr marL="342900" indent="-342900">
              <a:buFont typeface="+mj-lt"/>
              <a:buAutoNum type="arabicParenR"/>
            </a:pPr>
            <a:r>
              <a:rPr lang="en-US" sz="3000" dirty="0" smtClean="0">
                <a:latin typeface="Rockwell" panose="02060603020205020403" pitchFamily="18" charset="0"/>
              </a:rPr>
              <a:t>Marriage Is For Life</a:t>
            </a:r>
          </a:p>
          <a:p>
            <a:pPr marL="342900" indent="-342900">
              <a:buFont typeface="+mj-lt"/>
              <a:buAutoNum type="arabicParenR"/>
            </a:pPr>
            <a:endParaRPr lang="en-US" sz="2200" dirty="0" smtClean="0">
              <a:latin typeface="Rockwell" panose="02060603020205020403" pitchFamily="18" charset="0"/>
            </a:endParaRPr>
          </a:p>
          <a:p>
            <a:pPr marL="342900" indent="-342900">
              <a:buFont typeface="+mj-lt"/>
              <a:buAutoNum type="arabicParenR"/>
            </a:pPr>
            <a:r>
              <a:rPr lang="en-US" sz="3000" dirty="0" smtClean="0">
                <a:latin typeface="Rockwell" panose="02060603020205020403" pitchFamily="18" charset="0"/>
              </a:rPr>
              <a:t>People Change</a:t>
            </a:r>
          </a:p>
          <a:p>
            <a:pPr marL="342900" indent="-342900">
              <a:buFont typeface="+mj-lt"/>
              <a:buAutoNum type="arabicParenR"/>
            </a:pPr>
            <a:endParaRPr lang="en-US" sz="2200" dirty="0">
              <a:latin typeface="Rockwell" panose="02060603020205020403" pitchFamily="18" charset="0"/>
            </a:endParaRPr>
          </a:p>
          <a:p>
            <a:pPr marL="342900" indent="-342900">
              <a:buFont typeface="+mj-lt"/>
              <a:buAutoNum type="arabicParenR"/>
            </a:pPr>
            <a:r>
              <a:rPr lang="en-US" sz="3000" dirty="0" smtClean="0">
                <a:latin typeface="Rockwell" panose="02060603020205020403" pitchFamily="18" charset="0"/>
              </a:rPr>
              <a:t>Infatuation Blinds</a:t>
            </a:r>
          </a:p>
          <a:p>
            <a:pPr marL="342900" indent="-342900">
              <a:buFont typeface="+mj-lt"/>
              <a:buAutoNum type="arabicParenR"/>
            </a:pPr>
            <a:endParaRPr lang="en-US" sz="2200" dirty="0" smtClean="0">
              <a:latin typeface="Rockwell" panose="02060603020205020403" pitchFamily="18" charset="0"/>
            </a:endParaRPr>
          </a:p>
          <a:p>
            <a:pPr marL="342900" indent="-342900">
              <a:buFont typeface="+mj-lt"/>
              <a:buAutoNum type="arabicParenR"/>
            </a:pPr>
            <a:r>
              <a:rPr lang="en-US" sz="3000" dirty="0" smtClean="0">
                <a:latin typeface="Rockwell" panose="02060603020205020403" pitchFamily="18" charset="0"/>
              </a:rPr>
              <a:t>Breakups Cause Emotional Damage</a:t>
            </a:r>
          </a:p>
          <a:p>
            <a:pPr marL="914400" lvl="1" indent="-457200">
              <a:buFont typeface="Arial" panose="020B0604020202020204" pitchFamily="34" charset="0"/>
              <a:buChar char="•"/>
            </a:pPr>
            <a:endParaRPr lang="en-US" sz="1000" b="1"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Prov 12:25a</a:t>
            </a:r>
            <a:r>
              <a:rPr lang="en-US" sz="2200" dirty="0" smtClean="0">
                <a:latin typeface="Rockwell" panose="02060603020205020403" pitchFamily="18" charset="0"/>
              </a:rPr>
              <a:t> – “</a:t>
            </a:r>
            <a:r>
              <a:rPr lang="en-US" sz="2200" dirty="0">
                <a:latin typeface="Rockwell" panose="02060603020205020403" pitchFamily="18" charset="0"/>
              </a:rPr>
              <a:t>Anxiety in a man’s heart weighs it down</a:t>
            </a:r>
            <a:r>
              <a:rPr lang="en-US" sz="2200" dirty="0" smtClean="0">
                <a:latin typeface="Rockwell" panose="02060603020205020403" pitchFamily="18" charset="0"/>
              </a:rPr>
              <a:t>”</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Prov 13:12a</a:t>
            </a:r>
            <a:r>
              <a:rPr lang="en-US" sz="2200" dirty="0" smtClean="0">
                <a:latin typeface="Rockwell" panose="02060603020205020403" pitchFamily="18" charset="0"/>
              </a:rPr>
              <a:t> – “</a:t>
            </a:r>
            <a:r>
              <a:rPr lang="en-US" sz="2200" dirty="0">
                <a:latin typeface="Rockwell" panose="02060603020205020403" pitchFamily="18" charset="0"/>
              </a:rPr>
              <a:t>Hope deferred makes the heart sick</a:t>
            </a:r>
            <a:r>
              <a:rPr lang="en-US" sz="2200" dirty="0" smtClean="0">
                <a:latin typeface="Rockwell" panose="02060603020205020403" pitchFamily="18" charset="0"/>
              </a:rPr>
              <a:t>”</a:t>
            </a:r>
          </a:p>
          <a:p>
            <a:pPr marL="914400" lvl="1" indent="-457200">
              <a:buFont typeface="Arial" panose="020B0604020202020204" pitchFamily="34" charset="0"/>
              <a:buChar char="•"/>
            </a:pPr>
            <a:endParaRPr lang="en-US" sz="1000"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Prov 15:13b</a:t>
            </a:r>
            <a:r>
              <a:rPr lang="en-US" sz="2200" dirty="0" smtClean="0">
                <a:latin typeface="Rockwell" panose="02060603020205020403" pitchFamily="18" charset="0"/>
              </a:rPr>
              <a:t> – “</a:t>
            </a:r>
            <a:r>
              <a:rPr lang="en-US" sz="2200" dirty="0">
                <a:latin typeface="Rockwell" panose="02060603020205020403" pitchFamily="18" charset="0"/>
              </a:rPr>
              <a:t>W</a:t>
            </a:r>
            <a:r>
              <a:rPr lang="en-US" sz="2200" dirty="0" smtClean="0">
                <a:latin typeface="Rockwell" panose="02060603020205020403" pitchFamily="18" charset="0"/>
              </a:rPr>
              <a:t>hen </a:t>
            </a:r>
            <a:r>
              <a:rPr lang="en-US" sz="2200" dirty="0">
                <a:latin typeface="Rockwell" panose="02060603020205020403" pitchFamily="18" charset="0"/>
              </a:rPr>
              <a:t>the heart is sad, the spirit is broken.</a:t>
            </a:r>
            <a:r>
              <a:rPr lang="en-US" sz="2200" dirty="0" smtClean="0">
                <a:latin typeface="Rockwell" panose="02060603020205020403" pitchFamily="18" charset="0"/>
              </a:rPr>
              <a:t>”</a:t>
            </a:r>
          </a:p>
        </p:txBody>
      </p:sp>
    </p:spTree>
    <p:extLst>
      <p:ext uri="{BB962C8B-B14F-4D97-AF65-F5344CB8AC3E}">
        <p14:creationId xmlns:p14="http://schemas.microsoft.com/office/powerpoint/2010/main" val="28567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a:latin typeface="Rockwell" panose="02060603020205020403" pitchFamily="18" charset="0"/>
              </a:rPr>
              <a:t>Dating </a:t>
            </a:r>
            <a:r>
              <a:rPr lang="en-US" sz="4600" b="1" u="sng" dirty="0" smtClean="0">
                <a:latin typeface="Rockwell" panose="02060603020205020403" pitchFamily="18" charset="0"/>
              </a:rPr>
              <a:t>In </a:t>
            </a:r>
            <a:r>
              <a:rPr lang="en-US" sz="4600" b="1" u="sng" dirty="0">
                <a:latin typeface="Rockwell" panose="02060603020205020403" pitchFamily="18" charset="0"/>
              </a:rPr>
              <a:t>The Fear Of The Lord</a:t>
            </a:r>
            <a:endParaRPr lang="es-GT" sz="4600" b="1" u="sng" dirty="0">
              <a:latin typeface="Rockwell" panose="02060603020205020403" pitchFamily="18" charset="0"/>
            </a:endParaRPr>
          </a:p>
        </p:txBody>
      </p:sp>
      <p:sp>
        <p:nvSpPr>
          <p:cNvPr id="3" name="TextBox 2"/>
          <p:cNvSpPr txBox="1"/>
          <p:nvPr/>
        </p:nvSpPr>
        <p:spPr>
          <a:xfrm>
            <a:off x="0" y="800219"/>
            <a:ext cx="9144000" cy="4585871"/>
          </a:xfrm>
          <a:prstGeom prst="rect">
            <a:avLst/>
          </a:prstGeom>
          <a:noFill/>
        </p:spPr>
        <p:txBody>
          <a:bodyPr wrap="square" rtlCol="0">
            <a:spAutoFit/>
          </a:bodyPr>
          <a:lstStyle/>
          <a:p>
            <a:pPr marL="342900" indent="-342900">
              <a:buFont typeface="+mj-lt"/>
              <a:buAutoNum type="arabicParenR"/>
            </a:pPr>
            <a:r>
              <a:rPr lang="en-US" sz="3000" dirty="0" smtClean="0">
                <a:latin typeface="Rockwell" panose="02060603020205020403" pitchFamily="18" charset="0"/>
              </a:rPr>
              <a:t>Marriage Is For Life</a:t>
            </a:r>
          </a:p>
          <a:p>
            <a:pPr marL="342900" indent="-342900">
              <a:buFont typeface="+mj-lt"/>
              <a:buAutoNum type="arabicParenR"/>
            </a:pPr>
            <a:endParaRPr lang="en-US" sz="2200" dirty="0" smtClean="0">
              <a:latin typeface="Rockwell" panose="02060603020205020403" pitchFamily="18" charset="0"/>
            </a:endParaRPr>
          </a:p>
          <a:p>
            <a:pPr marL="342900" indent="-342900">
              <a:buFont typeface="+mj-lt"/>
              <a:buAutoNum type="arabicParenR"/>
            </a:pPr>
            <a:r>
              <a:rPr lang="en-US" sz="3000" dirty="0" smtClean="0">
                <a:latin typeface="Rockwell" panose="02060603020205020403" pitchFamily="18" charset="0"/>
              </a:rPr>
              <a:t>People Change</a:t>
            </a:r>
          </a:p>
          <a:p>
            <a:pPr marL="342900" indent="-342900">
              <a:buFont typeface="+mj-lt"/>
              <a:buAutoNum type="arabicParenR"/>
            </a:pPr>
            <a:endParaRPr lang="en-US" sz="2200" dirty="0">
              <a:latin typeface="Rockwell" panose="02060603020205020403" pitchFamily="18" charset="0"/>
            </a:endParaRPr>
          </a:p>
          <a:p>
            <a:pPr marL="342900" indent="-342900">
              <a:buFont typeface="+mj-lt"/>
              <a:buAutoNum type="arabicParenR"/>
            </a:pPr>
            <a:r>
              <a:rPr lang="en-US" sz="3000" dirty="0" smtClean="0">
                <a:latin typeface="Rockwell" panose="02060603020205020403" pitchFamily="18" charset="0"/>
              </a:rPr>
              <a:t>Infatuation Blinds</a:t>
            </a:r>
          </a:p>
          <a:p>
            <a:pPr marL="342900" indent="-342900">
              <a:buFont typeface="+mj-lt"/>
              <a:buAutoNum type="arabicParenR"/>
            </a:pPr>
            <a:endParaRPr lang="en-US" sz="2200" dirty="0" smtClean="0">
              <a:latin typeface="Rockwell" panose="02060603020205020403" pitchFamily="18" charset="0"/>
            </a:endParaRPr>
          </a:p>
          <a:p>
            <a:pPr marL="342900" indent="-342900">
              <a:buFont typeface="+mj-lt"/>
              <a:buAutoNum type="arabicParenR"/>
            </a:pPr>
            <a:r>
              <a:rPr lang="en-US" sz="3000" dirty="0" smtClean="0">
                <a:latin typeface="Rockwell" panose="02060603020205020403" pitchFamily="18" charset="0"/>
              </a:rPr>
              <a:t>Breakups Cause Emotional Damage</a:t>
            </a:r>
          </a:p>
          <a:p>
            <a:pPr marL="342900" indent="-342900">
              <a:buFont typeface="+mj-lt"/>
              <a:buAutoNum type="arabicParenR"/>
            </a:pPr>
            <a:endParaRPr lang="en-US" sz="2200" dirty="0" smtClean="0">
              <a:latin typeface="Rockwell" panose="02060603020205020403" pitchFamily="18" charset="0"/>
            </a:endParaRPr>
          </a:p>
          <a:p>
            <a:pPr marL="342900" indent="-342900">
              <a:buFont typeface="+mj-lt"/>
              <a:buAutoNum type="arabicParenR"/>
            </a:pPr>
            <a:r>
              <a:rPr lang="en-US" sz="3000" dirty="0" smtClean="0">
                <a:latin typeface="Rockwell" panose="02060603020205020403" pitchFamily="18" charset="0"/>
              </a:rPr>
              <a:t>Irresponsible Dating Brings A Bad Reputation</a:t>
            </a:r>
          </a:p>
          <a:p>
            <a:pPr marL="914400" lvl="1" indent="-457200">
              <a:buFont typeface="Arial" panose="020B0604020202020204" pitchFamily="34" charset="0"/>
              <a:buChar char="•"/>
            </a:pPr>
            <a:endParaRPr lang="en-US" sz="1000" b="1" dirty="0" smtClean="0">
              <a:latin typeface="Rockwell" panose="02060603020205020403" pitchFamily="18" charset="0"/>
            </a:endParaRPr>
          </a:p>
          <a:p>
            <a:pPr marL="914400" lvl="1" indent="-457200">
              <a:buFont typeface="Arial" panose="020B0604020202020204" pitchFamily="34" charset="0"/>
              <a:buChar char="•"/>
            </a:pPr>
            <a:r>
              <a:rPr lang="en-US" sz="2200" b="1" dirty="0" smtClean="0">
                <a:latin typeface="Rockwell" panose="02060603020205020403" pitchFamily="18" charset="0"/>
              </a:rPr>
              <a:t>Prov 22:1</a:t>
            </a:r>
            <a:r>
              <a:rPr lang="en-US" sz="2200" dirty="0" smtClean="0">
                <a:latin typeface="Rockwell" panose="02060603020205020403" pitchFamily="18" charset="0"/>
              </a:rPr>
              <a:t> – “</a:t>
            </a:r>
            <a:r>
              <a:rPr lang="en-US" sz="2200" dirty="0">
                <a:latin typeface="Rockwell" panose="02060603020205020403" pitchFamily="18" charset="0"/>
              </a:rPr>
              <a:t>A good name is to be more desired than great </a:t>
            </a:r>
            <a:r>
              <a:rPr lang="en-US" sz="2200" dirty="0" smtClean="0">
                <a:latin typeface="Rockwell" panose="02060603020205020403" pitchFamily="18" charset="0"/>
              </a:rPr>
              <a:t>wealth, favor </a:t>
            </a:r>
            <a:r>
              <a:rPr lang="en-US" sz="2200" dirty="0">
                <a:latin typeface="Rockwell" panose="02060603020205020403" pitchFamily="18" charset="0"/>
              </a:rPr>
              <a:t>is better than silver and gold.</a:t>
            </a:r>
            <a:r>
              <a:rPr lang="en-US" sz="2200" dirty="0" smtClean="0">
                <a:latin typeface="Rockwell" panose="02060603020205020403" pitchFamily="18" charset="0"/>
              </a:rPr>
              <a:t>”</a:t>
            </a:r>
          </a:p>
        </p:txBody>
      </p:sp>
    </p:spTree>
    <p:extLst>
      <p:ext uri="{BB962C8B-B14F-4D97-AF65-F5344CB8AC3E}">
        <p14:creationId xmlns:p14="http://schemas.microsoft.com/office/powerpoint/2010/main" val="167386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Instruction For Dating</a:t>
            </a:r>
            <a:endParaRPr lang="es-GT" sz="4600" b="1" u="sng" dirty="0">
              <a:latin typeface="Rockwell" panose="02060603020205020403" pitchFamily="18" charset="0"/>
            </a:endParaRPr>
          </a:p>
        </p:txBody>
      </p:sp>
      <p:sp>
        <p:nvSpPr>
          <p:cNvPr id="3" name="TextBox 2"/>
          <p:cNvSpPr txBox="1"/>
          <p:nvPr/>
        </p:nvSpPr>
        <p:spPr>
          <a:xfrm>
            <a:off x="0" y="800219"/>
            <a:ext cx="9144000" cy="1107996"/>
          </a:xfrm>
          <a:prstGeom prst="rect">
            <a:avLst/>
          </a:prstGeom>
          <a:noFill/>
        </p:spPr>
        <p:txBody>
          <a:bodyPr wrap="square" rtlCol="0">
            <a:spAutoFit/>
          </a:bodyPr>
          <a:lstStyle/>
          <a:p>
            <a:r>
              <a:rPr lang="en-US" sz="2200" b="1" dirty="0" err="1" smtClean="0">
                <a:latin typeface="Rockwell" panose="02060603020205020403" pitchFamily="18" charset="0"/>
              </a:rPr>
              <a:t>Sos</a:t>
            </a:r>
            <a:r>
              <a:rPr lang="en-US" sz="2200" b="1" dirty="0" smtClean="0">
                <a:latin typeface="Rockwell" panose="02060603020205020403" pitchFamily="18" charset="0"/>
              </a:rPr>
              <a:t> 4:9</a:t>
            </a:r>
            <a:r>
              <a:rPr lang="en-US" sz="2200" dirty="0" smtClean="0">
                <a:latin typeface="Rockwell" panose="02060603020205020403" pitchFamily="18" charset="0"/>
              </a:rPr>
              <a:t> – “</a:t>
            </a:r>
            <a:r>
              <a:rPr lang="en-US" sz="2200" dirty="0">
                <a:latin typeface="Rockwell" panose="02060603020205020403" pitchFamily="18" charset="0"/>
              </a:rPr>
              <a:t>You have made my heart beat faster, my sister, my bride;</a:t>
            </a:r>
            <a:br>
              <a:rPr lang="en-US" sz="2200" dirty="0">
                <a:latin typeface="Rockwell" panose="02060603020205020403" pitchFamily="18" charset="0"/>
              </a:rPr>
            </a:br>
            <a:r>
              <a:rPr lang="en-US" sz="2200" dirty="0">
                <a:latin typeface="Rockwell" panose="02060603020205020403" pitchFamily="18" charset="0"/>
              </a:rPr>
              <a:t>You have made my heart beat faster with a single glance of your eyes,</a:t>
            </a:r>
            <a:br>
              <a:rPr lang="en-US" sz="2200" dirty="0">
                <a:latin typeface="Rockwell" panose="02060603020205020403" pitchFamily="18" charset="0"/>
              </a:rPr>
            </a:br>
            <a:r>
              <a:rPr lang="en-US" sz="2200" dirty="0">
                <a:latin typeface="Rockwell" panose="02060603020205020403" pitchFamily="18" charset="0"/>
              </a:rPr>
              <a:t>With a single strand of your necklace.</a:t>
            </a:r>
            <a:r>
              <a:rPr lang="en-US" sz="2200" dirty="0" smtClean="0">
                <a:latin typeface="Rockwell" panose="02060603020205020403" pitchFamily="18" charset="0"/>
              </a:rPr>
              <a:t>”</a:t>
            </a:r>
          </a:p>
        </p:txBody>
      </p:sp>
      <p:pic>
        <p:nvPicPr>
          <p:cNvPr id="2050" name="Picture 2" descr="Image result for love is bli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8215"/>
            <a:ext cx="4604657" cy="49497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08215"/>
            <a:ext cx="4572000" cy="494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Instruction For Dating</a:t>
            </a:r>
            <a:endParaRPr lang="es-GT" sz="4600" b="1" u="sng" dirty="0">
              <a:latin typeface="Rockwell" panose="02060603020205020403" pitchFamily="18" charset="0"/>
            </a:endParaRPr>
          </a:p>
        </p:txBody>
      </p:sp>
      <p:pic>
        <p:nvPicPr>
          <p:cNvPr id="3074" name="Picture 2" descr="Image result for bad ad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800219"/>
            <a:ext cx="4474028" cy="31393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02628" y="800218"/>
            <a:ext cx="4327072" cy="3139321"/>
          </a:xfrm>
          <a:prstGeom prst="rect">
            <a:avLst/>
          </a:prstGeom>
          <a:ln w="28575">
            <a:solidFill>
              <a:schemeClr val="tx1"/>
            </a:solidFill>
          </a:ln>
        </p:spPr>
        <p:txBody>
          <a:bodyPr wrap="square">
            <a:spAutoFit/>
          </a:bodyPr>
          <a:lstStyle/>
          <a:p>
            <a:r>
              <a:rPr lang="en-US" sz="2200" b="1" dirty="0" smtClean="0">
                <a:solidFill>
                  <a:srgbClr val="000000"/>
                </a:solidFill>
                <a:latin typeface="Rockwell" panose="02060603020205020403" pitchFamily="18" charset="0"/>
              </a:rPr>
              <a:t>2 Sam 13:5</a:t>
            </a:r>
            <a:r>
              <a:rPr lang="en-US" sz="2200" dirty="0" smtClean="0">
                <a:solidFill>
                  <a:srgbClr val="000000"/>
                </a:solidFill>
                <a:latin typeface="Rockwell" panose="02060603020205020403" pitchFamily="18" charset="0"/>
              </a:rPr>
              <a:t> – “Jonadab </a:t>
            </a:r>
            <a:r>
              <a:rPr lang="en-US" sz="2200" dirty="0">
                <a:solidFill>
                  <a:srgbClr val="000000"/>
                </a:solidFill>
                <a:latin typeface="Rockwell" panose="02060603020205020403" pitchFamily="18" charset="0"/>
              </a:rPr>
              <a:t>then said to </a:t>
            </a:r>
            <a:r>
              <a:rPr lang="en-US" sz="2200" dirty="0" smtClean="0">
                <a:solidFill>
                  <a:srgbClr val="000000"/>
                </a:solidFill>
                <a:latin typeface="Rockwell" panose="02060603020205020403" pitchFamily="18" charset="0"/>
              </a:rPr>
              <a:t>him, ‘Lie </a:t>
            </a:r>
            <a:r>
              <a:rPr lang="en-US" sz="2200" dirty="0">
                <a:solidFill>
                  <a:srgbClr val="000000"/>
                </a:solidFill>
                <a:latin typeface="Rockwell" panose="02060603020205020403" pitchFamily="18" charset="0"/>
              </a:rPr>
              <a:t>down on your bed and pretend to be ill; when your father comes to see you, say to him, </a:t>
            </a:r>
            <a:r>
              <a:rPr lang="en-US" sz="2200" dirty="0" smtClean="0">
                <a:solidFill>
                  <a:srgbClr val="000000"/>
                </a:solidFill>
                <a:latin typeface="Rockwell" panose="02060603020205020403" pitchFamily="18" charset="0"/>
              </a:rPr>
              <a:t>“Please </a:t>
            </a:r>
            <a:r>
              <a:rPr lang="en-US" sz="2200" dirty="0">
                <a:solidFill>
                  <a:srgbClr val="000000"/>
                </a:solidFill>
                <a:latin typeface="Rockwell" panose="02060603020205020403" pitchFamily="18" charset="0"/>
              </a:rPr>
              <a:t>let my sister Tamar come and give me some food to eat, and let her prepare the food in my sight, that I may see it and eat from her hand</a:t>
            </a:r>
            <a:r>
              <a:rPr lang="en-US" sz="2200" dirty="0" smtClean="0">
                <a:solidFill>
                  <a:srgbClr val="000000"/>
                </a:solidFill>
                <a:latin typeface="Rockwell" panose="02060603020205020403" pitchFamily="18" charset="0"/>
              </a:rPr>
              <a:t>.’”</a:t>
            </a:r>
            <a:endParaRPr lang="es-GT" sz="2200" dirty="0">
              <a:latin typeface="Rockwell" panose="02060603020205020403" pitchFamily="18" charset="0"/>
            </a:endParaRPr>
          </a:p>
        </p:txBody>
      </p:sp>
      <p:sp>
        <p:nvSpPr>
          <p:cNvPr id="5" name="Rectangle 4"/>
          <p:cNvSpPr/>
          <p:nvPr/>
        </p:nvSpPr>
        <p:spPr>
          <a:xfrm>
            <a:off x="130628" y="4060767"/>
            <a:ext cx="8899072" cy="2585323"/>
          </a:xfrm>
          <a:prstGeom prst="rect">
            <a:avLst/>
          </a:prstGeom>
          <a:ln w="28575">
            <a:solidFill>
              <a:schemeClr val="tx1"/>
            </a:solidFill>
          </a:ln>
        </p:spPr>
        <p:txBody>
          <a:bodyPr wrap="square">
            <a:spAutoFit/>
          </a:bodyPr>
          <a:lstStyle/>
          <a:p>
            <a:r>
              <a:rPr lang="en-US" sz="2200" b="1" dirty="0" smtClean="0">
                <a:solidFill>
                  <a:srgbClr val="000000"/>
                </a:solidFill>
                <a:latin typeface="Rockwell" panose="02060603020205020403" pitchFamily="18" charset="0"/>
              </a:rPr>
              <a:t>1 Cor 15:33</a:t>
            </a:r>
            <a:r>
              <a:rPr lang="en-US" sz="2200" dirty="0" smtClean="0">
                <a:solidFill>
                  <a:srgbClr val="000000"/>
                </a:solidFill>
                <a:latin typeface="Rockwell" panose="02060603020205020403" pitchFamily="18" charset="0"/>
              </a:rPr>
              <a:t> – “Do </a:t>
            </a:r>
            <a:r>
              <a:rPr lang="en-US" sz="2200" dirty="0">
                <a:solidFill>
                  <a:srgbClr val="000000"/>
                </a:solidFill>
                <a:latin typeface="Rockwell" panose="02060603020205020403" pitchFamily="18" charset="0"/>
              </a:rPr>
              <a:t>not be </a:t>
            </a:r>
            <a:r>
              <a:rPr lang="en-US" sz="2200" dirty="0" smtClean="0">
                <a:solidFill>
                  <a:srgbClr val="000000"/>
                </a:solidFill>
                <a:latin typeface="Rockwell" panose="02060603020205020403" pitchFamily="18" charset="0"/>
              </a:rPr>
              <a:t>deceived: ‘Bad </a:t>
            </a:r>
            <a:r>
              <a:rPr lang="en-US" sz="2200" dirty="0">
                <a:solidFill>
                  <a:srgbClr val="000000"/>
                </a:solidFill>
                <a:latin typeface="Rockwell" panose="02060603020205020403" pitchFamily="18" charset="0"/>
              </a:rPr>
              <a:t>company corrupts good </a:t>
            </a:r>
            <a:r>
              <a:rPr lang="en-US" sz="2200" dirty="0" smtClean="0">
                <a:solidFill>
                  <a:srgbClr val="000000"/>
                </a:solidFill>
                <a:latin typeface="Rockwell" panose="02060603020205020403" pitchFamily="18" charset="0"/>
              </a:rPr>
              <a:t>morals.’”</a:t>
            </a:r>
          </a:p>
          <a:p>
            <a:endParaRPr lang="en-US" sz="1500" dirty="0" smtClean="0">
              <a:solidFill>
                <a:srgbClr val="000000"/>
              </a:solidFill>
              <a:latin typeface="Rockwell" panose="02060603020205020403" pitchFamily="18" charset="0"/>
            </a:endParaRPr>
          </a:p>
          <a:p>
            <a:r>
              <a:rPr lang="en-US" sz="2200" b="1" dirty="0" smtClean="0">
                <a:solidFill>
                  <a:srgbClr val="000000"/>
                </a:solidFill>
                <a:latin typeface="Rockwell" panose="02060603020205020403" pitchFamily="18" charset="0"/>
              </a:rPr>
              <a:t>Prov 13:20</a:t>
            </a:r>
            <a:r>
              <a:rPr lang="en-US" sz="2200" dirty="0" smtClean="0">
                <a:solidFill>
                  <a:srgbClr val="000000"/>
                </a:solidFill>
                <a:latin typeface="Rockwell" panose="02060603020205020403" pitchFamily="18" charset="0"/>
              </a:rPr>
              <a:t> – “</a:t>
            </a:r>
            <a:r>
              <a:rPr lang="en-US" sz="2200" dirty="0">
                <a:latin typeface="Rockwell" panose="02060603020205020403" pitchFamily="18" charset="0"/>
              </a:rPr>
              <a:t>He who walks with wise men will be </a:t>
            </a:r>
            <a:r>
              <a:rPr lang="en-US" sz="2200" dirty="0" smtClean="0">
                <a:latin typeface="Rockwell" panose="02060603020205020403" pitchFamily="18" charset="0"/>
              </a:rPr>
              <a:t>wise, but </a:t>
            </a:r>
            <a:r>
              <a:rPr lang="en-US" sz="2200" dirty="0">
                <a:latin typeface="Rockwell" panose="02060603020205020403" pitchFamily="18" charset="0"/>
              </a:rPr>
              <a:t>the companion of fools will suffer harm</a:t>
            </a:r>
            <a:r>
              <a:rPr lang="en-US" sz="2200" dirty="0" smtClean="0">
                <a:latin typeface="Rockwell" panose="02060603020205020403" pitchFamily="18" charset="0"/>
              </a:rPr>
              <a:t>.</a:t>
            </a:r>
            <a:r>
              <a:rPr lang="en-US" sz="2200" dirty="0" smtClean="0">
                <a:solidFill>
                  <a:srgbClr val="000000"/>
                </a:solidFill>
                <a:latin typeface="Rockwell" panose="02060603020205020403" pitchFamily="18" charset="0"/>
              </a:rPr>
              <a:t>”</a:t>
            </a:r>
          </a:p>
          <a:p>
            <a:endParaRPr lang="en-US" sz="1500" dirty="0" smtClean="0">
              <a:solidFill>
                <a:srgbClr val="000000"/>
              </a:solidFill>
              <a:latin typeface="Rockwell" panose="02060603020205020403" pitchFamily="18" charset="0"/>
            </a:endParaRPr>
          </a:p>
          <a:p>
            <a:r>
              <a:rPr lang="en-US" sz="2200" b="1" dirty="0" smtClean="0">
                <a:solidFill>
                  <a:srgbClr val="000000"/>
                </a:solidFill>
                <a:latin typeface="Rockwell" panose="02060603020205020403" pitchFamily="18" charset="0"/>
              </a:rPr>
              <a:t>Luke 10:29</a:t>
            </a:r>
            <a:r>
              <a:rPr lang="en-US" sz="2200" dirty="0" smtClean="0">
                <a:solidFill>
                  <a:srgbClr val="000000"/>
                </a:solidFill>
                <a:latin typeface="Rockwell" panose="02060603020205020403" pitchFamily="18" charset="0"/>
              </a:rPr>
              <a:t> – “</a:t>
            </a:r>
            <a:r>
              <a:rPr lang="en-US" sz="2200" dirty="0">
                <a:latin typeface="Rockwell" panose="02060603020205020403" pitchFamily="18" charset="0"/>
              </a:rPr>
              <a:t>But wishing to justify himself, he said to </a:t>
            </a:r>
            <a:r>
              <a:rPr lang="en-US" sz="2200" dirty="0" smtClean="0">
                <a:latin typeface="Rockwell" panose="02060603020205020403" pitchFamily="18" charset="0"/>
              </a:rPr>
              <a:t>Jesus, ‘And </a:t>
            </a:r>
            <a:r>
              <a:rPr lang="en-US" sz="2200" dirty="0">
                <a:latin typeface="Rockwell" panose="02060603020205020403" pitchFamily="18" charset="0"/>
              </a:rPr>
              <a:t>who is my neighbor</a:t>
            </a:r>
            <a:r>
              <a:rPr lang="en-US" sz="2200" dirty="0" smtClean="0">
                <a:latin typeface="Rockwell" panose="02060603020205020403" pitchFamily="18" charset="0"/>
              </a:rPr>
              <a:t>?’”</a:t>
            </a:r>
            <a:endParaRPr lang="es-GT" sz="2200" dirty="0">
              <a:latin typeface="Rockwell" panose="02060603020205020403" pitchFamily="18" charset="0"/>
            </a:endParaRPr>
          </a:p>
        </p:txBody>
      </p:sp>
    </p:spTree>
    <p:extLst>
      <p:ext uri="{BB962C8B-B14F-4D97-AF65-F5344CB8AC3E}">
        <p14:creationId xmlns:p14="http://schemas.microsoft.com/office/powerpoint/2010/main" val="395845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00219"/>
          </a:xfrm>
          <a:prstGeom prst="rect">
            <a:avLst/>
          </a:prstGeom>
        </p:spPr>
        <p:txBody>
          <a:bodyPr wrap="square">
            <a:spAutoFit/>
          </a:bodyPr>
          <a:lstStyle/>
          <a:p>
            <a:pPr algn="ctr"/>
            <a:r>
              <a:rPr lang="en-US" sz="4600" b="1" u="sng" dirty="0" smtClean="0">
                <a:latin typeface="Rockwell" panose="02060603020205020403" pitchFamily="18" charset="0"/>
              </a:rPr>
              <a:t>Instruction For Dating</a:t>
            </a:r>
            <a:endParaRPr lang="es-GT" sz="4600" b="1" u="sng" dirty="0">
              <a:latin typeface="Rockwell" panose="02060603020205020403" pitchFamily="18" charset="0"/>
            </a:endParaRPr>
          </a:p>
        </p:txBody>
      </p:sp>
      <p:sp>
        <p:nvSpPr>
          <p:cNvPr id="5" name="Rectangle 4"/>
          <p:cNvSpPr/>
          <p:nvPr/>
        </p:nvSpPr>
        <p:spPr>
          <a:xfrm>
            <a:off x="122464" y="1535243"/>
            <a:ext cx="8899072" cy="5262979"/>
          </a:xfrm>
          <a:prstGeom prst="rect">
            <a:avLst/>
          </a:prstGeom>
          <a:ln w="28575">
            <a:solidFill>
              <a:schemeClr val="tx1"/>
            </a:solidFill>
          </a:ln>
        </p:spPr>
        <p:txBody>
          <a:bodyPr wrap="square">
            <a:spAutoFit/>
          </a:bodyPr>
          <a:lstStyle/>
          <a:p>
            <a:pPr marL="457200" indent="-457200">
              <a:buFont typeface="+mj-lt"/>
              <a:buAutoNum type="arabicParenR"/>
            </a:pPr>
            <a:r>
              <a:rPr lang="en-US" sz="2400" dirty="0" smtClean="0">
                <a:latin typeface="Rockwell" panose="02060603020205020403" pitchFamily="18" charset="0"/>
              </a:rPr>
              <a:t>God’s word</a:t>
            </a:r>
          </a:p>
          <a:p>
            <a:pPr marL="914400" lvl="1" indent="-457200">
              <a:buFont typeface="Arial" panose="020B0604020202020204" pitchFamily="34" charset="0"/>
              <a:buChar char="•"/>
            </a:pPr>
            <a:r>
              <a:rPr lang="en-US" b="1" dirty="0" smtClean="0">
                <a:latin typeface="Rockwell" panose="02060603020205020403" pitchFamily="18" charset="0"/>
              </a:rPr>
              <a:t>2 Tim 3:17</a:t>
            </a:r>
            <a:r>
              <a:rPr lang="en-US" dirty="0" smtClean="0">
                <a:latin typeface="Rockwell" panose="02060603020205020403" pitchFamily="18" charset="0"/>
              </a:rPr>
              <a:t> – “</a:t>
            </a:r>
            <a:r>
              <a:rPr lang="en-US" dirty="0">
                <a:latin typeface="Rockwell" panose="02060603020205020403" pitchFamily="18" charset="0"/>
              </a:rPr>
              <a:t>so that the man of God may </a:t>
            </a:r>
            <a:r>
              <a:rPr lang="en-US" dirty="0" smtClean="0">
                <a:latin typeface="Rockwell" panose="02060603020205020403" pitchFamily="18" charset="0"/>
              </a:rPr>
              <a:t>be adequate, equipped for </a:t>
            </a:r>
            <a:r>
              <a:rPr lang="en-US" dirty="0">
                <a:latin typeface="Rockwell" panose="02060603020205020403" pitchFamily="18" charset="0"/>
              </a:rPr>
              <a:t>every good work</a:t>
            </a:r>
            <a:r>
              <a:rPr lang="en-US" dirty="0" smtClean="0">
                <a:latin typeface="Rockwell" panose="02060603020205020403" pitchFamily="18" charset="0"/>
              </a:rPr>
              <a:t>.”</a:t>
            </a:r>
          </a:p>
          <a:p>
            <a:pPr marL="914400" lvl="1" indent="-457200">
              <a:buFont typeface="Arial" panose="020B0604020202020204" pitchFamily="34" charset="0"/>
              <a:buChar char="•"/>
            </a:pPr>
            <a:r>
              <a:rPr lang="en-US" b="1" dirty="0" smtClean="0">
                <a:latin typeface="Rockwell" panose="02060603020205020403" pitchFamily="18" charset="0"/>
              </a:rPr>
              <a:t>1 Cor 10:6</a:t>
            </a:r>
            <a:r>
              <a:rPr lang="en-US" dirty="0" smtClean="0">
                <a:latin typeface="Rockwell" panose="02060603020205020403" pitchFamily="18" charset="0"/>
              </a:rPr>
              <a:t> – “</a:t>
            </a:r>
            <a:r>
              <a:rPr lang="en-US" dirty="0">
                <a:latin typeface="Rockwell" panose="02060603020205020403" pitchFamily="18" charset="0"/>
              </a:rPr>
              <a:t>Now these things happened as examples for us, so that we would not crave evil things as they also craved</a:t>
            </a:r>
            <a:r>
              <a:rPr lang="en-US" dirty="0" smtClean="0">
                <a:latin typeface="Rockwell" panose="02060603020205020403" pitchFamily="18" charset="0"/>
              </a:rPr>
              <a:t>.”</a:t>
            </a:r>
          </a:p>
          <a:p>
            <a:pPr marL="457200" indent="-457200">
              <a:buFont typeface="+mj-lt"/>
              <a:buAutoNum type="arabicParenR"/>
            </a:pPr>
            <a:r>
              <a:rPr lang="en-US" sz="2400" dirty="0" smtClean="0">
                <a:latin typeface="Rockwell" panose="02060603020205020403" pitchFamily="18" charset="0"/>
              </a:rPr>
              <a:t>Parents</a:t>
            </a:r>
          </a:p>
          <a:p>
            <a:pPr marL="914400" lvl="1" indent="-457200">
              <a:buFont typeface="Arial" panose="020B0604020202020204" pitchFamily="34" charset="0"/>
              <a:buChar char="•"/>
            </a:pPr>
            <a:r>
              <a:rPr lang="en-US" b="1" dirty="0" smtClean="0">
                <a:latin typeface="Rockwell" panose="02060603020205020403" pitchFamily="18" charset="0"/>
              </a:rPr>
              <a:t>Prov 1:8</a:t>
            </a:r>
            <a:r>
              <a:rPr lang="en-US" dirty="0" smtClean="0">
                <a:latin typeface="Rockwell" panose="02060603020205020403" pitchFamily="18" charset="0"/>
              </a:rPr>
              <a:t> – “</a:t>
            </a:r>
            <a:r>
              <a:rPr lang="en-US" dirty="0">
                <a:latin typeface="Rockwell" panose="02060603020205020403" pitchFamily="18" charset="0"/>
              </a:rPr>
              <a:t>Hear, my son, your father’s </a:t>
            </a:r>
            <a:r>
              <a:rPr lang="en-US" dirty="0" smtClean="0">
                <a:latin typeface="Rockwell" panose="02060603020205020403" pitchFamily="18" charset="0"/>
              </a:rPr>
              <a:t>instruction and</a:t>
            </a:r>
            <a:r>
              <a:rPr lang="en-US" dirty="0">
                <a:latin typeface="Rockwell" panose="02060603020205020403" pitchFamily="18" charset="0"/>
              </a:rPr>
              <a:t> do not forsake your mother’s </a:t>
            </a:r>
            <a:r>
              <a:rPr lang="en-US" dirty="0" smtClean="0">
                <a:latin typeface="Rockwell" panose="02060603020205020403" pitchFamily="18" charset="0"/>
              </a:rPr>
              <a:t>teaching.”</a:t>
            </a:r>
          </a:p>
          <a:p>
            <a:pPr marL="457200" indent="-457200">
              <a:buFont typeface="+mj-lt"/>
              <a:buAutoNum type="arabicParenR"/>
            </a:pPr>
            <a:r>
              <a:rPr lang="en-US" sz="2400" dirty="0" smtClean="0">
                <a:latin typeface="Rockwell" panose="02060603020205020403" pitchFamily="18" charset="0"/>
              </a:rPr>
              <a:t>Christian Friends</a:t>
            </a:r>
          </a:p>
          <a:p>
            <a:pPr marL="914400" lvl="1" indent="-457200">
              <a:buFont typeface="Arial" panose="020B0604020202020204" pitchFamily="34" charset="0"/>
              <a:buChar char="•"/>
            </a:pPr>
            <a:r>
              <a:rPr lang="en-US" b="1" dirty="0" smtClean="0">
                <a:latin typeface="Rockwell" panose="02060603020205020403" pitchFamily="18" charset="0"/>
              </a:rPr>
              <a:t>Prov 27:6</a:t>
            </a:r>
            <a:r>
              <a:rPr lang="en-US" dirty="0" smtClean="0">
                <a:latin typeface="Rockwell" panose="02060603020205020403" pitchFamily="18" charset="0"/>
              </a:rPr>
              <a:t> – “</a:t>
            </a:r>
            <a:r>
              <a:rPr lang="en-US" dirty="0">
                <a:latin typeface="Rockwell" panose="02060603020205020403" pitchFamily="18" charset="0"/>
              </a:rPr>
              <a:t>Faithful are the wounds of a </a:t>
            </a:r>
            <a:r>
              <a:rPr lang="en-US" dirty="0" smtClean="0">
                <a:latin typeface="Rockwell" panose="02060603020205020403" pitchFamily="18" charset="0"/>
              </a:rPr>
              <a:t>friend, but</a:t>
            </a:r>
            <a:r>
              <a:rPr lang="en-US" dirty="0">
                <a:latin typeface="Rockwell" panose="02060603020205020403" pitchFamily="18" charset="0"/>
              </a:rPr>
              <a:t> </a:t>
            </a:r>
            <a:r>
              <a:rPr lang="en-US" dirty="0" smtClean="0">
                <a:latin typeface="Rockwell" panose="02060603020205020403" pitchFamily="18" charset="0"/>
              </a:rPr>
              <a:t>deceitful are the kisses </a:t>
            </a:r>
            <a:r>
              <a:rPr lang="en-US" dirty="0">
                <a:latin typeface="Rockwell" panose="02060603020205020403" pitchFamily="18" charset="0"/>
              </a:rPr>
              <a:t>of an enemy</a:t>
            </a:r>
            <a:r>
              <a:rPr lang="en-US" dirty="0" smtClean="0">
                <a:latin typeface="Rockwell" panose="02060603020205020403" pitchFamily="18" charset="0"/>
              </a:rPr>
              <a:t>.”</a:t>
            </a:r>
          </a:p>
          <a:p>
            <a:pPr marL="457200" indent="-457200">
              <a:buFont typeface="+mj-lt"/>
              <a:buAutoNum type="arabicParenR"/>
            </a:pPr>
            <a:r>
              <a:rPr lang="en-US" sz="2400" dirty="0" smtClean="0">
                <a:latin typeface="Rockwell" panose="02060603020205020403" pitchFamily="18" charset="0"/>
              </a:rPr>
              <a:t>Observations</a:t>
            </a:r>
          </a:p>
          <a:p>
            <a:pPr marL="914400" lvl="1" indent="-457200">
              <a:buFont typeface="Arial" panose="020B0604020202020204" pitchFamily="34" charset="0"/>
              <a:buChar char="•"/>
            </a:pPr>
            <a:r>
              <a:rPr lang="en-US" b="1" dirty="0" smtClean="0">
                <a:latin typeface="Rockwell" panose="02060603020205020403" pitchFamily="18" charset="0"/>
              </a:rPr>
              <a:t>1 </a:t>
            </a:r>
            <a:r>
              <a:rPr lang="en-US" b="1" dirty="0" err="1" smtClean="0">
                <a:latin typeface="Rockwell" panose="02060603020205020403" pitchFamily="18" charset="0"/>
              </a:rPr>
              <a:t>Thes</a:t>
            </a:r>
            <a:r>
              <a:rPr lang="en-US" b="1" dirty="0" smtClean="0">
                <a:latin typeface="Rockwell" panose="02060603020205020403" pitchFamily="18" charset="0"/>
              </a:rPr>
              <a:t> 5:6</a:t>
            </a:r>
            <a:r>
              <a:rPr lang="en-US" dirty="0" smtClean="0">
                <a:latin typeface="Rockwell" panose="02060603020205020403" pitchFamily="18" charset="0"/>
              </a:rPr>
              <a:t> – “</a:t>
            </a:r>
            <a:r>
              <a:rPr lang="en-US" dirty="0">
                <a:latin typeface="Rockwell" panose="02060603020205020403" pitchFamily="18" charset="0"/>
              </a:rPr>
              <a:t>S</a:t>
            </a:r>
            <a:r>
              <a:rPr lang="en-US" dirty="0" smtClean="0">
                <a:latin typeface="Rockwell" panose="02060603020205020403" pitchFamily="18" charset="0"/>
              </a:rPr>
              <a:t>o </a:t>
            </a:r>
            <a:r>
              <a:rPr lang="en-US" dirty="0">
                <a:latin typeface="Rockwell" panose="02060603020205020403" pitchFamily="18" charset="0"/>
              </a:rPr>
              <a:t>then let us not sleep </a:t>
            </a:r>
            <a:r>
              <a:rPr lang="en-US" dirty="0" smtClean="0">
                <a:latin typeface="Rockwell" panose="02060603020205020403" pitchFamily="18" charset="0"/>
              </a:rPr>
              <a:t>as</a:t>
            </a:r>
            <a:r>
              <a:rPr lang="en-US" dirty="0">
                <a:latin typeface="Rockwell" panose="02060603020205020403" pitchFamily="18" charset="0"/>
              </a:rPr>
              <a:t> </a:t>
            </a:r>
            <a:r>
              <a:rPr lang="en-US" dirty="0" smtClean="0">
                <a:latin typeface="Rockwell" panose="02060603020205020403" pitchFamily="18" charset="0"/>
              </a:rPr>
              <a:t>others </a:t>
            </a:r>
            <a:r>
              <a:rPr lang="en-US" dirty="0">
                <a:latin typeface="Rockwell" panose="02060603020205020403" pitchFamily="18" charset="0"/>
              </a:rPr>
              <a:t>do, but let us be alert </a:t>
            </a:r>
            <a:r>
              <a:rPr lang="en-US" dirty="0" smtClean="0">
                <a:latin typeface="Rockwell" panose="02060603020205020403" pitchFamily="18" charset="0"/>
              </a:rPr>
              <a:t>and</a:t>
            </a:r>
            <a:r>
              <a:rPr lang="en-US" dirty="0">
                <a:latin typeface="Rockwell" panose="02060603020205020403" pitchFamily="18" charset="0"/>
              </a:rPr>
              <a:t> </a:t>
            </a:r>
            <a:r>
              <a:rPr lang="en-US" dirty="0" smtClean="0">
                <a:latin typeface="Rockwell" panose="02060603020205020403" pitchFamily="18" charset="0"/>
              </a:rPr>
              <a:t>sober.”</a:t>
            </a:r>
          </a:p>
          <a:p>
            <a:pPr marL="457200" indent="-457200">
              <a:buFont typeface="+mj-lt"/>
              <a:buAutoNum type="arabicParenR"/>
            </a:pPr>
            <a:r>
              <a:rPr lang="en-US" sz="2400" dirty="0" smtClean="0">
                <a:latin typeface="Rockwell" panose="02060603020205020403" pitchFamily="18" charset="0"/>
              </a:rPr>
              <a:t>Experience</a:t>
            </a:r>
          </a:p>
          <a:p>
            <a:pPr marL="914400" lvl="1" indent="-457200">
              <a:buFont typeface="Arial" panose="020B0604020202020204" pitchFamily="34" charset="0"/>
              <a:buChar char="•"/>
            </a:pPr>
            <a:r>
              <a:rPr lang="en-US" b="1" dirty="0" smtClean="0">
                <a:latin typeface="Rockwell" panose="02060603020205020403" pitchFamily="18" charset="0"/>
              </a:rPr>
              <a:t>Gal 6:7</a:t>
            </a:r>
            <a:r>
              <a:rPr lang="en-US" dirty="0" smtClean="0">
                <a:latin typeface="Rockwell" panose="02060603020205020403" pitchFamily="18" charset="0"/>
              </a:rPr>
              <a:t> – “</a:t>
            </a:r>
            <a:r>
              <a:rPr lang="en-US" dirty="0">
                <a:latin typeface="Rockwell" panose="02060603020205020403" pitchFamily="18" charset="0"/>
              </a:rPr>
              <a:t>Do not be deceived, God is not mocked; for whatever a man sows, this he will also reap.</a:t>
            </a:r>
            <a:r>
              <a:rPr lang="en-US" dirty="0" smtClean="0">
                <a:latin typeface="Rockwell" panose="02060603020205020403" pitchFamily="18" charset="0"/>
              </a:rPr>
              <a:t>”</a:t>
            </a:r>
            <a:endParaRPr lang="es-GT" dirty="0">
              <a:latin typeface="Rockwell" panose="02060603020205020403" pitchFamily="18" charset="0"/>
            </a:endParaRPr>
          </a:p>
        </p:txBody>
      </p:sp>
      <p:sp>
        <p:nvSpPr>
          <p:cNvPr id="3" name="Rectangle 2"/>
          <p:cNvSpPr/>
          <p:nvPr/>
        </p:nvSpPr>
        <p:spPr>
          <a:xfrm>
            <a:off x="122464" y="735024"/>
            <a:ext cx="8899072" cy="830997"/>
          </a:xfrm>
          <a:prstGeom prst="rect">
            <a:avLst/>
          </a:prstGeom>
        </p:spPr>
        <p:txBody>
          <a:bodyPr wrap="square">
            <a:spAutoFit/>
          </a:bodyPr>
          <a:lstStyle/>
          <a:p>
            <a:r>
              <a:rPr lang="en-US" sz="2400" b="1" dirty="0" smtClean="0">
                <a:solidFill>
                  <a:srgbClr val="000000"/>
                </a:solidFill>
                <a:latin typeface="Rockwell" panose="02060603020205020403" pitchFamily="18" charset="0"/>
              </a:rPr>
              <a:t>Prov 12:15</a:t>
            </a:r>
            <a:r>
              <a:rPr lang="en-US" sz="2400" dirty="0" smtClean="0">
                <a:solidFill>
                  <a:srgbClr val="000000"/>
                </a:solidFill>
                <a:latin typeface="Rockwell" panose="02060603020205020403" pitchFamily="18" charset="0"/>
              </a:rPr>
              <a:t> – “The</a:t>
            </a:r>
            <a:r>
              <a:rPr lang="en-US" sz="2400" dirty="0">
                <a:solidFill>
                  <a:srgbClr val="000000"/>
                </a:solidFill>
                <a:latin typeface="Rockwell" panose="02060603020205020403" pitchFamily="18" charset="0"/>
              </a:rPr>
              <a:t> way of a fool is right in his own </a:t>
            </a:r>
            <a:r>
              <a:rPr lang="en-US" sz="2400" dirty="0" smtClean="0">
                <a:solidFill>
                  <a:srgbClr val="000000"/>
                </a:solidFill>
                <a:latin typeface="Rockwell" panose="02060603020205020403" pitchFamily="18" charset="0"/>
              </a:rPr>
              <a:t>eyes, but </a:t>
            </a:r>
            <a:r>
              <a:rPr lang="en-US" sz="2400" dirty="0">
                <a:solidFill>
                  <a:srgbClr val="000000"/>
                </a:solidFill>
                <a:latin typeface="Rockwell" panose="02060603020205020403" pitchFamily="18" charset="0"/>
              </a:rPr>
              <a:t>a wise man is he who listens to counsel.</a:t>
            </a:r>
            <a:endParaRPr lang="es-GT" sz="2400" dirty="0">
              <a:latin typeface="Rockwell" panose="02060603020205020403" pitchFamily="18" charset="0"/>
            </a:endParaRPr>
          </a:p>
        </p:txBody>
      </p:sp>
    </p:spTree>
    <p:extLst>
      <p:ext uri="{BB962C8B-B14F-4D97-AF65-F5344CB8AC3E}">
        <p14:creationId xmlns:p14="http://schemas.microsoft.com/office/powerpoint/2010/main" val="207869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fade">
                                      <p:cBhvr>
                                        <p:cTn id="45" dur="500"/>
                                        <p:tgtEl>
                                          <p:spTgt spid="5">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500"/>
                                        <p:tgtEl>
                                          <p:spTgt spid="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500"/>
                                        <p:tgtEl>
                                          <p:spTgt spid="5">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xEl>
                                              <p:pRg st="9" end="9"/>
                                            </p:txEl>
                                          </p:spTgt>
                                        </p:tgtEl>
                                        <p:attrNameLst>
                                          <p:attrName>style.visibility</p:attrName>
                                        </p:attrNameLst>
                                      </p:cBhvr>
                                      <p:to>
                                        <p:strVal val="visible"/>
                                      </p:to>
                                    </p:set>
                                    <p:animEffect transition="in" filter="fade">
                                      <p:cBhvr>
                                        <p:cTn id="60" dur="500"/>
                                        <p:tgtEl>
                                          <p:spTgt spid="5">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fade">
                                      <p:cBhvr>
                                        <p:cTn id="65"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7155</TotalTime>
  <Words>7149</Words>
  <Application>Microsoft Office PowerPoint</Application>
  <PresentationFormat>On-screen Show (4:3)</PresentationFormat>
  <Paragraphs>326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123</cp:revision>
  <cp:lastPrinted>2020-02-01T23:33:59Z</cp:lastPrinted>
  <dcterms:created xsi:type="dcterms:W3CDTF">2019-12-16T17:40:37Z</dcterms:created>
  <dcterms:modified xsi:type="dcterms:W3CDTF">2020-02-12T21:06:14Z</dcterms:modified>
</cp:coreProperties>
</file>