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9" r:id="rId2"/>
    <p:sldId id="270" r:id="rId3"/>
    <p:sldId id="278" r:id="rId4"/>
    <p:sldId id="277" r:id="rId5"/>
    <p:sldId id="283" r:id="rId6"/>
    <p:sldId id="284" r:id="rId7"/>
    <p:sldId id="285" r:id="rId8"/>
    <p:sldId id="286" r:id="rId9"/>
    <p:sldId id="275" r:id="rId10"/>
    <p:sldId id="276" r:id="rId11"/>
    <p:sldId id="287" r:id="rId12"/>
    <p:sldId id="281" r:id="rId13"/>
    <p:sldId id="288" r:id="rId14"/>
    <p:sldId id="282" r:id="rId1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4" autoAdjust="0"/>
    <p:restoredTop sz="56465" autoAdjust="0"/>
  </p:normalViewPr>
  <p:slideViewPr>
    <p:cSldViewPr>
      <p:cViewPr varScale="1">
        <p:scale>
          <a:sx n="63" d="100"/>
          <a:sy n="63" d="100"/>
        </p:scale>
        <p:origin x="1134" y="60"/>
      </p:cViewPr>
      <p:guideLst>
        <p:guide orient="horz" pos="2160"/>
        <p:guide pos="2880"/>
      </p:guideLst>
    </p:cSldViewPr>
  </p:slideViewPr>
  <p:notesTextViewPr>
    <p:cViewPr>
      <p:scale>
        <a:sx n="100" d="100"/>
        <a:sy n="100" d="100"/>
      </p:scale>
      <p:origin x="0" y="0"/>
    </p:cViewPr>
  </p:notesTextViewPr>
  <p:notesViewPr>
    <p:cSldViewPr>
      <p:cViewPr varScale="1">
        <p:scale>
          <a:sx n="112" d="100"/>
          <a:sy n="112" d="100"/>
        </p:scale>
        <p:origin x="27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762375" y="0"/>
            <a:ext cx="1619250" cy="1214438"/>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1295400"/>
            <a:ext cx="9141884" cy="510540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712F549-4277-491E-B045-5BF51186A4DF}" type="slidenum">
              <a:rPr lang="es-GT" smtClean="0"/>
              <a:t>‹#›</a:t>
            </a:fld>
            <a:endParaRPr lang="es-GT"/>
          </a:p>
        </p:txBody>
      </p:sp>
    </p:spTree>
    <p:extLst>
      <p:ext uri="{BB962C8B-B14F-4D97-AF65-F5344CB8AC3E}">
        <p14:creationId xmlns:p14="http://schemas.microsoft.com/office/powerpoint/2010/main" val="131098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s-GT" dirty="0"/>
          </a:p>
        </p:txBody>
      </p:sp>
      <p:sp>
        <p:nvSpPr>
          <p:cNvPr id="4" name="Slide Number Placeholder 3"/>
          <p:cNvSpPr>
            <a:spLocks noGrp="1"/>
          </p:cNvSpPr>
          <p:nvPr>
            <p:ph type="sldNum" sz="quarter" idx="10"/>
          </p:nvPr>
        </p:nvSpPr>
        <p:spPr/>
        <p:txBody>
          <a:bodyPr/>
          <a:lstStyle/>
          <a:p>
            <a:fld id="{DD18FA12-6C28-43A1-98DF-A2D7D6D8C695}" type="slidenum">
              <a:rPr lang="es-GT" smtClean="0"/>
              <a:t>1</a:t>
            </a:fld>
            <a:endParaRPr lang="es-GT"/>
          </a:p>
        </p:txBody>
      </p:sp>
    </p:spTree>
    <p:extLst>
      <p:ext uri="{BB962C8B-B14F-4D97-AF65-F5344CB8AC3E}">
        <p14:creationId xmlns:p14="http://schemas.microsoft.com/office/powerpoint/2010/main" val="3675760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then sixth, d</a:t>
            </a:r>
            <a:r>
              <a:rPr lang="en-US" dirty="0" smtClean="0"/>
              <a:t>iscernment</a:t>
            </a:r>
            <a:r>
              <a:rPr lang="en-US" baseline="0" dirty="0" smtClean="0"/>
              <a:t> is recognizing the difference between what is </a:t>
            </a:r>
            <a:r>
              <a:rPr lang="en-US" u="sng" baseline="0" dirty="0" smtClean="0"/>
              <a:t>permanent vs. transient</a:t>
            </a:r>
            <a:r>
              <a:rPr lang="en-US" baseline="0" dirty="0" smtClean="0"/>
              <a:t>.</a:t>
            </a:r>
          </a:p>
          <a:p>
            <a:endParaRPr lang="en-US" baseline="0" dirty="0" smtClean="0"/>
          </a:p>
          <a:p>
            <a:r>
              <a:rPr lang="en-US" baseline="0" dirty="0" smtClean="0"/>
              <a:t>This would include a lot of things. It might include knowing the difference between when to apply the OT and when not to apply it – </a:t>
            </a:r>
            <a:r>
              <a:rPr lang="en-US" b="1" baseline="0" dirty="0" smtClean="0"/>
              <a:t>Rom 15:4</a:t>
            </a:r>
            <a:r>
              <a:rPr lang="en-US" baseline="0" dirty="0" smtClean="0"/>
              <a:t> – So that verse makes it sound like we need to be studying thee OT because there are things we need to learn and apply from it. </a:t>
            </a:r>
            <a:r>
              <a:rPr lang="en-US" b="1" baseline="0" dirty="0" smtClean="0"/>
              <a:t>Gal 3:24-25</a:t>
            </a:r>
            <a:r>
              <a:rPr lang="en-US" baseline="0" dirty="0" smtClean="0"/>
              <a:t> – That makes it sound like we’re not under the OT. If we’re not under it, why should we listen to it? And the answer, of course, is that while we’re not under it as a law, it still contains principles, stories, and precedencies that can help us in our faith today. But it requires some discernment to know when to apply something and when not to apply it. </a:t>
            </a:r>
          </a:p>
          <a:p>
            <a:endParaRPr lang="en-US" baseline="0" dirty="0" smtClean="0"/>
          </a:p>
          <a:p>
            <a:r>
              <a:rPr lang="en-US" baseline="0" dirty="0" smtClean="0"/>
              <a:t>But maybe another way to look at this is that everything in life needs to be decided between whether or not there are eternal implications associated with it or not – </a:t>
            </a:r>
            <a:r>
              <a:rPr lang="en-US" b="1" baseline="0" dirty="0" smtClean="0"/>
              <a:t>2 Cor 4:18</a:t>
            </a:r>
            <a:r>
              <a:rPr lang="en-US" baseline="0" dirty="0" smtClean="0"/>
              <a:t> – Do put more emphasis on earthly treasures or heavenly treasures? One is going to burn up, the other is not. Do I put more emphasis on physical beauty, or spiritual beauty? One is decaying, one is being renewed day by day. Do I care more about relationships with worldly, unspiritual people, or with Christians? We’re only going to spend eternity with one of those groups of people, and its our choice which one it is. See, so many decision in life surround just these three things: wealth, beauty, and relationships. Do we use spiritual discernment when it comes to these things?</a:t>
            </a:r>
          </a:p>
          <a:p>
            <a:endParaRPr lang="en-US" baseline="0" dirty="0" smtClean="0"/>
          </a:p>
          <a:p>
            <a:r>
              <a:rPr lang="en-US" b="1" baseline="0" dirty="0" smtClean="0"/>
              <a:t>Psa 39:4</a:t>
            </a:r>
            <a:r>
              <a:rPr lang="en-US" b="0" baseline="0" dirty="0" smtClean="0"/>
              <a:t> – “</a:t>
            </a:r>
            <a:r>
              <a:rPr lang="en-US" sz="1200" b="0" i="0" kern="1200" cap="small" dirty="0" smtClean="0">
                <a:solidFill>
                  <a:schemeClr val="tx1"/>
                </a:solidFill>
                <a:effectLst/>
                <a:latin typeface="+mn-lt"/>
                <a:ea typeface="+mn-ea"/>
                <a:cs typeface="+mn-cs"/>
              </a:rPr>
              <a:t>Lord</a:t>
            </a:r>
            <a:r>
              <a:rPr lang="en-US" sz="1200" b="0" i="0" kern="1200" dirty="0" smtClean="0">
                <a:solidFill>
                  <a:schemeClr val="tx1"/>
                </a:solidFill>
                <a:effectLst/>
                <a:latin typeface="+mn-lt"/>
                <a:ea typeface="+mn-ea"/>
                <a:cs typeface="+mn-cs"/>
              </a:rPr>
              <a:t>, make me to know my end and what is the extent of my days; let me know how transient I am.</a:t>
            </a:r>
            <a:r>
              <a:rPr lang="en-US" b="0" baseline="0" dirty="0" smtClean="0"/>
              <a:t>”</a:t>
            </a:r>
            <a:endParaRPr lang="en-US" b="1" baseline="0" dirty="0" smtClean="0"/>
          </a:p>
          <a:p>
            <a:endParaRPr lang="en-US" baseline="0" dirty="0" smtClean="0"/>
          </a:p>
        </p:txBody>
      </p:sp>
      <p:sp>
        <p:nvSpPr>
          <p:cNvPr id="4" name="Slide Number Placeholder 3"/>
          <p:cNvSpPr>
            <a:spLocks noGrp="1"/>
          </p:cNvSpPr>
          <p:nvPr>
            <p:ph type="sldNum" sz="quarter" idx="10"/>
          </p:nvPr>
        </p:nvSpPr>
        <p:spPr/>
        <p:txBody>
          <a:bodyPr/>
          <a:lstStyle/>
          <a:p>
            <a:fld id="{E712F549-4277-491E-B045-5BF51186A4DF}" type="slidenum">
              <a:rPr lang="es-GT" smtClean="0"/>
              <a:t>10</a:t>
            </a:fld>
            <a:endParaRPr lang="es-GT"/>
          </a:p>
        </p:txBody>
      </p:sp>
    </p:spTree>
    <p:extLst>
      <p:ext uri="{BB962C8B-B14F-4D97-AF65-F5344CB8AC3E}">
        <p14:creationId xmlns:p14="http://schemas.microsoft.com/office/powerpoint/2010/main" val="1385522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let’s talk about keys to developing discernment. </a:t>
            </a:r>
          </a:p>
          <a:p>
            <a:endParaRPr lang="en-US" baseline="0" dirty="0" smtClean="0"/>
          </a:p>
          <a:p>
            <a:pPr lvl="0"/>
            <a:r>
              <a:rPr lang="en-US" sz="1200" kern="1200" dirty="0" smtClean="0">
                <a:solidFill>
                  <a:schemeClr val="tx1"/>
                </a:solidFill>
                <a:effectLst/>
                <a:latin typeface="+mn-lt"/>
                <a:ea typeface="+mn-ea"/>
                <a:cs typeface="+mn-cs"/>
              </a:rPr>
              <a:t>1. </a:t>
            </a:r>
            <a:r>
              <a:rPr lang="en-US" sz="1200" u="sng" kern="1200" dirty="0" smtClean="0">
                <a:solidFill>
                  <a:schemeClr val="tx1"/>
                </a:solidFill>
                <a:effectLst/>
                <a:latin typeface="+mn-lt"/>
                <a:ea typeface="+mn-ea"/>
                <a:cs typeface="+mn-cs"/>
              </a:rPr>
              <a:t>Knowledge of God’s word</a:t>
            </a:r>
            <a:r>
              <a:rPr lang="en-US" sz="1200" kern="1200" dirty="0" smtClean="0">
                <a:solidFill>
                  <a:schemeClr val="tx1"/>
                </a:solidFill>
                <a:effectLst/>
                <a:latin typeface="+mn-lt"/>
                <a:ea typeface="+mn-ea"/>
                <a:cs typeface="+mn-cs"/>
              </a:rPr>
              <a:t>. And I want to press this hard,</a:t>
            </a:r>
            <a:r>
              <a:rPr lang="en-US" sz="1200" kern="1200" baseline="0" dirty="0" smtClean="0">
                <a:solidFill>
                  <a:schemeClr val="tx1"/>
                </a:solidFill>
                <a:effectLst/>
                <a:latin typeface="+mn-lt"/>
                <a:ea typeface="+mn-ea"/>
                <a:cs typeface="+mn-cs"/>
              </a:rPr>
              <a:t> that w</a:t>
            </a:r>
            <a:r>
              <a:rPr lang="en-US" sz="1200" kern="1200" dirty="0" smtClean="0">
                <a:solidFill>
                  <a:schemeClr val="tx1"/>
                </a:solidFill>
                <a:effectLst/>
                <a:latin typeface="+mn-lt"/>
                <a:ea typeface="+mn-ea"/>
                <a:cs typeface="+mn-cs"/>
              </a:rPr>
              <a:t>e have to know what is authentic so well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we can recognize what is false almost immediately. Bank tellers are trained vigorously to recognize the difference between genuine and fake currency. In</a:t>
            </a:r>
            <a:r>
              <a:rPr lang="en-US" sz="1200" kern="1200" baseline="0" dirty="0" smtClean="0">
                <a:solidFill>
                  <a:schemeClr val="tx1"/>
                </a:solidFill>
                <a:effectLst/>
                <a:latin typeface="+mn-lt"/>
                <a:ea typeface="+mn-ea"/>
                <a:cs typeface="+mn-cs"/>
              </a:rPr>
              <a:t> their training classes, they are put through hours of counting cash over and over again. The reason is so that they know how those bills feel. They know how much they weight, their texture, their thickness, their smell, every little detail, every little picture, all the text. Why? Because if they’re given a counterfeit bill, they’ll know. But counterfeit bills are designed to be as close to the real thing without being the real thing. But those tellers know, because they’ve spent hours, days, weeks sifting through those bills. </a:t>
            </a:r>
            <a:endParaRPr lang="es-GT" sz="1100" kern="1200" dirty="0" smtClean="0">
              <a:solidFill>
                <a:schemeClr val="tx1"/>
              </a:solidFill>
              <a:effectLst/>
              <a:latin typeface="+mn-lt"/>
              <a:ea typeface="+mn-ea"/>
              <a:cs typeface="+mn-cs"/>
            </a:endParaRPr>
          </a:p>
          <a:p>
            <a:pPr lvl="2"/>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Only by knowing God’s word in detail will we be able to rightly divide it – </a:t>
            </a:r>
            <a:r>
              <a:rPr lang="en-US" sz="1200" b="1" kern="1200" dirty="0" smtClean="0">
                <a:solidFill>
                  <a:schemeClr val="tx1"/>
                </a:solidFill>
                <a:effectLst/>
                <a:latin typeface="+mn-lt"/>
                <a:ea typeface="+mn-ea"/>
                <a:cs typeface="+mn-cs"/>
              </a:rPr>
              <a:t>2 Tim 2:15</a:t>
            </a:r>
            <a:endParaRPr lang="es-GT"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12F549-4277-491E-B045-5BF51186A4DF}" type="slidenum">
              <a:rPr lang="es-GT" smtClean="0"/>
              <a:t>11</a:t>
            </a:fld>
            <a:endParaRPr lang="es-GT"/>
          </a:p>
        </p:txBody>
      </p:sp>
    </p:spTree>
    <p:extLst>
      <p:ext uri="{BB962C8B-B14F-4D97-AF65-F5344CB8AC3E}">
        <p14:creationId xmlns:p14="http://schemas.microsoft.com/office/powerpoint/2010/main" val="1642384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2. Not</a:t>
            </a:r>
            <a:r>
              <a:rPr lang="en-US" sz="1200" kern="1200" baseline="0" dirty="0" smtClean="0">
                <a:solidFill>
                  <a:schemeClr val="tx1"/>
                </a:solidFill>
                <a:effectLst/>
                <a:latin typeface="+mn-lt"/>
                <a:ea typeface="+mn-ea"/>
                <a:cs typeface="+mn-cs"/>
              </a:rPr>
              <a:t> keeping bad company – </a:t>
            </a:r>
            <a:r>
              <a:rPr lang="en-US" sz="1200" b="1" kern="1200" baseline="0" dirty="0" smtClean="0">
                <a:solidFill>
                  <a:schemeClr val="tx1"/>
                </a:solidFill>
                <a:effectLst/>
                <a:latin typeface="+mn-lt"/>
                <a:ea typeface="+mn-ea"/>
                <a:cs typeface="+mn-cs"/>
              </a:rPr>
              <a:t>1 Cor 15:33</a:t>
            </a:r>
            <a:r>
              <a:rPr lang="en-US" sz="1200" kern="1200" baseline="0" dirty="0" smtClean="0">
                <a:solidFill>
                  <a:schemeClr val="tx1"/>
                </a:solidFill>
                <a:effectLst/>
                <a:latin typeface="+mn-lt"/>
                <a:ea typeface="+mn-ea"/>
                <a:cs typeface="+mn-cs"/>
              </a:rPr>
              <a:t> – A professor at FC told me years ago about an observation he made concerning the bad crop of students they get every year. He said they were drawn to each other like gravity and it was a very mysterious thing. After being in Auburn a few years, I made the same observation. Eventually I began to realize that those who are rebellious, even wicked, use discernment to seek out those w/o discernment – </a:t>
            </a:r>
            <a:r>
              <a:rPr lang="en-US" sz="1200" b="1" kern="1200" baseline="0" dirty="0" smtClean="0">
                <a:solidFill>
                  <a:schemeClr val="tx1"/>
                </a:solidFill>
                <a:effectLst/>
                <a:latin typeface="+mn-lt"/>
                <a:ea typeface="+mn-ea"/>
                <a:cs typeface="+mn-cs"/>
              </a:rPr>
              <a:t>Prov 7:7</a:t>
            </a:r>
            <a:endParaRPr lang="en-US" sz="1200" b="0" kern="1200" baseline="0" dirty="0" smtClean="0">
              <a:solidFill>
                <a:schemeClr val="tx1"/>
              </a:solidFill>
              <a:effectLst/>
              <a:latin typeface="+mn-lt"/>
              <a:ea typeface="+mn-ea"/>
              <a:cs typeface="+mn-cs"/>
            </a:endParaRP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Keeping bad company has a way of clouding our judgment and hindering discernment – </a:t>
            </a:r>
            <a:r>
              <a:rPr lang="en-US" sz="1200" b="1" kern="1200" dirty="0" smtClean="0">
                <a:solidFill>
                  <a:schemeClr val="tx1"/>
                </a:solidFill>
                <a:effectLst/>
                <a:latin typeface="+mn-lt"/>
                <a:ea typeface="+mn-ea"/>
                <a:cs typeface="+mn-cs"/>
              </a:rPr>
              <a:t>Prov 14:7</a:t>
            </a:r>
            <a:r>
              <a:rPr lang="en-US" sz="1200" b="0" kern="1200" dirty="0" smtClean="0">
                <a:solidFill>
                  <a:schemeClr val="tx1"/>
                </a:solidFill>
                <a:effectLst/>
                <a:latin typeface="+mn-lt"/>
                <a:ea typeface="+mn-ea"/>
                <a:cs typeface="+mn-cs"/>
              </a:rPr>
              <a:t> – Being</a:t>
            </a:r>
            <a:r>
              <a:rPr lang="en-US" sz="1200" b="0" kern="1200" baseline="0" dirty="0" smtClean="0">
                <a:solidFill>
                  <a:schemeClr val="tx1"/>
                </a:solidFill>
                <a:effectLst/>
                <a:latin typeface="+mn-lt"/>
                <a:ea typeface="+mn-ea"/>
                <a:cs typeface="+mn-cs"/>
              </a:rPr>
              <a:t> surrounded by bad influences will suck the spiritual discernment right out of you. </a:t>
            </a:r>
            <a:r>
              <a:rPr lang="en-US" sz="1200" b="0" kern="1200" dirty="0" smtClean="0">
                <a:solidFill>
                  <a:schemeClr val="tx1"/>
                </a:solidFill>
                <a:effectLst/>
                <a:latin typeface="+mn-lt"/>
                <a:ea typeface="+mn-ea"/>
                <a:cs typeface="+mn-cs"/>
              </a:rPr>
              <a:t>“Well I’m glad I’m at this church with all these Christians because this is a safe environment.” No, you have to be even more careful here. This is an environment where you</a:t>
            </a:r>
            <a:r>
              <a:rPr lang="en-US" sz="1200" b="0" kern="1200" baseline="0" dirty="0" smtClean="0">
                <a:solidFill>
                  <a:schemeClr val="tx1"/>
                </a:solidFill>
                <a:effectLst/>
                <a:latin typeface="+mn-lt"/>
                <a:ea typeface="+mn-ea"/>
                <a:cs typeface="+mn-cs"/>
              </a:rPr>
              <a:t> can easily let your guard down; and a</a:t>
            </a:r>
            <a:r>
              <a:rPr lang="en-US" sz="1200" b="0" kern="1200" dirty="0" smtClean="0">
                <a:solidFill>
                  <a:schemeClr val="tx1"/>
                </a:solidFill>
                <a:effectLst/>
                <a:latin typeface="+mn-lt"/>
                <a:ea typeface="+mn-ea"/>
                <a:cs typeface="+mn-cs"/>
              </a:rPr>
              <a:t>s</a:t>
            </a:r>
            <a:r>
              <a:rPr lang="en-US" sz="1200" b="0" kern="1200" baseline="0" dirty="0" smtClean="0">
                <a:solidFill>
                  <a:schemeClr val="tx1"/>
                </a:solidFill>
                <a:effectLst/>
                <a:latin typeface="+mn-lt"/>
                <a:ea typeface="+mn-ea"/>
                <a:cs typeface="+mn-cs"/>
              </a:rPr>
              <a:t> I’ve stressed in these lessons, not everyone that is at this church is living right. In many ways, it is easier for your to get carried away into sin than being out there in the world where you expect it.</a:t>
            </a:r>
            <a:endParaRPr lang="en-US" sz="1200" b="1" kern="1200" dirty="0" smtClean="0">
              <a:solidFill>
                <a:schemeClr val="tx1"/>
              </a:solidFill>
              <a:effectLst/>
              <a:latin typeface="+mn-lt"/>
              <a:ea typeface="+mn-ea"/>
              <a:cs typeface="+mn-cs"/>
            </a:endParaRP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Discernment therefore allows us to take obey</a:t>
            </a:r>
            <a:r>
              <a:rPr lang="en-US" sz="1200" kern="1200" baseline="0" dirty="0" smtClean="0">
                <a:solidFill>
                  <a:schemeClr val="tx1"/>
                </a:solidFill>
                <a:effectLst/>
                <a:latin typeface="+mn-lt"/>
                <a:ea typeface="+mn-ea"/>
                <a:cs typeface="+mn-cs"/>
              </a:rPr>
              <a:t> Rom 12:9, to</a:t>
            </a:r>
            <a:r>
              <a:rPr lang="en-US" sz="1200" kern="1200" dirty="0" smtClean="0">
                <a:solidFill>
                  <a:schemeClr val="tx1"/>
                </a:solidFill>
                <a:effectLst/>
                <a:latin typeface="+mn-lt"/>
                <a:ea typeface="+mn-ea"/>
                <a:cs typeface="+mn-cs"/>
              </a:rPr>
              <a:t> “hate what is evil; cling to what is good”</a:t>
            </a:r>
            <a:endParaRPr lang="es-GT" sz="1100" kern="1200" dirty="0" smtClean="0">
              <a:solidFill>
                <a:schemeClr val="tx1"/>
              </a:solidFill>
              <a:effectLst/>
              <a:latin typeface="+mn-lt"/>
              <a:ea typeface="+mn-ea"/>
              <a:cs typeface="+mn-cs"/>
            </a:endParaRPr>
          </a:p>
          <a:p>
            <a:pPr lvl="0"/>
            <a:endParaRPr lang="es-GT" sz="11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E712F549-4277-491E-B045-5BF51186A4DF}" type="slidenum">
              <a:rPr lang="es-GT" smtClean="0"/>
              <a:t>12</a:t>
            </a:fld>
            <a:endParaRPr lang="es-GT"/>
          </a:p>
        </p:txBody>
      </p:sp>
    </p:spTree>
    <p:extLst>
      <p:ext uri="{BB962C8B-B14F-4D97-AF65-F5344CB8AC3E}">
        <p14:creationId xmlns:p14="http://schemas.microsoft.com/office/powerpoint/2010/main" val="3640924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kern="1200" dirty="0" smtClean="0">
                <a:solidFill>
                  <a:schemeClr val="tx1"/>
                </a:solidFill>
                <a:effectLst/>
                <a:latin typeface="+mn-lt"/>
                <a:ea typeface="+mn-ea"/>
                <a:cs typeface="+mn-cs"/>
              </a:rPr>
              <a:t>3. Practice</a:t>
            </a:r>
          </a:p>
          <a:p>
            <a:pPr lvl="0"/>
            <a:endParaRPr lang="en-US" sz="1100" kern="1200" dirty="0" smtClean="0">
              <a:solidFill>
                <a:schemeClr val="tx1"/>
              </a:solidFill>
              <a:effectLst/>
              <a:latin typeface="+mn-lt"/>
              <a:ea typeface="+mn-ea"/>
              <a:cs typeface="+mn-cs"/>
            </a:endParaRPr>
          </a:p>
          <a:p>
            <a:pPr lvl="0"/>
            <a:r>
              <a:rPr lang="en-US" sz="1100" kern="1200" dirty="0" smtClean="0">
                <a:solidFill>
                  <a:schemeClr val="tx1"/>
                </a:solidFill>
                <a:effectLst/>
                <a:latin typeface="+mn-lt"/>
                <a:ea typeface="+mn-ea"/>
                <a:cs typeface="+mn-cs"/>
              </a:rPr>
              <a:t>Being trained through the</a:t>
            </a:r>
            <a:r>
              <a:rPr lang="en-US" sz="1100" kern="1200" baseline="0" dirty="0" smtClean="0">
                <a:solidFill>
                  <a:schemeClr val="tx1"/>
                </a:solidFill>
                <a:effectLst/>
                <a:latin typeface="+mn-lt"/>
                <a:ea typeface="+mn-ea"/>
                <a:cs typeface="+mn-cs"/>
              </a:rPr>
              <a:t> word is one thing, but putting into practice is another – </a:t>
            </a:r>
            <a:r>
              <a:rPr lang="en-US" sz="1100" b="1" kern="1200" dirty="0" smtClean="0">
                <a:solidFill>
                  <a:schemeClr val="tx1"/>
                </a:solidFill>
                <a:effectLst/>
                <a:latin typeface="+mn-lt"/>
                <a:ea typeface="+mn-ea"/>
                <a:cs typeface="+mn-cs"/>
              </a:rPr>
              <a:t>Heb 5:14</a:t>
            </a:r>
            <a:r>
              <a:rPr lang="en-US" sz="1100" b="0" kern="1200" dirty="0" smtClean="0">
                <a:solidFill>
                  <a:schemeClr val="tx1"/>
                </a:solidFill>
                <a:effectLst/>
                <a:latin typeface="+mn-lt"/>
                <a:ea typeface="+mn-ea"/>
                <a:cs typeface="+mn-cs"/>
              </a:rPr>
              <a:t> – “</a:t>
            </a:r>
            <a:r>
              <a:rPr lang="en-US" sz="1100" b="0" i="0" kern="1200" dirty="0" smtClean="0">
                <a:solidFill>
                  <a:schemeClr val="tx1"/>
                </a:solidFill>
                <a:effectLst/>
                <a:latin typeface="+mn-lt"/>
                <a:ea typeface="+mn-ea"/>
                <a:cs typeface="+mn-cs"/>
              </a:rPr>
              <a:t>But solid food is for the mature, who because of practice have their senses trained to discern good and evil.</a:t>
            </a:r>
            <a:r>
              <a:rPr lang="en-US" sz="1100" b="0" kern="1200" dirty="0" smtClean="0">
                <a:solidFill>
                  <a:schemeClr val="tx1"/>
                </a:solidFill>
                <a:effectLst/>
                <a:latin typeface="+mn-lt"/>
                <a:ea typeface="+mn-ea"/>
                <a:cs typeface="+mn-cs"/>
              </a:rPr>
              <a:t>” Practice makes perfect. Sometimes</a:t>
            </a:r>
            <a:r>
              <a:rPr lang="en-US" sz="1100" b="0" kern="1200" baseline="0" dirty="0" smtClean="0">
                <a:solidFill>
                  <a:schemeClr val="tx1"/>
                </a:solidFill>
                <a:effectLst/>
                <a:latin typeface="+mn-lt"/>
                <a:ea typeface="+mn-ea"/>
                <a:cs typeface="+mn-cs"/>
              </a:rPr>
              <a:t> the school of hard knocks is the only way we’ll learn. And sometimes we’ll buy into wisdom more when we actually start applying it. </a:t>
            </a:r>
            <a:endParaRPr lang="en-US" sz="1100" b="1" kern="1200" dirty="0" smtClean="0">
              <a:solidFill>
                <a:schemeClr val="tx1"/>
              </a:solidFill>
              <a:effectLst/>
              <a:latin typeface="+mn-lt"/>
              <a:ea typeface="+mn-ea"/>
              <a:cs typeface="+mn-cs"/>
            </a:endParaRPr>
          </a:p>
          <a:p>
            <a:pPr lvl="0"/>
            <a:endParaRPr lang="es-GT" sz="1050" kern="1200" dirty="0" smtClean="0">
              <a:solidFill>
                <a:schemeClr val="tx1"/>
              </a:solidFill>
              <a:effectLst/>
              <a:latin typeface="+mn-lt"/>
              <a:ea typeface="+mn-ea"/>
              <a:cs typeface="+mn-cs"/>
            </a:endParaRPr>
          </a:p>
          <a:p>
            <a:endParaRPr lang="en-US" sz="1100" baseline="0" dirty="0" smtClean="0"/>
          </a:p>
          <a:p>
            <a:endParaRPr lang="es-GT"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12F549-4277-491E-B045-5BF51186A4DF}" type="slidenum">
              <a:rPr lang="es-GT" smtClean="0"/>
              <a:t>13</a:t>
            </a:fld>
            <a:endParaRPr lang="es-GT"/>
          </a:p>
        </p:txBody>
      </p:sp>
    </p:spTree>
    <p:extLst>
      <p:ext uri="{BB962C8B-B14F-4D97-AF65-F5344CB8AC3E}">
        <p14:creationId xmlns:p14="http://schemas.microsoft.com/office/powerpoint/2010/main" val="1547778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4. Learn</a:t>
            </a:r>
            <a:r>
              <a:rPr lang="en-US" sz="1200" kern="1200" baseline="0" dirty="0" smtClean="0">
                <a:solidFill>
                  <a:schemeClr val="tx1"/>
                </a:solidFill>
                <a:effectLst/>
                <a:latin typeface="+mn-lt"/>
                <a:ea typeface="+mn-ea"/>
                <a:cs typeface="+mn-cs"/>
              </a:rPr>
              <a:t> From Failure</a:t>
            </a:r>
          </a:p>
          <a:p>
            <a:pPr lvl="0"/>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Ultimately, applying knowledge will lead to disappointment and failure. Unless we accept this, we’ll never act upon knowledge in such a way that it cultivates wisdom. Failure is a time to reflect on our knowledge</a:t>
            </a:r>
            <a:r>
              <a:rPr lang="en-US" sz="1200" kern="1200" baseline="0" dirty="0" smtClean="0">
                <a:solidFill>
                  <a:schemeClr val="tx1"/>
                </a:solidFill>
                <a:effectLst/>
                <a:latin typeface="+mn-lt"/>
                <a:ea typeface="+mn-ea"/>
                <a:cs typeface="+mn-cs"/>
              </a:rPr>
              <a:t> – </a:t>
            </a:r>
            <a:r>
              <a:rPr lang="en-US" sz="1200" b="1" i="0" kern="1200" dirty="0" smtClean="0">
                <a:solidFill>
                  <a:schemeClr val="tx1"/>
                </a:solidFill>
                <a:effectLst/>
                <a:latin typeface="+mn-lt"/>
                <a:ea typeface="+mn-ea"/>
                <a:cs typeface="+mn-cs"/>
              </a:rPr>
              <a:t>Jer 8:4</a:t>
            </a:r>
            <a:r>
              <a:rPr lang="en-US" sz="1200" b="0" i="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Psa 119:71</a:t>
            </a:r>
            <a:endParaRPr lang="en-US" sz="1200" b="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t>
            </a:r>
            <a:endParaRPr lang="es-GT"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Don’t fear failure, it enhances our knowledge!</a:t>
            </a:r>
            <a:endParaRPr lang="es-GT" sz="1200" kern="1200" dirty="0" smtClean="0">
              <a:solidFill>
                <a:schemeClr val="tx1"/>
              </a:solidFill>
              <a:effectLst/>
              <a:latin typeface="+mn-lt"/>
              <a:ea typeface="+mn-ea"/>
              <a:cs typeface="+mn-cs"/>
            </a:endParaRPr>
          </a:p>
          <a:p>
            <a:pPr lvl="0"/>
            <a:endParaRPr lang="es-GT" sz="1100" kern="1200" dirty="0" smtClean="0">
              <a:solidFill>
                <a:schemeClr val="tx1"/>
              </a:solidFill>
              <a:effectLst/>
              <a:latin typeface="+mn-lt"/>
              <a:ea typeface="+mn-ea"/>
              <a:cs typeface="+mn-cs"/>
            </a:endParaRPr>
          </a:p>
          <a:p>
            <a:pPr lvl="0"/>
            <a:endParaRPr lang="es-GT" sz="11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E712F549-4277-491E-B045-5BF51186A4DF}" type="slidenum">
              <a:rPr lang="es-GT" smtClean="0"/>
              <a:t>14</a:t>
            </a:fld>
            <a:endParaRPr lang="es-GT"/>
          </a:p>
        </p:txBody>
      </p:sp>
    </p:spTree>
    <p:extLst>
      <p:ext uri="{BB962C8B-B14F-4D97-AF65-F5344CB8AC3E}">
        <p14:creationId xmlns:p14="http://schemas.microsoft.com/office/powerpoint/2010/main" val="327192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 definition of wisdom that we’ve</a:t>
            </a:r>
            <a:r>
              <a:rPr lang="en-US" i="0" baseline="0" dirty="0" smtClean="0"/>
              <a:t> been evaluating is this – </a:t>
            </a:r>
            <a:r>
              <a:rPr lang="en-US" sz="1200" kern="1200" dirty="0" smtClean="0">
                <a:solidFill>
                  <a:schemeClr val="tx1"/>
                </a:solidFill>
                <a:effectLst/>
                <a:latin typeface="+mn-lt"/>
                <a:ea typeface="+mn-ea"/>
                <a:cs typeface="+mn-cs"/>
              </a:rPr>
              <a:t>“Wisdom is the combination of factual knowledge, situational insight, and necessary resolve, which, when practiced, has the greatest likelihood of achieving an intended righteous goal”. The subject of this lesson will be “situational insight” which the</a:t>
            </a:r>
            <a:r>
              <a:rPr lang="en-US" sz="1200" kern="1200" baseline="0" dirty="0" smtClean="0">
                <a:solidFill>
                  <a:schemeClr val="tx1"/>
                </a:solidFill>
                <a:effectLst/>
                <a:latin typeface="+mn-lt"/>
                <a:ea typeface="+mn-ea"/>
                <a:cs typeface="+mn-cs"/>
              </a:rPr>
              <a:t> bible calls “discernment”.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Discernment is an ability that we gain, based on our knowledge, our understanding, and the trust we have in that knowledge, which equips us with the ability to accurately decide between things. It is the </a:t>
            </a:r>
            <a:r>
              <a:rPr lang="en-US" sz="1200" kern="1200" dirty="0" smtClean="0">
                <a:solidFill>
                  <a:schemeClr val="tx1"/>
                </a:solidFill>
                <a:effectLst/>
                <a:latin typeface="+mn-lt"/>
                <a:ea typeface="+mn-ea"/>
                <a:cs typeface="+mn-cs"/>
              </a:rPr>
              <a:t>quality of being able to grasp and comprehend what is obscure;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power to perceive what is not evident to the average mind</a:t>
            </a:r>
            <a:r>
              <a:rPr lang="en-US" sz="1200" kern="1200" baseline="0" dirty="0" smtClean="0">
                <a:solidFill>
                  <a:schemeClr val="tx1"/>
                </a:solidFill>
                <a:effectLst/>
                <a:latin typeface="+mn-lt"/>
                <a:ea typeface="+mn-ea"/>
                <a:cs typeface="+mn-cs"/>
              </a:rPr>
              <a:t> and </a:t>
            </a:r>
            <a:r>
              <a:rPr lang="en-US" baseline="0" dirty="0" smtClean="0"/>
              <a:t>to appropriately measure their weights – </a:t>
            </a:r>
            <a:r>
              <a:rPr lang="en-US" b="1" baseline="0" dirty="0" smtClean="0"/>
              <a:t>2 Tim 2:15</a:t>
            </a:r>
            <a:r>
              <a:rPr lang="en-US" baseline="0" dirty="0" smtClean="0"/>
              <a:t> – Some of your translations say “rightly dividing the word of truth” which indicates that even the things in God’s word have not been given equal weight, in a manner of speaking.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Many times, the things in which we have to discern between look so similar, which makes decision making difficult. This is why discernment is sometimes referred to as a sixth sense. But its not a sixth sense in the case of being a super power gifted to only a select few. The bible commands us to have this situational insight which means God has given us everything we need to obtain it because not everything can be judged based on how it looks on the surface – </a:t>
            </a:r>
            <a:r>
              <a:rPr lang="en-US" b="1" baseline="0" dirty="0" smtClean="0"/>
              <a:t>John 7:24</a:t>
            </a:r>
            <a:endParaRPr lang="en-US" baseline="0" dirty="0" smtClean="0"/>
          </a:p>
        </p:txBody>
      </p:sp>
      <p:sp>
        <p:nvSpPr>
          <p:cNvPr id="4" name="Slide Number Placeholder 3"/>
          <p:cNvSpPr>
            <a:spLocks noGrp="1"/>
          </p:cNvSpPr>
          <p:nvPr>
            <p:ph type="sldNum" sz="quarter" idx="10"/>
          </p:nvPr>
        </p:nvSpPr>
        <p:spPr/>
        <p:txBody>
          <a:bodyPr/>
          <a:lstStyle/>
          <a:p>
            <a:fld id="{E712F549-4277-491E-B045-5BF51186A4DF}" type="slidenum">
              <a:rPr lang="es-GT" smtClean="0"/>
              <a:t>2</a:t>
            </a:fld>
            <a:endParaRPr lang="es-GT"/>
          </a:p>
        </p:txBody>
      </p:sp>
    </p:spTree>
    <p:extLst>
      <p:ext uri="{BB962C8B-B14F-4D97-AF65-F5344CB8AC3E}">
        <p14:creationId xmlns:p14="http://schemas.microsoft.com/office/powerpoint/2010/main" val="1204271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There is a relationship between wisdom and discernment, and sometimes these two</a:t>
            </a:r>
            <a:r>
              <a:rPr lang="en-US" baseline="0" dirty="0" smtClean="0"/>
              <a:t> concepts are referred to synonymously in scripture – </a:t>
            </a:r>
            <a:r>
              <a:rPr lang="en-US" b="1" baseline="0" dirty="0" smtClean="0"/>
              <a:t>Hos 14:9a</a:t>
            </a:r>
            <a:r>
              <a:rPr lang="en-US" b="0" baseline="0" dirty="0" smtClean="0"/>
              <a:t> - But the bible also refers to discernment as the application of wisdom based on other qualities that one has gained in his/her discipleship.</a:t>
            </a:r>
          </a:p>
          <a:p>
            <a:pPr lvl="0"/>
            <a:endParaRPr lang="en-US" b="0" baseline="0" dirty="0" smtClean="0"/>
          </a:p>
          <a:p>
            <a:pPr lvl="0"/>
            <a:r>
              <a:rPr lang="en-US" b="0" baseline="0" dirty="0" smtClean="0"/>
              <a:t>First, discernment is the application of </a:t>
            </a:r>
            <a:r>
              <a:rPr lang="en-US" b="0" u="sng" baseline="0" dirty="0" smtClean="0"/>
              <a:t>knowledge</a:t>
            </a:r>
            <a:r>
              <a:rPr lang="en-US" b="0" baseline="0" dirty="0" smtClean="0"/>
              <a:t> – </a:t>
            </a:r>
            <a:r>
              <a:rPr lang="en-US" b="1" baseline="0" dirty="0" smtClean="0"/>
              <a:t>Psa 119:99</a:t>
            </a:r>
            <a:r>
              <a:rPr lang="en-US" b="0" baseline="0" dirty="0" smtClean="0"/>
              <a:t> – In other words, here is the guy who takes in God’s testimonies, knowledge, and he meditates and meditates on it. And because its no longer abstract knowledge, but knowledge with meaning, he develops discernment.</a:t>
            </a:r>
          </a:p>
          <a:p>
            <a:pPr lvl="0"/>
            <a:endParaRPr lang="en-US" b="0" baseline="0" dirty="0" smtClean="0"/>
          </a:p>
          <a:p>
            <a:pPr lvl="0"/>
            <a:r>
              <a:rPr lang="en-US" b="0" baseline="0" dirty="0" smtClean="0"/>
              <a:t>Second, d</a:t>
            </a:r>
            <a:r>
              <a:rPr lang="en-US" sz="1200" kern="1200" dirty="0" smtClean="0">
                <a:solidFill>
                  <a:schemeClr val="tx1"/>
                </a:solidFill>
                <a:effectLst/>
                <a:latin typeface="+mn-lt"/>
                <a:ea typeface="+mn-ea"/>
                <a:cs typeface="+mn-cs"/>
              </a:rPr>
              <a:t>iscernment is the application of </a:t>
            </a:r>
            <a:r>
              <a:rPr lang="en-US" sz="1200" u="sng" kern="1200" dirty="0" smtClean="0">
                <a:solidFill>
                  <a:schemeClr val="tx1"/>
                </a:solidFill>
                <a:effectLst/>
                <a:latin typeface="+mn-lt"/>
                <a:ea typeface="+mn-ea"/>
                <a:cs typeface="+mn-cs"/>
              </a:rPr>
              <a:t>understanding</a:t>
            </a:r>
            <a:r>
              <a:rPr lang="en-US" sz="1200" u="none" kern="1200" baseline="0" dirty="0" smtClean="0">
                <a:solidFill>
                  <a:schemeClr val="tx1"/>
                </a:solidFill>
                <a:effectLst/>
                <a:latin typeface="+mn-lt"/>
                <a:ea typeface="+mn-ea"/>
                <a:cs typeface="+mn-cs"/>
              </a:rPr>
              <a:t> – </a:t>
            </a:r>
            <a:r>
              <a:rPr lang="en-US" sz="1200" b="1" u="none" kern="1200" baseline="0" dirty="0" smtClean="0">
                <a:solidFill>
                  <a:schemeClr val="tx1"/>
                </a:solidFill>
                <a:effectLst/>
                <a:latin typeface="+mn-lt"/>
                <a:ea typeface="+mn-ea"/>
                <a:cs typeface="+mn-cs"/>
              </a:rPr>
              <a:t>Prov 2:3</a:t>
            </a:r>
            <a:r>
              <a:rPr lang="en-US" sz="1200" u="none" kern="1200" baseline="0" dirty="0" smtClean="0">
                <a:solidFill>
                  <a:schemeClr val="tx1"/>
                </a:solidFill>
                <a:effectLst/>
                <a:latin typeface="+mn-lt"/>
                <a:ea typeface="+mn-ea"/>
                <a:cs typeface="+mn-cs"/>
              </a:rPr>
              <a:t> – No discernment can be obtained without an understanding of the knowledge we receive, the implications, having the knowledge and “getting it”.</a:t>
            </a:r>
          </a:p>
          <a:p>
            <a:pPr lvl="0"/>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But third, notice how discernment is also the application of </a:t>
            </a:r>
            <a:r>
              <a:rPr lang="en-US" sz="1200" b="0" u="sng" kern="1200" dirty="0" smtClean="0">
                <a:solidFill>
                  <a:schemeClr val="tx1"/>
                </a:solidFill>
                <a:effectLst/>
                <a:latin typeface="+mn-lt"/>
                <a:ea typeface="+mn-ea"/>
                <a:cs typeface="+mn-cs"/>
              </a:rPr>
              <a:t>trust</a:t>
            </a:r>
            <a:r>
              <a:rPr lang="en-US" sz="1200" b="0" kern="1200" baseline="0" dirty="0" smtClean="0">
                <a:solidFill>
                  <a:schemeClr val="tx1"/>
                </a:solidFill>
                <a:effectLst/>
                <a:latin typeface="+mn-lt"/>
                <a:ea typeface="+mn-ea"/>
                <a:cs typeface="+mn-cs"/>
              </a:rPr>
              <a:t> – </a:t>
            </a:r>
            <a:r>
              <a:rPr lang="en-US" sz="1100" b="1" baseline="0" dirty="0" smtClean="0"/>
              <a:t>Psa 119:66</a:t>
            </a:r>
            <a:r>
              <a:rPr lang="en-US" sz="1100" baseline="0" dirty="0" smtClean="0"/>
              <a:t> – “</a:t>
            </a:r>
            <a:r>
              <a:rPr lang="en-US" sz="1100" b="0" i="0" kern="1200" dirty="0" smtClean="0">
                <a:solidFill>
                  <a:schemeClr val="tx1"/>
                </a:solidFill>
                <a:effectLst/>
                <a:latin typeface="+mn-lt"/>
                <a:ea typeface="+mn-ea"/>
                <a:cs typeface="+mn-cs"/>
              </a:rPr>
              <a:t>Teach me good</a:t>
            </a:r>
            <a:r>
              <a:rPr lang="en-US" sz="1100" b="0" i="0" kern="1200" baseline="0" dirty="0" smtClean="0">
                <a:solidFill>
                  <a:schemeClr val="tx1"/>
                </a:solidFill>
                <a:effectLst/>
                <a:latin typeface="+mn-lt"/>
                <a:ea typeface="+mn-ea"/>
                <a:cs typeface="+mn-cs"/>
              </a:rPr>
              <a:t> </a:t>
            </a:r>
            <a:r>
              <a:rPr lang="en-US" sz="1100" b="0" i="0" kern="1200" dirty="0" smtClean="0">
                <a:solidFill>
                  <a:schemeClr val="tx1"/>
                </a:solidFill>
                <a:effectLst/>
                <a:latin typeface="+mn-lt"/>
                <a:ea typeface="+mn-ea"/>
                <a:cs typeface="+mn-cs"/>
              </a:rPr>
              <a:t>discernment and knowledge, for I believe in Your commandments.</a:t>
            </a:r>
            <a:r>
              <a:rPr lang="en-US" sz="1100"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All three of these combined, knowledge, understanding, and trust gives us that sixth sense we so desperately need to avoid the many pains that this life can bring – </a:t>
            </a:r>
            <a:r>
              <a:rPr lang="en-US" sz="1100" b="1" baseline="0" dirty="0" smtClean="0"/>
              <a:t>Prov 10:13a</a:t>
            </a:r>
            <a:endParaRPr lang="en-US" b="1" dirty="0" smtClean="0"/>
          </a:p>
          <a:p>
            <a:pPr lvl="0"/>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3</a:t>
            </a:fld>
            <a:endParaRPr lang="es-GT"/>
          </a:p>
        </p:txBody>
      </p:sp>
    </p:spTree>
    <p:extLst>
      <p:ext uri="{BB962C8B-B14F-4D97-AF65-F5344CB8AC3E}">
        <p14:creationId xmlns:p14="http://schemas.microsoft.com/office/powerpoint/2010/main" val="3872751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When</a:t>
            </a:r>
            <a:r>
              <a:rPr lang="en-US" sz="1200" kern="1200" baseline="0" dirty="0" smtClean="0">
                <a:solidFill>
                  <a:schemeClr val="tx1"/>
                </a:solidFill>
                <a:effectLst/>
                <a:latin typeface="+mn-lt"/>
                <a:ea typeface="+mn-ea"/>
                <a:cs typeface="+mn-cs"/>
              </a:rPr>
              <a:t> the word “discern” is used in scripture, or just the concept, there are two different Greek words used. The first is “</a:t>
            </a:r>
            <a:r>
              <a:rPr lang="en-US" sz="1200" kern="1200" baseline="0" dirty="0" err="1" smtClean="0">
                <a:solidFill>
                  <a:schemeClr val="tx1"/>
                </a:solidFill>
                <a:effectLst/>
                <a:latin typeface="+mn-lt"/>
                <a:ea typeface="+mn-ea"/>
                <a:cs typeface="+mn-cs"/>
              </a:rPr>
              <a:t>anakrino</a:t>
            </a:r>
            <a:r>
              <a:rPr lang="en-US" sz="1200" kern="1200" baseline="0" dirty="0" smtClean="0">
                <a:solidFill>
                  <a:schemeClr val="tx1"/>
                </a:solidFill>
                <a:effectLst/>
                <a:latin typeface="+mn-lt"/>
                <a:ea typeface="+mn-ea"/>
                <a:cs typeface="+mn-cs"/>
              </a:rPr>
              <a:t>” and the second is “</a:t>
            </a:r>
            <a:r>
              <a:rPr lang="en-US" sz="1200" kern="1200" baseline="0" dirty="0" err="1" smtClean="0">
                <a:solidFill>
                  <a:schemeClr val="tx1"/>
                </a:solidFill>
                <a:effectLst/>
                <a:latin typeface="+mn-lt"/>
                <a:ea typeface="+mn-ea"/>
                <a:cs typeface="+mn-cs"/>
              </a:rPr>
              <a:t>diakrino</a:t>
            </a:r>
            <a:r>
              <a:rPr lang="en-US" sz="1200" kern="1200" baseline="0" dirty="0" smtClean="0">
                <a:solidFill>
                  <a:schemeClr val="tx1"/>
                </a:solidFill>
                <a:effectLst/>
                <a:latin typeface="+mn-lt"/>
                <a:ea typeface="+mn-ea"/>
                <a:cs typeface="+mn-cs"/>
              </a:rPr>
              <a:t>”. Both are compound words and “</a:t>
            </a:r>
            <a:r>
              <a:rPr lang="en-US" sz="1200" kern="1200" baseline="0" dirty="0" err="1" smtClean="0">
                <a:solidFill>
                  <a:schemeClr val="tx1"/>
                </a:solidFill>
                <a:effectLst/>
                <a:latin typeface="+mn-lt"/>
                <a:ea typeface="+mn-ea"/>
                <a:cs typeface="+mn-cs"/>
              </a:rPr>
              <a:t>krino</a:t>
            </a:r>
            <a:r>
              <a:rPr lang="en-US" sz="1200" kern="1200" baseline="0" dirty="0" smtClean="0">
                <a:solidFill>
                  <a:schemeClr val="tx1"/>
                </a:solidFill>
                <a:effectLst/>
                <a:latin typeface="+mn-lt"/>
                <a:ea typeface="+mn-ea"/>
                <a:cs typeface="+mn-cs"/>
              </a:rPr>
              <a:t>” is the common word between them both, which simply means “to judge”. </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“Ana” means “up” which suggests it is a heavenly judgment, not from God so much as the perspective from which the judgment is made. It is judgment made between things on the basis that a Christian would naturally seek things above and not below (Col 3:1). So we’re making judgments between two or more seemingly opposing concepts with a view toward heaven – </a:t>
            </a:r>
            <a:r>
              <a:rPr lang="en-US" sz="1200" b="1" kern="1200" baseline="0" dirty="0" smtClean="0">
                <a:solidFill>
                  <a:schemeClr val="tx1"/>
                </a:solidFill>
                <a:effectLst/>
                <a:latin typeface="+mn-lt"/>
                <a:ea typeface="+mn-ea"/>
                <a:cs typeface="+mn-cs"/>
              </a:rPr>
              <a:t>1 Cor 2:14-15; Acts 17:11</a:t>
            </a:r>
            <a:endParaRPr lang="en-US" sz="1200" b="1"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Dia</a:t>
            </a:r>
            <a:r>
              <a:rPr lang="en-US" sz="1200" kern="1200" dirty="0" smtClean="0">
                <a:solidFill>
                  <a:schemeClr val="tx1"/>
                </a:solidFill>
                <a:effectLst/>
                <a:latin typeface="+mn-lt"/>
                <a:ea typeface="+mn-ea"/>
                <a:cs typeface="+mn-cs"/>
              </a:rPr>
              <a:t>”, however, means “thoroughly</a:t>
            </a:r>
            <a:r>
              <a:rPr lang="en-US" sz="1200" kern="1200" baseline="0" dirty="0" smtClean="0">
                <a:solidFill>
                  <a:schemeClr val="tx1"/>
                </a:solidFill>
                <a:effectLst/>
                <a:latin typeface="+mn-lt"/>
                <a:ea typeface="+mn-ea"/>
                <a:cs typeface="+mn-cs"/>
              </a:rPr>
              <a:t> back and forth”, which when combined with “</a:t>
            </a:r>
            <a:r>
              <a:rPr lang="en-US" sz="1200" kern="1200" baseline="0" dirty="0" err="1" smtClean="0">
                <a:solidFill>
                  <a:schemeClr val="tx1"/>
                </a:solidFill>
                <a:effectLst/>
                <a:latin typeface="+mn-lt"/>
                <a:ea typeface="+mn-ea"/>
                <a:cs typeface="+mn-cs"/>
              </a:rPr>
              <a:t>krino</a:t>
            </a:r>
            <a:r>
              <a:rPr lang="en-US" sz="1200" kern="1200" baseline="0" dirty="0" smtClean="0">
                <a:solidFill>
                  <a:schemeClr val="tx1"/>
                </a:solidFill>
                <a:effectLst/>
                <a:latin typeface="+mn-lt"/>
                <a:ea typeface="+mn-ea"/>
                <a:cs typeface="+mn-cs"/>
              </a:rPr>
              <a:t>”, “to judge”, further qualifies and intensifies it as if to mean “judging back and forth between things”. You’re separating things out and examining and comparing them to one another – </a:t>
            </a:r>
            <a:r>
              <a:rPr lang="en-US" sz="1200" b="1" kern="1200" baseline="0" dirty="0" smtClean="0">
                <a:solidFill>
                  <a:schemeClr val="tx1"/>
                </a:solidFill>
                <a:effectLst/>
                <a:latin typeface="+mn-lt"/>
                <a:ea typeface="+mn-ea"/>
                <a:cs typeface="+mn-cs"/>
              </a:rPr>
              <a:t>1 Cor 11:29; Acts 15:9</a:t>
            </a:r>
            <a:endParaRPr lang="en-US" sz="1200" b="0" kern="1200" baseline="0" dirty="0" smtClean="0">
              <a:solidFill>
                <a:schemeClr val="tx1"/>
              </a:solidFill>
              <a:effectLst/>
              <a:latin typeface="+mn-lt"/>
              <a:ea typeface="+mn-ea"/>
              <a:cs typeface="+mn-cs"/>
            </a:endParaRPr>
          </a:p>
          <a:p>
            <a:pPr lvl="0"/>
            <a:endParaRPr lang="en-US" sz="1200" b="0" kern="1200" baseline="0" dirty="0" smtClean="0">
              <a:solidFill>
                <a:schemeClr val="tx1"/>
              </a:solidFill>
              <a:effectLst/>
              <a:latin typeface="+mn-lt"/>
              <a:ea typeface="+mn-ea"/>
              <a:cs typeface="+mn-cs"/>
            </a:endParaRPr>
          </a:p>
          <a:p>
            <a:pPr lvl="0"/>
            <a:r>
              <a:rPr lang="en-US" sz="1200" b="0" kern="1200" baseline="0" dirty="0" smtClean="0">
                <a:solidFill>
                  <a:schemeClr val="tx1"/>
                </a:solidFill>
                <a:effectLst/>
                <a:latin typeface="+mn-lt"/>
                <a:ea typeface="+mn-ea"/>
                <a:cs typeface="+mn-cs"/>
              </a:rPr>
              <a:t>In Christianity, there are different things we have to learn to discern between:</a:t>
            </a:r>
          </a:p>
          <a:p>
            <a:pPr lvl="0"/>
            <a:endParaRPr lang="en-US" sz="1200" b="0" kern="1200" baseline="0" dirty="0" smtClean="0">
              <a:solidFill>
                <a:schemeClr val="tx1"/>
              </a:solidFill>
              <a:effectLst/>
              <a:latin typeface="+mn-lt"/>
              <a:ea typeface="+mn-ea"/>
              <a:cs typeface="+mn-cs"/>
            </a:endParaRPr>
          </a:p>
          <a:p>
            <a:pPr marL="228600" lvl="0" indent="-228600">
              <a:buAutoNum type="arabicParenR"/>
            </a:pPr>
            <a:r>
              <a:rPr lang="en-US" sz="1200" b="0" kern="1200" baseline="0" dirty="0" smtClean="0">
                <a:solidFill>
                  <a:schemeClr val="tx1"/>
                </a:solidFill>
                <a:effectLst/>
                <a:latin typeface="+mn-lt"/>
                <a:ea typeface="+mn-ea"/>
                <a:cs typeface="+mn-cs"/>
              </a:rPr>
              <a:t>Right vs. wrong</a:t>
            </a:r>
          </a:p>
          <a:p>
            <a:pPr marL="228600" lvl="0" indent="-228600">
              <a:buAutoNum type="arabicParenR"/>
            </a:pPr>
            <a:r>
              <a:rPr lang="en-US" dirty="0" smtClean="0"/>
              <a:t>Good vs. better</a:t>
            </a:r>
          </a:p>
          <a:p>
            <a:pPr marL="228600" lvl="0" indent="-228600">
              <a:buAutoNum type="arabicParenR"/>
            </a:pPr>
            <a:r>
              <a:rPr lang="en-US" dirty="0" smtClean="0"/>
              <a:t>Better</a:t>
            </a:r>
            <a:r>
              <a:rPr lang="en-US" baseline="0" dirty="0" smtClean="0"/>
              <a:t> vs. best</a:t>
            </a:r>
          </a:p>
          <a:p>
            <a:pPr marL="228600" lvl="0" indent="-228600">
              <a:buAutoNum type="arabicParenR"/>
            </a:pPr>
            <a:r>
              <a:rPr lang="en-US" dirty="0" smtClean="0"/>
              <a:t>Primary vs. secondary</a:t>
            </a:r>
          </a:p>
          <a:p>
            <a:pPr marL="228600" lvl="0" indent="-228600">
              <a:buAutoNum type="arabicParenR"/>
            </a:pPr>
            <a:r>
              <a:rPr lang="en-US" dirty="0" smtClean="0"/>
              <a:t>Essential</a:t>
            </a:r>
            <a:r>
              <a:rPr lang="en-US" baseline="0" dirty="0" smtClean="0"/>
              <a:t> vs. indifferent</a:t>
            </a:r>
          </a:p>
          <a:p>
            <a:pPr marL="228600" lvl="0" indent="-228600">
              <a:buAutoNum type="arabicParenR"/>
            </a:pPr>
            <a:r>
              <a:rPr lang="en-US" dirty="0" smtClean="0"/>
              <a:t>Permanent vs. transient</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4</a:t>
            </a:fld>
            <a:endParaRPr lang="es-GT"/>
          </a:p>
        </p:txBody>
      </p:sp>
    </p:spTree>
    <p:extLst>
      <p:ext uri="{BB962C8B-B14F-4D97-AF65-F5344CB8AC3E}">
        <p14:creationId xmlns:p14="http://schemas.microsoft.com/office/powerpoint/2010/main" val="3624504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Discernment</a:t>
            </a:r>
            <a:r>
              <a:rPr lang="en-US" baseline="0" dirty="0" smtClean="0"/>
              <a:t> is recognizing the difference between </a:t>
            </a:r>
            <a:r>
              <a:rPr lang="en-US" u="sng" baseline="0" dirty="0" smtClean="0"/>
              <a:t>right vs. wrong</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lvl="0"/>
            <a:r>
              <a:rPr lang="en-US" sz="1200" kern="1200" dirty="0" smtClean="0">
                <a:solidFill>
                  <a:schemeClr val="tx1"/>
                </a:solidFill>
                <a:effectLst/>
                <a:latin typeface="+mn-lt"/>
                <a:ea typeface="+mn-ea"/>
                <a:cs typeface="+mn-cs"/>
              </a:rPr>
              <a:t>Solomon’s own wisdom was conditional upon his ability to discern</a:t>
            </a:r>
            <a:r>
              <a:rPr lang="en-US" sz="1200" kern="1200" baseline="0" dirty="0" smtClean="0">
                <a:solidFill>
                  <a:schemeClr val="tx1"/>
                </a:solidFill>
                <a:effectLst/>
                <a:latin typeface="+mn-lt"/>
                <a:ea typeface="+mn-ea"/>
                <a:cs typeface="+mn-cs"/>
              </a:rPr>
              <a:t> and he knew this would be pivotal from a right and wrong perspective – </a:t>
            </a:r>
            <a:r>
              <a:rPr lang="en-US" sz="1200" b="1" kern="1200" baseline="0" dirty="0" smtClean="0">
                <a:solidFill>
                  <a:schemeClr val="tx1"/>
                </a:solidFill>
                <a:effectLst/>
                <a:latin typeface="+mn-lt"/>
                <a:ea typeface="+mn-ea"/>
                <a:cs typeface="+mn-cs"/>
              </a:rPr>
              <a:t>1 Kings 3:9</a:t>
            </a:r>
            <a:r>
              <a:rPr lang="en-US" sz="1200" b="0" kern="1200" baseline="0" dirty="0" smtClean="0">
                <a:solidFill>
                  <a:schemeClr val="tx1"/>
                </a:solidFill>
                <a:effectLst/>
                <a:latin typeface="+mn-lt"/>
                <a:ea typeface="+mn-ea"/>
                <a:cs typeface="+mn-cs"/>
              </a:rPr>
              <a:t> – Solomon knew that his success as a king would depend on how ably he was to relinquish justice for those under his authority. There is right and there is wrong, and he knew that sometimes what is wrong can look so right and what initially looks right can be so wrong. He is praying to God for this sixth sense to see through to the truth.</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there is one thing we know about Satan from scripture, it is that he does not come at us with blunt face lies</a:t>
            </a:r>
            <a:r>
              <a:rPr lang="en-US" baseline="0" dirty="0" smtClean="0"/>
              <a:t> – </a:t>
            </a:r>
            <a:r>
              <a:rPr lang="en-US" b="1" baseline="0" dirty="0" smtClean="0"/>
              <a:t>2 Cor 11:14-15</a:t>
            </a:r>
            <a:r>
              <a:rPr lang="en-US" baseline="0" dirty="0" smtClean="0"/>
              <a:t> –</a:t>
            </a:r>
            <a:r>
              <a:rPr lang="en-US" dirty="0" smtClean="0"/>
              <a:t> That would be too easy</a:t>
            </a:r>
            <a:r>
              <a:rPr lang="en-US" baseline="0" dirty="0" smtClean="0"/>
              <a:t> to detect. No, he typically puts some truth in the temptation, but just enough lie to trip you up and get you sinning, or get you hurting yourself.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 love how Charles Spurgeon put it – “Discernment is not knowing the difference between right and wrong. It is knowing the difference between right and almost right.” And there is some truth to that. What Satan told Eve was almost right in some ways. But it was just wrong enough to cause her to sin and set off the chain of events from which we are all affected. Satan even used scripture against Jesus in the wilderness in an effort to get Him to sin, but Jesus had the discernment to see through Satan’s misinterpretation of Psalm 91 and to fend him off with the whole truth. This is what we have to develop, not just the ability to see right from wrong, but right fro almost right – </a:t>
            </a:r>
            <a:r>
              <a:rPr lang="en-US" b="1" baseline="0" dirty="0" smtClean="0"/>
              <a:t>1 John 4:1; 1 Thes 5:21</a:t>
            </a:r>
            <a:endParaRPr lang="en-US" b="1" dirty="0" smtClean="0"/>
          </a:p>
        </p:txBody>
      </p:sp>
      <p:sp>
        <p:nvSpPr>
          <p:cNvPr id="4" name="Slide Number Placeholder 3"/>
          <p:cNvSpPr>
            <a:spLocks noGrp="1"/>
          </p:cNvSpPr>
          <p:nvPr>
            <p:ph type="sldNum" sz="quarter" idx="10"/>
          </p:nvPr>
        </p:nvSpPr>
        <p:spPr/>
        <p:txBody>
          <a:bodyPr/>
          <a:lstStyle/>
          <a:p>
            <a:fld id="{E712F549-4277-491E-B045-5BF51186A4DF}" type="slidenum">
              <a:rPr lang="es-GT" smtClean="0"/>
              <a:t>5</a:t>
            </a:fld>
            <a:endParaRPr lang="es-GT"/>
          </a:p>
        </p:txBody>
      </p:sp>
    </p:spTree>
    <p:extLst>
      <p:ext uri="{BB962C8B-B14F-4D97-AF65-F5344CB8AC3E}">
        <p14:creationId xmlns:p14="http://schemas.microsoft.com/office/powerpoint/2010/main" val="243611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discernment</a:t>
            </a:r>
            <a:r>
              <a:rPr lang="en-US" baseline="0" dirty="0" smtClean="0"/>
              <a:t> is recognizing the difference between </a:t>
            </a:r>
            <a:r>
              <a:rPr lang="en-US" u="sng" baseline="0" dirty="0" smtClean="0"/>
              <a:t>good vs. better</a:t>
            </a:r>
            <a:r>
              <a:rPr lang="en-US" baseline="0" dirty="0" smtClean="0"/>
              <a:t>.</a:t>
            </a:r>
          </a:p>
          <a:p>
            <a:endParaRPr lang="en-US" baseline="0" dirty="0" smtClean="0"/>
          </a:p>
          <a:p>
            <a:r>
              <a:rPr lang="en-US" baseline="0" dirty="0" smtClean="0"/>
              <a:t>In 1 Cor 7, Paul is giving them advice on whether, at that time, those who are unmarried should seek to be married. Its not a command, just advice, which we know from – </a:t>
            </a:r>
            <a:r>
              <a:rPr lang="en-US" b="1" baseline="0" dirty="0" smtClean="0"/>
              <a:t>1 Cor 7:25</a:t>
            </a:r>
            <a:r>
              <a:rPr lang="en-US" baseline="0" dirty="0" smtClean="0"/>
              <a:t> – What’s the advice? – </a:t>
            </a:r>
            <a:r>
              <a:rPr lang="en-US" b="1" baseline="0" dirty="0" smtClean="0"/>
              <a:t>1 Cor 7:26</a:t>
            </a:r>
            <a:r>
              <a:rPr lang="en-US" baseline="0" dirty="0" smtClean="0"/>
              <a:t> – Whatever this distress is, which we suspect was great persecution of the saints, Paul was trying to help them avoid as much trouble as he could. In fact, he tells them if they’ve just got to be married, go ahead and do it – </a:t>
            </a:r>
            <a:r>
              <a:rPr lang="en-US" b="1" baseline="0" dirty="0" smtClean="0"/>
              <a:t>1 Cor 7:28</a:t>
            </a:r>
            <a:r>
              <a:rPr lang="en-US" baseline="0" dirty="0" smtClean="0"/>
              <a:t> – So is marriage a good thing? Yes, its divinely given to us by God, though it is not commanded. Are there certain times, certain events in world history, that would make being responsible for a wife and children more difficult than others? Absolutely. So this is not a right verses wrong, this is a good vs. better – </a:t>
            </a:r>
            <a:r>
              <a:rPr lang="en-US" b="1" baseline="0" dirty="0" smtClean="0"/>
              <a:t>1 Cor 7:38</a:t>
            </a:r>
            <a:r>
              <a:rPr lang="en-US" baseline="0" dirty="0" smtClean="0"/>
              <a:t> – Marriage is good, but for the present distress, stating unmarried would be better, and would allow them to keep focused on serving Christ during times when it was going to be really hard to do so.</a:t>
            </a:r>
          </a:p>
          <a:p>
            <a:endParaRPr lang="en-US" baseline="0" dirty="0" smtClean="0"/>
          </a:p>
          <a:p>
            <a:r>
              <a:rPr lang="en-US" baseline="0" dirty="0" smtClean="0"/>
              <a:t>And so sometimes we need discernment just for things like this. Meaning, its not a matter of right vs. wrong, good vs. evil; its just a matter of whether I need to go the good path or the better path. And choosing the better path is the better path.</a:t>
            </a:r>
          </a:p>
          <a:p>
            <a:endParaRPr lang="en-US" baseline="0" dirty="0" smtClean="0"/>
          </a:p>
        </p:txBody>
      </p:sp>
      <p:sp>
        <p:nvSpPr>
          <p:cNvPr id="4" name="Slide Number Placeholder 3"/>
          <p:cNvSpPr>
            <a:spLocks noGrp="1"/>
          </p:cNvSpPr>
          <p:nvPr>
            <p:ph type="sldNum" sz="quarter" idx="10"/>
          </p:nvPr>
        </p:nvSpPr>
        <p:spPr/>
        <p:txBody>
          <a:bodyPr/>
          <a:lstStyle/>
          <a:p>
            <a:fld id="{E712F549-4277-491E-B045-5BF51186A4DF}" type="slidenum">
              <a:rPr lang="es-GT" smtClean="0"/>
              <a:t>6</a:t>
            </a:fld>
            <a:endParaRPr lang="es-GT"/>
          </a:p>
        </p:txBody>
      </p:sp>
    </p:spTree>
    <p:extLst>
      <p:ext uri="{BB962C8B-B14F-4D97-AF65-F5344CB8AC3E}">
        <p14:creationId xmlns:p14="http://schemas.microsoft.com/office/powerpoint/2010/main" val="1636033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d</a:t>
            </a:r>
            <a:r>
              <a:rPr lang="en-US" dirty="0" smtClean="0"/>
              <a:t>iscernment</a:t>
            </a:r>
            <a:r>
              <a:rPr lang="en-US" baseline="0" dirty="0" smtClean="0"/>
              <a:t> is also recognizing the difference between </a:t>
            </a:r>
            <a:r>
              <a:rPr lang="en-US" u="sng" baseline="0" dirty="0" smtClean="0"/>
              <a:t>better vs. best</a:t>
            </a:r>
            <a:r>
              <a:rPr lang="en-US" baseline="0" dirty="0" smtClean="0"/>
              <a:t>.</a:t>
            </a:r>
          </a:p>
          <a:p>
            <a:endParaRPr lang="en-US" baseline="0" dirty="0" smtClean="0"/>
          </a:p>
          <a:p>
            <a:r>
              <a:rPr lang="en-US" baseline="0" dirty="0" smtClean="0"/>
              <a:t>Let’s assume the same scenario, but introduce another variable into the picture – </a:t>
            </a:r>
            <a:r>
              <a:rPr lang="en-US" b="1" baseline="0" dirty="0" smtClean="0"/>
              <a:t>1 Cor 7:8-9</a:t>
            </a:r>
            <a:r>
              <a:rPr lang="en-US" baseline="0" dirty="0" smtClean="0"/>
              <a:t> – Now you have the situation where a person may be subject to stronger sexual temptation than another person. And that may override the whole “better to be single” choice. Now it may be best to go ahead and marry despite the trouble it will cause you in the present distress. Because now I’ve got two troubles I have to discern between. There is trouble that comes as a married person in a time of distress, and trouble that comes as an unmarried person due to a potential struggle w/lust regardless whether it is a time or distress or not. Now you have to weigh the two. Which is worse, the physical and mental turmoil of being married in a time of distress or the spiritual trouble you would give into by not being in a relationship where you can fulfill those desires in a lawful way? It would be best to marry in this situation. – </a:t>
            </a:r>
            <a:r>
              <a:rPr lang="en-US" b="1" baseline="0" dirty="0" smtClean="0"/>
              <a:t>Rom 8:18</a:t>
            </a:r>
            <a:r>
              <a:rPr lang="en-US" b="0" baseline="0" dirty="0" smtClean="0"/>
              <a:t> – See ho we’re rightly dividing the word?</a:t>
            </a:r>
            <a:endParaRPr lang="en-US" b="1" baseline="0" dirty="0" smtClean="0"/>
          </a:p>
        </p:txBody>
      </p:sp>
      <p:sp>
        <p:nvSpPr>
          <p:cNvPr id="4" name="Slide Number Placeholder 3"/>
          <p:cNvSpPr>
            <a:spLocks noGrp="1"/>
          </p:cNvSpPr>
          <p:nvPr>
            <p:ph type="sldNum" sz="quarter" idx="10"/>
          </p:nvPr>
        </p:nvSpPr>
        <p:spPr/>
        <p:txBody>
          <a:bodyPr/>
          <a:lstStyle/>
          <a:p>
            <a:fld id="{E712F549-4277-491E-B045-5BF51186A4DF}" type="slidenum">
              <a:rPr lang="es-GT" smtClean="0"/>
              <a:t>7</a:t>
            </a:fld>
            <a:endParaRPr lang="es-GT"/>
          </a:p>
        </p:txBody>
      </p:sp>
    </p:spTree>
    <p:extLst>
      <p:ext uri="{BB962C8B-B14F-4D97-AF65-F5344CB8AC3E}">
        <p14:creationId xmlns:p14="http://schemas.microsoft.com/office/powerpoint/2010/main" val="3276379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Fourth, discernment</a:t>
            </a:r>
            <a:r>
              <a:rPr lang="en-US" baseline="0" dirty="0" smtClean="0"/>
              <a:t> is recognizing the difference between </a:t>
            </a:r>
            <a:r>
              <a:rPr lang="en-US" u="sng" baseline="0" dirty="0" smtClean="0"/>
              <a:t>primary vs. secondary</a:t>
            </a:r>
            <a:r>
              <a:rPr lang="en-US" baseline="0" dirty="0" smtClean="0"/>
              <a:t>.</a:t>
            </a:r>
          </a:p>
          <a:p>
            <a:endParaRPr lang="en-US" baseline="0" dirty="0" smtClean="0"/>
          </a:p>
          <a:p>
            <a:r>
              <a:rPr lang="en-US" baseline="0" dirty="0" smtClean="0"/>
              <a:t>Have you ever tried to talk with your friends, coworkers, or neighbors about the gospel, and they always want to talk about more complicated subjects? They want to talk about social drinking, why we don’t use musical instruments in our worship, what those doily things are on the women’s head, etc. These are worthy subjects to discuss, make no mistake. But they are not the most important thing for a nonChristian? Many times these are distractions created to keep us from discussing what is of first importance – </a:t>
            </a:r>
            <a:r>
              <a:rPr lang="en-US" b="1" baseline="0" dirty="0" smtClean="0"/>
              <a:t>1 Cor 15:3-4</a:t>
            </a:r>
            <a:r>
              <a:rPr lang="en-US" b="0" baseline="0" dirty="0" smtClean="0"/>
              <a:t> – There are secondary matters and primary matters. Both are important, but one is more important. Don’t let someone distract you discussing secondary matters while the primary matter isn’t being discussed. Its not going to matter what someone’s opinion on musical instruments in worship is if they haven’t even obeyed the gospel. </a:t>
            </a:r>
            <a:endParaRPr lang="en-US" baseline="0" dirty="0" smtClean="0"/>
          </a:p>
          <a:p>
            <a:endParaRPr lang="en-US" baseline="0" dirty="0" smtClean="0"/>
          </a:p>
          <a:p>
            <a:r>
              <a:rPr lang="en-US" baseline="0" dirty="0" smtClean="0"/>
              <a:t>Sometimes we can put the cart before the horse by putting more precedence on certain doctrines than others. Jesus made it clear that some matters are weightier – </a:t>
            </a:r>
            <a:r>
              <a:rPr lang="en-US" b="1" baseline="0" dirty="0" smtClean="0"/>
              <a:t>Matt 23:23</a:t>
            </a:r>
            <a:r>
              <a:rPr lang="en-US" baseline="0" dirty="0" smtClean="0"/>
              <a:t> – Does this mean they didn’t need to tithe mint, dill, and </a:t>
            </a:r>
            <a:r>
              <a:rPr lang="en-US" baseline="0" dirty="0" err="1" smtClean="0"/>
              <a:t>cummin</a:t>
            </a:r>
            <a:r>
              <a:rPr lang="en-US" baseline="0" dirty="0" smtClean="0"/>
              <a:t>? Of course not. Jesus’ point was, “What good will those things be if you are without mercy, without justice, and unfaithful? Perhaps the lesson for us is will we be saved simply because we’re a church that doesn’t use instrumental music in worship, baptizes for the forgiveness of sins, takes the Lord’s Supper every week, and doesn’t have a fellowship hall? We know the answer. Does that mean those other things don’t matter? No, they matter. But there are weightier matters. If we’re going to be defined in any way as a Christian, let it be that people see Christ in each one of us. Once that is in place, the secondary matters will take care of themselves. </a:t>
            </a:r>
          </a:p>
        </p:txBody>
      </p:sp>
      <p:sp>
        <p:nvSpPr>
          <p:cNvPr id="4" name="Slide Number Placeholder 3"/>
          <p:cNvSpPr>
            <a:spLocks noGrp="1"/>
          </p:cNvSpPr>
          <p:nvPr>
            <p:ph type="sldNum" sz="quarter" idx="10"/>
          </p:nvPr>
        </p:nvSpPr>
        <p:spPr/>
        <p:txBody>
          <a:bodyPr/>
          <a:lstStyle/>
          <a:p>
            <a:fld id="{E712F549-4277-491E-B045-5BF51186A4DF}" type="slidenum">
              <a:rPr lang="es-GT" smtClean="0"/>
              <a:t>8</a:t>
            </a:fld>
            <a:endParaRPr lang="es-GT"/>
          </a:p>
        </p:txBody>
      </p:sp>
    </p:spTree>
    <p:extLst>
      <p:ext uri="{BB962C8B-B14F-4D97-AF65-F5344CB8AC3E}">
        <p14:creationId xmlns:p14="http://schemas.microsoft.com/office/powerpoint/2010/main" val="2350813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Discernment</a:t>
            </a:r>
            <a:r>
              <a:rPr lang="en-US" baseline="0" dirty="0" smtClean="0"/>
              <a:t> is recognizing the difference between </a:t>
            </a:r>
            <a:r>
              <a:rPr lang="en-US" u="sng" baseline="0" dirty="0" smtClean="0"/>
              <a:t>essential vs. indifferent</a:t>
            </a:r>
            <a:r>
              <a:rPr lang="en-US" baseline="0" dirty="0" smtClean="0"/>
              <a:t>.</a:t>
            </a:r>
          </a:p>
          <a:p>
            <a:endParaRPr lang="en-US" baseline="0" dirty="0" smtClean="0"/>
          </a:p>
          <a:p>
            <a:r>
              <a:rPr lang="en-US" baseline="0" dirty="0" smtClean="0"/>
              <a:t>In Rom 14, Paul gives instruction to the church on how to work through disagreements they were having amongst one another, disagreement relative to their differing cultures – Jew and Gentile – </a:t>
            </a:r>
            <a:r>
              <a:rPr lang="en-US" b="1" baseline="0" dirty="0" smtClean="0"/>
              <a:t>Rom 14:5-6</a:t>
            </a:r>
            <a:r>
              <a:rPr lang="en-US" baseline="0" dirty="0" smtClean="0"/>
              <a:t> – What’s happening is that the Gentiles ate whatever they wanted; there were no dietary laws for them. But the Jewish Christians had spent the majority of their life not eating things like pork. Those dietary laws were removed in the NT, see Acts 10, and were no longer a requirement by God for his people. The Jews also observed certain feast days, which were likewise removed in the NT. The Gentiles weren’t required to keep any feasts. These were now matters of indifference. But what was essential? </a:t>
            </a:r>
            <a:r>
              <a:rPr lang="en-US" b="1" baseline="0" dirty="0" smtClean="0"/>
              <a:t>Rom 14:13</a:t>
            </a:r>
            <a:r>
              <a:rPr lang="en-US" baseline="0" dirty="0" smtClean="0"/>
              <a:t> – In other words, if you’re a Gentile and you like pork, don’t you invite a Jewish Christian to your house and put a nice juicy pork chop on his dinner plate just to get him to eat it if it makes him uncomfortable, regardless of whether it is a matter of indifference to God. Because you’re causing him to violate his conscious. He knows he technically can, but he just doesn’t feel comfortable doing it and you’re rubbing it in his face. That kind of disregard for another’s conscious is not a matter of indifference to God. </a:t>
            </a:r>
          </a:p>
          <a:p>
            <a:endParaRPr lang="en-US" baseline="0" dirty="0" smtClean="0"/>
          </a:p>
          <a:p>
            <a:r>
              <a:rPr lang="en-US" baseline="0" dirty="0" smtClean="0"/>
              <a:t>We may not be living in a Jew/Gentile culture today, but things like this still come up where there are liberties that are indifferent to God, that is until it causes someone weaker to stumble. And it takes a lot of discernment to work these things out, but work them out we must because it has the potential to really hurt another person spiritually. </a:t>
            </a:r>
          </a:p>
          <a:p>
            <a:endParaRPr lang="en-US" baseline="0" dirty="0" smtClean="0"/>
          </a:p>
        </p:txBody>
      </p:sp>
      <p:sp>
        <p:nvSpPr>
          <p:cNvPr id="4" name="Slide Number Placeholder 3"/>
          <p:cNvSpPr>
            <a:spLocks noGrp="1"/>
          </p:cNvSpPr>
          <p:nvPr>
            <p:ph type="sldNum" sz="quarter" idx="10"/>
          </p:nvPr>
        </p:nvSpPr>
        <p:spPr/>
        <p:txBody>
          <a:bodyPr/>
          <a:lstStyle/>
          <a:p>
            <a:fld id="{E712F549-4277-491E-B045-5BF51186A4DF}" type="slidenum">
              <a:rPr lang="es-GT" smtClean="0"/>
              <a:t>9</a:t>
            </a:fld>
            <a:endParaRPr lang="es-GT"/>
          </a:p>
        </p:txBody>
      </p:sp>
    </p:spTree>
    <p:extLst>
      <p:ext uri="{BB962C8B-B14F-4D97-AF65-F5344CB8AC3E}">
        <p14:creationId xmlns:p14="http://schemas.microsoft.com/office/powerpoint/2010/main" val="4212751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srcRect b="32997"/>
          <a:stretch/>
        </p:blipFill>
        <p:spPr>
          <a:xfrm>
            <a:off x="1881163" y="909010"/>
            <a:ext cx="4136827" cy="4413981"/>
          </a:xfrm>
          <a:prstGeom prst="rect">
            <a:avLst/>
          </a:prstGeom>
        </p:spPr>
      </p:pic>
      <p:grpSp>
        <p:nvGrpSpPr>
          <p:cNvPr id="6" name="Group 5"/>
          <p:cNvGrpSpPr/>
          <p:nvPr/>
        </p:nvGrpSpPr>
        <p:grpSpPr>
          <a:xfrm>
            <a:off x="122216" y="2676699"/>
            <a:ext cx="769669" cy="665018"/>
            <a:chOff x="1005840" y="1911927"/>
            <a:chExt cx="841264" cy="822960"/>
          </a:xfrm>
        </p:grpSpPr>
        <p:sp>
          <p:nvSpPr>
            <p:cNvPr id="4" name="Flowchart: Alternate Process 3"/>
            <p:cNvSpPr/>
            <p:nvPr/>
          </p:nvSpPr>
          <p:spPr>
            <a:xfrm>
              <a:off x="1005840" y="1911927"/>
              <a:ext cx="841264" cy="822960"/>
            </a:xfrm>
            <a:prstGeom prst="flowChartAlternateProcess">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extBox 4"/>
            <p:cNvSpPr txBox="1"/>
            <p:nvPr/>
          </p:nvSpPr>
          <p:spPr>
            <a:xfrm flipH="1">
              <a:off x="1005840" y="2107763"/>
              <a:ext cx="841263" cy="418961"/>
            </a:xfrm>
            <a:prstGeom prst="rect">
              <a:avLst/>
            </a:prstGeom>
            <a:noFill/>
          </p:spPr>
          <p:txBody>
            <a:bodyPr wrap="square" rtlCol="0">
              <a:spAutoFit/>
            </a:bodyPr>
            <a:lstStyle/>
            <a:p>
              <a:pPr algn="ctr"/>
              <a:r>
                <a:rPr lang="en-US" sz="1600" b="1" dirty="0" smtClean="0">
                  <a:solidFill>
                    <a:schemeClr val="bg1"/>
                  </a:solidFill>
                </a:rPr>
                <a:t>Fear</a:t>
              </a:r>
              <a:endParaRPr lang="en-US" sz="1600" b="1" dirty="0">
                <a:solidFill>
                  <a:schemeClr val="bg1"/>
                </a:solidFill>
              </a:endParaRPr>
            </a:p>
          </p:txBody>
        </p:sp>
      </p:grpSp>
      <p:grpSp>
        <p:nvGrpSpPr>
          <p:cNvPr id="7" name="Group 6"/>
          <p:cNvGrpSpPr/>
          <p:nvPr/>
        </p:nvGrpSpPr>
        <p:grpSpPr>
          <a:xfrm>
            <a:off x="1186024" y="2676699"/>
            <a:ext cx="1144164" cy="665018"/>
            <a:chOff x="758363" y="1911927"/>
            <a:chExt cx="1554980" cy="822960"/>
          </a:xfrm>
        </p:grpSpPr>
        <p:sp>
          <p:nvSpPr>
            <p:cNvPr id="8" name="Rectangle 7"/>
            <p:cNvSpPr/>
            <p:nvPr/>
          </p:nvSpPr>
          <p:spPr>
            <a:xfrm>
              <a:off x="758363" y="1911927"/>
              <a:ext cx="1552693" cy="822960"/>
            </a:xfrm>
            <a:prstGeom prst="flowChartAlternateProcess">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Box 8"/>
            <p:cNvSpPr txBox="1"/>
            <p:nvPr/>
          </p:nvSpPr>
          <p:spPr>
            <a:xfrm flipH="1">
              <a:off x="760650" y="2094571"/>
              <a:ext cx="1552693" cy="463532"/>
            </a:xfrm>
            <a:prstGeom prst="flowChartAlternateProcess">
              <a:avLst/>
            </a:prstGeom>
            <a:noFill/>
          </p:spPr>
          <p:txBody>
            <a:bodyPr wrap="square" rtlCol="0">
              <a:spAutoFit/>
            </a:bodyPr>
            <a:lstStyle/>
            <a:p>
              <a:pPr algn="ctr"/>
              <a:r>
                <a:rPr lang="en-US" sz="1600" b="1" dirty="0" smtClean="0">
                  <a:solidFill>
                    <a:schemeClr val="bg1"/>
                  </a:solidFill>
                </a:rPr>
                <a:t>Instruction</a:t>
              </a:r>
              <a:endParaRPr lang="en-US" sz="1600" b="1" dirty="0">
                <a:solidFill>
                  <a:schemeClr val="bg1"/>
                </a:solidFill>
              </a:endParaRPr>
            </a:p>
          </p:txBody>
        </p:sp>
      </p:grpSp>
      <p:sp>
        <p:nvSpPr>
          <p:cNvPr id="10" name="Rectangle 9"/>
          <p:cNvSpPr/>
          <p:nvPr/>
        </p:nvSpPr>
        <p:spPr>
          <a:xfrm>
            <a:off x="0" y="1578406"/>
            <a:ext cx="1180408"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 </a:t>
            </a:r>
            <a:r>
              <a:rPr lang="en-US" sz="1200" u="sng" dirty="0">
                <a:solidFill>
                  <a:srgbClr val="000000"/>
                </a:solidFill>
                <a:latin typeface="Rockwell" panose="02060603020205020403" pitchFamily="18" charset="0"/>
              </a:rPr>
              <a:t>fear</a:t>
            </a:r>
            <a:r>
              <a:rPr lang="en-US" sz="1200" dirty="0">
                <a:solidFill>
                  <a:srgbClr val="000000"/>
                </a:solidFill>
                <a:latin typeface="Rockwell" panose="02060603020205020403" pitchFamily="18" charset="0"/>
              </a:rPr>
              <a:t> of </a:t>
            </a:r>
            <a:r>
              <a:rPr lang="en-US" sz="1200" dirty="0" smtClean="0">
                <a:solidFill>
                  <a:srgbClr val="000000"/>
                </a:solidFill>
                <a:latin typeface="Rockwell" panose="02060603020205020403" pitchFamily="18" charset="0"/>
              </a:rPr>
              <a:t>the Lord is </a:t>
            </a:r>
            <a:r>
              <a:rPr lang="en-US" sz="1200" dirty="0">
                <a:solidFill>
                  <a:srgbClr val="000000"/>
                </a:solidFill>
                <a:latin typeface="Rockwell" panose="02060603020205020403" pitchFamily="18" charset="0"/>
              </a:rPr>
              <a:t>the beginning of </a:t>
            </a:r>
            <a:r>
              <a:rPr lang="en-US" sz="1200" dirty="0" smtClean="0">
                <a:solidFill>
                  <a:srgbClr val="000000"/>
                </a:solidFill>
                <a:latin typeface="Rockwell" panose="02060603020205020403" pitchFamily="18" charset="0"/>
              </a:rPr>
              <a:t>wisdom” (</a:t>
            </a:r>
            <a:r>
              <a:rPr lang="en-US" sz="1200" b="1" dirty="0" smtClean="0">
                <a:solidFill>
                  <a:srgbClr val="000000"/>
                </a:solidFill>
                <a:latin typeface="Rockwell" panose="02060603020205020403" pitchFamily="18" charset="0"/>
              </a:rPr>
              <a:t>Prov 9:10a)</a:t>
            </a:r>
            <a:endParaRPr lang="en-US" sz="1200" b="1" dirty="0">
              <a:latin typeface="Rockwell" panose="02060603020205020403" pitchFamily="18" charset="0"/>
            </a:endParaRPr>
          </a:p>
        </p:txBody>
      </p:sp>
      <p:sp>
        <p:nvSpPr>
          <p:cNvPr id="11" name="Rectangle 10"/>
          <p:cNvSpPr/>
          <p:nvPr/>
        </p:nvSpPr>
        <p:spPr>
          <a:xfrm>
            <a:off x="1205275" y="1578406"/>
            <a:ext cx="1204827"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 fear </a:t>
            </a:r>
            <a:r>
              <a:rPr lang="en-US" sz="1200" dirty="0">
                <a:solidFill>
                  <a:srgbClr val="000000"/>
                </a:solidFill>
                <a:latin typeface="Rockwell" panose="02060603020205020403" pitchFamily="18" charset="0"/>
              </a:rPr>
              <a:t>of </a:t>
            </a:r>
            <a:r>
              <a:rPr lang="en-US" sz="1200" dirty="0" smtClean="0">
                <a:solidFill>
                  <a:srgbClr val="000000"/>
                </a:solidFill>
                <a:latin typeface="Rockwell" panose="02060603020205020403" pitchFamily="18" charset="0"/>
              </a:rPr>
              <a:t>the Lord is </a:t>
            </a:r>
            <a:r>
              <a:rPr lang="en-US" sz="1200" dirty="0">
                <a:solidFill>
                  <a:srgbClr val="000000"/>
                </a:solidFill>
                <a:latin typeface="Rockwell" panose="02060603020205020403" pitchFamily="18" charset="0"/>
              </a:rPr>
              <a:t>the </a:t>
            </a:r>
            <a:r>
              <a:rPr lang="en-US" sz="1200" u="sng" dirty="0">
                <a:solidFill>
                  <a:srgbClr val="000000"/>
                </a:solidFill>
                <a:latin typeface="Rockwell" panose="02060603020205020403" pitchFamily="18" charset="0"/>
              </a:rPr>
              <a:t>instruction</a:t>
            </a:r>
            <a:r>
              <a:rPr lang="en-US" sz="1200" dirty="0">
                <a:solidFill>
                  <a:srgbClr val="000000"/>
                </a:solidFill>
                <a:latin typeface="Rockwell" panose="02060603020205020403" pitchFamily="18" charset="0"/>
              </a:rPr>
              <a:t> for </a:t>
            </a:r>
            <a:r>
              <a:rPr lang="en-US" sz="1200" dirty="0" smtClean="0">
                <a:solidFill>
                  <a:srgbClr val="000000"/>
                </a:solidFill>
                <a:latin typeface="Rockwell" panose="02060603020205020403" pitchFamily="18" charset="0"/>
              </a:rPr>
              <a:t>wisdom” (</a:t>
            </a:r>
            <a:r>
              <a:rPr lang="en-US" sz="1200" b="1" dirty="0" smtClean="0">
                <a:solidFill>
                  <a:srgbClr val="000000"/>
                </a:solidFill>
                <a:latin typeface="Rockwell" panose="02060603020205020403" pitchFamily="18" charset="0"/>
              </a:rPr>
              <a:t>Prov 15:33a</a:t>
            </a:r>
            <a:r>
              <a:rPr lang="en-US" sz="1200" dirty="0" smtClean="0">
                <a:solidFill>
                  <a:srgbClr val="000000"/>
                </a:solidFill>
                <a:latin typeface="Rockwell" panose="02060603020205020403" pitchFamily="18" charset="0"/>
              </a:rPr>
              <a:t>)</a:t>
            </a:r>
            <a:endParaRPr lang="en-US" sz="1200" dirty="0">
              <a:latin typeface="Rockwell" panose="02060603020205020403" pitchFamily="18" charset="0"/>
            </a:endParaRPr>
          </a:p>
        </p:txBody>
      </p:sp>
      <p:sp>
        <p:nvSpPr>
          <p:cNvPr id="2" name="Right Arrow 1"/>
          <p:cNvSpPr/>
          <p:nvPr/>
        </p:nvSpPr>
        <p:spPr>
          <a:xfrm>
            <a:off x="891883" y="2924762"/>
            <a:ext cx="288525" cy="20913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Right Arrow 20"/>
          <p:cNvSpPr/>
          <p:nvPr/>
        </p:nvSpPr>
        <p:spPr>
          <a:xfrm>
            <a:off x="2328505" y="2896216"/>
            <a:ext cx="230846" cy="24938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3" name="Group 22"/>
          <p:cNvGrpSpPr/>
          <p:nvPr/>
        </p:nvGrpSpPr>
        <p:grpSpPr>
          <a:xfrm>
            <a:off x="6036324" y="2676699"/>
            <a:ext cx="1315107" cy="665019"/>
            <a:chOff x="758363" y="1911927"/>
            <a:chExt cx="1552693" cy="1005727"/>
          </a:xfrm>
          <a:solidFill>
            <a:srgbClr val="00B050"/>
          </a:solidFill>
        </p:grpSpPr>
        <p:sp>
          <p:nvSpPr>
            <p:cNvPr id="24" name="Rectangle 23"/>
            <p:cNvSpPr/>
            <p:nvPr/>
          </p:nvSpPr>
          <p:spPr>
            <a:xfrm>
              <a:off x="758363" y="1911927"/>
              <a:ext cx="1552693" cy="822960"/>
            </a:xfrm>
            <a:prstGeom prst="flowChartAlternateProcess">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TextBox 24"/>
            <p:cNvSpPr txBox="1"/>
            <p:nvPr/>
          </p:nvSpPr>
          <p:spPr>
            <a:xfrm flipH="1">
              <a:off x="758363" y="2117009"/>
              <a:ext cx="1552693" cy="800645"/>
            </a:xfrm>
            <a:prstGeom prst="flowChartAlternateProcess">
              <a:avLst/>
            </a:prstGeom>
            <a:grpFill/>
          </p:spPr>
          <p:txBody>
            <a:bodyPr wrap="square" rtlCol="0">
              <a:spAutoFit/>
            </a:bodyPr>
            <a:lstStyle/>
            <a:p>
              <a:pPr algn="ctr"/>
              <a:r>
                <a:rPr lang="en-US" sz="1600" b="1" dirty="0" smtClean="0">
                  <a:solidFill>
                    <a:schemeClr val="bg1"/>
                  </a:solidFill>
                </a:rPr>
                <a:t>Discernment</a:t>
              </a:r>
              <a:endParaRPr lang="en-US" sz="1600" b="1" dirty="0">
                <a:solidFill>
                  <a:schemeClr val="bg1"/>
                </a:solidFill>
              </a:endParaRPr>
            </a:p>
          </p:txBody>
        </p:sp>
      </p:grpSp>
      <p:grpSp>
        <p:nvGrpSpPr>
          <p:cNvPr id="27" name="Group 26"/>
          <p:cNvGrpSpPr/>
          <p:nvPr/>
        </p:nvGrpSpPr>
        <p:grpSpPr>
          <a:xfrm>
            <a:off x="3976715" y="1361849"/>
            <a:ext cx="1460942" cy="1378902"/>
            <a:chOff x="7116772" y="399011"/>
            <a:chExt cx="1460942" cy="1378902"/>
          </a:xfrm>
        </p:grpSpPr>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7116772" y="399011"/>
              <a:ext cx="1456862" cy="1378902"/>
            </a:xfrm>
            <a:prstGeom prst="rect">
              <a:avLst/>
            </a:prstGeom>
          </p:spPr>
        </p:pic>
        <p:sp>
          <p:nvSpPr>
            <p:cNvPr id="26" name="TextBox 25"/>
            <p:cNvSpPr txBox="1"/>
            <p:nvPr/>
          </p:nvSpPr>
          <p:spPr>
            <a:xfrm>
              <a:off x="7124071" y="915092"/>
              <a:ext cx="1453643" cy="307777"/>
            </a:xfrm>
            <a:prstGeom prst="rect">
              <a:avLst/>
            </a:prstGeom>
            <a:noFill/>
          </p:spPr>
          <p:txBody>
            <a:bodyPr wrap="square" rtlCol="0">
              <a:spAutoFit/>
            </a:bodyPr>
            <a:lstStyle/>
            <a:p>
              <a:pPr algn="ctr"/>
              <a:r>
                <a:rPr lang="en-US" sz="1400" b="1" dirty="0" smtClean="0"/>
                <a:t>Understanding</a:t>
              </a:r>
              <a:endParaRPr lang="en-US" sz="1400" b="1" dirty="0"/>
            </a:p>
          </p:txBody>
        </p:sp>
      </p:grpSp>
      <p:grpSp>
        <p:nvGrpSpPr>
          <p:cNvPr id="28" name="Group 27"/>
          <p:cNvGrpSpPr/>
          <p:nvPr/>
        </p:nvGrpSpPr>
        <p:grpSpPr>
          <a:xfrm>
            <a:off x="2720114" y="2359362"/>
            <a:ext cx="1460942" cy="1378902"/>
            <a:chOff x="7116772" y="399011"/>
            <a:chExt cx="1460942" cy="1378902"/>
          </a:xfrm>
          <a:noFill/>
        </p:grpSpPr>
        <p:pic>
          <p:nvPicPr>
            <p:cNvPr id="29" name="Picture 28"/>
            <p:cNvPicPr>
              <a:picLocks noChangeAspect="1"/>
            </p:cNvPicPr>
            <p:nvPr/>
          </p:nvPicPr>
          <p:blipFill>
            <a:blip r:embed="rId4">
              <a:clrChange>
                <a:clrFrom>
                  <a:srgbClr val="FFFFFF"/>
                </a:clrFrom>
                <a:clrTo>
                  <a:srgbClr val="FFFFFF">
                    <a:alpha val="0"/>
                  </a:srgbClr>
                </a:clrTo>
              </a:clrChange>
            </a:blip>
            <a:stretch>
              <a:fillRect/>
            </a:stretch>
          </p:blipFill>
          <p:spPr>
            <a:xfrm>
              <a:off x="7116772" y="399011"/>
              <a:ext cx="1456862" cy="1378902"/>
            </a:xfrm>
            <a:prstGeom prst="rect">
              <a:avLst/>
            </a:prstGeom>
            <a:grpFill/>
          </p:spPr>
        </p:pic>
        <p:sp>
          <p:nvSpPr>
            <p:cNvPr id="30" name="TextBox 29"/>
            <p:cNvSpPr txBox="1"/>
            <p:nvPr/>
          </p:nvSpPr>
          <p:spPr>
            <a:xfrm>
              <a:off x="7124071" y="915092"/>
              <a:ext cx="1453643" cy="307777"/>
            </a:xfrm>
            <a:prstGeom prst="rect">
              <a:avLst/>
            </a:prstGeom>
            <a:grpFill/>
          </p:spPr>
          <p:txBody>
            <a:bodyPr wrap="square" rtlCol="0">
              <a:spAutoFit/>
            </a:bodyPr>
            <a:lstStyle/>
            <a:p>
              <a:pPr algn="ctr"/>
              <a:r>
                <a:rPr lang="en-US" sz="1400" b="1" dirty="0" smtClean="0"/>
                <a:t>Knowledge</a:t>
              </a:r>
              <a:endParaRPr lang="en-US" sz="1400" b="1" dirty="0"/>
            </a:p>
          </p:txBody>
        </p:sp>
      </p:grpSp>
      <p:grpSp>
        <p:nvGrpSpPr>
          <p:cNvPr id="31" name="Group 30"/>
          <p:cNvGrpSpPr/>
          <p:nvPr/>
        </p:nvGrpSpPr>
        <p:grpSpPr>
          <a:xfrm>
            <a:off x="3974675" y="3256832"/>
            <a:ext cx="1460942" cy="1378902"/>
            <a:chOff x="7116772" y="399011"/>
            <a:chExt cx="1460942" cy="1378902"/>
          </a:xfrm>
        </p:grpSpPr>
        <p:pic>
          <p:nvPicPr>
            <p:cNvPr id="32" name="Picture 31"/>
            <p:cNvPicPr>
              <a:picLocks noChangeAspect="1"/>
            </p:cNvPicPr>
            <p:nvPr/>
          </p:nvPicPr>
          <p:blipFill>
            <a:blip r:embed="rId4">
              <a:clrChange>
                <a:clrFrom>
                  <a:srgbClr val="FFFFFF"/>
                </a:clrFrom>
                <a:clrTo>
                  <a:srgbClr val="FFFFFF">
                    <a:alpha val="0"/>
                  </a:srgbClr>
                </a:clrTo>
              </a:clrChange>
            </a:blip>
            <a:stretch>
              <a:fillRect/>
            </a:stretch>
          </p:blipFill>
          <p:spPr>
            <a:xfrm>
              <a:off x="7116772" y="399011"/>
              <a:ext cx="1456862" cy="1378902"/>
            </a:xfrm>
            <a:prstGeom prst="rect">
              <a:avLst/>
            </a:prstGeom>
          </p:spPr>
        </p:pic>
        <p:sp>
          <p:nvSpPr>
            <p:cNvPr id="33" name="TextBox 32"/>
            <p:cNvSpPr txBox="1"/>
            <p:nvPr/>
          </p:nvSpPr>
          <p:spPr>
            <a:xfrm>
              <a:off x="7124071" y="915092"/>
              <a:ext cx="1453643" cy="307777"/>
            </a:xfrm>
            <a:prstGeom prst="rect">
              <a:avLst/>
            </a:prstGeom>
            <a:noFill/>
          </p:spPr>
          <p:txBody>
            <a:bodyPr wrap="square" rtlCol="0">
              <a:spAutoFit/>
            </a:bodyPr>
            <a:lstStyle/>
            <a:p>
              <a:pPr algn="ctr"/>
              <a:r>
                <a:rPr lang="en-US" sz="1400" b="1" dirty="0" smtClean="0"/>
                <a:t>Trust</a:t>
              </a:r>
              <a:endParaRPr lang="en-US" sz="1400" b="1" dirty="0"/>
            </a:p>
          </p:txBody>
        </p:sp>
      </p:grpSp>
      <p:sp>
        <p:nvSpPr>
          <p:cNvPr id="34" name="Right Arrow 33"/>
          <p:cNvSpPr/>
          <p:nvPr/>
        </p:nvSpPr>
        <p:spPr>
          <a:xfrm>
            <a:off x="5701092" y="2904639"/>
            <a:ext cx="324197" cy="24938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35" name="Group 34"/>
          <p:cNvGrpSpPr/>
          <p:nvPr/>
        </p:nvGrpSpPr>
        <p:grpSpPr>
          <a:xfrm>
            <a:off x="7584603" y="2676699"/>
            <a:ext cx="1461964" cy="665018"/>
            <a:chOff x="758363" y="1911927"/>
            <a:chExt cx="1552693" cy="1183535"/>
          </a:xfrm>
          <a:solidFill>
            <a:srgbClr val="00B050"/>
          </a:solidFill>
        </p:grpSpPr>
        <p:sp>
          <p:nvSpPr>
            <p:cNvPr id="36" name="Rectangle 23"/>
            <p:cNvSpPr/>
            <p:nvPr/>
          </p:nvSpPr>
          <p:spPr>
            <a:xfrm>
              <a:off x="758363" y="1911927"/>
              <a:ext cx="1552693" cy="822960"/>
            </a:xfrm>
            <a:prstGeom prst="flowChartAlternateProcess">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7" name="TextBox 36"/>
            <p:cNvSpPr txBox="1"/>
            <p:nvPr/>
          </p:nvSpPr>
          <p:spPr>
            <a:xfrm flipH="1">
              <a:off x="758363" y="2117008"/>
              <a:ext cx="1552693" cy="978454"/>
            </a:xfrm>
            <a:prstGeom prst="flowChartAlternateProcess">
              <a:avLst/>
            </a:prstGeom>
            <a:grpFill/>
          </p:spPr>
          <p:txBody>
            <a:bodyPr wrap="square" rtlCol="0">
              <a:spAutoFit/>
            </a:bodyPr>
            <a:lstStyle/>
            <a:p>
              <a:pPr algn="ctr"/>
              <a:r>
                <a:rPr lang="en-US" sz="1600" b="1" dirty="0" smtClean="0">
                  <a:solidFill>
                    <a:schemeClr val="bg1"/>
                  </a:solidFill>
                </a:rPr>
                <a:t>Righteousness</a:t>
              </a:r>
              <a:endParaRPr lang="en-US" sz="1600" b="1" dirty="0">
                <a:solidFill>
                  <a:schemeClr val="bg1"/>
                </a:solidFill>
              </a:endParaRPr>
            </a:p>
          </p:txBody>
        </p:sp>
      </p:grpSp>
      <p:sp>
        <p:nvSpPr>
          <p:cNvPr id="38" name="Right Arrow 37"/>
          <p:cNvSpPr/>
          <p:nvPr/>
        </p:nvSpPr>
        <p:spPr>
          <a:xfrm>
            <a:off x="7351432" y="2900382"/>
            <a:ext cx="233172" cy="24938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13" name="Straight Connector 12"/>
          <p:cNvCxnSpPr/>
          <p:nvPr/>
        </p:nvCxnSpPr>
        <p:spPr>
          <a:xfrm flipH="1">
            <a:off x="2559351" y="4317025"/>
            <a:ext cx="1446416" cy="589645"/>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76947" y="4422438"/>
            <a:ext cx="1748860"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a:t>
            </a:r>
            <a:r>
              <a:rPr lang="en-US" sz="1200" u="sng" dirty="0" smtClean="0">
                <a:solidFill>
                  <a:srgbClr val="000000"/>
                </a:solidFill>
                <a:latin typeface="Rockwell" panose="02060603020205020403" pitchFamily="18" charset="0"/>
              </a:rPr>
              <a:t>Trust</a:t>
            </a:r>
            <a:r>
              <a:rPr lang="en-US" sz="1200" dirty="0" smtClean="0">
                <a:solidFill>
                  <a:srgbClr val="000000"/>
                </a:solidFill>
                <a:latin typeface="Rockwell" panose="02060603020205020403" pitchFamily="18" charset="0"/>
              </a:rPr>
              <a:t> </a:t>
            </a:r>
            <a:r>
              <a:rPr lang="en-US" sz="1200" dirty="0">
                <a:solidFill>
                  <a:srgbClr val="000000"/>
                </a:solidFill>
                <a:latin typeface="Rockwell" panose="02060603020205020403" pitchFamily="18" charset="0"/>
              </a:rPr>
              <a:t>in </a:t>
            </a:r>
            <a:r>
              <a:rPr lang="en-US" sz="1200" dirty="0" smtClean="0">
                <a:solidFill>
                  <a:srgbClr val="000000"/>
                </a:solidFill>
                <a:latin typeface="Rockwell" panose="02060603020205020403" pitchFamily="18" charset="0"/>
              </a:rPr>
              <a:t>the Lord with </a:t>
            </a:r>
            <a:r>
              <a:rPr lang="en-US" sz="1200" dirty="0">
                <a:solidFill>
                  <a:srgbClr val="000000"/>
                </a:solidFill>
                <a:latin typeface="Rockwell" panose="02060603020205020403" pitchFamily="18" charset="0"/>
              </a:rPr>
              <a:t>all your </a:t>
            </a:r>
            <a:r>
              <a:rPr lang="en-US" sz="1200" dirty="0" smtClean="0">
                <a:solidFill>
                  <a:srgbClr val="000000"/>
                </a:solidFill>
                <a:latin typeface="Rockwell" panose="02060603020205020403" pitchFamily="18" charset="0"/>
              </a:rPr>
              <a:t>heart and</a:t>
            </a:r>
            <a:r>
              <a:rPr lang="en-US" sz="1200" dirty="0">
                <a:solidFill>
                  <a:srgbClr val="000000"/>
                </a:solidFill>
                <a:latin typeface="Rockwell" panose="02060603020205020403" pitchFamily="18" charset="0"/>
              </a:rPr>
              <a:t> do not lean on your own understanding</a:t>
            </a:r>
            <a:r>
              <a:rPr lang="en-US" sz="1200" dirty="0" smtClean="0">
                <a:solidFill>
                  <a:srgbClr val="000000"/>
                </a:solidFill>
                <a:latin typeface="Rockwell" panose="02060603020205020403" pitchFamily="18" charset="0"/>
              </a:rPr>
              <a:t>.”</a:t>
            </a:r>
          </a:p>
          <a:p>
            <a:pPr algn="ctr"/>
            <a:r>
              <a:rPr lang="en-US" sz="1200" b="1" dirty="0" smtClean="0">
                <a:solidFill>
                  <a:srgbClr val="000000"/>
                </a:solidFill>
                <a:latin typeface="Rockwell" panose="02060603020205020403" pitchFamily="18" charset="0"/>
              </a:rPr>
              <a:t>(Prov 3:5)</a:t>
            </a:r>
            <a:endParaRPr lang="en-US" sz="1200" b="1" dirty="0">
              <a:latin typeface="Rockwell" panose="02060603020205020403" pitchFamily="18" charset="0"/>
            </a:endParaRPr>
          </a:p>
        </p:txBody>
      </p:sp>
      <p:sp>
        <p:nvSpPr>
          <p:cNvPr id="15" name="Rectangle 14"/>
          <p:cNvSpPr/>
          <p:nvPr/>
        </p:nvSpPr>
        <p:spPr>
          <a:xfrm>
            <a:off x="3779520" y="95910"/>
            <a:ext cx="2238470" cy="646331"/>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“The </a:t>
            </a:r>
            <a:r>
              <a:rPr lang="en-US" sz="1200" dirty="0">
                <a:latin typeface="Rockwell" panose="02060603020205020403" pitchFamily="18" charset="0"/>
                <a:ea typeface="Calibri" panose="020F0502020204030204" pitchFamily="34" charset="0"/>
              </a:rPr>
              <a:t>knowledge of the Holy One is </a:t>
            </a:r>
            <a:r>
              <a:rPr lang="en-US" sz="1200" u="sng" dirty="0" smtClean="0">
                <a:latin typeface="Rockwell" panose="02060603020205020403" pitchFamily="18" charset="0"/>
                <a:ea typeface="Calibri" panose="020F0502020204030204" pitchFamily="34" charset="0"/>
              </a:rPr>
              <a:t>understanding</a:t>
            </a:r>
            <a:r>
              <a:rPr lang="en-US" sz="1200" dirty="0" smtClean="0">
                <a:latin typeface="Rockwell" panose="02060603020205020403" pitchFamily="18" charset="0"/>
                <a:ea typeface="Calibri" panose="020F0502020204030204" pitchFamily="34" charset="0"/>
              </a:rPr>
              <a:t>”</a:t>
            </a:r>
          </a:p>
          <a:p>
            <a:pPr algn="ctr"/>
            <a:r>
              <a:rPr lang="en-US" sz="1200" dirty="0" smtClean="0">
                <a:latin typeface="Rockwell" panose="02060603020205020403" pitchFamily="18" charset="0"/>
                <a:ea typeface="Calibri" panose="020F0502020204030204" pitchFamily="34" charset="0"/>
              </a:rPr>
              <a:t>(</a:t>
            </a:r>
            <a:r>
              <a:rPr lang="en-US" sz="1200" b="1" dirty="0" smtClean="0">
                <a:latin typeface="Rockwell" panose="02060603020205020403" pitchFamily="18" charset="0"/>
                <a:ea typeface="Calibri" panose="020F0502020204030204" pitchFamily="34" charset="0"/>
              </a:rPr>
              <a:t>Prov 9:10b</a:t>
            </a:r>
            <a:r>
              <a:rPr lang="en-US" sz="1200" dirty="0" smtClean="0">
                <a:latin typeface="Rockwell" panose="02060603020205020403" pitchFamily="18" charset="0"/>
                <a:ea typeface="Calibri" panose="020F0502020204030204" pitchFamily="34" charset="0"/>
              </a:rPr>
              <a:t>)</a:t>
            </a:r>
            <a:endParaRPr lang="en-US" sz="1200" dirty="0">
              <a:latin typeface="Rockwell" panose="02060603020205020403" pitchFamily="18" charset="0"/>
            </a:endParaRPr>
          </a:p>
        </p:txBody>
      </p:sp>
      <p:cxnSp>
        <p:nvCxnSpPr>
          <p:cNvPr id="39" name="Straight Connector 38"/>
          <p:cNvCxnSpPr/>
          <p:nvPr/>
        </p:nvCxnSpPr>
        <p:spPr>
          <a:xfrm flipH="1">
            <a:off x="4729286" y="845768"/>
            <a:ext cx="83359" cy="464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690179" y="1578406"/>
            <a:ext cx="458342" cy="972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584603" y="3360352"/>
            <a:ext cx="729660" cy="566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517025" y="835398"/>
            <a:ext cx="469669" cy="1485001"/>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388107" y="95911"/>
            <a:ext cx="2043990" cy="646331"/>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“The </a:t>
            </a:r>
            <a:r>
              <a:rPr lang="en-US" sz="1200" dirty="0">
                <a:latin typeface="Rockwell" panose="02060603020205020403" pitchFamily="18" charset="0"/>
                <a:ea typeface="Calibri" panose="020F0502020204030204" pitchFamily="34" charset="0"/>
              </a:rPr>
              <a:t>fear of </a:t>
            </a:r>
            <a:r>
              <a:rPr lang="en-US" sz="1200" dirty="0" smtClean="0">
                <a:latin typeface="Rockwell" panose="02060603020205020403" pitchFamily="18" charset="0"/>
                <a:ea typeface="Calibri" panose="020F0502020204030204" pitchFamily="34" charset="0"/>
              </a:rPr>
              <a:t>the Lord is </a:t>
            </a:r>
            <a:r>
              <a:rPr lang="en-US" sz="1200" dirty="0">
                <a:latin typeface="Rockwell" panose="02060603020205020403" pitchFamily="18" charset="0"/>
                <a:ea typeface="Calibri" panose="020F0502020204030204" pitchFamily="34" charset="0"/>
              </a:rPr>
              <a:t>the beginning of </a:t>
            </a:r>
            <a:r>
              <a:rPr lang="en-US" sz="1200" u="sng" dirty="0" smtClean="0">
                <a:latin typeface="Rockwell" panose="02060603020205020403" pitchFamily="18" charset="0"/>
                <a:ea typeface="Calibri" panose="020F0502020204030204" pitchFamily="34" charset="0"/>
              </a:rPr>
              <a:t>knowledge</a:t>
            </a:r>
            <a:r>
              <a:rPr lang="en-US" sz="1200" dirty="0" smtClean="0">
                <a:latin typeface="Rockwell" panose="02060603020205020403" pitchFamily="18" charset="0"/>
                <a:ea typeface="Calibri" panose="020F0502020204030204" pitchFamily="34" charset="0"/>
              </a:rPr>
              <a:t>”</a:t>
            </a:r>
          </a:p>
          <a:p>
            <a:pPr algn="ctr"/>
            <a:r>
              <a:rPr lang="en-US" sz="1200" dirty="0">
                <a:latin typeface="Rockwell" panose="02060603020205020403" pitchFamily="18" charset="0"/>
              </a:rPr>
              <a:t>(</a:t>
            </a:r>
            <a:r>
              <a:rPr lang="en-US" sz="1200" b="1" dirty="0" smtClean="0">
                <a:latin typeface="Rockwell" panose="02060603020205020403" pitchFamily="18" charset="0"/>
              </a:rPr>
              <a:t>Prov 1:7a)</a:t>
            </a:r>
            <a:endParaRPr lang="en-US" sz="1200" b="1" dirty="0">
              <a:latin typeface="Rockwell" panose="02060603020205020403" pitchFamily="18" charset="0"/>
            </a:endParaRPr>
          </a:p>
        </p:txBody>
      </p:sp>
      <p:sp>
        <p:nvSpPr>
          <p:cNvPr id="44" name="Rectangle 43"/>
          <p:cNvSpPr/>
          <p:nvPr/>
        </p:nvSpPr>
        <p:spPr>
          <a:xfrm>
            <a:off x="6503791" y="491640"/>
            <a:ext cx="1436830" cy="1015663"/>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“For </a:t>
            </a:r>
            <a:r>
              <a:rPr lang="en-US" sz="1200" dirty="0">
                <a:latin typeface="Rockwell" panose="02060603020205020403" pitchFamily="18" charset="0"/>
                <a:ea typeface="Calibri" panose="020F0502020204030204" pitchFamily="34" charset="0"/>
              </a:rPr>
              <a:t>if you cry for </a:t>
            </a:r>
            <a:r>
              <a:rPr lang="en-US" sz="1200" u="sng" dirty="0">
                <a:latin typeface="Rockwell" panose="02060603020205020403" pitchFamily="18" charset="0"/>
                <a:ea typeface="Calibri" panose="020F0502020204030204" pitchFamily="34" charset="0"/>
              </a:rPr>
              <a:t>discernment</a:t>
            </a:r>
            <a:r>
              <a:rPr lang="en-US" sz="1200" dirty="0">
                <a:latin typeface="Rockwell" panose="02060603020205020403" pitchFamily="18" charset="0"/>
                <a:ea typeface="Calibri" panose="020F0502020204030204" pitchFamily="34" charset="0"/>
              </a:rPr>
              <a:t>, </a:t>
            </a:r>
            <a:r>
              <a:rPr lang="en-US" sz="1200" dirty="0" smtClean="0">
                <a:latin typeface="Rockwell" panose="02060603020205020403" pitchFamily="18" charset="0"/>
                <a:ea typeface="Calibri" panose="020F0502020204030204" pitchFamily="34" charset="0"/>
              </a:rPr>
              <a:t>lift </a:t>
            </a:r>
            <a:r>
              <a:rPr lang="en-US" sz="1200" dirty="0">
                <a:latin typeface="Rockwell" panose="02060603020205020403" pitchFamily="18" charset="0"/>
                <a:ea typeface="Calibri" panose="020F0502020204030204" pitchFamily="34" charset="0"/>
              </a:rPr>
              <a:t>your voice for understanding</a:t>
            </a:r>
            <a:r>
              <a:rPr lang="en-US" sz="1200" dirty="0" smtClean="0">
                <a:latin typeface="Rockwell" panose="02060603020205020403" pitchFamily="18" charset="0"/>
                <a:ea typeface="Calibri" panose="020F0502020204030204" pitchFamily="34" charset="0"/>
              </a:rPr>
              <a:t>”</a:t>
            </a:r>
          </a:p>
          <a:p>
            <a:pPr algn="ctr"/>
            <a:r>
              <a:rPr lang="en-US" sz="1200" b="1" dirty="0" smtClean="0">
                <a:latin typeface="Rockwell" panose="02060603020205020403" pitchFamily="18" charset="0"/>
                <a:ea typeface="Calibri" panose="020F0502020204030204" pitchFamily="34" charset="0"/>
              </a:rPr>
              <a:t>(Prov 2:3</a:t>
            </a:r>
            <a:r>
              <a:rPr lang="en-US" sz="1200" dirty="0" smtClean="0">
                <a:latin typeface="Rockwell" panose="02060603020205020403" pitchFamily="18" charset="0"/>
                <a:ea typeface="Calibri" panose="020F0502020204030204" pitchFamily="34" charset="0"/>
              </a:rPr>
              <a:t>)</a:t>
            </a:r>
            <a:endParaRPr lang="en-US" sz="1200" dirty="0">
              <a:latin typeface="Rockwell" panose="02060603020205020403" pitchFamily="18" charset="0"/>
            </a:endParaRPr>
          </a:p>
        </p:txBody>
      </p:sp>
      <p:sp>
        <p:nvSpPr>
          <p:cNvPr id="45" name="Rectangle 44"/>
          <p:cNvSpPr/>
          <p:nvPr/>
        </p:nvSpPr>
        <p:spPr>
          <a:xfrm>
            <a:off x="6513880" y="3993859"/>
            <a:ext cx="2141445" cy="646331"/>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a:t>
            </a:r>
            <a:r>
              <a:rPr lang="en-US" sz="1200" dirty="0">
                <a:solidFill>
                  <a:srgbClr val="000000"/>
                </a:solidFill>
                <a:latin typeface="Rockwell" panose="02060603020205020403" pitchFamily="18" charset="0"/>
              </a:rPr>
              <a:t> mouth of the righteous flows with </a:t>
            </a:r>
            <a:r>
              <a:rPr lang="en-US" sz="1200" dirty="0" smtClean="0">
                <a:solidFill>
                  <a:srgbClr val="000000"/>
                </a:solidFill>
                <a:latin typeface="Rockwell" panose="02060603020205020403" pitchFamily="18" charset="0"/>
              </a:rPr>
              <a:t>wisdom”</a:t>
            </a:r>
          </a:p>
          <a:p>
            <a:pPr algn="ctr"/>
            <a:r>
              <a:rPr lang="en-US" sz="1200" dirty="0" smtClean="0">
                <a:solidFill>
                  <a:srgbClr val="000000"/>
                </a:solidFill>
                <a:latin typeface="Rockwell" panose="02060603020205020403" pitchFamily="18" charset="0"/>
              </a:rPr>
              <a:t>(</a:t>
            </a:r>
            <a:r>
              <a:rPr lang="en-US" sz="1200" b="1" dirty="0" smtClean="0">
                <a:solidFill>
                  <a:srgbClr val="000000"/>
                </a:solidFill>
                <a:latin typeface="Rockwell" panose="02060603020205020403" pitchFamily="18" charset="0"/>
              </a:rPr>
              <a:t>Prov 10:31a</a:t>
            </a:r>
            <a:r>
              <a:rPr lang="en-US" sz="1200" dirty="0" smtClean="0">
                <a:solidFill>
                  <a:srgbClr val="000000"/>
                </a:solidFill>
                <a:latin typeface="Rockwell" panose="02060603020205020403" pitchFamily="18" charset="0"/>
              </a:rPr>
              <a:t>)</a:t>
            </a:r>
            <a:endParaRPr lang="en-US" sz="1200" dirty="0">
              <a:latin typeface="Rockwell" panose="02060603020205020403" pitchFamily="18" charset="0"/>
            </a:endParaRPr>
          </a:p>
        </p:txBody>
      </p:sp>
      <p:sp>
        <p:nvSpPr>
          <p:cNvPr id="47" name="Rectangle 46"/>
          <p:cNvSpPr/>
          <p:nvPr/>
        </p:nvSpPr>
        <p:spPr>
          <a:xfrm>
            <a:off x="7505772" y="2090417"/>
            <a:ext cx="1603997" cy="523220"/>
          </a:xfrm>
          <a:prstGeom prst="rect">
            <a:avLst/>
          </a:prstGeom>
          <a:ln w="12700">
            <a:solidFill>
              <a:schemeClr val="tx1"/>
            </a:solidFill>
          </a:ln>
        </p:spPr>
        <p:txBody>
          <a:bodyPr wrap="square">
            <a:spAutoFit/>
          </a:bodyPr>
          <a:lstStyle/>
          <a:p>
            <a:pPr algn="ctr"/>
            <a:r>
              <a:rPr lang="en-US" sz="1400" dirty="0" smtClean="0">
                <a:solidFill>
                  <a:srgbClr val="0A0A0A"/>
                </a:solidFill>
                <a:latin typeface="Rockwell" panose="02060603020205020403" pitchFamily="18" charset="0"/>
              </a:rPr>
              <a:t>Formerly spelled “</a:t>
            </a:r>
            <a:r>
              <a:rPr lang="en-US" sz="1400" dirty="0" err="1" smtClean="0">
                <a:solidFill>
                  <a:srgbClr val="0A0A0A"/>
                </a:solidFill>
                <a:latin typeface="Rockwell" panose="02060603020205020403" pitchFamily="18" charset="0"/>
              </a:rPr>
              <a:t>rightwiseness</a:t>
            </a:r>
            <a:r>
              <a:rPr lang="en-US" sz="1400" dirty="0" smtClean="0">
                <a:solidFill>
                  <a:srgbClr val="0A0A0A"/>
                </a:solidFill>
                <a:latin typeface="Rockwell" panose="02060603020205020403" pitchFamily="18" charset="0"/>
              </a:rPr>
              <a:t>”</a:t>
            </a:r>
            <a:endParaRPr lang="en-US" sz="1400" dirty="0">
              <a:latin typeface="Rockwell" panose="02060603020205020403" pitchFamily="18" charset="0"/>
            </a:endParaRPr>
          </a:p>
        </p:txBody>
      </p:sp>
      <p:sp>
        <p:nvSpPr>
          <p:cNvPr id="48" name="Rectangle 47"/>
          <p:cNvSpPr/>
          <p:nvPr/>
        </p:nvSpPr>
        <p:spPr>
          <a:xfrm>
            <a:off x="622716" y="6403712"/>
            <a:ext cx="7532866" cy="369332"/>
          </a:xfrm>
          <a:prstGeom prst="rect">
            <a:avLst/>
          </a:prstGeom>
        </p:spPr>
        <p:txBody>
          <a:bodyPr wrap="square">
            <a:spAutoFit/>
          </a:bodyPr>
          <a:lstStyle/>
          <a:p>
            <a:pPr algn="ctr"/>
            <a:r>
              <a:rPr lang="en-US" dirty="0" smtClean="0">
                <a:solidFill>
                  <a:srgbClr val="000000"/>
                </a:solidFill>
                <a:latin typeface="Helvetica Neue"/>
              </a:rPr>
              <a:t>…has</a:t>
            </a:r>
            <a:r>
              <a:rPr lang="en-US" dirty="0">
                <a:solidFill>
                  <a:srgbClr val="000000"/>
                </a:solidFill>
                <a:latin typeface="Helvetica Neue"/>
              </a:rPr>
              <a:t> built her </a:t>
            </a:r>
            <a:r>
              <a:rPr lang="en-US" dirty="0" smtClean="0">
                <a:solidFill>
                  <a:srgbClr val="000000"/>
                </a:solidFill>
                <a:latin typeface="Helvetica Neue"/>
              </a:rPr>
              <a:t>house, she </a:t>
            </a:r>
            <a:r>
              <a:rPr lang="en-US" dirty="0">
                <a:solidFill>
                  <a:srgbClr val="000000"/>
                </a:solidFill>
                <a:latin typeface="Helvetica Neue"/>
              </a:rPr>
              <a:t>has hewn out her seven </a:t>
            </a:r>
            <a:r>
              <a:rPr lang="en-US" dirty="0" smtClean="0">
                <a:solidFill>
                  <a:srgbClr val="000000"/>
                </a:solidFill>
                <a:latin typeface="Helvetica Neue"/>
              </a:rPr>
              <a:t>pillars. (Prov 9:1)</a:t>
            </a:r>
            <a:endParaRPr lang="en-US" dirty="0"/>
          </a:p>
        </p:txBody>
      </p:sp>
      <p:sp>
        <p:nvSpPr>
          <p:cNvPr id="49" name="Rectangle 48"/>
          <p:cNvSpPr/>
          <p:nvPr/>
        </p:nvSpPr>
        <p:spPr>
          <a:xfrm>
            <a:off x="3292852" y="5775829"/>
            <a:ext cx="2192594" cy="677108"/>
          </a:xfrm>
          <a:prstGeom prst="rect">
            <a:avLst/>
          </a:prstGeom>
        </p:spPr>
        <p:txBody>
          <a:bodyPr wrap="square">
            <a:spAutoFit/>
          </a:bodyPr>
          <a:lstStyle/>
          <a:p>
            <a:r>
              <a:rPr lang="en-US" sz="3800" b="1" u="sng" dirty="0" smtClean="0">
                <a:solidFill>
                  <a:srgbClr val="000000"/>
                </a:solidFill>
                <a:latin typeface="Rockwell" panose="02060603020205020403" pitchFamily="18" charset="0"/>
              </a:rPr>
              <a:t>Wisdom</a:t>
            </a:r>
            <a:endParaRPr lang="en-US" sz="3800" b="1" u="sng" dirty="0">
              <a:latin typeface="Rockwell" panose="02060603020205020403" pitchFamily="18" charset="0"/>
            </a:endParaRPr>
          </a:p>
        </p:txBody>
      </p:sp>
      <p:cxnSp>
        <p:nvCxnSpPr>
          <p:cNvPr id="51" name="Straight Connector 50"/>
          <p:cNvCxnSpPr/>
          <p:nvPr/>
        </p:nvCxnSpPr>
        <p:spPr>
          <a:xfrm>
            <a:off x="122216" y="5775830"/>
            <a:ext cx="892435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a:off x="9032914" y="4930269"/>
            <a:ext cx="11535" cy="857466"/>
          </a:xfrm>
          <a:prstGeom prst="line">
            <a:avLst/>
          </a:prstGeom>
          <a:ln w="38100"/>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H="1">
            <a:off x="122216" y="4930269"/>
            <a:ext cx="11535" cy="857466"/>
          </a:xfrm>
          <a:prstGeom prst="line">
            <a:avLst/>
          </a:prstGeom>
          <a:ln w="38100"/>
        </p:spPr>
        <p:style>
          <a:lnRef idx="1">
            <a:schemeClr val="dk1"/>
          </a:lnRef>
          <a:fillRef idx="0">
            <a:schemeClr val="dk1"/>
          </a:fillRef>
          <a:effectRef idx="0">
            <a:schemeClr val="dk1"/>
          </a:effectRef>
          <a:fontRef idx="minor">
            <a:schemeClr val="tx1"/>
          </a:fontRef>
        </p:style>
      </p:cxnSp>
      <p:sp>
        <p:nvSpPr>
          <p:cNvPr id="55" name="Curved Down Arrow 54"/>
          <p:cNvSpPr/>
          <p:nvPr/>
        </p:nvSpPr>
        <p:spPr>
          <a:xfrm rot="8062065" flipH="1" flipV="1">
            <a:off x="3258196" y="1865899"/>
            <a:ext cx="615836" cy="27839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urved Down Arrow 56"/>
          <p:cNvSpPr/>
          <p:nvPr/>
        </p:nvSpPr>
        <p:spPr>
          <a:xfrm rot="2232515" flipH="1" flipV="1">
            <a:off x="3287670" y="3908805"/>
            <a:ext cx="615836" cy="2413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urved Down Arrow 59"/>
          <p:cNvSpPr/>
          <p:nvPr/>
        </p:nvSpPr>
        <p:spPr>
          <a:xfrm rot="15972926" flipH="1" flipV="1">
            <a:off x="4915826" y="2886646"/>
            <a:ext cx="615836" cy="2193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3222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685800"/>
            <a:ext cx="9144000" cy="2895600"/>
          </a:xfrm>
        </p:spPr>
        <p:txBody>
          <a:bodyPr>
            <a:normAutofit/>
          </a:bodyPr>
          <a:lstStyle/>
          <a:p>
            <a:pPr>
              <a:lnSpc>
                <a:spcPct val="110000"/>
              </a:lnSpc>
              <a:buFont typeface="Wingdings" panose="05000000000000000000" pitchFamily="2" charset="2"/>
              <a:buChar char="q"/>
              <a:defRPr/>
            </a:pPr>
            <a:r>
              <a:rPr lang="en-US" sz="2400" dirty="0" smtClean="0">
                <a:latin typeface="Rockwell" panose="02060603020205020403" pitchFamily="18" charset="0"/>
              </a:rPr>
              <a:t>Right Vs. Wrong</a:t>
            </a:r>
          </a:p>
          <a:p>
            <a:pPr>
              <a:lnSpc>
                <a:spcPct val="110000"/>
              </a:lnSpc>
              <a:buFont typeface="Wingdings" panose="05000000000000000000" pitchFamily="2" charset="2"/>
              <a:buChar char="q"/>
              <a:defRPr/>
            </a:pPr>
            <a:r>
              <a:rPr lang="en-US" sz="2400" dirty="0" smtClean="0">
                <a:latin typeface="Rockwell" panose="02060603020205020403" pitchFamily="18" charset="0"/>
              </a:rPr>
              <a:t>Good Vs. Better</a:t>
            </a:r>
          </a:p>
          <a:p>
            <a:pPr>
              <a:lnSpc>
                <a:spcPct val="110000"/>
              </a:lnSpc>
              <a:buFont typeface="Wingdings" panose="05000000000000000000" pitchFamily="2" charset="2"/>
              <a:buChar char="q"/>
              <a:defRPr/>
            </a:pPr>
            <a:r>
              <a:rPr lang="en-US" sz="2400" dirty="0" smtClean="0">
                <a:latin typeface="Rockwell" panose="02060603020205020403" pitchFamily="18" charset="0"/>
              </a:rPr>
              <a:t>Better Vs. Best</a:t>
            </a:r>
          </a:p>
          <a:p>
            <a:pPr>
              <a:lnSpc>
                <a:spcPct val="110000"/>
              </a:lnSpc>
              <a:buFont typeface="Wingdings" panose="05000000000000000000" pitchFamily="2" charset="2"/>
              <a:buChar char="q"/>
              <a:defRPr/>
            </a:pPr>
            <a:r>
              <a:rPr lang="en-US" sz="2400" dirty="0" smtClean="0">
                <a:latin typeface="Rockwell" panose="02060603020205020403" pitchFamily="18" charset="0"/>
              </a:rPr>
              <a:t>Primary Vs. Secondary</a:t>
            </a:r>
          </a:p>
          <a:p>
            <a:pPr>
              <a:lnSpc>
                <a:spcPct val="110000"/>
              </a:lnSpc>
              <a:buFont typeface="Wingdings" panose="05000000000000000000" pitchFamily="2" charset="2"/>
              <a:buChar char="q"/>
              <a:defRPr/>
            </a:pPr>
            <a:r>
              <a:rPr lang="en-US" sz="2400" dirty="0" smtClean="0">
                <a:latin typeface="Rockwell" panose="02060603020205020403" pitchFamily="18" charset="0"/>
              </a:rPr>
              <a:t>Essential Vs. Indifferent</a:t>
            </a:r>
          </a:p>
          <a:p>
            <a:pPr>
              <a:lnSpc>
                <a:spcPct val="110000"/>
              </a:lnSpc>
              <a:buFont typeface="Wingdings" panose="05000000000000000000" pitchFamily="2" charset="2"/>
              <a:buChar char="q"/>
              <a:defRPr/>
            </a:pPr>
            <a:r>
              <a:rPr lang="en-US" sz="2400" dirty="0" smtClean="0">
                <a:latin typeface="Rockwell" panose="02060603020205020403" pitchFamily="18" charset="0"/>
              </a:rPr>
              <a:t>Permanent Vs. Transient</a:t>
            </a:r>
          </a:p>
        </p:txBody>
      </p:sp>
      <p:sp>
        <p:nvSpPr>
          <p:cNvPr id="5" name="Title 1"/>
          <p:cNvSpPr>
            <a:spLocks noGrp="1"/>
          </p:cNvSpPr>
          <p:nvPr>
            <p:ph type="title"/>
          </p:nvPr>
        </p:nvSpPr>
        <p:spPr>
          <a:xfrm>
            <a:off x="0" y="0"/>
            <a:ext cx="9144000" cy="685800"/>
          </a:xfrm>
        </p:spPr>
        <p:txBody>
          <a:bodyPr>
            <a:noAutofit/>
          </a:bodyPr>
          <a:lstStyle/>
          <a:p>
            <a:r>
              <a:rPr lang="en-US" b="1" u="sng" dirty="0" smtClean="0">
                <a:latin typeface="Rockwell" panose="02060603020205020403" pitchFamily="18" charset="0"/>
              </a:rPr>
              <a:t>Discerning Between…</a:t>
            </a:r>
            <a:endParaRPr lang="es-GT" b="1" u="sng" dirty="0">
              <a:latin typeface="Rockwell" panose="02060603020205020403" pitchFamily="18" charset="0"/>
            </a:endParaRPr>
          </a:p>
        </p:txBody>
      </p:sp>
      <p:sp>
        <p:nvSpPr>
          <p:cNvPr id="6" name="Rectangle 5"/>
          <p:cNvSpPr/>
          <p:nvPr/>
        </p:nvSpPr>
        <p:spPr>
          <a:xfrm>
            <a:off x="152400" y="3581400"/>
            <a:ext cx="6248400" cy="3231654"/>
          </a:xfrm>
          <a:prstGeom prst="rect">
            <a:avLst/>
          </a:prstGeom>
          <a:ln w="28575">
            <a:solidFill>
              <a:schemeClr val="tx1"/>
            </a:solidFill>
          </a:ln>
        </p:spPr>
        <p:txBody>
          <a:bodyPr wrap="square">
            <a:spAutoFit/>
          </a:bodyPr>
          <a:lstStyle/>
          <a:p>
            <a:pPr marL="285750" indent="-285750">
              <a:buFont typeface="Arial" panose="020B0604020202020204" pitchFamily="34" charset="0"/>
              <a:buChar char="•"/>
            </a:pPr>
            <a:r>
              <a:rPr lang="en-US" b="1" dirty="0" smtClean="0">
                <a:latin typeface="Rockwell" panose="02060603020205020403" pitchFamily="18" charset="0"/>
              </a:rPr>
              <a:t>Rom 15:4</a:t>
            </a:r>
            <a:r>
              <a:rPr lang="en-US" dirty="0" smtClean="0">
                <a:latin typeface="Rockwell" panose="02060603020205020403" pitchFamily="18" charset="0"/>
              </a:rPr>
              <a:t> – “</a:t>
            </a:r>
            <a:r>
              <a:rPr lang="en-US" dirty="0">
                <a:latin typeface="Rockwell" panose="02060603020205020403" pitchFamily="18" charset="0"/>
              </a:rPr>
              <a:t>For whatever was written in earlier times was written for our instruction, so that through perseverance and the encouragement of the Scriptures we might have hope</a:t>
            </a:r>
            <a:r>
              <a:rPr lang="en-US" dirty="0" smtClean="0">
                <a:latin typeface="Rockwell" panose="02060603020205020403" pitchFamily="18" charset="0"/>
              </a:rPr>
              <a:t>.”</a:t>
            </a:r>
          </a:p>
          <a:p>
            <a:pPr marL="285750" indent="-285750">
              <a:buFont typeface="Arial" panose="020B0604020202020204" pitchFamily="34" charset="0"/>
              <a:buChar char="•"/>
            </a:pPr>
            <a:endParaRPr lang="en-US" sz="1200" dirty="0" smtClean="0">
              <a:latin typeface="Rockwell" panose="02060603020205020403" pitchFamily="18" charset="0"/>
            </a:endParaRPr>
          </a:p>
          <a:p>
            <a:pPr marL="285750" indent="-285750">
              <a:buFont typeface="Arial" panose="020B0604020202020204" pitchFamily="34" charset="0"/>
              <a:buChar char="•"/>
            </a:pPr>
            <a:r>
              <a:rPr lang="en-US" b="1" dirty="0" smtClean="0">
                <a:latin typeface="Rockwell" panose="02060603020205020403" pitchFamily="18" charset="0"/>
              </a:rPr>
              <a:t>Gal 3:24-25</a:t>
            </a:r>
            <a:r>
              <a:rPr lang="en-US" dirty="0" smtClean="0">
                <a:latin typeface="Rockwell" panose="02060603020205020403" pitchFamily="18" charset="0"/>
              </a:rPr>
              <a:t> – “</a:t>
            </a:r>
            <a:r>
              <a:rPr lang="en-US" dirty="0">
                <a:latin typeface="Rockwell" panose="02060603020205020403" pitchFamily="18" charset="0"/>
              </a:rPr>
              <a:t>Therefore the Law has </a:t>
            </a:r>
            <a:r>
              <a:rPr lang="en-US" dirty="0" smtClean="0">
                <a:latin typeface="Rockwell" panose="02060603020205020403" pitchFamily="18" charset="0"/>
              </a:rPr>
              <a:t>become our tutor to </a:t>
            </a:r>
            <a:r>
              <a:rPr lang="en-US" dirty="0">
                <a:latin typeface="Rockwell" panose="02060603020205020403" pitchFamily="18" charset="0"/>
              </a:rPr>
              <a:t>lead us to Christ, so that we may be justified by </a:t>
            </a:r>
            <a:r>
              <a:rPr lang="en-US" dirty="0" smtClean="0">
                <a:latin typeface="Rockwell" panose="02060603020205020403" pitchFamily="18" charset="0"/>
              </a:rPr>
              <a:t>faith.</a:t>
            </a:r>
            <a:r>
              <a:rPr lang="en-US" dirty="0">
                <a:latin typeface="Rockwell" panose="02060603020205020403" pitchFamily="18" charset="0"/>
              </a:rPr>
              <a:t> </a:t>
            </a:r>
            <a:r>
              <a:rPr lang="en-US" dirty="0" smtClean="0">
                <a:latin typeface="Rockwell" panose="02060603020205020403" pitchFamily="18" charset="0"/>
              </a:rPr>
              <a:t>But </a:t>
            </a:r>
            <a:r>
              <a:rPr lang="en-US" dirty="0">
                <a:latin typeface="Rockwell" panose="02060603020205020403" pitchFamily="18" charset="0"/>
              </a:rPr>
              <a:t>now that faith has come, we are no longer under </a:t>
            </a:r>
            <a:r>
              <a:rPr lang="en-US" dirty="0" smtClean="0">
                <a:latin typeface="Rockwell" panose="02060603020205020403" pitchFamily="18" charset="0"/>
              </a:rPr>
              <a:t>a</a:t>
            </a:r>
            <a:r>
              <a:rPr lang="en-US" dirty="0">
                <a:latin typeface="Rockwell" panose="02060603020205020403" pitchFamily="18" charset="0"/>
              </a:rPr>
              <a:t> </a:t>
            </a:r>
            <a:r>
              <a:rPr lang="en-US" dirty="0" smtClean="0">
                <a:latin typeface="Rockwell" panose="02060603020205020403" pitchFamily="18" charset="0"/>
              </a:rPr>
              <a:t>tutor.”</a:t>
            </a:r>
          </a:p>
          <a:p>
            <a:pPr marL="285750" indent="-285750">
              <a:buFont typeface="Arial" panose="020B0604020202020204" pitchFamily="34" charset="0"/>
              <a:buChar char="•"/>
            </a:pPr>
            <a:endParaRPr lang="en-US" sz="1200" b="1" dirty="0" smtClean="0">
              <a:latin typeface="Rockwell" panose="02060603020205020403" pitchFamily="18" charset="0"/>
            </a:endParaRPr>
          </a:p>
          <a:p>
            <a:pPr marL="285750" indent="-285750">
              <a:buFont typeface="Arial" panose="020B0604020202020204" pitchFamily="34" charset="0"/>
              <a:buChar char="•"/>
            </a:pPr>
            <a:r>
              <a:rPr lang="en-US" b="1" dirty="0">
                <a:latin typeface="Rockwell" panose="02060603020205020403" pitchFamily="18" charset="0"/>
              </a:rPr>
              <a:t>Psa 39:4</a:t>
            </a:r>
            <a:r>
              <a:rPr lang="en-US" dirty="0">
                <a:latin typeface="Rockwell" panose="02060603020205020403" pitchFamily="18" charset="0"/>
              </a:rPr>
              <a:t> – “</a:t>
            </a:r>
            <a:r>
              <a:rPr lang="en-US" cap="small" dirty="0">
                <a:latin typeface="Rockwell" panose="02060603020205020403" pitchFamily="18" charset="0"/>
              </a:rPr>
              <a:t>Lord</a:t>
            </a:r>
            <a:r>
              <a:rPr lang="en-US" dirty="0">
                <a:latin typeface="Rockwell" panose="02060603020205020403" pitchFamily="18" charset="0"/>
              </a:rPr>
              <a:t>, make me to know my end and what is the extent of my days; let me know how transient I am.”</a:t>
            </a:r>
            <a:endParaRPr lang="en-US" b="1" dirty="0">
              <a:latin typeface="Rockwell" panose="02060603020205020403" pitchFamily="18" charset="0"/>
            </a:endParaRPr>
          </a:p>
        </p:txBody>
      </p:sp>
      <p:pic>
        <p:nvPicPr>
          <p:cNvPr id="6146" name="Picture 2" descr="Image result for 2 cor 4:18&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762000"/>
            <a:ext cx="2667000" cy="598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41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500"/>
                                        <p:tgtEl>
                                          <p:spTgt spid="614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838200"/>
            <a:ext cx="9144000" cy="6019800"/>
          </a:xfrm>
        </p:spPr>
        <p:txBody>
          <a:bodyPr>
            <a:normAutofit/>
          </a:bodyPr>
          <a:lstStyle/>
          <a:p>
            <a:pPr>
              <a:lnSpc>
                <a:spcPct val="110000"/>
              </a:lnSpc>
              <a:defRPr/>
            </a:pPr>
            <a:r>
              <a:rPr lang="en-US" dirty="0" smtClean="0">
                <a:latin typeface="Rockwell" panose="02060603020205020403" pitchFamily="18" charset="0"/>
              </a:rPr>
              <a:t>In Depth Knowledge Of God’s Word</a:t>
            </a:r>
          </a:p>
          <a:p>
            <a:pPr lvl="1">
              <a:lnSpc>
                <a:spcPct val="110000"/>
              </a:lnSpc>
              <a:defRPr/>
            </a:pPr>
            <a:r>
              <a:rPr lang="en-US" sz="2400" b="1" dirty="0" smtClean="0">
                <a:latin typeface="Rockwell" panose="02060603020205020403" pitchFamily="18" charset="0"/>
              </a:rPr>
              <a:t>2 Tim 2:15</a:t>
            </a:r>
            <a:r>
              <a:rPr lang="en-US" sz="2400" dirty="0" smtClean="0">
                <a:latin typeface="Rockwell" panose="02060603020205020403" pitchFamily="18" charset="0"/>
              </a:rPr>
              <a:t> – “</a:t>
            </a:r>
            <a:r>
              <a:rPr lang="en-US" sz="2400" dirty="0">
                <a:latin typeface="Rockwell" panose="02060603020205020403" pitchFamily="18" charset="0"/>
              </a:rPr>
              <a:t>Be diligent to present yourself approved to God as a workman who does not need to be ashamed, accurately handling the word of truth</a:t>
            </a:r>
            <a:r>
              <a:rPr lang="en-US" sz="2400" dirty="0" smtClean="0">
                <a:latin typeface="Rockwell" panose="02060603020205020403" pitchFamily="18" charset="0"/>
              </a:rPr>
              <a:t>”</a:t>
            </a:r>
          </a:p>
        </p:txBody>
      </p:sp>
      <p:sp>
        <p:nvSpPr>
          <p:cNvPr id="6" name="Title 1"/>
          <p:cNvSpPr>
            <a:spLocks noGrp="1"/>
          </p:cNvSpPr>
          <p:nvPr>
            <p:ph type="title"/>
          </p:nvPr>
        </p:nvSpPr>
        <p:spPr>
          <a:xfrm>
            <a:off x="0" y="0"/>
            <a:ext cx="9144000" cy="685800"/>
          </a:xfrm>
        </p:spPr>
        <p:txBody>
          <a:bodyPr>
            <a:noAutofit/>
          </a:bodyPr>
          <a:lstStyle/>
          <a:p>
            <a:r>
              <a:rPr lang="en-US" sz="5000" b="1" u="sng" dirty="0" smtClean="0">
                <a:latin typeface="Rockwell" panose="02060603020205020403" pitchFamily="18" charset="0"/>
              </a:rPr>
              <a:t>Keys To Discernment</a:t>
            </a:r>
            <a:endParaRPr lang="es-GT" sz="5000" b="1" u="sng" dirty="0">
              <a:latin typeface="Rockwell" panose="02060603020205020403" pitchFamily="18" charset="0"/>
            </a:endParaRPr>
          </a:p>
        </p:txBody>
      </p:sp>
    </p:spTree>
    <p:extLst>
      <p:ext uri="{BB962C8B-B14F-4D97-AF65-F5344CB8AC3E}">
        <p14:creationId xmlns:p14="http://schemas.microsoft.com/office/powerpoint/2010/main" val="74929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685800"/>
          </a:xfrm>
        </p:spPr>
        <p:txBody>
          <a:bodyPr>
            <a:noAutofit/>
          </a:bodyPr>
          <a:lstStyle/>
          <a:p>
            <a:r>
              <a:rPr lang="en-US" sz="5000" b="1" u="sng" dirty="0" smtClean="0">
                <a:latin typeface="Rockwell" panose="02060603020205020403" pitchFamily="18" charset="0"/>
              </a:rPr>
              <a:t>Keys To Discernment</a:t>
            </a:r>
            <a:endParaRPr lang="es-GT" sz="5000" b="1" u="sng" dirty="0">
              <a:latin typeface="Rockwell" panose="02060603020205020403" pitchFamily="18" charset="0"/>
            </a:endParaRPr>
          </a:p>
        </p:txBody>
      </p:sp>
      <p:sp>
        <p:nvSpPr>
          <p:cNvPr id="5" name="Content Placeholder 2"/>
          <p:cNvSpPr>
            <a:spLocks noGrp="1"/>
          </p:cNvSpPr>
          <p:nvPr>
            <p:ph idx="1"/>
          </p:nvPr>
        </p:nvSpPr>
        <p:spPr>
          <a:xfrm>
            <a:off x="0" y="838200"/>
            <a:ext cx="9144000" cy="6019800"/>
          </a:xfrm>
        </p:spPr>
        <p:txBody>
          <a:bodyPr>
            <a:normAutofit/>
          </a:bodyPr>
          <a:lstStyle/>
          <a:p>
            <a:pPr>
              <a:lnSpc>
                <a:spcPct val="110000"/>
              </a:lnSpc>
              <a:defRPr/>
            </a:pPr>
            <a:r>
              <a:rPr lang="en-US" dirty="0">
                <a:latin typeface="Rockwell" panose="02060603020205020403" pitchFamily="18" charset="0"/>
              </a:rPr>
              <a:t>In Depth Knowledge Of God’s </a:t>
            </a:r>
            <a:r>
              <a:rPr lang="en-US" dirty="0" smtClean="0">
                <a:latin typeface="Rockwell" panose="02060603020205020403" pitchFamily="18" charset="0"/>
              </a:rPr>
              <a:t>Word</a:t>
            </a:r>
          </a:p>
          <a:p>
            <a:pPr>
              <a:lnSpc>
                <a:spcPct val="110000"/>
              </a:lnSpc>
              <a:defRPr/>
            </a:pPr>
            <a:endParaRPr lang="en-US" sz="1000" dirty="0">
              <a:latin typeface="Rockwell" panose="02060603020205020403" pitchFamily="18" charset="0"/>
            </a:endParaRPr>
          </a:p>
          <a:p>
            <a:pPr>
              <a:lnSpc>
                <a:spcPct val="110000"/>
              </a:lnSpc>
              <a:defRPr/>
            </a:pPr>
            <a:r>
              <a:rPr lang="en-US" dirty="0" smtClean="0">
                <a:latin typeface="Rockwell" panose="02060603020205020403" pitchFamily="18" charset="0"/>
              </a:rPr>
              <a:t>Don’t Keep Bad Company</a:t>
            </a:r>
          </a:p>
          <a:p>
            <a:pPr lvl="1">
              <a:lnSpc>
                <a:spcPct val="110000"/>
              </a:lnSpc>
              <a:defRPr/>
            </a:pPr>
            <a:r>
              <a:rPr lang="en-US" sz="2400" b="1" dirty="0" smtClean="0">
                <a:latin typeface="Rockwell" panose="02060603020205020403" pitchFamily="18" charset="0"/>
              </a:rPr>
              <a:t>1 Cor 15:33</a:t>
            </a:r>
            <a:r>
              <a:rPr lang="en-US" sz="2400" dirty="0" smtClean="0">
                <a:latin typeface="Rockwell" panose="02060603020205020403" pitchFamily="18" charset="0"/>
              </a:rPr>
              <a:t> – “Do </a:t>
            </a:r>
            <a:r>
              <a:rPr lang="en-US" sz="2400" dirty="0">
                <a:latin typeface="Rockwell" panose="02060603020205020403" pitchFamily="18" charset="0"/>
              </a:rPr>
              <a:t>not be </a:t>
            </a:r>
            <a:r>
              <a:rPr lang="en-US" sz="2400" dirty="0" smtClean="0">
                <a:latin typeface="Rockwell" panose="02060603020205020403" pitchFamily="18" charset="0"/>
              </a:rPr>
              <a:t>deceived: ‘Bad </a:t>
            </a:r>
            <a:r>
              <a:rPr lang="en-US" sz="2400" dirty="0">
                <a:latin typeface="Rockwell" panose="02060603020205020403" pitchFamily="18" charset="0"/>
              </a:rPr>
              <a:t>company corrupts good </a:t>
            </a:r>
            <a:r>
              <a:rPr lang="en-US" sz="2400" dirty="0" smtClean="0">
                <a:latin typeface="Rockwell" panose="02060603020205020403" pitchFamily="18" charset="0"/>
              </a:rPr>
              <a:t>morals.’</a:t>
            </a:r>
            <a:endParaRPr lang="en-US" sz="2400" b="1" dirty="0" smtClean="0">
              <a:latin typeface="Rockwell" panose="02060603020205020403" pitchFamily="18" charset="0"/>
            </a:endParaRPr>
          </a:p>
          <a:p>
            <a:pPr lvl="1">
              <a:lnSpc>
                <a:spcPct val="110000"/>
              </a:lnSpc>
              <a:defRPr/>
            </a:pPr>
            <a:r>
              <a:rPr lang="en-US" sz="2400" b="1" dirty="0" smtClean="0">
                <a:latin typeface="Rockwell" panose="02060603020205020403" pitchFamily="18" charset="0"/>
              </a:rPr>
              <a:t>Prov </a:t>
            </a:r>
            <a:r>
              <a:rPr lang="en-US" sz="2400" b="1" dirty="0">
                <a:latin typeface="Rockwell" panose="02060603020205020403" pitchFamily="18" charset="0"/>
              </a:rPr>
              <a:t>7:7</a:t>
            </a:r>
            <a:r>
              <a:rPr lang="en-US" sz="2400" dirty="0">
                <a:latin typeface="Rockwell" panose="02060603020205020403" pitchFamily="18" charset="0"/>
              </a:rPr>
              <a:t> – “And I saw among the naive, and discerned among the youths a young man lacking sense</a:t>
            </a:r>
            <a:r>
              <a:rPr lang="en-US" sz="2400" dirty="0" smtClean="0">
                <a:latin typeface="Rockwell" panose="02060603020205020403" pitchFamily="18" charset="0"/>
              </a:rPr>
              <a:t>”</a:t>
            </a:r>
          </a:p>
          <a:p>
            <a:pPr lvl="1">
              <a:lnSpc>
                <a:spcPct val="110000"/>
              </a:lnSpc>
              <a:defRPr/>
            </a:pPr>
            <a:r>
              <a:rPr lang="en-US" sz="2400" b="1" dirty="0">
                <a:latin typeface="Rockwell" panose="02060603020205020403" pitchFamily="18" charset="0"/>
              </a:rPr>
              <a:t>Prov 14:7</a:t>
            </a:r>
            <a:r>
              <a:rPr lang="en-US" sz="2400" dirty="0">
                <a:latin typeface="Rockwell" panose="02060603020205020403" pitchFamily="18" charset="0"/>
              </a:rPr>
              <a:t> – “Leave the presence of a </a:t>
            </a:r>
            <a:r>
              <a:rPr lang="en-US" sz="2400" dirty="0" smtClean="0">
                <a:latin typeface="Rockwell" panose="02060603020205020403" pitchFamily="18" charset="0"/>
              </a:rPr>
              <a:t>fool, or </a:t>
            </a:r>
            <a:r>
              <a:rPr lang="en-US" sz="2400" dirty="0">
                <a:latin typeface="Rockwell" panose="02060603020205020403" pitchFamily="18" charset="0"/>
              </a:rPr>
              <a:t>you will not discern words of knowledge.”</a:t>
            </a:r>
            <a:endParaRPr lang="en-US" sz="2400" dirty="0" smtClean="0">
              <a:latin typeface="Rockwell" panose="02060603020205020403" pitchFamily="18" charset="0"/>
            </a:endParaRPr>
          </a:p>
          <a:p>
            <a:pPr lvl="1">
              <a:lnSpc>
                <a:spcPct val="110000"/>
              </a:lnSpc>
              <a:defRPr/>
            </a:pPr>
            <a:endParaRPr lang="en-US" sz="2200" dirty="0" smtClean="0">
              <a:latin typeface="Rockwell" panose="02060603020205020403" pitchFamily="18" charset="0"/>
            </a:endParaRPr>
          </a:p>
        </p:txBody>
      </p:sp>
    </p:spTree>
    <p:extLst>
      <p:ext uri="{BB962C8B-B14F-4D97-AF65-F5344CB8AC3E}">
        <p14:creationId xmlns:p14="http://schemas.microsoft.com/office/powerpoint/2010/main" val="341519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838200"/>
            <a:ext cx="9144000" cy="6019800"/>
          </a:xfrm>
        </p:spPr>
        <p:txBody>
          <a:bodyPr>
            <a:normAutofit/>
          </a:bodyPr>
          <a:lstStyle/>
          <a:p>
            <a:pPr>
              <a:lnSpc>
                <a:spcPct val="110000"/>
              </a:lnSpc>
              <a:defRPr/>
            </a:pPr>
            <a:r>
              <a:rPr lang="en-US" dirty="0" smtClean="0">
                <a:latin typeface="Rockwell" panose="02060603020205020403" pitchFamily="18" charset="0"/>
              </a:rPr>
              <a:t>In Depth Knowledge Of God’s Word</a:t>
            </a:r>
          </a:p>
          <a:p>
            <a:pPr>
              <a:lnSpc>
                <a:spcPct val="110000"/>
              </a:lnSpc>
              <a:defRPr/>
            </a:pPr>
            <a:endParaRPr lang="en-US" sz="1000" dirty="0" smtClean="0">
              <a:latin typeface="Rockwell" panose="02060603020205020403" pitchFamily="18" charset="0"/>
            </a:endParaRPr>
          </a:p>
          <a:p>
            <a:pPr>
              <a:lnSpc>
                <a:spcPct val="110000"/>
              </a:lnSpc>
              <a:defRPr/>
            </a:pPr>
            <a:r>
              <a:rPr lang="en-US" dirty="0" smtClean="0">
                <a:latin typeface="Rockwell" panose="02060603020205020403" pitchFamily="18" charset="0"/>
              </a:rPr>
              <a:t>Don’t Keep Bad Company</a:t>
            </a:r>
          </a:p>
          <a:p>
            <a:pPr>
              <a:lnSpc>
                <a:spcPct val="110000"/>
              </a:lnSpc>
              <a:defRPr/>
            </a:pPr>
            <a:endParaRPr lang="en-US" sz="1000" dirty="0" smtClean="0">
              <a:latin typeface="Rockwell" panose="02060603020205020403" pitchFamily="18" charset="0"/>
            </a:endParaRPr>
          </a:p>
          <a:p>
            <a:pPr>
              <a:lnSpc>
                <a:spcPct val="110000"/>
              </a:lnSpc>
              <a:defRPr/>
            </a:pPr>
            <a:r>
              <a:rPr lang="en-US" dirty="0" smtClean="0">
                <a:latin typeface="Rockwell" panose="02060603020205020403" pitchFamily="18" charset="0"/>
              </a:rPr>
              <a:t>Practice</a:t>
            </a:r>
          </a:p>
          <a:p>
            <a:pPr lvl="1">
              <a:lnSpc>
                <a:spcPct val="110000"/>
              </a:lnSpc>
              <a:defRPr/>
            </a:pPr>
            <a:r>
              <a:rPr lang="en-US" sz="2400" b="1" dirty="0">
                <a:latin typeface="Rockwell" panose="02060603020205020403" pitchFamily="18" charset="0"/>
              </a:rPr>
              <a:t>Heb 5:14</a:t>
            </a:r>
            <a:r>
              <a:rPr lang="en-US" sz="2400" dirty="0">
                <a:latin typeface="Rockwell" panose="02060603020205020403" pitchFamily="18" charset="0"/>
              </a:rPr>
              <a:t> – “But solid food is for the mature, who because of practice have their senses trained to discern good and evil.”</a:t>
            </a:r>
            <a:endParaRPr lang="en-US" sz="2400" dirty="0" smtClean="0">
              <a:latin typeface="Rockwell" panose="02060603020205020403" pitchFamily="18" charset="0"/>
            </a:endParaRPr>
          </a:p>
        </p:txBody>
      </p:sp>
      <p:sp>
        <p:nvSpPr>
          <p:cNvPr id="6" name="Title 1"/>
          <p:cNvSpPr>
            <a:spLocks noGrp="1"/>
          </p:cNvSpPr>
          <p:nvPr>
            <p:ph type="title"/>
          </p:nvPr>
        </p:nvSpPr>
        <p:spPr>
          <a:xfrm>
            <a:off x="0" y="0"/>
            <a:ext cx="9144000" cy="685800"/>
          </a:xfrm>
        </p:spPr>
        <p:txBody>
          <a:bodyPr>
            <a:noAutofit/>
          </a:bodyPr>
          <a:lstStyle/>
          <a:p>
            <a:r>
              <a:rPr lang="en-US" sz="5000" b="1" u="sng" dirty="0" smtClean="0">
                <a:latin typeface="Rockwell" panose="02060603020205020403" pitchFamily="18" charset="0"/>
              </a:rPr>
              <a:t>Keys To Discernment</a:t>
            </a:r>
            <a:endParaRPr lang="es-GT" sz="5000" b="1" u="sng" dirty="0">
              <a:latin typeface="Rockwell" panose="02060603020205020403" pitchFamily="18" charset="0"/>
            </a:endParaRPr>
          </a:p>
        </p:txBody>
      </p:sp>
    </p:spTree>
    <p:extLst>
      <p:ext uri="{BB962C8B-B14F-4D97-AF65-F5344CB8AC3E}">
        <p14:creationId xmlns:p14="http://schemas.microsoft.com/office/powerpoint/2010/main" val="421326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685800"/>
          </a:xfrm>
        </p:spPr>
        <p:txBody>
          <a:bodyPr>
            <a:noAutofit/>
          </a:bodyPr>
          <a:lstStyle/>
          <a:p>
            <a:r>
              <a:rPr lang="en-US" sz="5000" b="1" u="sng" dirty="0" smtClean="0">
                <a:latin typeface="Rockwell" panose="02060603020205020403" pitchFamily="18" charset="0"/>
              </a:rPr>
              <a:t>Keys To Discernment</a:t>
            </a:r>
            <a:endParaRPr lang="es-GT" sz="5000" b="1" u="sng" dirty="0">
              <a:latin typeface="Rockwell" panose="02060603020205020403" pitchFamily="18" charset="0"/>
            </a:endParaRPr>
          </a:p>
        </p:txBody>
      </p:sp>
      <p:sp>
        <p:nvSpPr>
          <p:cNvPr id="5" name="Content Placeholder 2"/>
          <p:cNvSpPr>
            <a:spLocks noGrp="1"/>
          </p:cNvSpPr>
          <p:nvPr>
            <p:ph idx="1"/>
          </p:nvPr>
        </p:nvSpPr>
        <p:spPr>
          <a:xfrm>
            <a:off x="0" y="838200"/>
            <a:ext cx="9144000" cy="6019800"/>
          </a:xfrm>
        </p:spPr>
        <p:txBody>
          <a:bodyPr>
            <a:normAutofit/>
          </a:bodyPr>
          <a:lstStyle/>
          <a:p>
            <a:pPr>
              <a:lnSpc>
                <a:spcPct val="110000"/>
              </a:lnSpc>
              <a:defRPr/>
            </a:pPr>
            <a:r>
              <a:rPr lang="en-US" dirty="0" smtClean="0">
                <a:latin typeface="Rockwell" panose="02060603020205020403" pitchFamily="18" charset="0"/>
              </a:rPr>
              <a:t>In Depth Knowledge Of God’s Word</a:t>
            </a:r>
          </a:p>
          <a:p>
            <a:pPr>
              <a:lnSpc>
                <a:spcPct val="110000"/>
              </a:lnSpc>
              <a:defRPr/>
            </a:pPr>
            <a:endParaRPr lang="en-US" sz="1000" dirty="0" smtClean="0">
              <a:latin typeface="Rockwell" panose="02060603020205020403" pitchFamily="18" charset="0"/>
            </a:endParaRPr>
          </a:p>
          <a:p>
            <a:pPr>
              <a:lnSpc>
                <a:spcPct val="110000"/>
              </a:lnSpc>
              <a:defRPr/>
            </a:pPr>
            <a:r>
              <a:rPr lang="en-US" dirty="0" smtClean="0">
                <a:latin typeface="Rockwell" panose="02060603020205020403" pitchFamily="18" charset="0"/>
              </a:rPr>
              <a:t>Don’t Keep Bad Company</a:t>
            </a:r>
          </a:p>
          <a:p>
            <a:pPr>
              <a:lnSpc>
                <a:spcPct val="110000"/>
              </a:lnSpc>
              <a:defRPr/>
            </a:pPr>
            <a:endParaRPr lang="en-US" sz="1000" dirty="0" smtClean="0">
              <a:latin typeface="Rockwell" panose="02060603020205020403" pitchFamily="18" charset="0"/>
            </a:endParaRPr>
          </a:p>
          <a:p>
            <a:pPr>
              <a:lnSpc>
                <a:spcPct val="110000"/>
              </a:lnSpc>
              <a:defRPr/>
            </a:pPr>
            <a:r>
              <a:rPr lang="en-US" dirty="0" smtClean="0">
                <a:latin typeface="Rockwell" panose="02060603020205020403" pitchFamily="18" charset="0"/>
              </a:rPr>
              <a:t>Practice</a:t>
            </a:r>
          </a:p>
          <a:p>
            <a:pPr>
              <a:lnSpc>
                <a:spcPct val="110000"/>
              </a:lnSpc>
              <a:defRPr/>
            </a:pPr>
            <a:endParaRPr lang="en-US" sz="1000" dirty="0" smtClean="0">
              <a:latin typeface="Rockwell" panose="02060603020205020403" pitchFamily="18" charset="0"/>
            </a:endParaRPr>
          </a:p>
          <a:p>
            <a:pPr>
              <a:lnSpc>
                <a:spcPct val="110000"/>
              </a:lnSpc>
              <a:defRPr/>
            </a:pPr>
            <a:r>
              <a:rPr lang="en-US" dirty="0" smtClean="0">
                <a:latin typeface="Rockwell" panose="02060603020205020403" pitchFamily="18" charset="0"/>
              </a:rPr>
              <a:t>Learn From Failure</a:t>
            </a:r>
          </a:p>
          <a:p>
            <a:pPr lvl="1">
              <a:lnSpc>
                <a:spcPct val="110000"/>
              </a:lnSpc>
              <a:defRPr/>
            </a:pPr>
            <a:r>
              <a:rPr lang="en-US" sz="2400" b="1" dirty="0">
                <a:latin typeface="Rockwell" panose="02060603020205020403" pitchFamily="18" charset="0"/>
              </a:rPr>
              <a:t>Jer 8:4</a:t>
            </a:r>
            <a:r>
              <a:rPr lang="en-US" sz="2400" dirty="0">
                <a:latin typeface="Rockwell" panose="02060603020205020403" pitchFamily="18" charset="0"/>
              </a:rPr>
              <a:t> – “You shall say to them, ‘Thus says the </a:t>
            </a:r>
            <a:r>
              <a:rPr lang="en-US" sz="2400" cap="small" dirty="0">
                <a:latin typeface="Rockwell" panose="02060603020205020403" pitchFamily="18" charset="0"/>
              </a:rPr>
              <a:t>Lord</a:t>
            </a:r>
            <a:r>
              <a:rPr lang="en-US" sz="2400" dirty="0" smtClean="0">
                <a:latin typeface="Rockwell" panose="02060603020205020403" pitchFamily="18" charset="0"/>
              </a:rPr>
              <a:t>, “Do men fall </a:t>
            </a:r>
            <a:r>
              <a:rPr lang="en-US" sz="2400" dirty="0">
                <a:latin typeface="Rockwell" panose="02060603020205020403" pitchFamily="18" charset="0"/>
              </a:rPr>
              <a:t>and not get up again? Does one turn away and not repent</a:t>
            </a:r>
            <a:r>
              <a:rPr lang="en-US" sz="2400" dirty="0" smtClean="0">
                <a:latin typeface="Rockwell" panose="02060603020205020403" pitchFamily="18" charset="0"/>
              </a:rPr>
              <a:t>?”’”</a:t>
            </a:r>
          </a:p>
          <a:p>
            <a:pPr lvl="1">
              <a:lnSpc>
                <a:spcPct val="110000"/>
              </a:lnSpc>
              <a:defRPr/>
            </a:pPr>
            <a:r>
              <a:rPr lang="en-US" sz="2400" b="1" dirty="0">
                <a:latin typeface="Rockwell" panose="02060603020205020403" pitchFamily="18" charset="0"/>
              </a:rPr>
              <a:t>Psa 119:71</a:t>
            </a:r>
            <a:r>
              <a:rPr lang="en-US" sz="2400" dirty="0">
                <a:latin typeface="Rockwell" panose="02060603020205020403" pitchFamily="18" charset="0"/>
              </a:rPr>
              <a:t> – “It is good for me that I was afflicted, that I may learn Your statutes</a:t>
            </a:r>
            <a:r>
              <a:rPr lang="en-US" sz="2400" dirty="0" smtClean="0">
                <a:latin typeface="Rockwell" panose="02060603020205020403" pitchFamily="18" charset="0"/>
              </a:rPr>
              <a:t>.”</a:t>
            </a:r>
            <a:endParaRPr lang="en-US" sz="2200" dirty="0" smtClean="0">
              <a:latin typeface="Rockwell" panose="02060603020205020403" pitchFamily="18" charset="0"/>
            </a:endParaRPr>
          </a:p>
        </p:txBody>
      </p:sp>
    </p:spTree>
    <p:extLst>
      <p:ext uri="{BB962C8B-B14F-4D97-AF65-F5344CB8AC3E}">
        <p14:creationId xmlns:p14="http://schemas.microsoft.com/office/powerpoint/2010/main" val="58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fade">
                                      <p:cBhvr>
                                        <p:cTn id="7" dur="500"/>
                                        <p:tgtEl>
                                          <p:spTgt spid="5">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8" end="8"/>
                                            </p:txEl>
                                          </p:spTgt>
                                        </p:tgtEl>
                                        <p:attrNameLst>
                                          <p:attrName>style.visibility</p:attrName>
                                        </p:attrNameLst>
                                      </p:cBhvr>
                                      <p:to>
                                        <p:strVal val="visible"/>
                                      </p:to>
                                    </p:set>
                                    <p:animEffect transition="in" filter="fade">
                                      <p:cBhvr>
                                        <p:cTn id="1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4343400" cy="2662689"/>
          </a:xfrm>
          <a:prstGeom prst="rect">
            <a:avLst/>
          </a:prstGeom>
          <a:ln/>
        </p:spPr>
        <p:style>
          <a:lnRef idx="1">
            <a:schemeClr val="accent6"/>
          </a:lnRef>
          <a:fillRef idx="3">
            <a:schemeClr val="accent6"/>
          </a:fillRef>
          <a:effectRef idx="2">
            <a:schemeClr val="accent6"/>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500" b="1" dirty="0" smtClean="0">
                <a:solidFill>
                  <a:schemeClr val="bg1">
                    <a:lumMod val="95000"/>
                  </a:schemeClr>
                </a:solidFill>
              </a:rPr>
              <a:t>FACTUAL KNOWLEDGE</a:t>
            </a:r>
          </a:p>
          <a:p>
            <a:endParaRPr lang="en-US" sz="900" b="1" dirty="0" smtClean="0">
              <a:solidFill>
                <a:schemeClr val="bg1">
                  <a:lumMod val="95000"/>
                </a:schemeClr>
              </a:solidFill>
            </a:endParaRPr>
          </a:p>
          <a:p>
            <a:r>
              <a:rPr lang="en-US" sz="3500" b="1" dirty="0" smtClean="0">
                <a:solidFill>
                  <a:schemeClr val="bg1">
                    <a:lumMod val="95000"/>
                  </a:schemeClr>
                </a:solidFill>
              </a:rPr>
              <a:t>SITUATIONAL INSIGHT</a:t>
            </a:r>
          </a:p>
          <a:p>
            <a:endParaRPr lang="en-US" sz="900" b="1" dirty="0" smtClean="0">
              <a:solidFill>
                <a:schemeClr val="bg1">
                  <a:lumMod val="95000"/>
                </a:schemeClr>
              </a:solidFill>
            </a:endParaRPr>
          </a:p>
          <a:p>
            <a:r>
              <a:rPr lang="en-US" sz="3500" b="1" dirty="0" smtClean="0">
                <a:solidFill>
                  <a:schemeClr val="bg1">
                    <a:lumMod val="95000"/>
                  </a:schemeClr>
                </a:solidFill>
              </a:rPr>
              <a:t>NECESSARY RESOLVE</a:t>
            </a:r>
            <a:endParaRPr lang="en-US" sz="3500" b="1" dirty="0">
              <a:solidFill>
                <a:schemeClr val="bg1">
                  <a:lumMod val="95000"/>
                </a:schemeClr>
              </a:solidFill>
            </a:endParaRPr>
          </a:p>
        </p:txBody>
      </p:sp>
      <p:sp>
        <p:nvSpPr>
          <p:cNvPr id="5" name="Striped Right Arrow 4"/>
          <p:cNvSpPr/>
          <p:nvPr/>
        </p:nvSpPr>
        <p:spPr>
          <a:xfrm rot="5400000">
            <a:off x="1429731" y="2808419"/>
            <a:ext cx="1483938" cy="1279137"/>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 name="Content Placeholder 2"/>
          <p:cNvSpPr txBox="1">
            <a:spLocks/>
          </p:cNvSpPr>
          <p:nvPr/>
        </p:nvSpPr>
        <p:spPr>
          <a:xfrm>
            <a:off x="0" y="4233286"/>
            <a:ext cx="4343400" cy="774822"/>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lt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lt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lt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9pPr>
          </a:lstStyle>
          <a:p>
            <a:pPr marL="0" indent="0" algn="ctr">
              <a:buFont typeface="Arial" panose="020B0604020202020204" pitchFamily="34" charset="0"/>
              <a:buNone/>
            </a:pPr>
            <a:r>
              <a:rPr lang="en-US" sz="3500" b="1" dirty="0" smtClean="0"/>
              <a:t>Righteous goal</a:t>
            </a:r>
          </a:p>
        </p:txBody>
      </p:sp>
      <p:pic>
        <p:nvPicPr>
          <p:cNvPr id="2050" name="Picture 2" descr="Image result for what is spiritual discernmen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4800600" cy="500810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0" y="762000"/>
            <a:ext cx="4343400" cy="76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Rectangle 7"/>
          <p:cNvSpPr/>
          <p:nvPr/>
        </p:nvSpPr>
        <p:spPr>
          <a:xfrm>
            <a:off x="0" y="5051437"/>
            <a:ext cx="9144000" cy="1800493"/>
          </a:xfrm>
          <a:prstGeom prst="rect">
            <a:avLst/>
          </a:prstGeom>
        </p:spPr>
        <p:txBody>
          <a:bodyPr wrap="square">
            <a:spAutoFit/>
          </a:bodyPr>
          <a:lstStyle/>
          <a:p>
            <a:r>
              <a:rPr lang="en-US" sz="2100" b="1" dirty="0">
                <a:latin typeface="Rockwell" panose="02060603020205020403" pitchFamily="18" charset="0"/>
              </a:rPr>
              <a:t>2 Tim 2:15</a:t>
            </a:r>
            <a:r>
              <a:rPr lang="en-US" sz="2100" dirty="0">
                <a:latin typeface="Rockwell" panose="02060603020205020403" pitchFamily="18" charset="0"/>
              </a:rPr>
              <a:t> – “Be diligent to present yourself approved to God as a workman who does not need to be ashamed, accurately handling the word of truth</a:t>
            </a:r>
            <a:r>
              <a:rPr lang="en-US" sz="2100" dirty="0" smtClean="0">
                <a:latin typeface="Rockwell" panose="02060603020205020403" pitchFamily="18" charset="0"/>
              </a:rPr>
              <a:t>.”</a:t>
            </a:r>
          </a:p>
          <a:p>
            <a:endParaRPr lang="en-US" sz="600" b="1" dirty="0">
              <a:latin typeface="Rockwell" panose="02060603020205020403" pitchFamily="18" charset="0"/>
            </a:endParaRPr>
          </a:p>
          <a:p>
            <a:r>
              <a:rPr lang="en-US" sz="2100" b="1" dirty="0" smtClean="0">
                <a:latin typeface="Rockwell" panose="02060603020205020403" pitchFamily="18" charset="0"/>
              </a:rPr>
              <a:t>John </a:t>
            </a:r>
            <a:r>
              <a:rPr lang="en-US" sz="2100" b="1" dirty="0">
                <a:latin typeface="Rockwell" panose="02060603020205020403" pitchFamily="18" charset="0"/>
              </a:rPr>
              <a:t>7:24</a:t>
            </a:r>
            <a:r>
              <a:rPr lang="en-US" sz="2100" dirty="0">
                <a:latin typeface="Rockwell" panose="02060603020205020403" pitchFamily="18" charset="0"/>
              </a:rPr>
              <a:t> – “Do not judge according to appearance, but judge with righteous judgment</a:t>
            </a:r>
            <a:r>
              <a:rPr lang="en-US" sz="2100" dirty="0" smtClean="0">
                <a:latin typeface="Rockwell" panose="02060603020205020403" pitchFamily="18" charset="0"/>
              </a:rPr>
              <a:t>.”</a:t>
            </a:r>
          </a:p>
        </p:txBody>
      </p:sp>
    </p:spTree>
    <p:extLst>
      <p:ext uri="{BB962C8B-B14F-4D97-AF65-F5344CB8AC3E}">
        <p14:creationId xmlns:p14="http://schemas.microsoft.com/office/powerpoint/2010/main" val="369418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fade">
                                      <p:cBhvr>
                                        <p:cTn id="34" dur="500"/>
                                        <p:tgtEl>
                                          <p:spTgt spid="205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fade">
                                      <p:cBhvr>
                                        <p:cTn id="39" dur="500"/>
                                        <p:tgtEl>
                                          <p:spTgt spid="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xEl>
                                              <p:pRg st="2" end="2"/>
                                            </p:txEl>
                                          </p:spTgt>
                                        </p:tgtEl>
                                        <p:attrNameLst>
                                          <p:attrName>style.visibility</p:attrName>
                                        </p:attrNameLst>
                                      </p:cBhvr>
                                      <p:to>
                                        <p:strVal val="visible"/>
                                      </p:to>
                                    </p:set>
                                    <p:animEffect transition="in" filter="fade">
                                      <p:cBhvr>
                                        <p:cTn id="4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826"/>
          <a:stretch/>
        </p:blipFill>
        <p:spPr>
          <a:xfrm>
            <a:off x="0" y="1"/>
            <a:ext cx="4876800" cy="2400656"/>
          </a:xfrm>
          <a:prstGeom prst="rect">
            <a:avLst/>
          </a:prstGeom>
        </p:spPr>
      </p:pic>
      <p:sp>
        <p:nvSpPr>
          <p:cNvPr id="5" name="Rectangle 4"/>
          <p:cNvSpPr/>
          <p:nvPr/>
        </p:nvSpPr>
        <p:spPr>
          <a:xfrm>
            <a:off x="4876800" y="0"/>
            <a:ext cx="4267200" cy="2400657"/>
          </a:xfrm>
          <a:prstGeom prst="rect">
            <a:avLst/>
          </a:prstGeom>
          <a:solidFill>
            <a:schemeClr val="accent2">
              <a:lumMod val="75000"/>
            </a:schemeClr>
          </a:solidFill>
        </p:spPr>
        <p:txBody>
          <a:bodyPr wrap="square">
            <a:spAutoFit/>
          </a:bodyPr>
          <a:lstStyle/>
          <a:p>
            <a:pPr lvl="0"/>
            <a:r>
              <a:rPr lang="en-US" sz="2800" b="1" dirty="0">
                <a:solidFill>
                  <a:schemeClr val="bg1"/>
                </a:solidFill>
                <a:latin typeface="Rockwell" panose="02060603020205020403" pitchFamily="18" charset="0"/>
              </a:rPr>
              <a:t>Hos 14:9a</a:t>
            </a:r>
            <a:r>
              <a:rPr lang="en-US" sz="2800" dirty="0">
                <a:solidFill>
                  <a:schemeClr val="bg1"/>
                </a:solidFill>
                <a:latin typeface="Rockwell" panose="02060603020205020403" pitchFamily="18" charset="0"/>
              </a:rPr>
              <a:t> – “Whoever is </a:t>
            </a:r>
            <a:r>
              <a:rPr lang="en-US" sz="2800" u="sng" dirty="0">
                <a:solidFill>
                  <a:schemeClr val="bg1"/>
                </a:solidFill>
                <a:latin typeface="Rockwell" panose="02060603020205020403" pitchFamily="18" charset="0"/>
              </a:rPr>
              <a:t>wise</a:t>
            </a:r>
            <a:r>
              <a:rPr lang="en-US" sz="2800" dirty="0">
                <a:solidFill>
                  <a:schemeClr val="bg1"/>
                </a:solidFill>
                <a:latin typeface="Rockwell" panose="02060603020205020403" pitchFamily="18" charset="0"/>
              </a:rPr>
              <a:t>, let him understand these things; whoever is </a:t>
            </a:r>
            <a:r>
              <a:rPr lang="en-US" sz="2800" u="sng" dirty="0">
                <a:solidFill>
                  <a:schemeClr val="bg1"/>
                </a:solidFill>
                <a:latin typeface="Rockwell" panose="02060603020205020403" pitchFamily="18" charset="0"/>
              </a:rPr>
              <a:t>discerning</a:t>
            </a:r>
            <a:r>
              <a:rPr lang="en-US" sz="2800" dirty="0">
                <a:solidFill>
                  <a:schemeClr val="bg1"/>
                </a:solidFill>
                <a:latin typeface="Rockwell" panose="02060603020205020403" pitchFamily="18" charset="0"/>
              </a:rPr>
              <a:t>, let him know them</a:t>
            </a:r>
            <a:r>
              <a:rPr lang="en-US" sz="2800" dirty="0" smtClean="0">
                <a:solidFill>
                  <a:schemeClr val="bg1"/>
                </a:solidFill>
                <a:latin typeface="Rockwell" panose="02060603020205020403" pitchFamily="18" charset="0"/>
              </a:rPr>
              <a:t>.”</a:t>
            </a:r>
          </a:p>
          <a:p>
            <a:pPr lvl="0"/>
            <a:endParaRPr lang="en-US" sz="1000" b="1" dirty="0">
              <a:solidFill>
                <a:schemeClr val="bg1"/>
              </a:solidFill>
              <a:latin typeface="Rockwell" panose="02060603020205020403" pitchFamily="18" charset="0"/>
            </a:endParaRPr>
          </a:p>
        </p:txBody>
      </p:sp>
      <p:sp>
        <p:nvSpPr>
          <p:cNvPr id="6" name="Rectangle 5"/>
          <p:cNvSpPr/>
          <p:nvPr/>
        </p:nvSpPr>
        <p:spPr>
          <a:xfrm>
            <a:off x="0" y="2411553"/>
            <a:ext cx="4114800" cy="1508105"/>
          </a:xfrm>
          <a:prstGeom prst="rect">
            <a:avLst/>
          </a:prstGeom>
          <a:solidFill>
            <a:schemeClr val="accent5">
              <a:lumMod val="20000"/>
              <a:lumOff val="80000"/>
            </a:schemeClr>
          </a:solidFill>
        </p:spPr>
        <p:txBody>
          <a:bodyPr wrap="square">
            <a:spAutoFit/>
          </a:bodyPr>
          <a:lstStyle/>
          <a:p>
            <a:pPr lvl="0">
              <a:defRPr/>
            </a:pPr>
            <a:r>
              <a:rPr lang="en-US" sz="2300" b="1" dirty="0">
                <a:latin typeface="Rockwell" panose="02060603020205020403" pitchFamily="18" charset="0"/>
              </a:rPr>
              <a:t>Psa 119:99</a:t>
            </a:r>
            <a:r>
              <a:rPr lang="en-US" sz="2300" dirty="0">
                <a:latin typeface="Rockwell" panose="02060603020205020403" pitchFamily="18" charset="0"/>
              </a:rPr>
              <a:t> – “I </a:t>
            </a:r>
            <a:r>
              <a:rPr lang="en-US" sz="2300" dirty="0" smtClean="0">
                <a:latin typeface="Rockwell" panose="02060603020205020403" pitchFamily="18" charset="0"/>
              </a:rPr>
              <a:t>have more insight than </a:t>
            </a:r>
            <a:r>
              <a:rPr lang="en-US" sz="2300" dirty="0">
                <a:latin typeface="Rockwell" panose="02060603020205020403" pitchFamily="18" charset="0"/>
              </a:rPr>
              <a:t>all my teachers, for </a:t>
            </a:r>
            <a:r>
              <a:rPr lang="en-US" sz="2300" u="sng" dirty="0">
                <a:latin typeface="Rockwell" panose="02060603020205020403" pitchFamily="18" charset="0"/>
              </a:rPr>
              <a:t>Your testimonies are my meditation</a:t>
            </a:r>
            <a:r>
              <a:rPr lang="en-US" sz="2300" dirty="0" smtClean="0">
                <a:latin typeface="Rockwell" panose="02060603020205020403" pitchFamily="18" charset="0"/>
              </a:rPr>
              <a:t>.”</a:t>
            </a:r>
            <a:endParaRPr lang="en-US" sz="2300" dirty="0">
              <a:latin typeface="Rockwell" panose="02060603020205020403" pitchFamily="18" charset="0"/>
            </a:endParaRPr>
          </a:p>
        </p:txBody>
      </p:sp>
      <p:sp>
        <p:nvSpPr>
          <p:cNvPr id="7" name="Rectangle 6"/>
          <p:cNvSpPr/>
          <p:nvPr/>
        </p:nvSpPr>
        <p:spPr>
          <a:xfrm>
            <a:off x="0" y="4057695"/>
            <a:ext cx="4114800" cy="1154162"/>
          </a:xfrm>
          <a:prstGeom prst="rect">
            <a:avLst/>
          </a:prstGeom>
          <a:solidFill>
            <a:schemeClr val="accent5">
              <a:lumMod val="40000"/>
              <a:lumOff val="60000"/>
            </a:schemeClr>
          </a:solidFill>
        </p:spPr>
        <p:txBody>
          <a:bodyPr wrap="square">
            <a:spAutoFit/>
          </a:bodyPr>
          <a:lstStyle/>
          <a:p>
            <a:pPr>
              <a:defRPr/>
            </a:pPr>
            <a:r>
              <a:rPr lang="en-US" sz="2300" b="1" dirty="0">
                <a:latin typeface="Rockwell" panose="02060603020205020403" pitchFamily="18" charset="0"/>
              </a:rPr>
              <a:t>Prov 2:3</a:t>
            </a:r>
            <a:r>
              <a:rPr lang="en-US" sz="2300" dirty="0">
                <a:latin typeface="Rockwell" panose="02060603020205020403" pitchFamily="18" charset="0"/>
              </a:rPr>
              <a:t> – “For if you cry for discernment, </a:t>
            </a:r>
            <a:r>
              <a:rPr lang="en-US" sz="2300" u="sng" dirty="0">
                <a:latin typeface="Rockwell" panose="02060603020205020403" pitchFamily="18" charset="0"/>
              </a:rPr>
              <a:t>lift your voice for understanding</a:t>
            </a:r>
            <a:r>
              <a:rPr lang="en-US" sz="2300" dirty="0" smtClean="0">
                <a:latin typeface="Rockwell" panose="02060603020205020403" pitchFamily="18" charset="0"/>
              </a:rPr>
              <a:t>”</a:t>
            </a:r>
            <a:endParaRPr lang="en-US" sz="2300" dirty="0">
              <a:latin typeface="Rockwell" panose="02060603020205020403" pitchFamily="18" charset="0"/>
            </a:endParaRPr>
          </a:p>
        </p:txBody>
      </p:sp>
      <p:sp>
        <p:nvSpPr>
          <p:cNvPr id="8" name="Rectangle 7"/>
          <p:cNvSpPr/>
          <p:nvPr/>
        </p:nvSpPr>
        <p:spPr>
          <a:xfrm>
            <a:off x="0" y="5349895"/>
            <a:ext cx="4114800" cy="1508105"/>
          </a:xfrm>
          <a:prstGeom prst="rect">
            <a:avLst/>
          </a:prstGeom>
          <a:solidFill>
            <a:schemeClr val="accent5">
              <a:lumMod val="60000"/>
              <a:lumOff val="40000"/>
            </a:schemeClr>
          </a:solidFill>
        </p:spPr>
        <p:txBody>
          <a:bodyPr wrap="square">
            <a:spAutoFit/>
          </a:bodyPr>
          <a:lstStyle/>
          <a:p>
            <a:pPr lvl="0">
              <a:defRPr/>
            </a:pPr>
            <a:r>
              <a:rPr lang="en-US" sz="2300" b="1" dirty="0">
                <a:latin typeface="Rockwell" panose="02060603020205020403" pitchFamily="18" charset="0"/>
              </a:rPr>
              <a:t>Psa 119:66</a:t>
            </a:r>
            <a:r>
              <a:rPr lang="en-US" sz="2300" dirty="0">
                <a:latin typeface="Rockwell" panose="02060603020205020403" pitchFamily="18" charset="0"/>
              </a:rPr>
              <a:t> – “Teach me good discernment and knowledge, for </a:t>
            </a:r>
            <a:r>
              <a:rPr lang="en-US" sz="2300" u="sng" dirty="0">
                <a:latin typeface="Rockwell" panose="02060603020205020403" pitchFamily="18" charset="0"/>
              </a:rPr>
              <a:t>I believe in Your commandments</a:t>
            </a:r>
            <a:r>
              <a:rPr lang="en-US" sz="2300" dirty="0">
                <a:latin typeface="Rockwell" panose="02060603020205020403" pitchFamily="18" charset="0"/>
              </a:rPr>
              <a:t>.”</a:t>
            </a:r>
            <a:endParaRPr lang="es-GT" sz="2300" dirty="0">
              <a:latin typeface="Rockwell" panose="02060603020205020403" pitchFamily="18" charset="0"/>
            </a:endParaRPr>
          </a:p>
        </p:txBody>
      </p:sp>
      <p:sp>
        <p:nvSpPr>
          <p:cNvPr id="9" name="Rectangle 8"/>
          <p:cNvSpPr/>
          <p:nvPr/>
        </p:nvSpPr>
        <p:spPr>
          <a:xfrm>
            <a:off x="5410200" y="2411553"/>
            <a:ext cx="3733800" cy="4446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u="sng" dirty="0" smtClean="0">
                <a:effectLst>
                  <a:outerShdw blurRad="38100" dist="38100" dir="2700000" algn="tl">
                    <a:srgbClr val="000000">
                      <a:alpha val="43137"/>
                    </a:srgbClr>
                  </a:outerShdw>
                </a:effectLst>
                <a:latin typeface="Rockwell" panose="02060603020205020403" pitchFamily="18" charset="0"/>
              </a:rPr>
              <a:t>Discernment</a:t>
            </a:r>
          </a:p>
          <a:p>
            <a:pPr algn="ctr"/>
            <a:endParaRPr lang="en-US" sz="2400" b="1" dirty="0">
              <a:effectLst>
                <a:outerShdw blurRad="38100" dist="38100" dir="2700000" algn="tl">
                  <a:srgbClr val="000000">
                    <a:alpha val="43137"/>
                  </a:srgbClr>
                </a:outerShdw>
              </a:effectLst>
              <a:latin typeface="Rockwell" panose="02060603020205020403" pitchFamily="18" charset="0"/>
            </a:endParaRPr>
          </a:p>
          <a:p>
            <a:pPr algn="ctr"/>
            <a:r>
              <a:rPr lang="en-US" sz="4000" dirty="0" smtClean="0">
                <a:latin typeface="Rockwell" panose="02060603020205020403" pitchFamily="18" charset="0"/>
              </a:rPr>
              <a:t>Prov 10:13a – “On</a:t>
            </a:r>
            <a:r>
              <a:rPr lang="en-US" sz="4000" dirty="0">
                <a:latin typeface="Rockwell" panose="02060603020205020403" pitchFamily="18" charset="0"/>
              </a:rPr>
              <a:t> the lips of the discerning, wisdom is </a:t>
            </a:r>
            <a:r>
              <a:rPr lang="en-US" sz="4000" dirty="0" smtClean="0">
                <a:latin typeface="Rockwell" panose="02060603020205020403" pitchFamily="18" charset="0"/>
              </a:rPr>
              <a:t>found”</a:t>
            </a:r>
            <a:endParaRPr lang="es-GT" sz="4000" b="1" dirty="0">
              <a:effectLst>
                <a:outerShdw blurRad="38100" dist="38100" dir="2700000" algn="tl">
                  <a:srgbClr val="000000">
                    <a:alpha val="43137"/>
                  </a:srgbClr>
                </a:outerShdw>
              </a:effectLst>
              <a:latin typeface="Rockwell" panose="02060603020205020403" pitchFamily="18" charset="0"/>
            </a:endParaRPr>
          </a:p>
        </p:txBody>
      </p:sp>
      <p:cxnSp>
        <p:nvCxnSpPr>
          <p:cNvPr id="11" name="Straight Arrow Connector 10"/>
          <p:cNvCxnSpPr>
            <a:stCxn id="7" idx="3"/>
          </p:cNvCxnSpPr>
          <p:nvPr/>
        </p:nvCxnSpPr>
        <p:spPr>
          <a:xfrm>
            <a:off x="4114800" y="4634776"/>
            <a:ext cx="1295400" cy="134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14800" y="2962718"/>
            <a:ext cx="1295400" cy="39328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130040" y="5926976"/>
            <a:ext cx="1280160" cy="3976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36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22" presetClass="entr" presetSubtype="8"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76200"/>
            <a:ext cx="886968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r>
              <a:rPr lang="en-US" sz="2600" dirty="0" smtClean="0">
                <a:solidFill>
                  <a:schemeClr val="bg1"/>
                </a:solidFill>
                <a:latin typeface="Rockwell" panose="02060603020205020403" pitchFamily="18" charset="0"/>
              </a:rPr>
              <a:t>“</a:t>
            </a:r>
            <a:r>
              <a:rPr lang="en-US" sz="2600" dirty="0" smtClean="0">
                <a:solidFill>
                  <a:schemeClr val="bg1"/>
                </a:solidFill>
                <a:effectLst>
                  <a:outerShdw blurRad="38100" dist="38100" dir="2700000" algn="tl">
                    <a:srgbClr val="000000">
                      <a:alpha val="43137"/>
                    </a:srgbClr>
                  </a:outerShdw>
                </a:effectLst>
                <a:latin typeface="Rockwell" panose="02060603020205020403" pitchFamily="18" charset="0"/>
              </a:rPr>
              <a:t>Anakrino</a:t>
            </a:r>
            <a:r>
              <a:rPr lang="en-US" sz="2600" dirty="0" smtClean="0">
                <a:solidFill>
                  <a:schemeClr val="bg1"/>
                </a:solidFill>
                <a:latin typeface="Rockwell" panose="02060603020205020403" pitchFamily="18" charset="0"/>
              </a:rPr>
              <a:t>”:</a:t>
            </a:r>
            <a:r>
              <a:rPr lang="en-US" sz="2600" i="1" dirty="0" smtClean="0">
                <a:solidFill>
                  <a:schemeClr val="bg1"/>
                </a:solidFill>
                <a:latin typeface="Rockwell" panose="02060603020205020403" pitchFamily="18" charset="0"/>
              </a:rPr>
              <a:t> </a:t>
            </a:r>
            <a:r>
              <a:rPr lang="en-US" sz="2600" dirty="0" smtClean="0">
                <a:solidFill>
                  <a:schemeClr val="bg1"/>
                </a:solidFill>
                <a:latin typeface="Rockwell" panose="02060603020205020403" pitchFamily="18" charset="0"/>
              </a:rPr>
              <a:t> “judging w/a view toward heaven in mind”</a:t>
            </a:r>
            <a:endParaRPr lang="en-US" sz="2600" dirty="0">
              <a:solidFill>
                <a:schemeClr val="bg1"/>
              </a:solidFill>
              <a:latin typeface="Rockwell" panose="02060603020205020403" pitchFamily="18" charset="0"/>
            </a:endParaRPr>
          </a:p>
        </p:txBody>
      </p:sp>
      <p:sp>
        <p:nvSpPr>
          <p:cNvPr id="5" name="Rectangle 4"/>
          <p:cNvSpPr/>
          <p:nvPr/>
        </p:nvSpPr>
        <p:spPr>
          <a:xfrm>
            <a:off x="121920" y="3882316"/>
            <a:ext cx="886968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r>
              <a:rPr lang="en-US" sz="2600" dirty="0" smtClean="0">
                <a:solidFill>
                  <a:schemeClr val="bg1"/>
                </a:solidFill>
                <a:latin typeface="Rockwell" panose="02060603020205020403" pitchFamily="18" charset="0"/>
              </a:rPr>
              <a:t>“</a:t>
            </a:r>
            <a:r>
              <a:rPr lang="en-US" sz="2600" dirty="0" smtClean="0">
                <a:solidFill>
                  <a:schemeClr val="bg1"/>
                </a:solidFill>
                <a:effectLst>
                  <a:outerShdw blurRad="38100" dist="38100" dir="2700000" algn="tl">
                    <a:srgbClr val="000000">
                      <a:alpha val="43137"/>
                    </a:srgbClr>
                  </a:outerShdw>
                </a:effectLst>
                <a:latin typeface="Rockwell" panose="02060603020205020403" pitchFamily="18" charset="0"/>
              </a:rPr>
              <a:t>Diakrino</a:t>
            </a:r>
            <a:r>
              <a:rPr lang="en-US" sz="2600" dirty="0" smtClean="0">
                <a:solidFill>
                  <a:schemeClr val="bg1"/>
                </a:solidFill>
                <a:latin typeface="Rockwell" panose="02060603020205020403" pitchFamily="18" charset="0"/>
              </a:rPr>
              <a:t>”:</a:t>
            </a:r>
            <a:r>
              <a:rPr lang="en-US" sz="2600" i="1" dirty="0" smtClean="0">
                <a:solidFill>
                  <a:schemeClr val="bg1"/>
                </a:solidFill>
                <a:latin typeface="Rockwell" panose="02060603020205020403" pitchFamily="18" charset="0"/>
              </a:rPr>
              <a:t> </a:t>
            </a:r>
            <a:r>
              <a:rPr lang="en-US" sz="2600" dirty="0" smtClean="0">
                <a:solidFill>
                  <a:schemeClr val="bg1"/>
                </a:solidFill>
                <a:latin typeface="Rockwell" panose="02060603020205020403" pitchFamily="18" charset="0"/>
              </a:rPr>
              <a:t> “judge back-and-forth, separate, examine”</a:t>
            </a:r>
            <a:endParaRPr lang="en-US" sz="2600" dirty="0">
              <a:solidFill>
                <a:schemeClr val="bg1"/>
              </a:solidFill>
              <a:latin typeface="Rockwell" panose="02060603020205020403" pitchFamily="18" charset="0"/>
            </a:endParaRPr>
          </a:p>
        </p:txBody>
      </p:sp>
      <p:sp>
        <p:nvSpPr>
          <p:cNvPr id="6" name="Rectangle 5"/>
          <p:cNvSpPr/>
          <p:nvPr/>
        </p:nvSpPr>
        <p:spPr>
          <a:xfrm>
            <a:off x="121920" y="762000"/>
            <a:ext cx="8869680" cy="2970044"/>
          </a:xfrm>
          <a:prstGeom prst="rect">
            <a:avLst/>
          </a:prstGeom>
          <a:ln w="28575">
            <a:solidFill>
              <a:schemeClr val="tx1"/>
            </a:solidFill>
          </a:ln>
        </p:spPr>
        <p:txBody>
          <a:bodyPr wrap="square">
            <a:spAutoFit/>
          </a:bodyPr>
          <a:lstStyle/>
          <a:p>
            <a:pPr lvl="0"/>
            <a:endParaRPr lang="en-US" sz="1000" b="1" dirty="0" smtClean="0">
              <a:latin typeface="Rockwell" panose="02060603020205020403" pitchFamily="18" charset="0"/>
            </a:endParaRPr>
          </a:p>
          <a:p>
            <a:pPr lvl="0"/>
            <a:r>
              <a:rPr lang="en-US" sz="2100" b="1" dirty="0" smtClean="0">
                <a:latin typeface="Rockwell" panose="02060603020205020403" pitchFamily="18" charset="0"/>
              </a:rPr>
              <a:t>1 </a:t>
            </a:r>
            <a:r>
              <a:rPr lang="en-US" sz="2100" b="1" dirty="0">
                <a:latin typeface="Rockwell" panose="02060603020205020403" pitchFamily="18" charset="0"/>
              </a:rPr>
              <a:t>Cor 2:14-15</a:t>
            </a:r>
            <a:r>
              <a:rPr lang="en-US" sz="2100" dirty="0">
                <a:latin typeface="Rockwell" panose="02060603020205020403" pitchFamily="18" charset="0"/>
              </a:rPr>
              <a:t> – “But a natural man does not accept the things of the Spirit of God, for they are foolishness to him; and he cannot understand them, because they are spiritually </a:t>
            </a:r>
            <a:r>
              <a:rPr lang="en-US" sz="2100" u="sng" dirty="0" smtClean="0">
                <a:latin typeface="Rockwell" panose="02060603020205020403" pitchFamily="18" charset="0"/>
              </a:rPr>
              <a:t>appraised</a:t>
            </a:r>
            <a:r>
              <a:rPr lang="en-US" sz="2100" dirty="0" smtClean="0">
                <a:latin typeface="Rockwell" panose="02060603020205020403" pitchFamily="18" charset="0"/>
              </a:rPr>
              <a:t>. </a:t>
            </a:r>
            <a:r>
              <a:rPr lang="en-US" sz="2100" dirty="0">
                <a:latin typeface="Rockwell" panose="02060603020205020403" pitchFamily="18" charset="0"/>
              </a:rPr>
              <a:t>But he who is spiritual </a:t>
            </a:r>
            <a:r>
              <a:rPr lang="en-US" sz="2100" u="sng" dirty="0" smtClean="0">
                <a:latin typeface="Rockwell" panose="02060603020205020403" pitchFamily="18" charset="0"/>
              </a:rPr>
              <a:t>appraises</a:t>
            </a:r>
            <a:r>
              <a:rPr lang="en-US" sz="2100" dirty="0" smtClean="0">
                <a:latin typeface="Rockwell" panose="02060603020205020403" pitchFamily="18" charset="0"/>
              </a:rPr>
              <a:t> all </a:t>
            </a:r>
            <a:r>
              <a:rPr lang="en-US" sz="2100" dirty="0">
                <a:latin typeface="Rockwell" panose="02060603020205020403" pitchFamily="18" charset="0"/>
              </a:rPr>
              <a:t>things, yet he himself is appraised by no one</a:t>
            </a:r>
            <a:r>
              <a:rPr lang="en-US" sz="2100" dirty="0" smtClean="0">
                <a:latin typeface="Rockwell" panose="02060603020205020403" pitchFamily="18" charset="0"/>
              </a:rPr>
              <a:t>.”</a:t>
            </a:r>
          </a:p>
          <a:p>
            <a:pPr lvl="0"/>
            <a:endParaRPr lang="en-US" sz="3000" dirty="0" smtClean="0">
              <a:latin typeface="Rockwell" panose="02060603020205020403" pitchFamily="18" charset="0"/>
            </a:endParaRPr>
          </a:p>
          <a:p>
            <a:r>
              <a:rPr lang="en-US" sz="2100" b="1" dirty="0" smtClean="0">
                <a:latin typeface="Rockwell" panose="02060603020205020403" pitchFamily="18" charset="0"/>
              </a:rPr>
              <a:t>Acts </a:t>
            </a:r>
            <a:r>
              <a:rPr lang="en-US" sz="2100" b="1" dirty="0">
                <a:latin typeface="Rockwell" panose="02060603020205020403" pitchFamily="18" charset="0"/>
              </a:rPr>
              <a:t>17:11</a:t>
            </a:r>
            <a:r>
              <a:rPr lang="en-US" sz="2100" dirty="0">
                <a:latin typeface="Rockwell" panose="02060603020205020403" pitchFamily="18" charset="0"/>
              </a:rPr>
              <a:t> – “Now these were more noble-minded than those in Thessalonica, for they received the word with great eagerness, </a:t>
            </a:r>
            <a:r>
              <a:rPr lang="en-US" sz="2100" u="sng" dirty="0" smtClean="0">
                <a:latin typeface="Rockwell" panose="02060603020205020403" pitchFamily="18" charset="0"/>
              </a:rPr>
              <a:t>examining</a:t>
            </a:r>
            <a:r>
              <a:rPr lang="en-US" sz="2100" dirty="0" smtClean="0">
                <a:latin typeface="Rockwell" panose="02060603020205020403" pitchFamily="18" charset="0"/>
              </a:rPr>
              <a:t> the </a:t>
            </a:r>
            <a:r>
              <a:rPr lang="en-US" sz="2100" dirty="0">
                <a:latin typeface="Rockwell" panose="02060603020205020403" pitchFamily="18" charset="0"/>
              </a:rPr>
              <a:t>Scriptures daily to see whether these things were so</a:t>
            </a:r>
            <a:r>
              <a:rPr lang="en-US" sz="2100" dirty="0" smtClean="0">
                <a:latin typeface="Rockwell" panose="02060603020205020403" pitchFamily="18" charset="0"/>
              </a:rPr>
              <a:t>.”</a:t>
            </a:r>
            <a:endParaRPr lang="en-US" sz="2100" dirty="0"/>
          </a:p>
        </p:txBody>
      </p:sp>
      <p:sp>
        <p:nvSpPr>
          <p:cNvPr id="7" name="Rectangle 6"/>
          <p:cNvSpPr/>
          <p:nvPr/>
        </p:nvSpPr>
        <p:spPr>
          <a:xfrm>
            <a:off x="121920" y="4642188"/>
            <a:ext cx="8869680" cy="2154436"/>
          </a:xfrm>
          <a:prstGeom prst="rect">
            <a:avLst/>
          </a:prstGeom>
          <a:ln w="28575">
            <a:solidFill>
              <a:schemeClr val="tx1"/>
            </a:solidFill>
          </a:ln>
        </p:spPr>
        <p:txBody>
          <a:bodyPr wrap="square">
            <a:spAutoFit/>
          </a:bodyPr>
          <a:lstStyle/>
          <a:p>
            <a:pPr lvl="0"/>
            <a:endParaRPr lang="en-US" sz="1000" b="1" dirty="0" smtClean="0">
              <a:latin typeface="Rockwell" panose="02060603020205020403" pitchFamily="18" charset="0"/>
            </a:endParaRPr>
          </a:p>
          <a:p>
            <a:pPr lvl="0"/>
            <a:r>
              <a:rPr lang="en-US" sz="2100" b="1" dirty="0" smtClean="0">
                <a:latin typeface="Rockwell" panose="02060603020205020403" pitchFamily="18" charset="0"/>
              </a:rPr>
              <a:t>1 </a:t>
            </a:r>
            <a:r>
              <a:rPr lang="en-US" sz="2100" b="1" dirty="0">
                <a:latin typeface="Rockwell" panose="02060603020205020403" pitchFamily="18" charset="0"/>
              </a:rPr>
              <a:t>Cor 11:29</a:t>
            </a:r>
            <a:r>
              <a:rPr lang="en-US" sz="2100" dirty="0">
                <a:latin typeface="Rockwell" panose="02060603020205020403" pitchFamily="18" charset="0"/>
              </a:rPr>
              <a:t> – “For he who eats and drinks, eats and drinks judgment to himself if he does not </a:t>
            </a:r>
            <a:r>
              <a:rPr lang="en-US" sz="2100" u="sng" dirty="0">
                <a:latin typeface="Rockwell" panose="02060603020205020403" pitchFamily="18" charset="0"/>
              </a:rPr>
              <a:t>judge</a:t>
            </a:r>
            <a:r>
              <a:rPr lang="en-US" sz="2100" dirty="0">
                <a:latin typeface="Rockwell" panose="02060603020205020403" pitchFamily="18" charset="0"/>
              </a:rPr>
              <a:t> </a:t>
            </a:r>
            <a:r>
              <a:rPr lang="en-US" sz="2100" dirty="0" smtClean="0">
                <a:latin typeface="Rockwell" panose="02060603020205020403" pitchFamily="18" charset="0"/>
              </a:rPr>
              <a:t>the </a:t>
            </a:r>
            <a:r>
              <a:rPr lang="en-US" sz="2100" dirty="0">
                <a:latin typeface="Rockwell" panose="02060603020205020403" pitchFamily="18" charset="0"/>
              </a:rPr>
              <a:t>body rightly.”</a:t>
            </a:r>
          </a:p>
          <a:p>
            <a:pPr lvl="0"/>
            <a:endParaRPr lang="es-GT" sz="3000" dirty="0">
              <a:latin typeface="Rockwell" panose="02060603020205020403" pitchFamily="18" charset="0"/>
            </a:endParaRPr>
          </a:p>
          <a:p>
            <a:r>
              <a:rPr lang="en-US" sz="2100" b="1" dirty="0">
                <a:latin typeface="Rockwell" panose="02060603020205020403" pitchFamily="18" charset="0"/>
              </a:rPr>
              <a:t>Acts 15:9</a:t>
            </a:r>
            <a:r>
              <a:rPr lang="en-US" sz="2100" dirty="0">
                <a:latin typeface="Rockwell" panose="02060603020205020403" pitchFamily="18" charset="0"/>
              </a:rPr>
              <a:t> – “and He made no </a:t>
            </a:r>
            <a:r>
              <a:rPr lang="en-US" sz="2100" u="sng" dirty="0" smtClean="0">
                <a:latin typeface="Rockwell" panose="02060603020205020403" pitchFamily="18" charset="0"/>
              </a:rPr>
              <a:t>distinction</a:t>
            </a:r>
            <a:r>
              <a:rPr lang="en-US" sz="2100" dirty="0" smtClean="0">
                <a:latin typeface="Rockwell" panose="02060603020205020403" pitchFamily="18" charset="0"/>
              </a:rPr>
              <a:t> </a:t>
            </a:r>
            <a:r>
              <a:rPr lang="en-US" sz="2100" dirty="0">
                <a:latin typeface="Rockwell" panose="02060603020205020403" pitchFamily="18" charset="0"/>
              </a:rPr>
              <a:t>between us and them, cleansing their hearts by faith</a:t>
            </a:r>
            <a:r>
              <a:rPr lang="en-US" sz="2100" dirty="0" smtClean="0">
                <a:latin typeface="Rockwell" panose="02060603020205020403" pitchFamily="18" charset="0"/>
              </a:rPr>
              <a:t>.”</a:t>
            </a:r>
          </a:p>
          <a:p>
            <a:endParaRPr lang="es-GT" sz="1000" dirty="0">
              <a:latin typeface="Rockwell" panose="02060603020205020403" pitchFamily="18" charset="0"/>
            </a:endParaRPr>
          </a:p>
        </p:txBody>
      </p:sp>
    </p:spTree>
    <p:extLst>
      <p:ext uri="{BB962C8B-B14F-4D97-AF65-F5344CB8AC3E}">
        <p14:creationId xmlns:p14="http://schemas.microsoft.com/office/powerpoint/2010/main" val="310257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5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fade">
                                      <p:cBhvr>
                                        <p:cTn id="3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685800"/>
            <a:ext cx="9144000" cy="609600"/>
          </a:xfrm>
        </p:spPr>
        <p:txBody>
          <a:bodyPr>
            <a:normAutofit/>
          </a:bodyPr>
          <a:lstStyle/>
          <a:p>
            <a:pPr>
              <a:lnSpc>
                <a:spcPct val="110000"/>
              </a:lnSpc>
              <a:buFont typeface="Wingdings" panose="05000000000000000000" pitchFamily="2" charset="2"/>
              <a:buChar char="q"/>
              <a:defRPr/>
            </a:pPr>
            <a:r>
              <a:rPr lang="en-US" sz="2400" dirty="0" smtClean="0">
                <a:latin typeface="Rockwell" panose="02060603020205020403" pitchFamily="18" charset="0"/>
              </a:rPr>
              <a:t>Right Vs. Wrong</a:t>
            </a:r>
          </a:p>
        </p:txBody>
      </p:sp>
      <p:sp>
        <p:nvSpPr>
          <p:cNvPr id="6" name="Title 1"/>
          <p:cNvSpPr>
            <a:spLocks noGrp="1"/>
          </p:cNvSpPr>
          <p:nvPr>
            <p:ph type="title"/>
          </p:nvPr>
        </p:nvSpPr>
        <p:spPr>
          <a:xfrm>
            <a:off x="0" y="0"/>
            <a:ext cx="9144000" cy="685800"/>
          </a:xfrm>
        </p:spPr>
        <p:txBody>
          <a:bodyPr>
            <a:noAutofit/>
          </a:bodyPr>
          <a:lstStyle/>
          <a:p>
            <a:r>
              <a:rPr lang="en-US" b="1" u="sng" dirty="0" smtClean="0">
                <a:latin typeface="Rockwell" panose="02060603020205020403" pitchFamily="18" charset="0"/>
              </a:rPr>
              <a:t>Discerning Between…</a:t>
            </a:r>
            <a:endParaRPr lang="es-GT" b="1" u="sng" dirty="0">
              <a:latin typeface="Rockwell" panose="02060603020205020403" pitchFamily="18" charset="0"/>
            </a:endParaRPr>
          </a:p>
        </p:txBody>
      </p:sp>
      <p:pic>
        <p:nvPicPr>
          <p:cNvPr id="7" name="Picture 2" descr="Image result for biblical discernmen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838200"/>
            <a:ext cx="3733800" cy="59666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 y="1264920"/>
            <a:ext cx="5242560" cy="5539978"/>
          </a:xfrm>
          <a:prstGeom prst="rect">
            <a:avLst/>
          </a:prstGeom>
          <a:ln w="28575">
            <a:solidFill>
              <a:schemeClr val="tx1"/>
            </a:solidFill>
          </a:ln>
        </p:spPr>
        <p:txBody>
          <a:bodyPr wrap="square">
            <a:spAutoFit/>
          </a:bodyPr>
          <a:lstStyle/>
          <a:p>
            <a:pPr marL="285750" lvl="0" indent="-285750">
              <a:buFont typeface="Arial" panose="020B0604020202020204" pitchFamily="34" charset="0"/>
              <a:buChar char="•"/>
            </a:pPr>
            <a:r>
              <a:rPr lang="en-US" sz="1900" b="1" dirty="0">
                <a:latin typeface="Rockwell" panose="02060603020205020403" pitchFamily="18" charset="0"/>
              </a:rPr>
              <a:t>1 Kings 3:9</a:t>
            </a:r>
            <a:r>
              <a:rPr lang="en-US" sz="1900" dirty="0">
                <a:latin typeface="Rockwell" panose="02060603020205020403" pitchFamily="18" charset="0"/>
              </a:rPr>
              <a:t> – “So give Your servant an understanding heart to judge Your people to </a:t>
            </a:r>
            <a:r>
              <a:rPr lang="en-US" sz="1900" u="sng" dirty="0">
                <a:latin typeface="Rockwell" panose="02060603020205020403" pitchFamily="18" charset="0"/>
              </a:rPr>
              <a:t>discern between good and evil</a:t>
            </a:r>
            <a:r>
              <a:rPr lang="en-US" sz="1900" dirty="0">
                <a:latin typeface="Rockwell" panose="02060603020205020403" pitchFamily="18" charset="0"/>
              </a:rPr>
              <a:t>. For who is able to judge this great people of Yours</a:t>
            </a:r>
            <a:r>
              <a:rPr lang="en-US" sz="1900" dirty="0" smtClean="0">
                <a:latin typeface="Rockwell" panose="02060603020205020403" pitchFamily="18" charset="0"/>
              </a:rPr>
              <a:t>?”</a:t>
            </a:r>
          </a:p>
          <a:p>
            <a:pPr marL="285750" lvl="0" indent="-285750">
              <a:buFont typeface="Arial" panose="020B0604020202020204" pitchFamily="34" charset="0"/>
              <a:buChar char="•"/>
            </a:pPr>
            <a:endParaRPr lang="en-US" sz="400" dirty="0" smtClean="0">
              <a:latin typeface="Rockwell" panose="02060603020205020403" pitchFamily="18" charset="0"/>
            </a:endParaRPr>
          </a:p>
          <a:p>
            <a:pPr marL="285750" indent="-285750">
              <a:buFont typeface="Arial" panose="020B0604020202020204" pitchFamily="34" charset="0"/>
              <a:buChar char="•"/>
            </a:pPr>
            <a:r>
              <a:rPr lang="en-US" sz="1900" b="1" dirty="0">
                <a:latin typeface="Rockwell" panose="02060603020205020403" pitchFamily="18" charset="0"/>
              </a:rPr>
              <a:t>2 Cor 11:14-15</a:t>
            </a:r>
            <a:r>
              <a:rPr lang="en-US" sz="1900" dirty="0">
                <a:latin typeface="Rockwell" panose="02060603020205020403" pitchFamily="18" charset="0"/>
              </a:rPr>
              <a:t> – “No wonder, </a:t>
            </a:r>
            <a:r>
              <a:rPr lang="en-US" sz="1900" dirty="0" smtClean="0">
                <a:latin typeface="Rockwell" panose="02060603020205020403" pitchFamily="18" charset="0"/>
              </a:rPr>
              <a:t>for even Satan disguises </a:t>
            </a:r>
            <a:r>
              <a:rPr lang="en-US" sz="1900" dirty="0">
                <a:latin typeface="Rockwell" panose="02060603020205020403" pitchFamily="18" charset="0"/>
              </a:rPr>
              <a:t>himself as an angel of light. Therefore it is not surprising if his servants also disguise themselves as servants of righteousness, whose end will be according to their deeds</a:t>
            </a:r>
            <a:r>
              <a:rPr lang="en-US" sz="1900" dirty="0" smtClean="0">
                <a:latin typeface="Rockwell" panose="02060603020205020403" pitchFamily="18" charset="0"/>
              </a:rPr>
              <a:t>.”</a:t>
            </a:r>
          </a:p>
          <a:p>
            <a:pPr marL="285750" indent="-285750">
              <a:buFont typeface="Arial" panose="020B0604020202020204" pitchFamily="34" charset="0"/>
              <a:buChar char="•"/>
            </a:pPr>
            <a:endParaRPr lang="en-US" sz="400" dirty="0" smtClean="0">
              <a:latin typeface="Rockwell" panose="02060603020205020403" pitchFamily="18" charset="0"/>
            </a:endParaRPr>
          </a:p>
          <a:p>
            <a:pPr marL="285750" indent="-285750">
              <a:buFont typeface="Arial" panose="020B0604020202020204" pitchFamily="34" charset="0"/>
              <a:buChar char="•"/>
            </a:pPr>
            <a:r>
              <a:rPr lang="en-US" sz="1900" b="1" dirty="0" smtClean="0">
                <a:latin typeface="Rockwell" panose="02060603020205020403" pitchFamily="18" charset="0"/>
              </a:rPr>
              <a:t>1 </a:t>
            </a:r>
            <a:r>
              <a:rPr lang="en-US" sz="1900" b="1" dirty="0">
                <a:latin typeface="Rockwell" panose="02060603020205020403" pitchFamily="18" charset="0"/>
              </a:rPr>
              <a:t>John 4:1</a:t>
            </a:r>
            <a:r>
              <a:rPr lang="en-US" sz="1900" dirty="0">
                <a:latin typeface="Rockwell" panose="02060603020205020403" pitchFamily="18" charset="0"/>
              </a:rPr>
              <a:t> – “Beloved, do not believe every spirit, but test the spirits to see whether they are from God, because many false prophets have gone out into the world</a:t>
            </a:r>
            <a:r>
              <a:rPr lang="en-US" sz="1900" dirty="0" smtClean="0">
                <a:latin typeface="Rockwell" panose="02060603020205020403" pitchFamily="18" charset="0"/>
              </a:rPr>
              <a:t>.”</a:t>
            </a:r>
          </a:p>
          <a:p>
            <a:pPr marL="285750" indent="-285750">
              <a:buFont typeface="Arial" panose="020B0604020202020204" pitchFamily="34" charset="0"/>
              <a:buChar char="•"/>
            </a:pPr>
            <a:endParaRPr lang="en-US" sz="400" dirty="0" smtClean="0">
              <a:latin typeface="Rockwell" panose="02060603020205020403" pitchFamily="18" charset="0"/>
            </a:endParaRPr>
          </a:p>
          <a:p>
            <a:pPr marL="285750" indent="-285750">
              <a:buFont typeface="Arial" panose="020B0604020202020204" pitchFamily="34" charset="0"/>
              <a:buChar char="•"/>
            </a:pPr>
            <a:r>
              <a:rPr lang="en-US" sz="1900" b="1" dirty="0" smtClean="0">
                <a:latin typeface="Rockwell" panose="02060603020205020403" pitchFamily="18" charset="0"/>
              </a:rPr>
              <a:t>1 </a:t>
            </a:r>
            <a:r>
              <a:rPr lang="en-US" sz="1900" b="1" dirty="0">
                <a:latin typeface="Rockwell" panose="02060603020205020403" pitchFamily="18" charset="0"/>
              </a:rPr>
              <a:t>Thes 5:21</a:t>
            </a:r>
            <a:r>
              <a:rPr lang="en-US" sz="1900" dirty="0">
                <a:latin typeface="Rockwell" panose="02060603020205020403" pitchFamily="18" charset="0"/>
              </a:rPr>
              <a:t> – “But </a:t>
            </a:r>
            <a:r>
              <a:rPr lang="en-US" sz="1900" dirty="0" smtClean="0">
                <a:latin typeface="Rockwell" panose="02060603020205020403" pitchFamily="18" charset="0"/>
              </a:rPr>
              <a:t>examine everything carefully; hold </a:t>
            </a:r>
            <a:r>
              <a:rPr lang="en-US" sz="1900" dirty="0">
                <a:latin typeface="Rockwell" panose="02060603020205020403" pitchFamily="18" charset="0"/>
              </a:rPr>
              <a:t>fast to that which is good</a:t>
            </a:r>
            <a:r>
              <a:rPr lang="en-US" sz="1900" dirty="0" smtClean="0">
                <a:latin typeface="Rockwell" panose="02060603020205020403" pitchFamily="18" charset="0"/>
              </a:rPr>
              <a:t>”</a:t>
            </a:r>
            <a:endParaRPr lang="en-US" sz="1900" dirty="0"/>
          </a:p>
        </p:txBody>
      </p:sp>
    </p:spTree>
    <p:extLst>
      <p:ext uri="{BB962C8B-B14F-4D97-AF65-F5344CB8AC3E}">
        <p14:creationId xmlns:p14="http://schemas.microsoft.com/office/powerpoint/2010/main" val="185165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685800"/>
            <a:ext cx="9144000" cy="990600"/>
          </a:xfrm>
        </p:spPr>
        <p:txBody>
          <a:bodyPr>
            <a:normAutofit/>
          </a:bodyPr>
          <a:lstStyle/>
          <a:p>
            <a:pPr>
              <a:lnSpc>
                <a:spcPct val="110000"/>
              </a:lnSpc>
              <a:buFont typeface="Wingdings" panose="05000000000000000000" pitchFamily="2" charset="2"/>
              <a:buChar char="q"/>
              <a:defRPr/>
            </a:pPr>
            <a:r>
              <a:rPr lang="en-US" sz="2400" dirty="0" smtClean="0">
                <a:latin typeface="Rockwell" panose="02060603020205020403" pitchFamily="18" charset="0"/>
              </a:rPr>
              <a:t>Right Vs. Wrong</a:t>
            </a:r>
          </a:p>
          <a:p>
            <a:pPr>
              <a:lnSpc>
                <a:spcPct val="110000"/>
              </a:lnSpc>
              <a:buFont typeface="Wingdings" panose="05000000000000000000" pitchFamily="2" charset="2"/>
              <a:buChar char="q"/>
              <a:defRPr/>
            </a:pPr>
            <a:r>
              <a:rPr lang="en-US" sz="2400" dirty="0" smtClean="0">
                <a:latin typeface="Rockwell" panose="02060603020205020403" pitchFamily="18" charset="0"/>
              </a:rPr>
              <a:t>Good Vs. Better</a:t>
            </a:r>
          </a:p>
        </p:txBody>
      </p:sp>
      <p:sp>
        <p:nvSpPr>
          <p:cNvPr id="6" name="Title 1"/>
          <p:cNvSpPr>
            <a:spLocks noGrp="1"/>
          </p:cNvSpPr>
          <p:nvPr>
            <p:ph type="title"/>
          </p:nvPr>
        </p:nvSpPr>
        <p:spPr>
          <a:xfrm>
            <a:off x="0" y="0"/>
            <a:ext cx="9144000" cy="685800"/>
          </a:xfrm>
        </p:spPr>
        <p:txBody>
          <a:bodyPr>
            <a:noAutofit/>
          </a:bodyPr>
          <a:lstStyle/>
          <a:p>
            <a:r>
              <a:rPr lang="en-US" b="1" u="sng" dirty="0" smtClean="0">
                <a:latin typeface="Rockwell" panose="02060603020205020403" pitchFamily="18" charset="0"/>
              </a:rPr>
              <a:t>Discerning Between…</a:t>
            </a:r>
            <a:endParaRPr lang="es-GT" b="1" u="sng" dirty="0">
              <a:latin typeface="Rockwell" panose="02060603020205020403" pitchFamily="18" charset="0"/>
            </a:endParaRPr>
          </a:p>
        </p:txBody>
      </p:sp>
      <p:sp>
        <p:nvSpPr>
          <p:cNvPr id="2" name="Rectangle 1"/>
          <p:cNvSpPr/>
          <p:nvPr/>
        </p:nvSpPr>
        <p:spPr>
          <a:xfrm>
            <a:off x="76200" y="1676400"/>
            <a:ext cx="5334000" cy="5078313"/>
          </a:xfrm>
          <a:prstGeom prst="rect">
            <a:avLst/>
          </a:prstGeom>
          <a:ln w="28575">
            <a:solidFill>
              <a:schemeClr val="tx1"/>
            </a:solidFill>
          </a:ln>
        </p:spPr>
        <p:txBody>
          <a:bodyPr wrap="square">
            <a:spAutoFit/>
          </a:bodyPr>
          <a:lstStyle/>
          <a:p>
            <a:pPr marL="285750" indent="-285750">
              <a:buFont typeface="Arial" panose="020B0604020202020204" pitchFamily="34" charset="0"/>
              <a:buChar char="•"/>
            </a:pPr>
            <a:r>
              <a:rPr lang="en-US" sz="2000" b="1" dirty="0" smtClean="0">
                <a:latin typeface="Rockwell" panose="02060603020205020403" pitchFamily="18" charset="0"/>
              </a:rPr>
              <a:t>1 Cor 7:25</a:t>
            </a:r>
            <a:r>
              <a:rPr lang="en-US" sz="2000" dirty="0" smtClean="0">
                <a:latin typeface="Rockwell" panose="02060603020205020403" pitchFamily="18" charset="0"/>
              </a:rPr>
              <a:t> – “</a:t>
            </a:r>
            <a:r>
              <a:rPr lang="en-US" sz="2000" dirty="0">
                <a:latin typeface="Rockwell" panose="02060603020205020403" pitchFamily="18" charset="0"/>
              </a:rPr>
              <a:t>Now concerning virgins I have no command of the Lord, but I give an opinion as one </a:t>
            </a:r>
            <a:r>
              <a:rPr lang="en-US" sz="2000" dirty="0" smtClean="0">
                <a:latin typeface="Rockwell" panose="02060603020205020403" pitchFamily="18" charset="0"/>
              </a:rPr>
              <a:t>who</a:t>
            </a:r>
            <a:r>
              <a:rPr lang="en-US" sz="2000" dirty="0">
                <a:latin typeface="Rockwell" panose="02060603020205020403" pitchFamily="18" charset="0"/>
              </a:rPr>
              <a:t> </a:t>
            </a:r>
            <a:r>
              <a:rPr lang="en-US" sz="2000" dirty="0" smtClean="0">
                <a:latin typeface="Rockwell" panose="02060603020205020403" pitchFamily="18" charset="0"/>
              </a:rPr>
              <a:t>by </a:t>
            </a:r>
            <a:r>
              <a:rPr lang="en-US" sz="2000" dirty="0">
                <a:latin typeface="Rockwell" panose="02060603020205020403" pitchFamily="18" charset="0"/>
              </a:rPr>
              <a:t>the mercy of the Lord is trustworthy</a:t>
            </a:r>
            <a:r>
              <a:rPr lang="en-US" sz="2000" dirty="0" smtClean="0">
                <a:latin typeface="Rockwell" panose="02060603020205020403" pitchFamily="18" charset="0"/>
              </a:rPr>
              <a:t>.”</a:t>
            </a:r>
          </a:p>
          <a:p>
            <a:pPr marL="285750" indent="-285750">
              <a:buFont typeface="Arial" panose="020B0604020202020204" pitchFamily="34" charset="0"/>
              <a:buChar char="•"/>
            </a:pPr>
            <a:endParaRPr lang="en-US" sz="800" b="1" dirty="0" smtClean="0">
              <a:latin typeface="Rockwell" panose="02060603020205020403" pitchFamily="18" charset="0"/>
            </a:endParaRPr>
          </a:p>
          <a:p>
            <a:pPr marL="285750" indent="-285750">
              <a:buFont typeface="Arial" panose="020B0604020202020204" pitchFamily="34" charset="0"/>
              <a:buChar char="•"/>
            </a:pPr>
            <a:r>
              <a:rPr lang="en-US" sz="2000" b="1" dirty="0" smtClean="0">
                <a:latin typeface="Rockwell" panose="02060603020205020403" pitchFamily="18" charset="0"/>
              </a:rPr>
              <a:t>1 </a:t>
            </a:r>
            <a:r>
              <a:rPr lang="en-US" sz="2000" b="1" dirty="0">
                <a:latin typeface="Rockwell" panose="02060603020205020403" pitchFamily="18" charset="0"/>
              </a:rPr>
              <a:t>Cor 7:26</a:t>
            </a:r>
            <a:r>
              <a:rPr lang="en-US" sz="2000" dirty="0">
                <a:latin typeface="Rockwell" panose="02060603020205020403" pitchFamily="18" charset="0"/>
              </a:rPr>
              <a:t> – “I think then that this is good in view of the present distress, that it is good for a man to remain as he is</a:t>
            </a:r>
            <a:r>
              <a:rPr lang="en-US" sz="2000" dirty="0" smtClean="0">
                <a:latin typeface="Rockwell" panose="02060603020205020403" pitchFamily="18" charset="0"/>
              </a:rPr>
              <a:t>.”</a:t>
            </a:r>
          </a:p>
          <a:p>
            <a:pPr marL="285750" indent="-285750">
              <a:buFont typeface="Arial" panose="020B0604020202020204" pitchFamily="34" charset="0"/>
              <a:buChar char="•"/>
            </a:pPr>
            <a:endParaRPr lang="en-US" sz="800" dirty="0" smtClean="0">
              <a:latin typeface="Rockwell" panose="02060603020205020403" pitchFamily="18" charset="0"/>
            </a:endParaRPr>
          </a:p>
          <a:p>
            <a:pPr marL="285750" indent="-285750">
              <a:buFont typeface="Arial" panose="020B0604020202020204" pitchFamily="34" charset="0"/>
              <a:buChar char="•"/>
            </a:pPr>
            <a:r>
              <a:rPr lang="en-US" sz="2000" b="1" dirty="0" smtClean="0">
                <a:latin typeface="Rockwell" panose="02060603020205020403" pitchFamily="18" charset="0"/>
              </a:rPr>
              <a:t>1 Cor 7:28</a:t>
            </a:r>
            <a:r>
              <a:rPr lang="en-US" sz="2000" dirty="0" smtClean="0">
                <a:latin typeface="Rockwell" panose="02060603020205020403" pitchFamily="18" charset="0"/>
              </a:rPr>
              <a:t> – “</a:t>
            </a:r>
            <a:r>
              <a:rPr lang="en-US" sz="2000" dirty="0">
                <a:latin typeface="Rockwell" panose="02060603020205020403" pitchFamily="18" charset="0"/>
              </a:rPr>
              <a:t>But if you marry, you have not sinned; and if a virgin marries, she has not sinned. Yet such will </a:t>
            </a:r>
            <a:r>
              <a:rPr lang="en-US" sz="2000" dirty="0" smtClean="0">
                <a:latin typeface="Rockwell" panose="02060603020205020403" pitchFamily="18" charset="0"/>
              </a:rPr>
              <a:t>have</a:t>
            </a:r>
            <a:r>
              <a:rPr lang="en-US" sz="2000" dirty="0">
                <a:latin typeface="Rockwell" panose="02060603020205020403" pitchFamily="18" charset="0"/>
              </a:rPr>
              <a:t> </a:t>
            </a:r>
            <a:r>
              <a:rPr lang="en-US" sz="2000" dirty="0" smtClean="0">
                <a:latin typeface="Rockwell" panose="02060603020205020403" pitchFamily="18" charset="0"/>
              </a:rPr>
              <a:t>trouble </a:t>
            </a:r>
            <a:r>
              <a:rPr lang="en-US" sz="2000" dirty="0">
                <a:latin typeface="Rockwell" panose="02060603020205020403" pitchFamily="18" charset="0"/>
              </a:rPr>
              <a:t>in this life, and </a:t>
            </a:r>
            <a:r>
              <a:rPr lang="en-US" sz="2000" u="sng" dirty="0">
                <a:latin typeface="Rockwell" panose="02060603020205020403" pitchFamily="18" charset="0"/>
              </a:rPr>
              <a:t>I am trying to spare you</a:t>
            </a:r>
            <a:r>
              <a:rPr lang="en-US" sz="2000" dirty="0" smtClean="0">
                <a:latin typeface="Rockwell" panose="02060603020205020403" pitchFamily="18" charset="0"/>
              </a:rPr>
              <a:t>.”</a:t>
            </a:r>
          </a:p>
          <a:p>
            <a:pPr marL="285750" indent="-285750">
              <a:buFont typeface="Arial" panose="020B0604020202020204" pitchFamily="34" charset="0"/>
              <a:buChar char="•"/>
            </a:pPr>
            <a:endParaRPr lang="en-US" sz="800" dirty="0">
              <a:latin typeface="Rockwell" panose="02060603020205020403" pitchFamily="18" charset="0"/>
            </a:endParaRPr>
          </a:p>
          <a:p>
            <a:pPr marL="285750" indent="-285750">
              <a:buFont typeface="Arial" panose="020B0604020202020204" pitchFamily="34" charset="0"/>
              <a:buChar char="•"/>
            </a:pPr>
            <a:r>
              <a:rPr lang="en-US" sz="2000" b="1" dirty="0" smtClean="0">
                <a:latin typeface="Rockwell" panose="02060603020205020403" pitchFamily="18" charset="0"/>
              </a:rPr>
              <a:t>1 Cor 7:38</a:t>
            </a:r>
            <a:r>
              <a:rPr lang="en-US" sz="2000" dirty="0" smtClean="0">
                <a:latin typeface="Rockwell" panose="02060603020205020403" pitchFamily="18" charset="0"/>
              </a:rPr>
              <a:t> – “</a:t>
            </a:r>
            <a:r>
              <a:rPr lang="en-US" sz="2000" dirty="0">
                <a:latin typeface="Rockwell" panose="02060603020205020403" pitchFamily="18" charset="0"/>
              </a:rPr>
              <a:t>So then both he who gives his own virgin daughter in marriage </a:t>
            </a:r>
            <a:r>
              <a:rPr lang="en-US" sz="2000" u="sng" dirty="0">
                <a:latin typeface="Rockwell" panose="02060603020205020403" pitchFamily="18" charset="0"/>
              </a:rPr>
              <a:t>does well</a:t>
            </a:r>
            <a:r>
              <a:rPr lang="en-US" sz="2000" dirty="0">
                <a:latin typeface="Rockwell" panose="02060603020205020403" pitchFamily="18" charset="0"/>
              </a:rPr>
              <a:t>, and he who does not give her in marriage </a:t>
            </a:r>
            <a:r>
              <a:rPr lang="en-US" sz="2000" u="sng" dirty="0">
                <a:latin typeface="Rockwell" panose="02060603020205020403" pitchFamily="18" charset="0"/>
              </a:rPr>
              <a:t>will do better</a:t>
            </a:r>
            <a:r>
              <a:rPr lang="en-US" sz="2000" dirty="0">
                <a:latin typeface="Rockwell" panose="02060603020205020403" pitchFamily="18" charset="0"/>
              </a:rPr>
              <a:t>.</a:t>
            </a:r>
            <a:r>
              <a:rPr lang="en-US" sz="2000" dirty="0" smtClean="0">
                <a:latin typeface="Rockwell" panose="02060603020205020403" pitchFamily="18" charset="0"/>
              </a:rPr>
              <a:t>”</a:t>
            </a:r>
            <a:endParaRPr lang="en-US" sz="2000" dirty="0">
              <a:latin typeface="Rockwell" panose="02060603020205020403" pitchFamily="18" charset="0"/>
            </a:endParaRPr>
          </a:p>
        </p:txBody>
      </p:sp>
      <p:pic>
        <p:nvPicPr>
          <p:cNvPr id="3074" name="Picture 2" descr="Image result for good vs bette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838200"/>
            <a:ext cx="3657600" cy="5916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58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685800"/>
            <a:ext cx="9144000" cy="1447800"/>
          </a:xfrm>
        </p:spPr>
        <p:txBody>
          <a:bodyPr>
            <a:normAutofit/>
          </a:bodyPr>
          <a:lstStyle/>
          <a:p>
            <a:pPr>
              <a:lnSpc>
                <a:spcPct val="110000"/>
              </a:lnSpc>
              <a:buFont typeface="Wingdings" panose="05000000000000000000" pitchFamily="2" charset="2"/>
              <a:buChar char="q"/>
              <a:defRPr/>
            </a:pPr>
            <a:r>
              <a:rPr lang="en-US" sz="2400" dirty="0" smtClean="0">
                <a:latin typeface="Rockwell" panose="02060603020205020403" pitchFamily="18" charset="0"/>
              </a:rPr>
              <a:t>Right Vs. Wrong</a:t>
            </a:r>
          </a:p>
          <a:p>
            <a:pPr>
              <a:lnSpc>
                <a:spcPct val="110000"/>
              </a:lnSpc>
              <a:buFont typeface="Wingdings" panose="05000000000000000000" pitchFamily="2" charset="2"/>
              <a:buChar char="q"/>
              <a:defRPr/>
            </a:pPr>
            <a:r>
              <a:rPr lang="en-US" sz="2400" dirty="0" smtClean="0">
                <a:latin typeface="Rockwell" panose="02060603020205020403" pitchFamily="18" charset="0"/>
              </a:rPr>
              <a:t>Good Vs. Better</a:t>
            </a:r>
          </a:p>
          <a:p>
            <a:pPr>
              <a:lnSpc>
                <a:spcPct val="110000"/>
              </a:lnSpc>
              <a:buFont typeface="Wingdings" panose="05000000000000000000" pitchFamily="2" charset="2"/>
              <a:buChar char="q"/>
              <a:defRPr/>
            </a:pPr>
            <a:r>
              <a:rPr lang="en-US" sz="2400" dirty="0" smtClean="0">
                <a:latin typeface="Rockwell" panose="02060603020205020403" pitchFamily="18" charset="0"/>
              </a:rPr>
              <a:t>Better Vs. Best</a:t>
            </a:r>
          </a:p>
        </p:txBody>
      </p:sp>
      <p:sp>
        <p:nvSpPr>
          <p:cNvPr id="6" name="Title 1"/>
          <p:cNvSpPr>
            <a:spLocks noGrp="1"/>
          </p:cNvSpPr>
          <p:nvPr>
            <p:ph type="title"/>
          </p:nvPr>
        </p:nvSpPr>
        <p:spPr>
          <a:xfrm>
            <a:off x="0" y="0"/>
            <a:ext cx="9144000" cy="685800"/>
          </a:xfrm>
        </p:spPr>
        <p:txBody>
          <a:bodyPr>
            <a:noAutofit/>
          </a:bodyPr>
          <a:lstStyle/>
          <a:p>
            <a:r>
              <a:rPr lang="en-US" b="1" u="sng" dirty="0" smtClean="0">
                <a:latin typeface="Rockwell" panose="02060603020205020403" pitchFamily="18" charset="0"/>
              </a:rPr>
              <a:t>Discerning Between…</a:t>
            </a:r>
            <a:endParaRPr lang="es-GT" b="1" u="sng" dirty="0">
              <a:latin typeface="Rockwell" panose="02060603020205020403" pitchFamily="18" charset="0"/>
            </a:endParaRPr>
          </a:p>
        </p:txBody>
      </p:sp>
      <p:sp>
        <p:nvSpPr>
          <p:cNvPr id="2" name="Rectangle 1"/>
          <p:cNvSpPr/>
          <p:nvPr/>
        </p:nvSpPr>
        <p:spPr>
          <a:xfrm>
            <a:off x="152400" y="2171820"/>
            <a:ext cx="4343400" cy="4616648"/>
          </a:xfrm>
          <a:prstGeom prst="rect">
            <a:avLst/>
          </a:prstGeom>
          <a:ln w="28575">
            <a:solidFill>
              <a:schemeClr val="tx1"/>
            </a:solidFill>
          </a:ln>
        </p:spPr>
        <p:txBody>
          <a:bodyPr wrap="square">
            <a:spAutoFit/>
          </a:bodyPr>
          <a:lstStyle/>
          <a:p>
            <a:pPr marL="285750" indent="-285750">
              <a:buFont typeface="Arial" panose="020B0604020202020204" pitchFamily="34" charset="0"/>
              <a:buChar char="•"/>
            </a:pPr>
            <a:r>
              <a:rPr lang="en-US" sz="2200" b="1" dirty="0" smtClean="0">
                <a:latin typeface="Rockwell" panose="02060603020205020403" pitchFamily="18" charset="0"/>
              </a:rPr>
              <a:t>1 Cor 7:8-9</a:t>
            </a:r>
            <a:r>
              <a:rPr lang="en-US" sz="2200" dirty="0" smtClean="0">
                <a:latin typeface="Rockwell" panose="02060603020205020403" pitchFamily="18" charset="0"/>
              </a:rPr>
              <a:t> – “</a:t>
            </a:r>
            <a:r>
              <a:rPr lang="en-US" sz="2200" dirty="0">
                <a:latin typeface="Rockwell" panose="02060603020205020403" pitchFamily="18" charset="0"/>
              </a:rPr>
              <a:t>But I say to the unmarried and to widows that it is good for them if </a:t>
            </a:r>
            <a:r>
              <a:rPr lang="en-US" sz="2200" dirty="0" smtClean="0">
                <a:latin typeface="Rockwell" panose="02060603020205020403" pitchFamily="18" charset="0"/>
              </a:rPr>
              <a:t>they remain even as </a:t>
            </a:r>
            <a:r>
              <a:rPr lang="en-US" sz="2200" dirty="0">
                <a:latin typeface="Rockwell" panose="02060603020205020403" pitchFamily="18" charset="0"/>
              </a:rPr>
              <a:t>I. But if they do not have self-control, let them marry; for it is better to marry than to burn with passion</a:t>
            </a:r>
            <a:r>
              <a:rPr lang="en-US" sz="2200" dirty="0" smtClean="0">
                <a:latin typeface="Rockwell" panose="02060603020205020403" pitchFamily="18" charset="0"/>
              </a:rPr>
              <a:t>.”</a:t>
            </a:r>
          </a:p>
          <a:p>
            <a:pPr marL="285750" indent="-285750">
              <a:buFont typeface="Arial" panose="020B0604020202020204" pitchFamily="34" charset="0"/>
              <a:buChar char="•"/>
            </a:pPr>
            <a:endParaRPr lang="en-US" sz="3000" dirty="0" smtClean="0">
              <a:latin typeface="Rockwell" panose="02060603020205020403" pitchFamily="18" charset="0"/>
            </a:endParaRPr>
          </a:p>
          <a:p>
            <a:pPr marL="285750" indent="-285750">
              <a:buFont typeface="Arial" panose="020B0604020202020204" pitchFamily="34" charset="0"/>
              <a:buChar char="•"/>
            </a:pPr>
            <a:r>
              <a:rPr lang="en-US" sz="2200" b="1" dirty="0" smtClean="0">
                <a:latin typeface="Rockwell" panose="02060603020205020403" pitchFamily="18" charset="0"/>
              </a:rPr>
              <a:t>Rom 8:18</a:t>
            </a:r>
            <a:r>
              <a:rPr lang="en-US" sz="2200" dirty="0" smtClean="0">
                <a:latin typeface="Rockwell" panose="02060603020205020403" pitchFamily="18" charset="0"/>
              </a:rPr>
              <a:t> – “</a:t>
            </a:r>
            <a:r>
              <a:rPr lang="en-US" sz="2200" dirty="0">
                <a:latin typeface="Rockwell" panose="02060603020205020403" pitchFamily="18" charset="0"/>
              </a:rPr>
              <a:t>For I consider that the sufferings of this present time are not worthy to be compared with the glory that is to be revealed to us.</a:t>
            </a:r>
            <a:r>
              <a:rPr lang="en-US" sz="2200" dirty="0" smtClean="0">
                <a:latin typeface="Rockwell" panose="02060603020205020403" pitchFamily="18" charset="0"/>
              </a:rPr>
              <a:t>”</a:t>
            </a:r>
            <a:endParaRPr lang="en-US" sz="2200" dirty="0">
              <a:latin typeface="Rockwell" panose="02060603020205020403" pitchFamily="18" charset="0"/>
            </a:endParaRPr>
          </a:p>
        </p:txBody>
      </p:sp>
      <p:pic>
        <p:nvPicPr>
          <p:cNvPr id="5122" name="Picture 2" descr="Image result for good vs bette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62000"/>
            <a:ext cx="4572000" cy="602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29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685800"/>
            <a:ext cx="9144000" cy="1981200"/>
          </a:xfrm>
        </p:spPr>
        <p:txBody>
          <a:bodyPr>
            <a:normAutofit/>
          </a:bodyPr>
          <a:lstStyle/>
          <a:p>
            <a:pPr>
              <a:lnSpc>
                <a:spcPct val="110000"/>
              </a:lnSpc>
              <a:buFont typeface="Wingdings" panose="05000000000000000000" pitchFamily="2" charset="2"/>
              <a:buChar char="q"/>
              <a:defRPr/>
            </a:pPr>
            <a:r>
              <a:rPr lang="en-US" sz="2400" dirty="0" smtClean="0">
                <a:latin typeface="Rockwell" panose="02060603020205020403" pitchFamily="18" charset="0"/>
              </a:rPr>
              <a:t>Right Vs. Wrong</a:t>
            </a:r>
          </a:p>
          <a:p>
            <a:pPr>
              <a:lnSpc>
                <a:spcPct val="110000"/>
              </a:lnSpc>
              <a:buFont typeface="Wingdings" panose="05000000000000000000" pitchFamily="2" charset="2"/>
              <a:buChar char="q"/>
              <a:defRPr/>
            </a:pPr>
            <a:r>
              <a:rPr lang="en-US" sz="2400" dirty="0" smtClean="0">
                <a:latin typeface="Rockwell" panose="02060603020205020403" pitchFamily="18" charset="0"/>
              </a:rPr>
              <a:t>Good Vs. Better</a:t>
            </a:r>
          </a:p>
          <a:p>
            <a:pPr>
              <a:lnSpc>
                <a:spcPct val="110000"/>
              </a:lnSpc>
              <a:buFont typeface="Wingdings" panose="05000000000000000000" pitchFamily="2" charset="2"/>
              <a:buChar char="q"/>
              <a:defRPr/>
            </a:pPr>
            <a:r>
              <a:rPr lang="en-US" sz="2400" dirty="0" smtClean="0">
                <a:latin typeface="Rockwell" panose="02060603020205020403" pitchFamily="18" charset="0"/>
              </a:rPr>
              <a:t>Better Vs. Best</a:t>
            </a:r>
          </a:p>
          <a:p>
            <a:pPr>
              <a:lnSpc>
                <a:spcPct val="110000"/>
              </a:lnSpc>
              <a:buFont typeface="Wingdings" panose="05000000000000000000" pitchFamily="2" charset="2"/>
              <a:buChar char="q"/>
              <a:defRPr/>
            </a:pPr>
            <a:r>
              <a:rPr lang="en-US" sz="2400" dirty="0" smtClean="0">
                <a:latin typeface="Rockwell" panose="02060603020205020403" pitchFamily="18" charset="0"/>
              </a:rPr>
              <a:t>Primary Vs. Secondary</a:t>
            </a:r>
          </a:p>
        </p:txBody>
      </p:sp>
      <p:sp>
        <p:nvSpPr>
          <p:cNvPr id="6" name="Title 1"/>
          <p:cNvSpPr>
            <a:spLocks noGrp="1"/>
          </p:cNvSpPr>
          <p:nvPr>
            <p:ph type="title"/>
          </p:nvPr>
        </p:nvSpPr>
        <p:spPr>
          <a:xfrm>
            <a:off x="0" y="0"/>
            <a:ext cx="9144000" cy="685800"/>
          </a:xfrm>
        </p:spPr>
        <p:txBody>
          <a:bodyPr>
            <a:noAutofit/>
          </a:bodyPr>
          <a:lstStyle/>
          <a:p>
            <a:r>
              <a:rPr lang="en-US" b="1" u="sng" dirty="0" smtClean="0">
                <a:latin typeface="Rockwell" panose="02060603020205020403" pitchFamily="18" charset="0"/>
              </a:rPr>
              <a:t>Discerning Between…</a:t>
            </a:r>
            <a:endParaRPr lang="es-GT" b="1" u="sng" dirty="0">
              <a:latin typeface="Rockwell" panose="02060603020205020403" pitchFamily="18" charset="0"/>
            </a:endParaRPr>
          </a:p>
        </p:txBody>
      </p:sp>
      <p:sp>
        <p:nvSpPr>
          <p:cNvPr id="2" name="Rectangle 1"/>
          <p:cNvSpPr/>
          <p:nvPr/>
        </p:nvSpPr>
        <p:spPr>
          <a:xfrm>
            <a:off x="76200" y="2667000"/>
            <a:ext cx="5029200" cy="4108817"/>
          </a:xfrm>
          <a:prstGeom prst="rect">
            <a:avLst/>
          </a:prstGeom>
          <a:ln w="28575">
            <a:solidFill>
              <a:schemeClr val="tx1"/>
            </a:solidFill>
          </a:ln>
        </p:spPr>
        <p:txBody>
          <a:bodyPr wrap="square">
            <a:spAutoFit/>
          </a:bodyPr>
          <a:lstStyle/>
          <a:p>
            <a:pPr marL="285750" indent="-285750">
              <a:buFont typeface="Arial" panose="020B0604020202020204" pitchFamily="34" charset="0"/>
              <a:buChar char="•"/>
            </a:pPr>
            <a:r>
              <a:rPr lang="en-US" sz="1900" b="1" dirty="0" smtClean="0">
                <a:latin typeface="Rockwell" panose="02060603020205020403" pitchFamily="18" charset="0"/>
              </a:rPr>
              <a:t>1 </a:t>
            </a:r>
            <a:r>
              <a:rPr lang="en-US" sz="1900" b="1" dirty="0">
                <a:latin typeface="Rockwell" panose="02060603020205020403" pitchFamily="18" charset="0"/>
              </a:rPr>
              <a:t>Cor 15:3-4</a:t>
            </a:r>
            <a:r>
              <a:rPr lang="en-US" sz="1900" dirty="0">
                <a:latin typeface="Rockwell" panose="02060603020205020403" pitchFamily="18" charset="0"/>
              </a:rPr>
              <a:t> – “For I delivered to you as of first importance what I also received, that Christ died for our sins according to the Scriptures, and that He was buried, and that He was raised on the third day according to the Scriptures</a:t>
            </a:r>
            <a:r>
              <a:rPr lang="en-US" sz="1900" dirty="0" smtClean="0">
                <a:latin typeface="Rockwell" panose="02060603020205020403" pitchFamily="18" charset="0"/>
              </a:rPr>
              <a:t>”</a:t>
            </a:r>
          </a:p>
          <a:p>
            <a:pPr marL="285750" indent="-285750">
              <a:buFont typeface="Arial" panose="020B0604020202020204" pitchFamily="34" charset="0"/>
              <a:buChar char="•"/>
            </a:pPr>
            <a:endParaRPr lang="en-US" sz="1400" b="1" dirty="0" smtClean="0">
              <a:latin typeface="Rockwell" panose="02060603020205020403" pitchFamily="18" charset="0"/>
            </a:endParaRPr>
          </a:p>
          <a:p>
            <a:pPr marL="285750" indent="-285750">
              <a:buFont typeface="Arial" panose="020B0604020202020204" pitchFamily="34" charset="0"/>
              <a:buChar char="•"/>
            </a:pPr>
            <a:r>
              <a:rPr lang="en-US" sz="1900" b="1" dirty="0">
                <a:latin typeface="Rockwell" panose="02060603020205020403" pitchFamily="18" charset="0"/>
              </a:rPr>
              <a:t>Matt 23:23</a:t>
            </a:r>
            <a:r>
              <a:rPr lang="en-US" sz="1900" dirty="0">
                <a:latin typeface="Rockwell" panose="02060603020205020403" pitchFamily="18" charset="0"/>
              </a:rPr>
              <a:t> – “Woe to you, scribes and Pharisees, hypocrites! For you tithe mint and dill and </a:t>
            </a:r>
            <a:r>
              <a:rPr lang="en-US" sz="1900" dirty="0" err="1">
                <a:latin typeface="Rockwell" panose="02060603020205020403" pitchFamily="18" charset="0"/>
              </a:rPr>
              <a:t>cummin</a:t>
            </a:r>
            <a:r>
              <a:rPr lang="en-US" sz="1900" dirty="0">
                <a:latin typeface="Rockwell" panose="02060603020205020403" pitchFamily="18" charset="0"/>
              </a:rPr>
              <a:t>, and have neglected the weightier provisions of the law: justice and mercy and faithfulness; but these are the things you should have done without neglecting the others.”</a:t>
            </a:r>
          </a:p>
        </p:txBody>
      </p:sp>
      <p:pic>
        <p:nvPicPr>
          <p:cNvPr id="8194" name="Picture 2" descr="Image result for of first importanc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748843"/>
            <a:ext cx="3947160" cy="29087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181600" y="3657600"/>
            <a:ext cx="3962400" cy="3118217"/>
          </a:xfrm>
          <a:prstGeom prst="rect">
            <a:avLst/>
          </a:prstGeom>
        </p:spPr>
      </p:pic>
    </p:spTree>
    <p:extLst>
      <p:ext uri="{BB962C8B-B14F-4D97-AF65-F5344CB8AC3E}">
        <p14:creationId xmlns:p14="http://schemas.microsoft.com/office/powerpoint/2010/main" val="107854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500"/>
                                        <p:tgtEl>
                                          <p:spTgt spid="819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685800"/>
            <a:ext cx="9144000" cy="2438400"/>
          </a:xfrm>
        </p:spPr>
        <p:txBody>
          <a:bodyPr>
            <a:normAutofit/>
          </a:bodyPr>
          <a:lstStyle/>
          <a:p>
            <a:pPr>
              <a:lnSpc>
                <a:spcPct val="110000"/>
              </a:lnSpc>
              <a:buFont typeface="Wingdings" panose="05000000000000000000" pitchFamily="2" charset="2"/>
              <a:buChar char="q"/>
              <a:defRPr/>
            </a:pPr>
            <a:r>
              <a:rPr lang="en-US" sz="2400" dirty="0" smtClean="0">
                <a:latin typeface="Rockwell" panose="02060603020205020403" pitchFamily="18" charset="0"/>
              </a:rPr>
              <a:t>Right Vs. Wrong</a:t>
            </a:r>
          </a:p>
          <a:p>
            <a:pPr>
              <a:lnSpc>
                <a:spcPct val="110000"/>
              </a:lnSpc>
              <a:buFont typeface="Wingdings" panose="05000000000000000000" pitchFamily="2" charset="2"/>
              <a:buChar char="q"/>
              <a:defRPr/>
            </a:pPr>
            <a:r>
              <a:rPr lang="en-US" sz="2400" dirty="0" smtClean="0">
                <a:latin typeface="Rockwell" panose="02060603020205020403" pitchFamily="18" charset="0"/>
              </a:rPr>
              <a:t>Good Vs. Better</a:t>
            </a:r>
          </a:p>
          <a:p>
            <a:pPr>
              <a:lnSpc>
                <a:spcPct val="110000"/>
              </a:lnSpc>
              <a:buFont typeface="Wingdings" panose="05000000000000000000" pitchFamily="2" charset="2"/>
              <a:buChar char="q"/>
              <a:defRPr/>
            </a:pPr>
            <a:r>
              <a:rPr lang="en-US" sz="2400" dirty="0" smtClean="0">
                <a:latin typeface="Rockwell" panose="02060603020205020403" pitchFamily="18" charset="0"/>
              </a:rPr>
              <a:t>Better Vs. Best</a:t>
            </a:r>
          </a:p>
          <a:p>
            <a:pPr>
              <a:lnSpc>
                <a:spcPct val="110000"/>
              </a:lnSpc>
              <a:buFont typeface="Wingdings" panose="05000000000000000000" pitchFamily="2" charset="2"/>
              <a:buChar char="q"/>
              <a:defRPr/>
            </a:pPr>
            <a:r>
              <a:rPr lang="en-US" sz="2400" dirty="0" smtClean="0">
                <a:latin typeface="Rockwell" panose="02060603020205020403" pitchFamily="18" charset="0"/>
              </a:rPr>
              <a:t>Primary Vs. Secondary</a:t>
            </a:r>
          </a:p>
          <a:p>
            <a:pPr>
              <a:lnSpc>
                <a:spcPct val="110000"/>
              </a:lnSpc>
              <a:buFont typeface="Wingdings" panose="05000000000000000000" pitchFamily="2" charset="2"/>
              <a:buChar char="q"/>
              <a:defRPr/>
            </a:pPr>
            <a:r>
              <a:rPr lang="en-US" sz="2400" dirty="0" smtClean="0">
                <a:latin typeface="Rockwell" panose="02060603020205020403" pitchFamily="18" charset="0"/>
              </a:rPr>
              <a:t>Essential Vs. Indifferent</a:t>
            </a:r>
          </a:p>
        </p:txBody>
      </p:sp>
      <p:sp>
        <p:nvSpPr>
          <p:cNvPr id="5" name="Title 1"/>
          <p:cNvSpPr>
            <a:spLocks noGrp="1"/>
          </p:cNvSpPr>
          <p:nvPr>
            <p:ph type="title"/>
          </p:nvPr>
        </p:nvSpPr>
        <p:spPr>
          <a:xfrm>
            <a:off x="0" y="0"/>
            <a:ext cx="9144000" cy="685800"/>
          </a:xfrm>
        </p:spPr>
        <p:txBody>
          <a:bodyPr>
            <a:noAutofit/>
          </a:bodyPr>
          <a:lstStyle/>
          <a:p>
            <a:r>
              <a:rPr lang="en-US" b="1" u="sng" dirty="0" smtClean="0">
                <a:latin typeface="Rockwell" panose="02060603020205020403" pitchFamily="18" charset="0"/>
              </a:rPr>
              <a:t>Discerning Between…</a:t>
            </a:r>
            <a:endParaRPr lang="es-GT" b="1" u="sng" dirty="0">
              <a:latin typeface="Rockwell" panose="02060603020205020403" pitchFamily="18" charset="0"/>
            </a:endParaRPr>
          </a:p>
        </p:txBody>
      </p:sp>
      <p:sp>
        <p:nvSpPr>
          <p:cNvPr id="6" name="Rectangle 5"/>
          <p:cNvSpPr/>
          <p:nvPr/>
        </p:nvSpPr>
        <p:spPr>
          <a:xfrm>
            <a:off x="30480" y="3113127"/>
            <a:ext cx="4693920" cy="3693319"/>
          </a:xfrm>
          <a:prstGeom prst="rect">
            <a:avLst/>
          </a:prstGeom>
          <a:ln w="28575">
            <a:solidFill>
              <a:schemeClr val="tx1"/>
            </a:solidFill>
          </a:ln>
        </p:spPr>
        <p:txBody>
          <a:bodyPr wrap="square">
            <a:spAutoFit/>
          </a:bodyPr>
          <a:lstStyle/>
          <a:p>
            <a:pPr marL="285750" indent="-285750">
              <a:buFont typeface="Arial" panose="020B0604020202020204" pitchFamily="34" charset="0"/>
              <a:buChar char="•"/>
            </a:pPr>
            <a:r>
              <a:rPr lang="en-US" b="1" dirty="0">
                <a:latin typeface="Rockwell" panose="02060603020205020403" pitchFamily="18" charset="0"/>
              </a:rPr>
              <a:t>Rom 14:5-6</a:t>
            </a:r>
            <a:r>
              <a:rPr lang="en-US" dirty="0">
                <a:latin typeface="Rockwell" panose="02060603020205020403" pitchFamily="18" charset="0"/>
              </a:rPr>
              <a:t> – “One person regards one day above another, another regards every day alike. Each person must be fully convinced in his own mind. He who observes the day, observes it for the Lord, and he who eats, does so for the Lord, </a:t>
            </a:r>
            <a:r>
              <a:rPr lang="en-US" dirty="0" smtClean="0">
                <a:latin typeface="Rockwell" panose="02060603020205020403" pitchFamily="18" charset="0"/>
              </a:rPr>
              <a:t>for he gives </a:t>
            </a:r>
            <a:r>
              <a:rPr lang="en-US" dirty="0">
                <a:latin typeface="Rockwell" panose="02060603020205020403" pitchFamily="18" charset="0"/>
              </a:rPr>
              <a:t>thanks to God; and he who eats not, for the Lord he does not eat, and gives thanks to God.”</a:t>
            </a:r>
            <a:r>
              <a:rPr lang="en-US" b="1" dirty="0" smtClean="0">
                <a:latin typeface="Rockwell" panose="02060603020205020403" pitchFamily="18" charset="0"/>
              </a:rPr>
              <a:t> </a:t>
            </a:r>
          </a:p>
          <a:p>
            <a:pPr marL="285750" indent="-285750">
              <a:buFont typeface="Arial" panose="020B0604020202020204" pitchFamily="34" charset="0"/>
              <a:buChar char="•"/>
            </a:pPr>
            <a:r>
              <a:rPr lang="en-US" b="1" dirty="0" smtClean="0">
                <a:latin typeface="Rockwell" panose="02060603020205020403" pitchFamily="18" charset="0"/>
              </a:rPr>
              <a:t>Rom 14:13</a:t>
            </a:r>
            <a:r>
              <a:rPr lang="en-US" dirty="0" smtClean="0">
                <a:latin typeface="Rockwell" panose="02060603020205020403" pitchFamily="18" charset="0"/>
              </a:rPr>
              <a:t> – “</a:t>
            </a:r>
            <a:r>
              <a:rPr lang="en-US" dirty="0">
                <a:latin typeface="Rockwell" panose="02060603020205020403" pitchFamily="18" charset="0"/>
              </a:rPr>
              <a:t>Therefore let </a:t>
            </a:r>
            <a:r>
              <a:rPr lang="en-US" dirty="0" smtClean="0">
                <a:latin typeface="Rockwell" panose="02060603020205020403" pitchFamily="18" charset="0"/>
              </a:rPr>
              <a:t>us not judge one </a:t>
            </a:r>
            <a:r>
              <a:rPr lang="en-US" dirty="0">
                <a:latin typeface="Rockwell" panose="02060603020205020403" pitchFamily="18" charset="0"/>
              </a:rPr>
              <a:t>another anymore, but rather determine this—not to put an obstacle or a stumbling block in a brother’s way.</a:t>
            </a:r>
            <a:r>
              <a:rPr lang="en-US" dirty="0" smtClean="0">
                <a:latin typeface="Rockwell" panose="02060603020205020403" pitchFamily="18" charset="0"/>
              </a:rPr>
              <a:t>”</a:t>
            </a:r>
            <a:endParaRPr lang="en-US" dirty="0">
              <a:latin typeface="Rockwell" panose="02060603020205020403" pitchFamily="18" charset="0"/>
            </a:endParaRPr>
          </a:p>
        </p:txBody>
      </p:sp>
      <p:pic>
        <p:nvPicPr>
          <p:cNvPr id="7170" name="Picture 2" descr="Image result for jewish dietary law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762000"/>
            <a:ext cx="4355392" cy="604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07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500"/>
                                        <p:tgtEl>
                                          <p:spTgt spid="717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27217</TotalTime>
  <Words>3683</Words>
  <Application>Microsoft Office PowerPoint</Application>
  <PresentationFormat>On-screen Show (4:3)</PresentationFormat>
  <Paragraphs>223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Helvetica Neue</vt:lpstr>
      <vt:lpstr>Rockwell</vt:lpstr>
      <vt:lpstr>Wingdings</vt:lpstr>
      <vt:lpstr>Office Theme</vt:lpstr>
      <vt:lpstr>PowerPoint Presentation</vt:lpstr>
      <vt:lpstr>PowerPoint Presentation</vt:lpstr>
      <vt:lpstr>PowerPoint Presentation</vt:lpstr>
      <vt:lpstr>PowerPoint Presentation</vt:lpstr>
      <vt:lpstr>Discerning Between…</vt:lpstr>
      <vt:lpstr>Discerning Between…</vt:lpstr>
      <vt:lpstr>Discerning Between…</vt:lpstr>
      <vt:lpstr>Discerning Between…</vt:lpstr>
      <vt:lpstr>Discerning Between…</vt:lpstr>
      <vt:lpstr>Discerning Between…</vt:lpstr>
      <vt:lpstr>Keys To Discernment</vt:lpstr>
      <vt:lpstr>Keys To Discernment</vt:lpstr>
      <vt:lpstr>Keys To Discernment</vt:lpstr>
      <vt:lpstr>Keys To Discernment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ryan.h.hasty@gmail.com</cp:lastModifiedBy>
  <cp:revision>451</cp:revision>
  <cp:lastPrinted>2020-01-09T00:08:23Z</cp:lastPrinted>
  <dcterms:created xsi:type="dcterms:W3CDTF">2006-08-16T00:00:00Z</dcterms:created>
  <dcterms:modified xsi:type="dcterms:W3CDTF">2020-01-09T00:10:09Z</dcterms:modified>
</cp:coreProperties>
</file>