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56" r:id="rId3"/>
    <p:sldId id="262" r:id="rId4"/>
    <p:sldId id="263" r:id="rId5"/>
    <p:sldId id="264" r:id="rId6"/>
    <p:sldId id="265" r:id="rId7"/>
    <p:sldId id="272" r:id="rId8"/>
    <p:sldId id="266" r:id="rId9"/>
    <p:sldId id="273" r:id="rId10"/>
    <p:sldId id="269" r:id="rId11"/>
    <p:sldId id="267" r:id="rId12"/>
    <p:sldId id="270" r:id="rId13"/>
    <p:sldId id="268"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42941" autoAdjust="0"/>
  </p:normalViewPr>
  <p:slideViewPr>
    <p:cSldViewPr>
      <p:cViewPr varScale="1">
        <p:scale>
          <a:sx n="49" d="100"/>
          <a:sy n="49" d="100"/>
        </p:scale>
        <p:origin x="1152" y="36"/>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108" y="1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33800" y="0"/>
            <a:ext cx="1676400" cy="12573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1" y="1371600"/>
            <a:ext cx="9141884" cy="502920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GT" dirty="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12F549-4277-491E-B045-5BF51186A4DF}" type="slidenum">
              <a:rPr lang="es-GT" smtClean="0"/>
              <a:t>‹#›</a:t>
            </a:fld>
            <a:endParaRPr lang="es-GT"/>
          </a:p>
        </p:txBody>
      </p:sp>
    </p:spTree>
    <p:extLst>
      <p:ext uri="{BB962C8B-B14F-4D97-AF65-F5344CB8AC3E}">
        <p14:creationId xmlns:p14="http://schemas.microsoft.com/office/powerpoint/2010/main" val="13109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1</a:t>
            </a:fld>
            <a:endParaRPr lang="es-GT"/>
          </a:p>
        </p:txBody>
      </p:sp>
    </p:spTree>
    <p:extLst>
      <p:ext uri="{BB962C8B-B14F-4D97-AF65-F5344CB8AC3E}">
        <p14:creationId xmlns:p14="http://schemas.microsoft.com/office/powerpoint/2010/main" val="345690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Matt 22, the Sadducees thought they had Jesus. They had concocted this religious hypothetical based on their incorrect belief</a:t>
            </a:r>
            <a:r>
              <a:rPr lang="en-US" sz="1200" kern="1200" baseline="0" dirty="0" smtClean="0">
                <a:solidFill>
                  <a:schemeClr val="tx1"/>
                </a:solidFill>
                <a:effectLst/>
                <a:latin typeface="+mn-lt"/>
                <a:ea typeface="+mn-ea"/>
                <a:cs typeface="+mn-cs"/>
              </a:rPr>
              <a:t> that there is no resurrection – </a:t>
            </a:r>
            <a:r>
              <a:rPr lang="en-US" sz="1200" b="1" kern="1200" baseline="0" dirty="0" smtClean="0">
                <a:solidFill>
                  <a:schemeClr val="tx1"/>
                </a:solidFill>
                <a:effectLst/>
                <a:latin typeface="+mn-lt"/>
                <a:ea typeface="+mn-ea"/>
                <a:cs typeface="+mn-cs"/>
              </a:rPr>
              <a:t>Matt 22:23-28</a:t>
            </a:r>
            <a:r>
              <a:rPr lang="en-US" sz="1200" kern="1200" baseline="0" dirty="0" smtClean="0">
                <a:solidFill>
                  <a:schemeClr val="tx1"/>
                </a:solidFill>
                <a:effectLst/>
                <a:latin typeface="+mn-lt"/>
                <a:ea typeface="+mn-ea"/>
                <a:cs typeface="+mn-cs"/>
              </a:rPr>
              <a:t> – Now notice Jesus’ response in </a:t>
            </a:r>
            <a:r>
              <a:rPr lang="en-US" sz="1200" b="1" kern="1200" baseline="0" dirty="0" smtClean="0">
                <a:solidFill>
                  <a:schemeClr val="tx1"/>
                </a:solidFill>
                <a:effectLst/>
                <a:latin typeface="+mn-lt"/>
                <a:ea typeface="+mn-ea"/>
                <a:cs typeface="+mn-cs"/>
              </a:rPr>
              <a:t>Matt 22:29</a:t>
            </a:r>
            <a:r>
              <a:rPr lang="en-US" sz="1200" kern="1200" baseline="0" dirty="0" smtClean="0">
                <a:solidFill>
                  <a:schemeClr val="tx1"/>
                </a:solidFill>
                <a:effectLst/>
                <a:latin typeface="+mn-lt"/>
                <a:ea typeface="+mn-ea"/>
                <a:cs typeface="+mn-cs"/>
              </a:rPr>
              <a:t> – This was a punch to the gut. The Sadducees were teachers of the people. The people looked up to them and their example and Jesus says, “You don’t know what you’re talking about.” That no doubt bruised their ego. But it was the truth. All those years reading and memorizing scripture and they had missed the truth of the resurrection in the story of Moses at the burning bush – “I am the God of Abraham, the God of Isaac, and the God of Jacob” God is not the God of the dead, but of the living. They never thought deeply enough in what they read otherwise the use of the verb tenses would have clued them into this reality.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Does this not show us that there is more to studying the bible than a mere surface reading? And what treasures are there to mine if we would seek after it with this intensity?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Both of these examples, and</a:t>
            </a:r>
            <a:r>
              <a:rPr lang="en-US" sz="1200" kern="1200" baseline="0" dirty="0" smtClean="0">
                <a:solidFill>
                  <a:schemeClr val="tx1"/>
                </a:solidFill>
                <a:effectLst/>
                <a:latin typeface="+mn-lt"/>
                <a:ea typeface="+mn-ea"/>
                <a:cs typeface="+mn-cs"/>
              </a:rPr>
              <a:t> others we could look at, </a:t>
            </a:r>
            <a:r>
              <a:rPr lang="en-US" sz="1200" kern="1200" dirty="0" smtClean="0">
                <a:solidFill>
                  <a:schemeClr val="tx1"/>
                </a:solidFill>
                <a:effectLst/>
                <a:latin typeface="+mn-lt"/>
                <a:ea typeface="+mn-ea"/>
                <a:cs typeface="+mn-cs"/>
              </a:rPr>
              <a:t>suggests that Jesus</a:t>
            </a:r>
            <a:r>
              <a:rPr lang="en-US" sz="1200" kern="1200" baseline="0" dirty="0" smtClean="0">
                <a:solidFill>
                  <a:schemeClr val="tx1"/>
                </a:solidFill>
                <a:effectLst/>
                <a:latin typeface="+mn-lt"/>
                <a:ea typeface="+mn-ea"/>
                <a:cs typeface="+mn-cs"/>
              </a:rPr>
              <a:t> expects all of his followers to go beyond a cursory understanding of God’s word. We must dig deep. Only then can we go beyond mere knowledge to an actual understanding that produces wisdom.</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10</a:t>
            </a:fld>
            <a:endParaRPr lang="es-GT" dirty="0"/>
          </a:p>
        </p:txBody>
      </p:sp>
    </p:spTree>
    <p:extLst>
      <p:ext uri="{BB962C8B-B14F-4D97-AF65-F5344CB8AC3E}">
        <p14:creationId xmlns:p14="http://schemas.microsoft.com/office/powerpoint/2010/main" val="257024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prevents someone from understanding?</a:t>
            </a:r>
            <a:endParaRPr lang="es-G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GT"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a:t>
            </a:r>
            <a:r>
              <a:rPr lang="en-US" sz="1200" u="sng" kern="1200" dirty="0" smtClean="0">
                <a:solidFill>
                  <a:schemeClr val="tx1"/>
                </a:solidFill>
                <a:effectLst/>
                <a:latin typeface="+mn-lt"/>
                <a:ea typeface="+mn-ea"/>
                <a:cs typeface="+mn-cs"/>
              </a:rPr>
              <a:t>Untaught</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2 Pet 3:16</a:t>
            </a:r>
            <a:r>
              <a:rPr lang="en-US" sz="1200" kern="1200" dirty="0" smtClean="0">
                <a:solidFill>
                  <a:schemeClr val="tx1"/>
                </a:solidFill>
                <a:effectLst/>
                <a:latin typeface="+mn-lt"/>
                <a:ea typeface="+mn-ea"/>
                <a:cs typeface="+mn-cs"/>
              </a:rPr>
              <a:t> – Obviously, in order to understand, there has to be knowledge. There are things we must learn that require</a:t>
            </a:r>
            <a:r>
              <a:rPr lang="en-US" sz="1200" kern="1200" baseline="0" dirty="0" smtClean="0">
                <a:solidFill>
                  <a:schemeClr val="tx1"/>
                </a:solidFill>
                <a:effectLst/>
                <a:latin typeface="+mn-lt"/>
                <a:ea typeface="+mn-ea"/>
                <a:cs typeface="+mn-cs"/>
              </a:rPr>
              <a:t> maturity and if we do not develop the fundamental knowledge from which to build on more deeper principles, certain things that are taught will </a:t>
            </a:r>
            <a:r>
              <a:rPr lang="en-US" sz="1200" kern="1200" baseline="0" dirty="0" smtClean="0">
                <a:solidFill>
                  <a:schemeClr val="tx1"/>
                </a:solidFill>
                <a:effectLst/>
                <a:latin typeface="+mn-lt"/>
                <a:ea typeface="+mn-ea"/>
                <a:cs typeface="+mn-cs"/>
              </a:rPr>
              <a:t>sound </a:t>
            </a:r>
            <a:r>
              <a:rPr lang="en-US" sz="1200" kern="1200" baseline="0" dirty="0" smtClean="0">
                <a:solidFill>
                  <a:schemeClr val="tx1"/>
                </a:solidFill>
                <a:effectLst/>
                <a:latin typeface="+mn-lt"/>
                <a:ea typeface="+mn-ea"/>
                <a:cs typeface="+mn-cs"/>
              </a:rPr>
              <a:t>ridicules. How can someone without a knowledge of arithmetic ever understand calculus? Yet the principles of calculus are what makes our cars go and our airplanes fly. If I cannot understand some spiritual truth that is being taught, perhaps I have not learned fundamental principles beforehand. </a:t>
            </a:r>
            <a:endParaRPr lang="en-US" sz="1200" kern="1200" dirty="0" smtClean="0">
              <a:solidFill>
                <a:schemeClr val="tx1"/>
              </a:solidFill>
              <a:effectLst/>
              <a:latin typeface="+mn-lt"/>
              <a:ea typeface="+mn-ea"/>
              <a:cs typeface="+mn-cs"/>
            </a:endParaRPr>
          </a:p>
          <a:p>
            <a:pPr lvl="0"/>
            <a:endParaRPr lang="es-GT"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a:t>
            </a:r>
            <a:r>
              <a:rPr lang="en-US" sz="1200" u="sng" kern="1200" dirty="0" smtClean="0">
                <a:solidFill>
                  <a:schemeClr val="tx1"/>
                </a:solidFill>
                <a:effectLst/>
                <a:latin typeface="+mn-lt"/>
                <a:ea typeface="+mn-ea"/>
                <a:cs typeface="+mn-cs"/>
              </a:rPr>
              <a:t>Unstable</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2 Pet 3:16</a:t>
            </a:r>
            <a:r>
              <a:rPr lang="en-US" sz="1200" kern="1200" dirty="0" smtClean="0">
                <a:solidFill>
                  <a:schemeClr val="tx1"/>
                </a:solidFill>
                <a:effectLst/>
                <a:latin typeface="+mn-lt"/>
                <a:ea typeface="+mn-ea"/>
                <a:cs typeface="+mn-cs"/>
              </a:rPr>
              <a:t> – However not everyone who</a:t>
            </a:r>
            <a:r>
              <a:rPr lang="en-US" sz="1200" kern="1200" baseline="0" dirty="0" smtClean="0">
                <a:solidFill>
                  <a:schemeClr val="tx1"/>
                </a:solidFill>
                <a:effectLst/>
                <a:latin typeface="+mn-lt"/>
                <a:ea typeface="+mn-ea"/>
                <a:cs typeface="+mn-cs"/>
              </a:rPr>
              <a:t> does not understand is due to being untaught. Sometimes it is because we are unstable. This word comes</a:t>
            </a:r>
            <a:r>
              <a:rPr lang="en-US" sz="1200" kern="1200" dirty="0" smtClean="0">
                <a:solidFill>
                  <a:schemeClr val="tx1"/>
                </a:solidFill>
                <a:effectLst/>
                <a:latin typeface="+mn-lt"/>
                <a:ea typeface="+mn-ea"/>
                <a:cs typeface="+mn-cs"/>
              </a:rPr>
              <a:t> from the Greek word that means “does not have a staff to lean on.” This could be a person w/o a true faith in Jesus because of too much faith in man or a person not grounded in God’s authority. </a:t>
            </a:r>
            <a:r>
              <a:rPr lang="en-US" sz="1200" kern="1200" noProof="0" dirty="0" smtClean="0">
                <a:solidFill>
                  <a:schemeClr val="tx1"/>
                </a:solidFill>
                <a:effectLst/>
                <a:latin typeface="+mn-lt"/>
                <a:ea typeface="+mn-ea"/>
                <a:cs typeface="+mn-cs"/>
              </a:rPr>
              <a:t>They are building their faith on sand, not rock. </a:t>
            </a:r>
          </a:p>
          <a:p>
            <a:pPr lvl="0"/>
            <a:endParaRPr lang="es-G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3. </a:t>
            </a:r>
            <a:r>
              <a:rPr lang="en-US" sz="1200" u="sng" kern="1200" noProof="0" dirty="0" smtClean="0">
                <a:solidFill>
                  <a:schemeClr val="tx1"/>
                </a:solidFill>
                <a:effectLst/>
                <a:latin typeface="+mn-lt"/>
                <a:ea typeface="+mn-ea"/>
                <a:cs typeface="+mn-cs"/>
              </a:rPr>
              <a:t>Fleshly</a:t>
            </a:r>
            <a:r>
              <a:rPr lang="es-GT" sz="1200" kern="1200" dirty="0" smtClean="0">
                <a:solidFill>
                  <a:schemeClr val="tx1"/>
                </a:solidFill>
                <a:effectLst/>
                <a:latin typeface="+mn-lt"/>
                <a:ea typeface="+mn-ea"/>
                <a:cs typeface="+mn-cs"/>
              </a:rPr>
              <a:t> - </a:t>
            </a:r>
            <a:r>
              <a:rPr lang="es-GT" sz="1200" b="1" kern="1200" dirty="0" smtClean="0">
                <a:solidFill>
                  <a:schemeClr val="tx1"/>
                </a:solidFill>
                <a:effectLst/>
                <a:latin typeface="+mn-lt"/>
                <a:ea typeface="+mn-ea"/>
                <a:cs typeface="+mn-cs"/>
              </a:rPr>
              <a:t>1 Cor 2:14</a:t>
            </a:r>
            <a:r>
              <a:rPr lang="es-GT" sz="1200" kern="1200" dirty="0" smtClean="0">
                <a:solidFill>
                  <a:schemeClr val="tx1"/>
                </a:solidFill>
                <a:effectLst/>
                <a:latin typeface="+mn-lt"/>
                <a:ea typeface="+mn-ea"/>
                <a:cs typeface="+mn-cs"/>
              </a:rPr>
              <a:t> – </a:t>
            </a:r>
            <a:r>
              <a:rPr lang="en-US" sz="1200" kern="1200" noProof="0" dirty="0" smtClean="0">
                <a:solidFill>
                  <a:schemeClr val="tx1"/>
                </a:solidFill>
                <a:effectLst/>
                <a:latin typeface="+mn-lt"/>
                <a:ea typeface="+mn-ea"/>
                <a:cs typeface="+mn-cs"/>
              </a:rPr>
              <a:t>This could be someone who reasons with their</a:t>
            </a:r>
            <a:r>
              <a:rPr lang="en-US" sz="1200" kern="1200" baseline="0" noProof="0" dirty="0" smtClean="0">
                <a:solidFill>
                  <a:schemeClr val="tx1"/>
                </a:solidFill>
                <a:effectLst/>
                <a:latin typeface="+mn-lt"/>
                <a:ea typeface="+mn-ea"/>
                <a:cs typeface="+mn-cs"/>
              </a:rPr>
              <a:t> heart and not their mind. It could be a person who puts his passions before his principles. If I cannot step out of myself and look at spiritual truths objectively because </a:t>
            </a:r>
            <a:r>
              <a:rPr lang="en-US" sz="1200" kern="1200" baseline="0" noProof="0" dirty="0" smtClean="0">
                <a:solidFill>
                  <a:schemeClr val="tx1"/>
                </a:solidFill>
                <a:effectLst/>
                <a:latin typeface="+mn-lt"/>
                <a:ea typeface="+mn-ea"/>
                <a:cs typeface="+mn-cs"/>
              </a:rPr>
              <a:t>I’m feeling my way through life, </a:t>
            </a:r>
            <a:r>
              <a:rPr lang="en-US" sz="1200" kern="1200" baseline="0" noProof="0" dirty="0" smtClean="0">
                <a:solidFill>
                  <a:schemeClr val="tx1"/>
                </a:solidFill>
                <a:effectLst/>
                <a:latin typeface="+mn-lt"/>
                <a:ea typeface="+mn-ea"/>
                <a:cs typeface="+mn-cs"/>
              </a:rPr>
              <a:t>even those things which are </a:t>
            </a:r>
            <a:r>
              <a:rPr lang="en-US" sz="1200" kern="1200" baseline="0" noProof="0" dirty="0" smtClean="0">
                <a:solidFill>
                  <a:schemeClr val="tx1"/>
                </a:solidFill>
                <a:effectLst/>
                <a:latin typeface="+mn-lt"/>
                <a:ea typeface="+mn-ea"/>
                <a:cs typeface="+mn-cs"/>
              </a:rPr>
              <a:t>true will </a:t>
            </a:r>
            <a:r>
              <a:rPr lang="en-US" sz="1200" u="sng" kern="1200" baseline="0" noProof="0" dirty="0" smtClean="0">
                <a:solidFill>
                  <a:schemeClr val="tx1"/>
                </a:solidFill>
                <a:effectLst/>
                <a:latin typeface="+mn-lt"/>
                <a:ea typeface="+mn-ea"/>
                <a:cs typeface="+mn-cs"/>
              </a:rPr>
              <a:t>seem</a:t>
            </a:r>
            <a:r>
              <a:rPr lang="en-US" sz="1200" kern="1200" baseline="0" noProof="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untrue. No one living by the flesh will ever understand or appreciate deep spiritual truths. He is unable to. He or she will hardly admit it though. They’ll hate the messenger who teaches </a:t>
            </a:r>
            <a:r>
              <a:rPr lang="en-US" sz="1200" kern="1200" baseline="0" noProof="0" dirty="0" smtClean="0">
                <a:solidFill>
                  <a:schemeClr val="tx1"/>
                </a:solidFill>
                <a:effectLst/>
                <a:latin typeface="+mn-lt"/>
                <a:ea typeface="+mn-ea"/>
                <a:cs typeface="+mn-cs"/>
              </a:rPr>
              <a:t>because they’re letting their passions instruct them.</a:t>
            </a:r>
            <a:endParaRPr lang="es-GT" sz="1200" kern="1200" dirty="0" smtClean="0">
              <a:solidFill>
                <a:schemeClr val="tx1"/>
              </a:solidFill>
              <a:effectLst/>
              <a:latin typeface="+mn-lt"/>
              <a:ea typeface="+mn-ea"/>
              <a:cs typeface="+mn-cs"/>
            </a:endParaRPr>
          </a:p>
          <a:p>
            <a:pPr lvl="0"/>
            <a:endParaRPr lang="es-GT"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4. </a:t>
            </a:r>
            <a:r>
              <a:rPr lang="en-US" sz="1200" b="0" u="sng" kern="1200" dirty="0" smtClean="0">
                <a:solidFill>
                  <a:schemeClr val="tx1"/>
                </a:solidFill>
                <a:effectLst/>
                <a:latin typeface="+mn-lt"/>
                <a:ea typeface="+mn-ea"/>
                <a:cs typeface="+mn-cs"/>
              </a:rPr>
              <a:t>Know-it-all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Prov 18:2</a:t>
            </a:r>
            <a:r>
              <a:rPr lang="en-US" sz="1200" kern="1200" dirty="0" smtClean="0">
                <a:solidFill>
                  <a:schemeClr val="tx1"/>
                </a:solidFill>
                <a:effectLst/>
                <a:latin typeface="+mn-lt"/>
                <a:ea typeface="+mn-ea"/>
                <a:cs typeface="+mn-cs"/>
              </a:rPr>
              <a:t> - </a:t>
            </a:r>
            <a:r>
              <a:rPr lang="en-US" sz="1200" kern="1200" noProof="0" dirty="0" smtClean="0">
                <a:solidFill>
                  <a:schemeClr val="tx1"/>
                </a:solidFill>
                <a:effectLst/>
                <a:latin typeface="+mn-lt"/>
                <a:ea typeface="+mn-ea"/>
                <a:cs typeface="+mn-cs"/>
              </a:rPr>
              <a:t>Ever been around the “actually” guy? You’re</a:t>
            </a:r>
            <a:r>
              <a:rPr lang="en-US" sz="1200" kern="1200" baseline="0" noProof="0" dirty="0" smtClean="0">
                <a:solidFill>
                  <a:schemeClr val="tx1"/>
                </a:solidFill>
                <a:effectLst/>
                <a:latin typeface="+mn-lt"/>
                <a:ea typeface="+mn-ea"/>
                <a:cs typeface="+mn-cs"/>
              </a:rPr>
              <a:t> talking about something, and this guy always has to give his two cents. He knows more than you and always assumes his views should be considered above another. I will never develop understanding until I learn to listen, think, meditate, and be slow to speak. </a:t>
            </a:r>
            <a:endParaRPr lang="en-US"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11</a:t>
            </a:fld>
            <a:endParaRPr lang="es-GT" dirty="0"/>
          </a:p>
        </p:txBody>
      </p:sp>
    </p:spTree>
    <p:extLst>
      <p:ext uri="{BB962C8B-B14F-4D97-AF65-F5344CB8AC3E}">
        <p14:creationId xmlns:p14="http://schemas.microsoft.com/office/powerpoint/2010/main" val="141164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GT" sz="1200" kern="1200" dirty="0" smtClean="0">
                <a:solidFill>
                  <a:schemeClr val="tx1"/>
                </a:solidFill>
                <a:effectLst/>
                <a:latin typeface="+mn-lt"/>
                <a:ea typeface="+mn-ea"/>
                <a:cs typeface="+mn-cs"/>
              </a:rPr>
              <a:t>5. </a:t>
            </a:r>
            <a:r>
              <a:rPr lang="en-US" sz="1200" u="sng" kern="1200" noProof="0" dirty="0" smtClean="0">
                <a:solidFill>
                  <a:schemeClr val="tx1"/>
                </a:solidFill>
                <a:effectLst/>
                <a:latin typeface="+mn-lt"/>
                <a:ea typeface="+mn-ea"/>
                <a:cs typeface="+mn-cs"/>
              </a:rPr>
              <a:t>Prejudice</a:t>
            </a:r>
            <a:r>
              <a:rPr lang="en-US" sz="1200" kern="1200" noProof="0" dirty="0" smtClean="0">
                <a:solidFill>
                  <a:schemeClr val="tx1"/>
                </a:solidFill>
                <a:effectLst/>
                <a:latin typeface="+mn-lt"/>
                <a:ea typeface="+mn-ea"/>
                <a:cs typeface="+mn-cs"/>
              </a:rPr>
              <a:t> - </a:t>
            </a:r>
            <a:r>
              <a:rPr lang="en-US" sz="1200" b="1" kern="1200" noProof="0" dirty="0" smtClean="0">
                <a:solidFill>
                  <a:schemeClr val="tx1"/>
                </a:solidFill>
                <a:effectLst/>
                <a:latin typeface="+mn-lt"/>
                <a:ea typeface="+mn-ea"/>
                <a:cs typeface="+mn-cs"/>
              </a:rPr>
              <a:t>Acts 10:34</a:t>
            </a:r>
            <a:r>
              <a:rPr lang="en-US" sz="1200" b="0" kern="1200" noProof="0" dirty="0" smtClean="0">
                <a:solidFill>
                  <a:schemeClr val="tx1"/>
                </a:solidFill>
                <a:effectLst/>
                <a:latin typeface="+mn-lt"/>
                <a:ea typeface="+mn-ea"/>
                <a:cs typeface="+mn-cs"/>
              </a:rPr>
              <a:t> –</a:t>
            </a:r>
            <a:r>
              <a:rPr lang="en-US" sz="1200" b="0" kern="1200" baseline="0" noProof="0" dirty="0" smtClean="0">
                <a:solidFill>
                  <a:schemeClr val="tx1"/>
                </a:solidFill>
                <a:effectLst/>
                <a:latin typeface="+mn-lt"/>
                <a:ea typeface="+mn-ea"/>
                <a:cs typeface="+mn-cs"/>
              </a:rPr>
              <a:t> Jesus had already told the Apostles to go into all the world and preach the gospel to every creature. But it took </a:t>
            </a:r>
            <a:r>
              <a:rPr lang="en-US" sz="1200" b="0" kern="1200" baseline="0" noProof="0" dirty="0" smtClean="0">
                <a:solidFill>
                  <a:schemeClr val="tx1"/>
                </a:solidFill>
                <a:effectLst/>
                <a:latin typeface="+mn-lt"/>
                <a:ea typeface="+mn-ea"/>
                <a:cs typeface="+mn-cs"/>
              </a:rPr>
              <a:t>an </a:t>
            </a:r>
            <a:r>
              <a:rPr lang="en-US" sz="1200" b="0" kern="1200" baseline="0" noProof="0" dirty="0" smtClean="0">
                <a:solidFill>
                  <a:schemeClr val="tx1"/>
                </a:solidFill>
                <a:effectLst/>
                <a:latin typeface="+mn-lt"/>
                <a:ea typeface="+mn-ea"/>
                <a:cs typeface="+mn-cs"/>
              </a:rPr>
              <a:t>intervention by the Holy Spirit to finally get Peter to do what he should have figured out on his own. Sometimes we bring prejudices and biases into our faith and it will hinder us from seeing people, teachings, and other realities through heavenly lenses.</a:t>
            </a:r>
            <a:endParaRPr lang="en-US" sz="1200" b="1" kern="1200" noProof="0" dirty="0" smtClean="0">
              <a:solidFill>
                <a:schemeClr val="tx1"/>
              </a:solidFill>
              <a:effectLst/>
              <a:latin typeface="+mn-lt"/>
              <a:ea typeface="+mn-ea"/>
              <a:cs typeface="+mn-cs"/>
            </a:endParaRPr>
          </a:p>
          <a:p>
            <a:pPr lvl="0"/>
            <a:endParaRPr lang="es-GT"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6. </a:t>
            </a:r>
            <a:r>
              <a:rPr lang="en-US" sz="1200" b="0" u="sng" kern="1200" dirty="0" smtClean="0">
                <a:solidFill>
                  <a:schemeClr val="tx1"/>
                </a:solidFill>
                <a:effectLst/>
                <a:latin typeface="+mn-lt"/>
                <a:ea typeface="+mn-ea"/>
                <a:cs typeface="+mn-cs"/>
              </a:rPr>
              <a:t>Dishonest heart</a:t>
            </a:r>
            <a:r>
              <a:rPr lang="en-US" sz="1200" kern="1200" dirty="0" smtClean="0">
                <a:solidFill>
                  <a:schemeClr val="tx1"/>
                </a:solidFill>
                <a:effectLst/>
                <a:latin typeface="+mn-lt"/>
                <a:ea typeface="+mn-ea"/>
                <a:cs typeface="+mn-cs"/>
              </a:rPr>
              <a:t> -  Consider the difference</a:t>
            </a:r>
            <a:r>
              <a:rPr lang="en-US" sz="1200" kern="1200" baseline="0" dirty="0" smtClean="0">
                <a:solidFill>
                  <a:schemeClr val="tx1"/>
                </a:solidFill>
                <a:effectLst/>
                <a:latin typeface="+mn-lt"/>
                <a:ea typeface="+mn-ea"/>
                <a:cs typeface="+mn-cs"/>
              </a:rPr>
              <a:t> between these two soils – </a:t>
            </a:r>
            <a:r>
              <a:rPr lang="en-US" sz="1200" b="1" kern="1200" dirty="0" smtClean="0">
                <a:solidFill>
                  <a:schemeClr val="tx1"/>
                </a:solidFill>
                <a:effectLst/>
                <a:latin typeface="+mn-lt"/>
                <a:ea typeface="+mn-ea"/>
                <a:cs typeface="+mn-cs"/>
              </a:rPr>
              <a:t>Matt 13:19</a:t>
            </a:r>
            <a:r>
              <a:rPr lang="en-US" sz="1200" kern="1200" dirty="0" smtClean="0">
                <a:solidFill>
                  <a:schemeClr val="tx1"/>
                </a:solidFill>
                <a:effectLst/>
                <a:latin typeface="+mn-lt"/>
                <a:ea typeface="+mn-ea"/>
                <a:cs typeface="+mn-cs"/>
              </a:rPr>
              <a:t> vs. </a:t>
            </a:r>
            <a:r>
              <a:rPr lang="en-US" sz="1200" b="1" kern="1200" dirty="0" smtClean="0">
                <a:solidFill>
                  <a:schemeClr val="tx1"/>
                </a:solidFill>
                <a:effectLst/>
                <a:latin typeface="+mn-lt"/>
                <a:ea typeface="+mn-ea"/>
                <a:cs typeface="+mn-cs"/>
              </a:rPr>
              <a:t>Matt 13:23</a:t>
            </a:r>
            <a:r>
              <a:rPr lang="en-US" sz="1200" kern="1200" dirty="0" smtClean="0">
                <a:solidFill>
                  <a:schemeClr val="tx1"/>
                </a:solidFill>
                <a:effectLst/>
                <a:latin typeface="+mn-lt"/>
                <a:ea typeface="+mn-ea"/>
                <a:cs typeface="+mn-cs"/>
              </a:rPr>
              <a:t> – What this shows is where my heart is inclined</a:t>
            </a:r>
            <a:r>
              <a:rPr lang="en-US" sz="1200" kern="1200" baseline="0" dirty="0" smtClean="0">
                <a:solidFill>
                  <a:schemeClr val="tx1"/>
                </a:solidFill>
                <a:effectLst/>
                <a:latin typeface="+mn-lt"/>
                <a:ea typeface="+mn-ea"/>
                <a:cs typeface="+mn-cs"/>
              </a:rPr>
              <a:t> will be a make a huge difference in my understanding of spiritual things. If I have a dishonest heart, that wants to do what I want to do and be what I want to be regardless of what God has to say on the matter, how can I ever understand spiritual principles?</a:t>
            </a:r>
            <a:endParaRPr lang="en-US" sz="1200" kern="1200" dirty="0" smtClean="0">
              <a:solidFill>
                <a:schemeClr val="tx1"/>
              </a:solidFill>
              <a:effectLst/>
              <a:latin typeface="+mn-lt"/>
              <a:ea typeface="+mn-ea"/>
              <a:cs typeface="+mn-cs"/>
            </a:endParaRPr>
          </a:p>
          <a:p>
            <a:pPr lvl="0"/>
            <a:endParaRPr lang="es-GT"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7. </a:t>
            </a:r>
            <a:r>
              <a:rPr lang="en-US" sz="1200" u="sng" kern="1200" dirty="0" smtClean="0">
                <a:solidFill>
                  <a:schemeClr val="tx1"/>
                </a:solidFill>
                <a:effectLst/>
                <a:latin typeface="+mn-lt"/>
                <a:ea typeface="+mn-ea"/>
                <a:cs typeface="+mn-cs"/>
              </a:rPr>
              <a:t>Bad company</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Prov 13:20</a:t>
            </a:r>
            <a:r>
              <a:rPr lang="en-US" sz="1200" kern="1200" dirty="0" smtClean="0">
                <a:solidFill>
                  <a:schemeClr val="tx1"/>
                </a:solidFill>
                <a:effectLst/>
                <a:latin typeface="+mn-lt"/>
                <a:ea typeface="+mn-ea"/>
                <a:cs typeface="+mn-cs"/>
              </a:rPr>
              <a:t> – I cannot press this point strong enough with college students. I</a:t>
            </a:r>
            <a:r>
              <a:rPr lang="en-US" sz="1200" kern="1200" baseline="0" dirty="0" smtClean="0">
                <a:solidFill>
                  <a:schemeClr val="tx1"/>
                </a:solidFill>
                <a:effectLst/>
                <a:latin typeface="+mn-lt"/>
                <a:ea typeface="+mn-ea"/>
                <a:cs typeface="+mn-cs"/>
              </a:rPr>
              <a:t> am on my seventh year preaching at this church and I have watched incoming freshmen who were strong in the faith destroy themselves spiritually by who they chose to befriend here in Auburn. And not just of those out there, but of those “Christians” here. See, not every Christian here is faithful. Some show up just to make an appearance, just to appease mom and dad. But they have no desire to be Christ-like. </a:t>
            </a:r>
            <a:r>
              <a:rPr lang="en-US" sz="1200" kern="1200" baseline="0" dirty="0" smtClean="0">
                <a:solidFill>
                  <a:schemeClr val="tx1"/>
                </a:solidFill>
                <a:effectLst/>
                <a:latin typeface="+mn-lt"/>
                <a:ea typeface="+mn-ea"/>
                <a:cs typeface="+mn-cs"/>
              </a:rPr>
              <a:t>There </a:t>
            </a:r>
            <a:r>
              <a:rPr lang="en-US" sz="1200" kern="1200" baseline="0" dirty="0" smtClean="0">
                <a:solidFill>
                  <a:schemeClr val="tx1"/>
                </a:solidFill>
                <a:effectLst/>
                <a:latin typeface="+mn-lt"/>
                <a:ea typeface="+mn-ea"/>
                <a:cs typeface="+mn-cs"/>
              </a:rPr>
              <a:t>are negative, toxic people who constantly complain about the leadership, the preaching, as if they know everything. </a:t>
            </a:r>
            <a:r>
              <a:rPr lang="en-US" sz="1200" b="1" kern="1200" baseline="0" dirty="0" smtClean="0">
                <a:solidFill>
                  <a:schemeClr val="tx1"/>
                </a:solidFill>
                <a:effectLst/>
                <a:latin typeface="+mn-lt"/>
                <a:ea typeface="+mn-ea"/>
                <a:cs typeface="+mn-cs"/>
              </a:rPr>
              <a:t>Jude 10</a:t>
            </a:r>
            <a:r>
              <a:rPr lang="en-US" sz="120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But these men revile the things which they do not understand…</a:t>
            </a:r>
            <a:r>
              <a:rPr lang="en-US" sz="1200" kern="1200" baseline="0" dirty="0" smtClean="0">
                <a:solidFill>
                  <a:schemeClr val="tx1"/>
                </a:solidFill>
                <a:effectLst/>
                <a:latin typeface="+mn-lt"/>
                <a:ea typeface="+mn-ea"/>
                <a:cs typeface="+mn-cs"/>
              </a:rPr>
              <a:t>” And strong Christians who have chosen to be around these groups (which we have every year here) have had the spiritual life drained out of </a:t>
            </a:r>
            <a:r>
              <a:rPr lang="en-US" sz="1200" kern="1200" baseline="0" dirty="0" smtClean="0">
                <a:solidFill>
                  <a:schemeClr val="tx1"/>
                </a:solidFill>
                <a:effectLst/>
                <a:latin typeface="+mn-lt"/>
                <a:ea typeface="+mn-ea"/>
                <a:cs typeface="+mn-cs"/>
              </a:rPr>
              <a:t>them. </a:t>
            </a:r>
            <a:r>
              <a:rPr lang="en-US" sz="1200" kern="1200" baseline="0" dirty="0" smtClean="0">
                <a:solidFill>
                  <a:schemeClr val="tx1"/>
                </a:solidFill>
                <a:effectLst/>
                <a:latin typeface="+mn-lt"/>
                <a:ea typeface="+mn-ea"/>
                <a:cs typeface="+mn-cs"/>
              </a:rPr>
              <a:t>Be careful about the company you keep.</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8. </a:t>
            </a:r>
            <a:r>
              <a:rPr lang="en-US" sz="1200" u="sng" kern="1200" dirty="0" smtClean="0">
                <a:solidFill>
                  <a:schemeClr val="tx1"/>
                </a:solidFill>
                <a:effectLst/>
                <a:latin typeface="+mn-lt"/>
                <a:ea typeface="+mn-ea"/>
                <a:cs typeface="+mn-cs"/>
              </a:rPr>
              <a:t>A limited perspective</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Job 42:3</a:t>
            </a:r>
            <a:r>
              <a:rPr lang="en-US" sz="1200" b="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Like Job, there are some things we’ll never understand. </a:t>
            </a:r>
            <a:r>
              <a:rPr lang="en-US" sz="1200" kern="1200" noProof="0" dirty="0" smtClean="0">
                <a:solidFill>
                  <a:schemeClr val="tx1"/>
                </a:solidFill>
                <a:effectLst/>
                <a:latin typeface="+mn-lt"/>
                <a:ea typeface="+mn-ea"/>
                <a:cs typeface="+mn-cs"/>
              </a:rPr>
              <a:t>What do we need them</a:t>
            </a:r>
            <a:r>
              <a:rPr lang="es-GT" sz="1200" kern="1200" dirty="0" smtClean="0">
                <a:solidFill>
                  <a:schemeClr val="tx1"/>
                </a:solidFill>
                <a:effectLst/>
                <a:latin typeface="+mn-lt"/>
                <a:ea typeface="+mn-ea"/>
                <a:cs typeface="+mn-cs"/>
              </a:rPr>
              <a:t>? Trust. </a:t>
            </a:r>
            <a:r>
              <a:rPr lang="en-US" sz="1200" kern="1200" noProof="0" dirty="0" smtClean="0">
                <a:solidFill>
                  <a:schemeClr val="tx1"/>
                </a:solidFill>
                <a:effectLst/>
                <a:latin typeface="+mn-lt"/>
                <a:ea typeface="+mn-ea"/>
                <a:cs typeface="+mn-cs"/>
              </a:rPr>
              <a:t>That’s all we can do. God</a:t>
            </a:r>
            <a:r>
              <a:rPr lang="en-US" sz="1200" kern="1200" baseline="0" noProof="0" dirty="0" smtClean="0">
                <a:solidFill>
                  <a:schemeClr val="tx1"/>
                </a:solidFill>
                <a:effectLst/>
                <a:latin typeface="+mn-lt"/>
                <a:ea typeface="+mn-ea"/>
                <a:cs typeface="+mn-cs"/>
              </a:rPr>
              <a:t> has not chosen to reveal everything about everything on this side of eternity. If we could understand everything, there would be no room left for faith. But if we get too bogged down on what we can’t understand w/o being content, that’s where we can get in </a:t>
            </a:r>
            <a:r>
              <a:rPr lang="en-US" sz="1200" kern="1200" baseline="0" noProof="0" dirty="0" smtClean="0">
                <a:solidFill>
                  <a:schemeClr val="tx1"/>
                </a:solidFill>
                <a:effectLst/>
                <a:latin typeface="+mn-lt"/>
                <a:ea typeface="+mn-ea"/>
                <a:cs typeface="+mn-cs"/>
              </a:rPr>
              <a:t>trouble</a:t>
            </a:r>
            <a:r>
              <a:rPr lang="en-US" sz="1200" kern="1200" baseline="0" noProof="0" dirty="0" smtClean="0">
                <a:solidFill>
                  <a:schemeClr val="tx1"/>
                </a:solidFill>
                <a:effectLst/>
                <a:latin typeface="+mn-lt"/>
                <a:ea typeface="+mn-ea"/>
                <a:cs typeface="+mn-cs"/>
              </a:rPr>
              <a:t>. </a:t>
            </a:r>
            <a:endParaRPr lang="en-US"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12</a:t>
            </a:fld>
            <a:endParaRPr lang="es-GT"/>
          </a:p>
        </p:txBody>
      </p:sp>
    </p:spTree>
    <p:extLst>
      <p:ext uri="{BB962C8B-B14F-4D97-AF65-F5344CB8AC3E}">
        <p14:creationId xmlns:p14="http://schemas.microsoft.com/office/powerpoint/2010/main" val="260062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then how do</a:t>
            </a:r>
            <a:r>
              <a:rPr lang="en-US" sz="1200" kern="1200" baseline="0" dirty="0" smtClean="0">
                <a:solidFill>
                  <a:schemeClr val="tx1"/>
                </a:solidFill>
                <a:effectLst/>
                <a:latin typeface="+mn-lt"/>
                <a:ea typeface="+mn-ea"/>
                <a:cs typeface="+mn-cs"/>
              </a:rPr>
              <a:t> we</a:t>
            </a:r>
            <a:r>
              <a:rPr lang="en-US" sz="1200" kern="1200" dirty="0" smtClean="0">
                <a:solidFill>
                  <a:schemeClr val="tx1"/>
                </a:solidFill>
                <a:effectLst/>
                <a:latin typeface="+mn-lt"/>
                <a:ea typeface="+mn-ea"/>
                <a:cs typeface="+mn-cs"/>
              </a:rPr>
              <a:t> gain understanding?</a:t>
            </a:r>
            <a:endParaRPr lang="es-G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GT"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u="sng" kern="1200" dirty="0" smtClean="0">
                <a:solidFill>
                  <a:schemeClr val="tx1"/>
                </a:solidFill>
                <a:effectLst/>
                <a:latin typeface="+mn-lt"/>
                <a:ea typeface="+mn-ea"/>
                <a:cs typeface="+mn-cs"/>
              </a:rPr>
              <a:t>Meditate On What We Read</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Psa 119:104</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So it starts from reading. But don’t </a:t>
            </a:r>
            <a:r>
              <a:rPr lang="en-US" sz="1200" kern="1200" noProof="0" dirty="0" smtClean="0">
                <a:solidFill>
                  <a:schemeClr val="tx1"/>
                </a:solidFill>
                <a:effectLst/>
                <a:latin typeface="+mn-lt"/>
                <a:ea typeface="+mn-ea"/>
                <a:cs typeface="+mn-cs"/>
              </a:rPr>
              <a:t>just </a:t>
            </a:r>
            <a:r>
              <a:rPr lang="en-US" sz="1200" kern="1200" noProof="0" dirty="0" smtClean="0">
                <a:solidFill>
                  <a:schemeClr val="tx1"/>
                </a:solidFill>
                <a:effectLst/>
                <a:latin typeface="+mn-lt"/>
                <a:ea typeface="+mn-ea"/>
                <a:cs typeface="+mn-cs"/>
              </a:rPr>
              <a:t>read, </a:t>
            </a:r>
            <a:r>
              <a:rPr lang="en-US" sz="1200" kern="1200" noProof="0" dirty="0" smtClean="0">
                <a:solidFill>
                  <a:schemeClr val="tx1"/>
                </a:solidFill>
                <a:effectLst/>
                <a:latin typeface="+mn-lt"/>
                <a:ea typeface="+mn-ea"/>
                <a:cs typeface="+mn-cs"/>
              </a:rPr>
              <a:t>study, and then think</a:t>
            </a:r>
            <a:r>
              <a:rPr lang="en-US" sz="1200" kern="1200" baseline="0" noProof="0" dirty="0" smtClean="0">
                <a:solidFill>
                  <a:schemeClr val="tx1"/>
                </a:solidFill>
                <a:effectLst/>
                <a:latin typeface="+mn-lt"/>
                <a:ea typeface="+mn-ea"/>
                <a:cs typeface="+mn-cs"/>
              </a:rPr>
              <a:t> hard about what you just read, </a:t>
            </a:r>
            <a:r>
              <a:rPr lang="en-US" sz="1200" kern="1200" baseline="0" dirty="0" smtClean="0">
                <a:solidFill>
                  <a:schemeClr val="tx1"/>
                </a:solidFill>
                <a:effectLst/>
                <a:latin typeface="+mn-lt"/>
                <a:ea typeface="+mn-ea"/>
                <a:cs typeface="+mn-cs"/>
              </a:rPr>
              <a:t>how that particular truth impacts my life, personally, relationally, in my work, my hobbies, my worship. I make it about me. And then it begins to guide me in my decision making. It begins to give me clarity. </a:t>
            </a:r>
            <a:r>
              <a:rPr lang="en-US" sz="1200" kern="1200" noProof="0" dirty="0" smtClean="0">
                <a:solidFill>
                  <a:schemeClr val="tx1"/>
                </a:solidFill>
                <a:effectLst/>
                <a:latin typeface="+mn-lt"/>
                <a:ea typeface="+mn-ea"/>
                <a:cs typeface="+mn-cs"/>
              </a:rPr>
              <a:t>Daily </a:t>
            </a:r>
            <a:r>
              <a:rPr lang="en-US" sz="1200" kern="1200" noProof="0" dirty="0" smtClean="0">
                <a:solidFill>
                  <a:schemeClr val="tx1"/>
                </a:solidFill>
                <a:effectLst/>
                <a:latin typeface="+mn-lt"/>
                <a:ea typeface="+mn-ea"/>
                <a:cs typeface="+mn-cs"/>
              </a:rPr>
              <a:t>bible readings</a:t>
            </a:r>
            <a:r>
              <a:rPr lang="en-US" sz="1200" kern="1200" baseline="0" noProof="0" dirty="0" smtClean="0">
                <a:solidFill>
                  <a:schemeClr val="tx1"/>
                </a:solidFill>
                <a:effectLst/>
                <a:latin typeface="+mn-lt"/>
                <a:ea typeface="+mn-ea"/>
                <a:cs typeface="+mn-cs"/>
              </a:rPr>
              <a:t> are </a:t>
            </a:r>
            <a:r>
              <a:rPr lang="en-US" sz="1200" kern="1200" baseline="0" noProof="0" dirty="0" smtClean="0">
                <a:solidFill>
                  <a:schemeClr val="tx1"/>
                </a:solidFill>
                <a:effectLst/>
                <a:latin typeface="+mn-lt"/>
                <a:ea typeface="+mn-ea"/>
                <a:cs typeface="+mn-cs"/>
              </a:rPr>
              <a:t>great, but what’s better is daily bible meditation, think long and hard about </a:t>
            </a:r>
            <a:r>
              <a:rPr lang="en-US" sz="1200" kern="1200" baseline="0" noProof="0" dirty="0" smtClean="0">
                <a:solidFill>
                  <a:schemeClr val="tx1"/>
                </a:solidFill>
                <a:effectLst/>
                <a:latin typeface="+mn-lt"/>
                <a:ea typeface="+mn-ea"/>
                <a:cs typeface="+mn-cs"/>
              </a:rPr>
              <a:t>what you’re </a:t>
            </a:r>
            <a:r>
              <a:rPr lang="en-US" sz="1200" kern="1200" baseline="0" noProof="0" dirty="0" smtClean="0">
                <a:solidFill>
                  <a:schemeClr val="tx1"/>
                </a:solidFill>
                <a:effectLst/>
                <a:latin typeface="+mn-lt"/>
                <a:ea typeface="+mn-ea"/>
                <a:cs typeface="+mn-cs"/>
              </a:rPr>
              <a:t>reading – </a:t>
            </a:r>
            <a:r>
              <a:rPr lang="en-US" sz="1200" b="1" kern="1200" baseline="0" dirty="0" smtClean="0">
                <a:solidFill>
                  <a:schemeClr val="tx1"/>
                </a:solidFill>
                <a:effectLst/>
                <a:latin typeface="+mn-lt"/>
                <a:ea typeface="+mn-ea"/>
                <a:cs typeface="+mn-cs"/>
              </a:rPr>
              <a:t>Psa 1:2</a:t>
            </a:r>
            <a:r>
              <a:rPr lang="en-US" sz="1200" b="0" kern="1200" baseline="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If you don’t understand, seek to understand. Eph 3:4 tells us that one of Paul’s purposes in writing was that we might understand. </a:t>
            </a:r>
          </a:p>
          <a:p>
            <a:pPr marL="228600" lvl="0" indent="-228600">
              <a:buAutoNum type="arabicPeriod"/>
            </a:pPr>
            <a:endParaRPr lang="en-US" sz="1200" kern="1200" baseline="0" noProof="0" dirty="0" smtClean="0">
              <a:solidFill>
                <a:schemeClr val="tx1"/>
              </a:solidFill>
              <a:effectLst/>
              <a:latin typeface="+mn-lt"/>
              <a:ea typeface="+mn-ea"/>
              <a:cs typeface="+mn-cs"/>
            </a:endParaRPr>
          </a:p>
          <a:p>
            <a:pPr marL="228600" lvl="0" indent="-228600">
              <a:buAutoNum type="arabicPeriod"/>
            </a:pPr>
            <a:r>
              <a:rPr lang="en-US" sz="1200" u="sng" kern="1200" dirty="0" smtClean="0">
                <a:solidFill>
                  <a:schemeClr val="tx1"/>
                </a:solidFill>
                <a:effectLst/>
                <a:latin typeface="+mn-lt"/>
                <a:ea typeface="+mn-ea"/>
                <a:cs typeface="+mn-cs"/>
              </a:rPr>
              <a:t>Acquire Counsel</a:t>
            </a:r>
            <a:r>
              <a:rPr lang="en-US" sz="1200" u="none" kern="1200" baseline="0" dirty="0" smtClean="0">
                <a:solidFill>
                  <a:schemeClr val="tx1"/>
                </a:solidFill>
                <a:effectLst/>
                <a:latin typeface="+mn-lt"/>
                <a:ea typeface="+mn-ea"/>
                <a:cs typeface="+mn-cs"/>
              </a:rPr>
              <a:t> – Meaning, find someone you can a</a:t>
            </a:r>
            <a:r>
              <a:rPr lang="en-US" sz="1200" u="none" kern="1200" dirty="0" smtClean="0">
                <a:solidFill>
                  <a:schemeClr val="tx1"/>
                </a:solidFill>
                <a:effectLst/>
                <a:latin typeface="+mn-lt"/>
                <a:ea typeface="+mn-ea"/>
                <a:cs typeface="+mn-cs"/>
              </a:rPr>
              <a:t>sk questions of</a:t>
            </a:r>
            <a:r>
              <a:rPr lang="en-US" sz="1200" u="none"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Acts </a:t>
            </a:r>
            <a:r>
              <a:rPr lang="en-US" sz="1200" b="1" kern="1200" dirty="0" smtClean="0">
                <a:solidFill>
                  <a:schemeClr val="tx1"/>
                </a:solidFill>
                <a:effectLst/>
                <a:latin typeface="+mn-lt"/>
                <a:ea typeface="+mn-ea"/>
                <a:cs typeface="+mn-cs"/>
              </a:rPr>
              <a:t>8:30</a:t>
            </a:r>
            <a:r>
              <a:rPr lang="en-US" sz="1200" kern="1200" dirty="0" smtClean="0">
                <a:solidFill>
                  <a:schemeClr val="tx1"/>
                </a:solidFill>
                <a:effectLst/>
                <a:latin typeface="+mn-lt"/>
                <a:ea typeface="+mn-ea"/>
                <a:cs typeface="+mn-cs"/>
              </a:rPr>
              <a:t> - Try to figure it out on your own first, because if you do, you own it and it will stick. But if you’re hung up, ask someone older/wiser. (I used to bother Todd, my counselor, at work w/questions about things I</a:t>
            </a:r>
            <a:r>
              <a:rPr lang="en-US" sz="1200" kern="1200" baseline="0" dirty="0" smtClean="0">
                <a:solidFill>
                  <a:schemeClr val="tx1"/>
                </a:solidFill>
                <a:effectLst/>
                <a:latin typeface="+mn-lt"/>
                <a:ea typeface="+mn-ea"/>
                <a:cs typeface="+mn-cs"/>
              </a:rPr>
              <a:t> was studying</a:t>
            </a:r>
            <a:r>
              <a:rPr lang="en-US" sz="1200" kern="1200" dirty="0" smtClean="0">
                <a:solidFill>
                  <a:schemeClr val="tx1"/>
                </a:solidFill>
                <a:effectLst/>
                <a:latin typeface="+mn-lt"/>
                <a:ea typeface="+mn-ea"/>
                <a:cs typeface="+mn-cs"/>
              </a:rPr>
              <a:t>). But even then, studying</a:t>
            </a:r>
            <a:r>
              <a:rPr lang="en-US" sz="1200" kern="1200" baseline="0" dirty="0" smtClean="0">
                <a:solidFill>
                  <a:schemeClr val="tx1"/>
                </a:solidFill>
                <a:effectLst/>
                <a:latin typeface="+mn-lt"/>
                <a:ea typeface="+mn-ea"/>
                <a:cs typeface="+mn-cs"/>
              </a:rPr>
              <a:t> w/people who are older, wiser, been studying longer, will open our eyes to truths we did not know, building our understanding. </a:t>
            </a:r>
          </a:p>
          <a:p>
            <a:pPr marL="228600" lvl="0" indent="-228600">
              <a:buAutoNum type="arabicPeriod"/>
            </a:pPr>
            <a:endParaRPr lang="en-US" sz="1200" kern="1200" baseline="0" dirty="0" smtClean="0">
              <a:solidFill>
                <a:schemeClr val="tx1"/>
              </a:solidFill>
              <a:effectLst/>
              <a:latin typeface="+mn-lt"/>
              <a:ea typeface="+mn-ea"/>
              <a:cs typeface="+mn-cs"/>
            </a:endParaRPr>
          </a:p>
          <a:p>
            <a:pPr marL="228600" lvl="0" indent="-228600">
              <a:buAutoNum type="arabicPeriod"/>
            </a:pPr>
            <a:r>
              <a:rPr lang="en-US" sz="1200" u="sng" kern="1200" noProof="0" dirty="0" smtClean="0">
                <a:solidFill>
                  <a:schemeClr val="tx1"/>
                </a:solidFill>
                <a:effectLst/>
                <a:latin typeface="+mn-lt"/>
                <a:ea typeface="+mn-ea"/>
                <a:cs typeface="+mn-cs"/>
              </a:rPr>
              <a:t>Pray</a:t>
            </a:r>
            <a:r>
              <a:rPr lang="es-GT" sz="1200" kern="1200" baseline="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a:t>
            </a:r>
            <a:r>
              <a:rPr lang="en-US" sz="1200" kern="1200" noProof="0" dirty="0" smtClean="0">
                <a:solidFill>
                  <a:schemeClr val="tx1"/>
                </a:solidFill>
                <a:effectLst/>
                <a:latin typeface="+mn-lt"/>
                <a:ea typeface="+mn-ea"/>
                <a:cs typeface="+mn-cs"/>
              </a:rPr>
              <a:t> </a:t>
            </a:r>
            <a:r>
              <a:rPr lang="en-US" sz="1200" b="1" kern="1200" noProof="0" dirty="0" smtClean="0">
                <a:solidFill>
                  <a:schemeClr val="tx1"/>
                </a:solidFill>
                <a:effectLst/>
                <a:latin typeface="+mn-lt"/>
                <a:ea typeface="+mn-ea"/>
                <a:cs typeface="+mn-cs"/>
              </a:rPr>
              <a:t>1 Kings 3:9</a:t>
            </a:r>
            <a:r>
              <a:rPr lang="en-US" sz="1200" kern="1200" noProof="0" dirty="0" smtClean="0">
                <a:solidFill>
                  <a:schemeClr val="tx1"/>
                </a:solidFill>
                <a:effectLst/>
                <a:latin typeface="+mn-lt"/>
                <a:ea typeface="+mn-ea"/>
                <a:cs typeface="+mn-cs"/>
              </a:rPr>
              <a:t> – Solomon prayed and he got all the wisdom and understanding he needed</a:t>
            </a:r>
            <a:r>
              <a:rPr lang="en-US" sz="1200" kern="1200" baseline="0" noProof="0" dirty="0" smtClean="0">
                <a:solidFill>
                  <a:schemeClr val="tx1"/>
                </a:solidFill>
                <a:effectLst/>
                <a:latin typeface="+mn-lt"/>
                <a:ea typeface="+mn-ea"/>
                <a:cs typeface="+mn-cs"/>
              </a:rPr>
              <a:t> to guide the people he was leading. If we want divine, spiritual understanding, who better to as than the source Himself?</a:t>
            </a:r>
          </a:p>
          <a:p>
            <a:pPr marL="228600" lvl="0" indent="-228600">
              <a:buAutoNum type="arabicPeriod"/>
            </a:pPr>
            <a:endParaRPr lang="en-US" sz="1200" kern="1200" baseline="0" noProof="0" dirty="0" smtClean="0">
              <a:solidFill>
                <a:schemeClr val="tx1"/>
              </a:solidFill>
              <a:effectLst/>
              <a:latin typeface="+mn-lt"/>
              <a:ea typeface="+mn-ea"/>
              <a:cs typeface="+mn-cs"/>
            </a:endParaRPr>
          </a:p>
          <a:p>
            <a:pPr marL="228600" lvl="0" indent="-228600">
              <a:buAutoNum type="arabicPeriod"/>
            </a:pPr>
            <a:r>
              <a:rPr lang="en-US" sz="1200" u="sng" kern="1200" dirty="0" smtClean="0">
                <a:solidFill>
                  <a:schemeClr val="tx1"/>
                </a:solidFill>
                <a:effectLst/>
                <a:latin typeface="+mn-lt"/>
                <a:ea typeface="+mn-ea"/>
                <a:cs typeface="+mn-cs"/>
              </a:rPr>
              <a:t>Obey even if you don’t understand...it’ll come</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Psa 111:10</a:t>
            </a:r>
            <a:r>
              <a:rPr lang="en-US" sz="1200" b="0" kern="1200" baseline="0" dirty="0" smtClean="0">
                <a:solidFill>
                  <a:schemeClr val="tx1"/>
                </a:solidFill>
                <a:effectLst/>
                <a:latin typeface="+mn-lt"/>
                <a:ea typeface="+mn-ea"/>
                <a:cs typeface="+mn-cs"/>
              </a:rPr>
              <a:t> – There are some things we won’t come to understand until we begin to obey on faith. Over time, the lens becomes clearer by virtue of our actions. “It is more blessed to give than to receive”. This makes no sense to the selfish man. But those who have tried this out can attest to the wisdom behind it. They understand. </a:t>
            </a:r>
          </a:p>
          <a:p>
            <a:pPr marL="228600" lvl="0" indent="-228600">
              <a:buAutoNum type="arabicPeriod"/>
            </a:pPr>
            <a:endParaRPr lang="en-US" sz="1200" b="0" kern="1200" baseline="0" dirty="0" smtClean="0">
              <a:solidFill>
                <a:schemeClr val="tx1"/>
              </a:solidFill>
              <a:effectLst/>
              <a:latin typeface="+mn-lt"/>
              <a:ea typeface="+mn-ea"/>
              <a:cs typeface="+mn-cs"/>
            </a:endParaRPr>
          </a:p>
          <a:p>
            <a:pPr marL="228600" lvl="0" indent="-228600">
              <a:buAutoNum type="arabicPeriod"/>
            </a:pPr>
            <a:r>
              <a:rPr lang="en-US" sz="1200" u="sng" kern="1200" dirty="0" smtClean="0">
                <a:solidFill>
                  <a:schemeClr val="tx1"/>
                </a:solidFill>
                <a:effectLst/>
                <a:latin typeface="+mn-lt"/>
                <a:ea typeface="+mn-ea"/>
                <a:cs typeface="+mn-cs"/>
              </a:rPr>
              <a:t>Live a little</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Job 12:12</a:t>
            </a:r>
            <a:r>
              <a:rPr lang="en-US" sz="1200" kern="1200" dirty="0" smtClean="0">
                <a:solidFill>
                  <a:schemeClr val="tx1"/>
                </a:solidFill>
                <a:effectLst/>
                <a:latin typeface="+mn-lt"/>
                <a:ea typeface="+mn-ea"/>
                <a:cs typeface="+mn-cs"/>
              </a:rPr>
              <a:t> - This means young people can’t expect to have it yet. This is a hard thing for many young people to grasp because w/youth often comes confidence </a:t>
            </a:r>
            <a:r>
              <a:rPr lang="en-US" sz="1200" kern="1200" dirty="0" smtClean="0">
                <a:solidFill>
                  <a:schemeClr val="tx1"/>
                </a:solidFill>
                <a:effectLst/>
                <a:latin typeface="+mn-lt"/>
                <a:ea typeface="+mn-ea"/>
                <a:cs typeface="+mn-cs"/>
              </a:rPr>
              <a:t>and a sense of </a:t>
            </a:r>
            <a:r>
              <a:rPr lang="en-US" sz="1200" kern="1200" dirty="0" smtClean="0">
                <a:solidFill>
                  <a:schemeClr val="tx1"/>
                </a:solidFill>
                <a:effectLst/>
                <a:latin typeface="+mn-lt"/>
                <a:ea typeface="+mn-ea"/>
                <a:cs typeface="+mn-cs"/>
              </a:rPr>
              <a:t>invincibility, but no experience. Don’t be afraid to fail</a:t>
            </a:r>
            <a:r>
              <a:rPr lang="en-US" sz="1200" kern="1200" baseline="0" dirty="0" smtClean="0">
                <a:solidFill>
                  <a:schemeClr val="tx1"/>
                </a:solidFill>
                <a:effectLst/>
                <a:latin typeface="+mn-lt"/>
                <a:ea typeface="+mn-ea"/>
                <a:cs typeface="+mn-cs"/>
              </a:rPr>
              <a:t>. Every now and then when you </a:t>
            </a:r>
            <a:r>
              <a:rPr lang="en-US" sz="1200" kern="1200" baseline="0" dirty="0" smtClean="0">
                <a:solidFill>
                  <a:schemeClr val="tx1"/>
                </a:solidFill>
                <a:effectLst/>
                <a:latin typeface="+mn-lt"/>
                <a:ea typeface="+mn-ea"/>
                <a:cs typeface="+mn-cs"/>
              </a:rPr>
              <a:t>go </a:t>
            </a:r>
            <a:r>
              <a:rPr lang="en-US" sz="1200" kern="1200" baseline="0" dirty="0" smtClean="0">
                <a:solidFill>
                  <a:schemeClr val="tx1"/>
                </a:solidFill>
                <a:effectLst/>
                <a:latin typeface="+mn-lt"/>
                <a:ea typeface="+mn-ea"/>
                <a:cs typeface="+mn-cs"/>
              </a:rPr>
              <a:t>for it, you’ll hit a homerun. But most of the time, at this stage of your life, you’ll swing and miss. But the more you live, the more understanding you’ll develop. </a:t>
            </a:r>
            <a:endParaRPr lang="es-G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13</a:t>
            </a:fld>
            <a:endParaRPr lang="es-GT"/>
          </a:p>
        </p:txBody>
      </p:sp>
    </p:spTree>
    <p:extLst>
      <p:ext uri="{BB962C8B-B14F-4D97-AF65-F5344CB8AC3E}">
        <p14:creationId xmlns:p14="http://schemas.microsoft.com/office/powerpoint/2010/main" val="98460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There is a relationship</a:t>
            </a:r>
            <a:r>
              <a:rPr lang="en-US" i="0" baseline="0" dirty="0" smtClean="0"/>
              <a:t> between knowledge and understanding that is quite interesting – </a:t>
            </a:r>
            <a:r>
              <a:rPr lang="en-US" b="1" i="0" baseline="0" dirty="0" smtClean="0"/>
              <a:t>Prov 9:10</a:t>
            </a:r>
            <a:r>
              <a:rPr lang="en-US" i="0" baseline="0" dirty="0" smtClean="0"/>
              <a:t> – So, true knowledge is having an understanding of the Holy One, an understanding of God. This takes the idea of knowledge further than mere abstract knowledge in that in order to have true knowledge, as God sees true knowledge, we come to an understanding of Him. Therefore knowledge leads to understanding. </a:t>
            </a:r>
          </a:p>
          <a:p>
            <a:endParaRPr lang="en-US" i="0" baseline="0" dirty="0" smtClean="0"/>
          </a:p>
          <a:p>
            <a:r>
              <a:rPr lang="en-US" i="0" baseline="0" dirty="0" smtClean="0"/>
              <a:t>But now consider </a:t>
            </a:r>
            <a:r>
              <a:rPr lang="en-US" b="1" i="0" baseline="0" dirty="0" smtClean="0"/>
              <a:t>Prov 14:6</a:t>
            </a:r>
            <a:r>
              <a:rPr lang="en-US" i="0" baseline="0" dirty="0" smtClean="0"/>
              <a:t> – In other words, when one has understanding, that leads to an even greater knowledge. What we find, as we consider these two ideas, is that both knowledge and understanding feed one other. Knowledge leads to understanding. And understanding leads to even greater knowledge. There is a symbiotic relationship between the two. When we begin to develop an understanding regarding the knowledge that we have, it leads to more knowledge because we’re buying into what we’re learning and its creating more of that necessary resolve to learn even more so as to understand more.</a:t>
            </a:r>
          </a:p>
          <a:p>
            <a:endParaRPr lang="en-US" i="0" baseline="0" dirty="0" smtClean="0"/>
          </a:p>
          <a:p>
            <a:r>
              <a:rPr lang="en-US" i="0" baseline="0" dirty="0" smtClean="0"/>
              <a:t>Consider what happens when we take on the love of Christ – </a:t>
            </a:r>
            <a:r>
              <a:rPr lang="en-US" b="1" i="0" baseline="0" dirty="0" smtClean="0"/>
              <a:t>Col 2:2</a:t>
            </a:r>
            <a:r>
              <a:rPr lang="en-US" i="0" baseline="0" dirty="0" smtClean="0"/>
              <a:t> – Having an understanding of Jesus Christ is considered true knowledge. </a:t>
            </a:r>
            <a:endParaRPr lang="es-GT" i="0" dirty="0"/>
          </a:p>
        </p:txBody>
      </p:sp>
      <p:sp>
        <p:nvSpPr>
          <p:cNvPr id="4" name="Slide Number Placeholder 3"/>
          <p:cNvSpPr>
            <a:spLocks noGrp="1"/>
          </p:cNvSpPr>
          <p:nvPr>
            <p:ph type="sldNum" sz="quarter" idx="10"/>
          </p:nvPr>
        </p:nvSpPr>
        <p:spPr/>
        <p:txBody>
          <a:bodyPr/>
          <a:lstStyle/>
          <a:p>
            <a:fld id="{E712F549-4277-491E-B045-5BF51186A4DF}" type="slidenum">
              <a:rPr lang="es-GT" smtClean="0"/>
              <a:t>2</a:t>
            </a:fld>
            <a:endParaRPr lang="es-GT" dirty="0"/>
          </a:p>
        </p:txBody>
      </p:sp>
    </p:spTree>
    <p:extLst>
      <p:ext uri="{BB962C8B-B14F-4D97-AF65-F5344CB8AC3E}">
        <p14:creationId xmlns:p14="http://schemas.microsoft.com/office/powerpoint/2010/main" val="74702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concept of “understanding” is imperative when we’re aspiring for wisdom because scripture actually uses the two synonymously. Remember, synonymous parallelism, which is so common in Hebrew poetry, is designed to compare two concepts that are not exactly alike but related, in order to shed light on the relationship or the deeper meaning between the two.</a:t>
            </a:r>
          </a:p>
          <a:p>
            <a:endParaRPr lang="en-US" baseline="0" dirty="0" smtClean="0"/>
          </a:p>
          <a:p>
            <a:r>
              <a:rPr lang="en-US" b="1" baseline="0" dirty="0" smtClean="0"/>
              <a:t>Jer 10:12</a:t>
            </a:r>
            <a:r>
              <a:rPr lang="en-US" baseline="0" dirty="0" smtClean="0"/>
              <a:t> – So obviously there was divine wisdom involved in the Creation. But that involved an understanding in how every aspect of Creation fit together and acted and reacted with one another. Its almost as if Jeremiah is telling us that understanding is </a:t>
            </a:r>
            <a:r>
              <a:rPr lang="en-US" u="sng" baseline="0" dirty="0" smtClean="0"/>
              <a:t>the</a:t>
            </a:r>
            <a:r>
              <a:rPr lang="en-US" baseline="0" dirty="0" smtClean="0"/>
              <a:t> aspect of wisdom that what makes this world such a wonderful place to live and dwell.</a:t>
            </a:r>
          </a:p>
          <a:p>
            <a:endParaRPr lang="en-US" baseline="0" dirty="0" smtClean="0"/>
          </a:p>
          <a:p>
            <a:r>
              <a:rPr lang="en-US" b="1" baseline="0" dirty="0" smtClean="0"/>
              <a:t>Prov 4:7</a:t>
            </a:r>
            <a:r>
              <a:rPr lang="en-US" baseline="0" dirty="0" smtClean="0"/>
              <a:t> – So as we gain more and more wisdom, we begin to understand more and more the wisdom we are acquiring.</a:t>
            </a:r>
          </a:p>
          <a:p>
            <a:endParaRPr lang="en-US" baseline="0" dirty="0" smtClean="0"/>
          </a:p>
          <a:p>
            <a:r>
              <a:rPr lang="en-US" b="1" baseline="0" dirty="0" smtClean="0"/>
              <a:t>Prov 14:33a</a:t>
            </a:r>
            <a:r>
              <a:rPr lang="en-US" baseline="0" dirty="0" smtClean="0"/>
              <a:t> – In other words, a person who has understanding is wise. He goes beyond mere knowledge. This is the person who “gets it”</a:t>
            </a:r>
          </a:p>
          <a:p>
            <a:endParaRPr lang="en-US" baseline="0" dirty="0" smtClean="0"/>
          </a:p>
          <a:p>
            <a:r>
              <a:rPr lang="en-US" b="1" baseline="0" dirty="0" smtClean="0"/>
              <a:t>Prov 24:3</a:t>
            </a:r>
            <a:r>
              <a:rPr lang="en-US" baseline="0" dirty="0" smtClean="0"/>
              <a:t> – </a:t>
            </a:r>
            <a:r>
              <a:rPr lang="en-US" sz="1200" b="0" i="0" kern="1200" dirty="0" smtClean="0">
                <a:solidFill>
                  <a:schemeClr val="tx1"/>
                </a:solidFill>
                <a:effectLst/>
                <a:latin typeface="+mn-lt"/>
                <a:ea typeface="+mn-ea"/>
                <a:cs typeface="+mn-cs"/>
              </a:rPr>
              <a:t>Wisdom builds the house, furnishes and supplies it with the necessities and conveniences, and the family can live there and enjoy the blessing of God. But understanding</a:t>
            </a:r>
            <a:r>
              <a:rPr lang="en-US" sz="1200" b="0" i="0" kern="1200" baseline="0" dirty="0" smtClean="0">
                <a:solidFill>
                  <a:schemeClr val="tx1"/>
                </a:solidFill>
                <a:effectLst/>
                <a:latin typeface="+mn-lt"/>
                <a:ea typeface="+mn-ea"/>
                <a:cs typeface="+mn-cs"/>
              </a:rPr>
              <a:t> secures it further and goes beyond the methods of evil men who likewise build houses and families but don’t see the underlying blessing of it.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So obviously there is a relationship between wisdom and understanding, but they’re not the same thing. Rather, understanding is just another pillar that we need to develop in order to be wise people.</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3</a:t>
            </a:fld>
            <a:endParaRPr lang="es-GT" dirty="0"/>
          </a:p>
        </p:txBody>
      </p:sp>
    </p:spTree>
    <p:extLst>
      <p:ext uri="{BB962C8B-B14F-4D97-AF65-F5344CB8AC3E}">
        <p14:creationId xmlns:p14="http://schemas.microsoft.com/office/powerpoint/2010/main" val="184577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understanding? </a:t>
            </a:r>
            <a:r>
              <a:rPr lang="en-US" b="1" dirty="0" smtClean="0"/>
              <a:t>Psa 119:130</a:t>
            </a:r>
            <a:r>
              <a:rPr lang="en-US" dirty="0" smtClean="0"/>
              <a:t> is</a:t>
            </a:r>
            <a:r>
              <a:rPr lang="en-US" baseline="0" dirty="0" smtClean="0"/>
              <a:t> a good definition. The difference between knowledge and understanding is that understanding involves extracting meaning out of the information so that we don’t just have knowledge, we understand the significance of that knowledge. This is sometimes called “intellection” because understanding involves conceptualization and association. It’s an awareness of the connection between pieces of information that have been presented. So this is much deeper than just “knowing”. In fact, without “understanding”, we won’t be likely to put knowledge to good use.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“know” something, you are able to identify, label, list, name, and recall data. Many of</a:t>
            </a:r>
            <a:r>
              <a:rPr lang="en-US" sz="1200" kern="1200" baseline="0" dirty="0" smtClean="0">
                <a:solidFill>
                  <a:schemeClr val="tx1"/>
                </a:solidFill>
                <a:effectLst/>
                <a:latin typeface="+mn-lt"/>
                <a:ea typeface="+mn-ea"/>
                <a:cs typeface="+mn-cs"/>
              </a:rPr>
              <a:t> us “know” the books of the bible. Many of us “know” the five steps of salvation or the five acts of worship. </a:t>
            </a:r>
            <a:r>
              <a:rPr lang="en-US" sz="1200" kern="1200" dirty="0" smtClean="0">
                <a:solidFill>
                  <a:schemeClr val="tx1"/>
                </a:solidFill>
                <a:effectLst/>
                <a:latin typeface="+mn-lt"/>
                <a:ea typeface="+mn-ea"/>
                <a:cs typeface="+mn-cs"/>
              </a:rPr>
              <a:t>But when you “understand”, you are able to distinguish, explain, interpret, and summarize knowledge. Both are important for our spiritual growth because</a:t>
            </a:r>
            <a:r>
              <a:rPr lang="en-US" sz="1200" kern="1200" baseline="0" dirty="0" smtClean="0">
                <a:solidFill>
                  <a:schemeClr val="tx1"/>
                </a:solidFill>
                <a:effectLst/>
                <a:latin typeface="+mn-lt"/>
                <a:ea typeface="+mn-ea"/>
                <a:cs typeface="+mn-cs"/>
              </a:rPr>
              <a:t> they </a:t>
            </a:r>
            <a:r>
              <a:rPr lang="en-US" sz="1200" kern="1200" dirty="0" smtClean="0">
                <a:solidFill>
                  <a:schemeClr val="tx1"/>
                </a:solidFill>
                <a:effectLst/>
                <a:latin typeface="+mn-lt"/>
                <a:ea typeface="+mn-ea"/>
                <a:cs typeface="+mn-cs"/>
              </a:rPr>
              <a:t>determine how we view and react to our environment and the people we associate with. But spiritual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understanding takes us to a far deeper level because we’re “getting</a:t>
            </a:r>
            <a:r>
              <a:rPr lang="en-US" sz="1200" kern="1200" baseline="0" dirty="0" smtClean="0">
                <a:solidFill>
                  <a:schemeClr val="tx1"/>
                </a:solidFill>
                <a:effectLst/>
                <a:latin typeface="+mn-lt"/>
                <a:ea typeface="+mn-ea"/>
                <a:cs typeface="+mn-cs"/>
              </a:rPr>
              <a:t> it”. And when we “get it”, that builds our trust in God, which is the subject of our next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so understanding allows us to “see through” the abstract knowledge to the dynamics of it, the what,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and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It is a lens which brings the facts into crisp focus and produces godly principles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Prov 18:2</a:t>
            </a:r>
            <a:r>
              <a:rPr lang="en-US" sz="1200" b="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Only by gleaning understanding from scripture will we transform from foolish to wise.</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4</a:t>
            </a:fld>
            <a:endParaRPr lang="es-GT" dirty="0"/>
          </a:p>
        </p:txBody>
      </p:sp>
    </p:spTree>
    <p:extLst>
      <p:ext uri="{BB962C8B-B14F-4D97-AF65-F5344CB8AC3E}">
        <p14:creationId xmlns:p14="http://schemas.microsoft.com/office/powerpoint/2010/main" val="373800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Prov 17:27</a:t>
            </a:r>
            <a:r>
              <a:rPr lang="en-US" dirty="0" smtClean="0"/>
              <a:t> – </a:t>
            </a:r>
            <a:r>
              <a:rPr lang="en-US" sz="1200" kern="1200" dirty="0" smtClean="0">
                <a:solidFill>
                  <a:schemeClr val="tx1"/>
                </a:solidFill>
                <a:effectLst/>
                <a:latin typeface="+mn-lt"/>
                <a:ea typeface="+mn-ea"/>
                <a:cs typeface="+mn-cs"/>
              </a:rPr>
              <a:t>Knowledge of God will lead us to the conclusion that restraining our words is wise. But we may only do it over lawful compulsion. “God said to do it, so I will...but I don’t like it. What I’d really like to do is give this guy a piece of my mind...put him in his place. But God said not to.” Now if you obey, you’ve done well. God’s knowledge prevented you from sinning. But that doesn’t mean you’re doing so with a cool spirit. You may be eaten up inside. You may be thinking of all the ways</a:t>
            </a:r>
            <a:r>
              <a:rPr lang="en-US" sz="1200" kern="1200" baseline="0" dirty="0" smtClean="0">
                <a:solidFill>
                  <a:schemeClr val="tx1"/>
                </a:solidFill>
                <a:effectLst/>
                <a:latin typeface="+mn-lt"/>
                <a:ea typeface="+mn-ea"/>
                <a:cs typeface="+mn-cs"/>
              </a:rPr>
              <a:t> you could retaliate and cut that person down. </a:t>
            </a:r>
            <a:endParaRPr lang="es-GT"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understanding is when we “get it”. We understand why in situations where we may want to open our mouth, it’s better to say nothing. And so not only do we restrain our words, but our spirit is at peace with it. We calmly and confidently remain silent because we understand the implications of remaining silent, we confidently see it as the better way, and therefore we WANT to remain silent.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Psa 119:34</a:t>
            </a:r>
            <a:r>
              <a:rPr lang="en-US" sz="1200" kern="1200" dirty="0" smtClean="0">
                <a:solidFill>
                  <a:schemeClr val="tx1"/>
                </a:solidFill>
                <a:effectLst/>
                <a:latin typeface="+mn-lt"/>
                <a:ea typeface="+mn-ea"/>
                <a:cs typeface="+mn-cs"/>
              </a:rPr>
              <a:t> – So one</a:t>
            </a:r>
            <a:r>
              <a:rPr lang="en-US" sz="1200" kern="1200" baseline="0" dirty="0" smtClean="0">
                <a:solidFill>
                  <a:schemeClr val="tx1"/>
                </a:solidFill>
                <a:effectLst/>
                <a:latin typeface="+mn-lt"/>
                <a:ea typeface="+mn-ea"/>
                <a:cs typeface="+mn-cs"/>
              </a:rPr>
              <a:t> is better, but the other is best.</a:t>
            </a:r>
            <a:endParaRPr lang="es-GT" sz="1200" kern="1200" dirty="0" smtClean="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5</a:t>
            </a:fld>
            <a:endParaRPr lang="es-GT" dirty="0"/>
          </a:p>
        </p:txBody>
      </p:sp>
    </p:spTree>
    <p:extLst>
      <p:ext uri="{BB962C8B-B14F-4D97-AF65-F5344CB8AC3E}">
        <p14:creationId xmlns:p14="http://schemas.microsoft.com/office/powerpoint/2010/main" val="278261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Deut</a:t>
            </a:r>
            <a:r>
              <a:rPr lang="en-US" sz="1200" b="1" kern="1200" dirty="0" smtClean="0">
                <a:solidFill>
                  <a:schemeClr val="tx1"/>
                </a:solidFill>
                <a:effectLst/>
                <a:latin typeface="+mn-lt"/>
                <a:ea typeface="+mn-ea"/>
                <a:cs typeface="+mn-cs"/>
              </a:rPr>
              <a:t> 8:3</a:t>
            </a:r>
            <a:r>
              <a:rPr lang="en-US" sz="1200" kern="1200" dirty="0" smtClean="0">
                <a:solidFill>
                  <a:schemeClr val="tx1"/>
                </a:solidFill>
                <a:effectLst/>
                <a:latin typeface="+mn-lt"/>
                <a:ea typeface="+mn-ea"/>
                <a:cs typeface="+mn-cs"/>
              </a:rPr>
              <a:t> – When they didn’t have food, they “knew” the Lord was taking care of them. They had that knowledge. But further meditation on that knowledge would have led to the “understanding” that if man will just learn to live in God’s word, He’ll take care of the rest - </a:t>
            </a:r>
            <a:r>
              <a:rPr lang="en-US" sz="1200" b="1" kern="1200" dirty="0" smtClean="0">
                <a:solidFill>
                  <a:schemeClr val="tx1"/>
                </a:solidFill>
                <a:effectLst/>
                <a:latin typeface="+mn-lt"/>
                <a:ea typeface="+mn-ea"/>
                <a:cs typeface="+mn-cs"/>
              </a:rPr>
              <a:t>Matt 6:33</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Jesus used this verse to combat Satan, did He merely have knowledge of what God was doing with the manna, or did He have understanding?</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6</a:t>
            </a:fld>
            <a:endParaRPr lang="es-GT" dirty="0"/>
          </a:p>
        </p:txBody>
      </p:sp>
    </p:spTree>
    <p:extLst>
      <p:ext uri="{BB962C8B-B14F-4D97-AF65-F5344CB8AC3E}">
        <p14:creationId xmlns:p14="http://schemas.microsoft.com/office/powerpoint/2010/main" val="47404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Luke 23:33-34a</a:t>
            </a:r>
            <a:r>
              <a:rPr lang="en-US" baseline="0" dirty="0" smtClean="0"/>
              <a:t> – Pop quiz. When they crucified Jesus, did they know what they were doing? Yes. Let’s take it a step further. Did they really know what they were doing? Meaning, did they understand the implications of murdering this particular man? No, they did not. They knew they were torturing a man to death. Many, including Pilate, even knew they were torturing an innocent man to death. The Jewish Sanhedrin even knew that his death was really out of necessity so that the whole nation wouldn’t perish. But few if anyone knew the true implications of crucifying Jesus of Nazareth.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Peter’s conclusion in his recorded sermon in Acts – </a:t>
            </a:r>
            <a:r>
              <a:rPr lang="en-US" b="1" baseline="0" dirty="0" smtClean="0"/>
              <a:t>Acts 3:17</a:t>
            </a:r>
            <a:r>
              <a:rPr lang="en-US" baseline="0" dirty="0" smtClean="0"/>
              <a:t> – They killed a man, but they were ignorant regarding a lot of things, that it was according to the foreknowledge of God, that it was according to prophecy, that Jesus willingly went to His death and that He was doing so to ultimately possibly save everyone including those who were crucifying Him. Had they known all this, do you think their reaction to what they were doing would have been different? Would they even have crucified Him had they understood the implications? What a paradox to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John 16:3; 17:3</a:t>
            </a:r>
            <a:r>
              <a:rPr lang="en-US" baseline="0" dirty="0" smtClean="0"/>
              <a:t> – Here, Jesus gets to the root of the problem. They thought they knew God, but they didn’t </a:t>
            </a:r>
            <a:r>
              <a:rPr lang="en-US" u="sng" baseline="0" dirty="0" smtClean="0"/>
              <a:t>really</a:t>
            </a:r>
            <a:r>
              <a:rPr lang="en-US" baseline="0" dirty="0" smtClean="0"/>
              <a:t> know Him. There was no deeper knowledge, no understanding of God’s ways, God’s word, God</a:t>
            </a:r>
            <a:r>
              <a:rPr lang="es-GT" baseline="0" dirty="0" smtClean="0"/>
              <a:t>’s plan</a:t>
            </a:r>
            <a:r>
              <a:rPr lang="en-US" baseline="0" noProof="0" dirty="0" smtClean="0"/>
              <a:t>. But part of Jesus’ crucifixion was to instill a greater understanding within us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In fact, the crucifixion is in many ways designed to be the foundation from which we take whatever knowledge we think we have of God and cultivate a greater knowledge which leads to “understanding”. Because this understanding will inevitably lead us to trusting God when we’re encountered with things we do not understand.</a:t>
            </a:r>
          </a:p>
        </p:txBody>
      </p:sp>
      <p:sp>
        <p:nvSpPr>
          <p:cNvPr id="4" name="Slide Number Placeholder 3"/>
          <p:cNvSpPr>
            <a:spLocks noGrp="1"/>
          </p:cNvSpPr>
          <p:nvPr>
            <p:ph type="sldNum" sz="quarter" idx="10"/>
          </p:nvPr>
        </p:nvSpPr>
        <p:spPr/>
        <p:txBody>
          <a:bodyPr/>
          <a:lstStyle/>
          <a:p>
            <a:fld id="{E712F549-4277-491E-B045-5BF51186A4DF}" type="slidenum">
              <a:rPr lang="es-GT" smtClean="0"/>
              <a:t>7</a:t>
            </a:fld>
            <a:endParaRPr lang="es-GT" dirty="0"/>
          </a:p>
        </p:txBody>
      </p:sp>
    </p:spTree>
    <p:extLst>
      <p:ext uri="{BB962C8B-B14F-4D97-AF65-F5344CB8AC3E}">
        <p14:creationId xmlns:p14="http://schemas.microsoft.com/office/powerpoint/2010/main" val="385064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Jesus often rebuked those who did not have understanding</a:t>
            </a:r>
            <a:r>
              <a:rPr lang="en-US" sz="1200" kern="1200" baseline="0" dirty="0" smtClean="0">
                <a:solidFill>
                  <a:schemeClr val="tx1"/>
                </a:solidFill>
                <a:effectLst/>
                <a:latin typeface="+mn-lt"/>
                <a:ea typeface="+mn-ea"/>
                <a:cs typeface="+mn-cs"/>
              </a:rPr>
              <a:t>. In Matt 15, after the Pharisees accused Jesus and His disciples of not washing their hands when they ate bread, Jesus accuses them of holding this tradition above God’s command. The Pharisees were designating all their </a:t>
            </a:r>
            <a:r>
              <a:rPr lang="en-US" sz="1200" kern="1200" baseline="0" dirty="0" smtClean="0">
                <a:solidFill>
                  <a:schemeClr val="tx1"/>
                </a:solidFill>
                <a:effectLst/>
                <a:latin typeface="+mn-lt"/>
                <a:ea typeface="+mn-ea"/>
                <a:cs typeface="+mn-cs"/>
              </a:rPr>
              <a:t>belongings </a:t>
            </a:r>
            <a:r>
              <a:rPr lang="en-US" sz="1200" kern="1200" baseline="0" dirty="0" smtClean="0">
                <a:solidFill>
                  <a:schemeClr val="tx1"/>
                </a:solidFill>
                <a:effectLst/>
                <a:latin typeface="+mn-lt"/>
                <a:ea typeface="+mn-ea"/>
                <a:cs typeface="+mn-cs"/>
              </a:rPr>
              <a:t>as “Corbin”, belonging to God, which in their minds released </a:t>
            </a:r>
            <a:r>
              <a:rPr lang="en-US" sz="1200" i="0" kern="1200" baseline="0" dirty="0" smtClean="0">
                <a:solidFill>
                  <a:schemeClr val="tx1"/>
                </a:solidFill>
                <a:effectLst/>
                <a:latin typeface="+mn-lt"/>
                <a:ea typeface="+mn-ea"/>
                <a:cs typeface="+mn-cs"/>
              </a:rPr>
              <a:t>them from obligations to use their belongs to take care of their parents, which violated the ten commandments. He then said in </a:t>
            </a:r>
            <a:r>
              <a:rPr lang="en-US" sz="1200" b="1" i="0" kern="1200" baseline="0" dirty="0" smtClean="0">
                <a:solidFill>
                  <a:schemeClr val="tx1"/>
                </a:solidFill>
                <a:effectLst/>
                <a:latin typeface="+mn-lt"/>
                <a:ea typeface="+mn-ea"/>
                <a:cs typeface="+mn-cs"/>
              </a:rPr>
              <a:t>Matt 15:11</a:t>
            </a:r>
            <a:r>
              <a:rPr lang="en-US" sz="120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It is not what enters into the mouth that defiles the man, but what proceeds out of the mouth, this defiles the man.</a:t>
            </a:r>
            <a:r>
              <a:rPr lang="en-US" sz="1200" i="0" kern="1200" baseline="0" dirty="0" smtClean="0">
                <a:solidFill>
                  <a:schemeClr val="tx1"/>
                </a:solidFill>
                <a:effectLst/>
                <a:latin typeface="+mn-lt"/>
                <a:ea typeface="+mn-ea"/>
                <a:cs typeface="+mn-cs"/>
              </a:rPr>
              <a:t>” The disciples were confused by this </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Matt 15:16-20</a:t>
            </a:r>
            <a:r>
              <a:rPr lang="en-US" sz="1200" b="0" kern="1200" dirty="0" smtClean="0">
                <a:solidFill>
                  <a:schemeClr val="tx1"/>
                </a:solidFill>
                <a:effectLst/>
                <a:latin typeface="+mn-lt"/>
                <a:ea typeface="+mn-ea"/>
                <a:cs typeface="+mn-cs"/>
              </a:rPr>
              <a:t> – The</a:t>
            </a:r>
            <a:r>
              <a:rPr lang="en-US" sz="1200" b="0" kern="1200" baseline="0" dirty="0" smtClean="0">
                <a:solidFill>
                  <a:schemeClr val="tx1"/>
                </a:solidFill>
                <a:effectLst/>
                <a:latin typeface="+mn-lt"/>
                <a:ea typeface="+mn-ea"/>
                <a:cs typeface="+mn-cs"/>
              </a:rPr>
              <a:t> disciples weren’t thinking deep enough. And because of this they couldn’t understand what Jesus meant in verse 11 and needed additional explanation.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Could there be a reason why God speaks in this way? Could it be that understanding only belongs to those who seek after it diligently, think hard about what they reason, or ask questions? </a:t>
            </a:r>
          </a:p>
        </p:txBody>
      </p:sp>
      <p:sp>
        <p:nvSpPr>
          <p:cNvPr id="4" name="Slide Number Placeholder 3"/>
          <p:cNvSpPr>
            <a:spLocks noGrp="1"/>
          </p:cNvSpPr>
          <p:nvPr>
            <p:ph type="sldNum" sz="quarter" idx="10"/>
          </p:nvPr>
        </p:nvSpPr>
        <p:spPr/>
        <p:txBody>
          <a:bodyPr/>
          <a:lstStyle/>
          <a:p>
            <a:fld id="{E712F549-4277-491E-B045-5BF51186A4DF}" type="slidenum">
              <a:rPr lang="es-GT" smtClean="0"/>
              <a:t>8</a:t>
            </a:fld>
            <a:endParaRPr lang="es-GT" dirty="0"/>
          </a:p>
        </p:txBody>
      </p:sp>
    </p:spTree>
    <p:extLst>
      <p:ext uri="{BB962C8B-B14F-4D97-AF65-F5344CB8AC3E}">
        <p14:creationId xmlns:p14="http://schemas.microsoft.com/office/powerpoint/2010/main" val="247743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Consider the situation in John 6. Jesus, in His discourse to the crowd, purposely worded His teaching in this way – </a:t>
            </a:r>
            <a:r>
              <a:rPr lang="en-US" sz="1200" b="1" kern="1200" baseline="0" dirty="0" smtClean="0">
                <a:solidFill>
                  <a:schemeClr val="tx1"/>
                </a:solidFill>
                <a:effectLst/>
                <a:latin typeface="+mn-lt"/>
                <a:ea typeface="+mn-ea"/>
                <a:cs typeface="+mn-cs"/>
              </a:rPr>
              <a:t>John 6:54</a:t>
            </a:r>
            <a:r>
              <a:rPr lang="en-US" sz="1200" b="0" kern="1200" baseline="0" dirty="0" smtClean="0">
                <a:solidFill>
                  <a:schemeClr val="tx1"/>
                </a:solidFill>
                <a:effectLst/>
                <a:latin typeface="+mn-lt"/>
                <a:ea typeface="+mn-ea"/>
                <a:cs typeface="+mn-cs"/>
              </a:rPr>
              <a:t> – A lot of the Jews there didn’t like that teaching. It was hard to swallow, and some couldn’t stomach it, </a:t>
            </a:r>
            <a:r>
              <a:rPr lang="en-US" sz="1200" b="0" kern="1200" baseline="0" dirty="0" smtClean="0">
                <a:solidFill>
                  <a:schemeClr val="tx1"/>
                </a:solidFill>
                <a:effectLst/>
                <a:latin typeface="+mn-lt"/>
                <a:ea typeface="+mn-ea"/>
                <a:cs typeface="+mn-cs"/>
              </a:rPr>
              <a:t>pun </a:t>
            </a:r>
            <a:r>
              <a:rPr lang="en-US" sz="1200" b="0" kern="1200" baseline="0" dirty="0" smtClean="0">
                <a:solidFill>
                  <a:schemeClr val="tx1"/>
                </a:solidFill>
                <a:effectLst/>
                <a:latin typeface="+mn-lt"/>
                <a:ea typeface="+mn-ea"/>
                <a:cs typeface="+mn-cs"/>
              </a:rPr>
              <a:t>intended. Notice their response – </a:t>
            </a:r>
            <a:r>
              <a:rPr lang="en-US" sz="1200" b="1" kern="1200" baseline="0" dirty="0" smtClean="0">
                <a:solidFill>
                  <a:schemeClr val="tx1"/>
                </a:solidFill>
                <a:effectLst/>
                <a:latin typeface="+mn-lt"/>
                <a:ea typeface="+mn-ea"/>
                <a:cs typeface="+mn-cs"/>
              </a:rPr>
              <a:t>John 6:60</a:t>
            </a:r>
            <a:r>
              <a:rPr lang="en-US" sz="1200" b="0" kern="1200" baseline="0" dirty="0" smtClean="0">
                <a:solidFill>
                  <a:schemeClr val="tx1"/>
                </a:solidFill>
                <a:effectLst/>
                <a:latin typeface="+mn-lt"/>
                <a:ea typeface="+mn-ea"/>
                <a:cs typeface="+mn-cs"/>
              </a:rPr>
              <a:t> – Several of your versions say, “Who can understand it?” So when they didn’t understand what He was saying, how did they respond? </a:t>
            </a:r>
            <a:r>
              <a:rPr lang="en-US" sz="1200" b="1" kern="1200" baseline="0" dirty="0" smtClean="0">
                <a:solidFill>
                  <a:schemeClr val="tx1"/>
                </a:solidFill>
                <a:effectLst/>
                <a:latin typeface="+mn-lt"/>
                <a:ea typeface="+mn-ea"/>
                <a:cs typeface="+mn-cs"/>
              </a:rPr>
              <a:t>John 6:66</a:t>
            </a:r>
            <a:r>
              <a:rPr lang="en-US" sz="1200" b="0" kern="1200" baseline="0" dirty="0" smtClean="0">
                <a:solidFill>
                  <a:schemeClr val="tx1"/>
                </a:solidFill>
                <a:effectLst/>
                <a:latin typeface="+mn-lt"/>
                <a:ea typeface="+mn-ea"/>
                <a:cs typeface="+mn-cs"/>
              </a:rPr>
              <a:t> – They left Him. But you know who was able to understand Him? Those who did not leave and asked Jesus to explain </a:t>
            </a:r>
            <a:r>
              <a:rPr lang="en-US" sz="1200" b="0" kern="1200" baseline="0" dirty="0" smtClean="0">
                <a:solidFill>
                  <a:schemeClr val="tx1"/>
                </a:solidFill>
                <a:effectLst/>
                <a:latin typeface="+mn-lt"/>
                <a:ea typeface="+mn-ea"/>
                <a:cs typeface="+mn-cs"/>
              </a:rPr>
              <a:t>it – </a:t>
            </a:r>
            <a:r>
              <a:rPr lang="en-US" sz="1200" b="1" kern="1200" baseline="0" dirty="0" smtClean="0">
                <a:solidFill>
                  <a:schemeClr val="tx1"/>
                </a:solidFill>
                <a:effectLst/>
                <a:latin typeface="+mn-lt"/>
                <a:ea typeface="+mn-ea"/>
                <a:cs typeface="+mn-cs"/>
              </a:rPr>
              <a:t>John 6:67-68</a:t>
            </a: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Could it be that God’s word has only been designed to draw people who will diligently seek after it even when they don’t initially understand it?</a:t>
            </a:r>
          </a:p>
        </p:txBody>
      </p:sp>
      <p:sp>
        <p:nvSpPr>
          <p:cNvPr id="4" name="Slide Number Placeholder 3"/>
          <p:cNvSpPr>
            <a:spLocks noGrp="1"/>
          </p:cNvSpPr>
          <p:nvPr>
            <p:ph type="sldNum" sz="quarter" idx="10"/>
          </p:nvPr>
        </p:nvSpPr>
        <p:spPr/>
        <p:txBody>
          <a:bodyPr/>
          <a:lstStyle/>
          <a:p>
            <a:fld id="{E712F549-4277-491E-B045-5BF51186A4DF}" type="slidenum">
              <a:rPr lang="es-GT" smtClean="0"/>
              <a:t>9</a:t>
            </a:fld>
            <a:endParaRPr lang="es-GT" dirty="0"/>
          </a:p>
        </p:txBody>
      </p:sp>
    </p:spTree>
    <p:extLst>
      <p:ext uri="{BB962C8B-B14F-4D97-AF65-F5344CB8AC3E}">
        <p14:creationId xmlns:p14="http://schemas.microsoft.com/office/powerpoint/2010/main" val="274543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b="32997"/>
          <a:stretch/>
        </p:blipFill>
        <p:spPr>
          <a:xfrm>
            <a:off x="1881163" y="909010"/>
            <a:ext cx="4136827" cy="4413981"/>
          </a:xfrm>
          <a:prstGeom prst="rect">
            <a:avLst/>
          </a:prstGeom>
        </p:spPr>
      </p:pic>
      <p:grpSp>
        <p:nvGrpSpPr>
          <p:cNvPr id="6" name="Group 5"/>
          <p:cNvGrpSpPr/>
          <p:nvPr/>
        </p:nvGrpSpPr>
        <p:grpSpPr>
          <a:xfrm>
            <a:off x="122216" y="2676699"/>
            <a:ext cx="769669" cy="665018"/>
            <a:chOff x="1005840" y="1911927"/>
            <a:chExt cx="841264" cy="822960"/>
          </a:xfrm>
        </p:grpSpPr>
        <p:sp>
          <p:nvSpPr>
            <p:cNvPr id="4" name="Flowchart: Alternate Process 3"/>
            <p:cNvSpPr/>
            <p:nvPr/>
          </p:nvSpPr>
          <p:spPr>
            <a:xfrm>
              <a:off x="1005840" y="1911927"/>
              <a:ext cx="841264"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1005840" y="2107763"/>
              <a:ext cx="841263" cy="418961"/>
            </a:xfrm>
            <a:prstGeom prst="rect">
              <a:avLst/>
            </a:prstGeom>
            <a:noFill/>
          </p:spPr>
          <p:txBody>
            <a:bodyPr wrap="square" rtlCol="0">
              <a:spAutoFit/>
            </a:bodyPr>
            <a:lstStyle/>
            <a:p>
              <a:pPr algn="ctr"/>
              <a:r>
                <a:rPr lang="en-US" sz="1600" b="1" dirty="0" smtClean="0">
                  <a:solidFill>
                    <a:schemeClr val="bg1"/>
                  </a:solidFill>
                </a:rPr>
                <a:t>Fear</a:t>
              </a:r>
              <a:endParaRPr lang="en-US" sz="1600" b="1" dirty="0">
                <a:solidFill>
                  <a:schemeClr val="bg1"/>
                </a:solidFill>
              </a:endParaRPr>
            </a:p>
          </p:txBody>
        </p:sp>
      </p:grpSp>
      <p:grpSp>
        <p:nvGrpSpPr>
          <p:cNvPr id="7" name="Group 6"/>
          <p:cNvGrpSpPr/>
          <p:nvPr/>
        </p:nvGrpSpPr>
        <p:grpSpPr>
          <a:xfrm>
            <a:off x="1186024" y="2676699"/>
            <a:ext cx="1144164" cy="665018"/>
            <a:chOff x="758363" y="1911927"/>
            <a:chExt cx="1554980" cy="822960"/>
          </a:xfrm>
        </p:grpSpPr>
        <p:sp>
          <p:nvSpPr>
            <p:cNvPr id="8" name="Rectangle 7"/>
            <p:cNvSpPr/>
            <p:nvPr/>
          </p:nvSpPr>
          <p:spPr>
            <a:xfrm>
              <a:off x="758363" y="1911927"/>
              <a:ext cx="1552693"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flipH="1">
              <a:off x="760650" y="2094571"/>
              <a:ext cx="1552693" cy="463532"/>
            </a:xfrm>
            <a:prstGeom prst="flowChartAlternateProcess">
              <a:avLst/>
            </a:prstGeom>
            <a:noFill/>
          </p:spPr>
          <p:txBody>
            <a:bodyPr wrap="square" rtlCol="0">
              <a:spAutoFit/>
            </a:bodyPr>
            <a:lstStyle/>
            <a:p>
              <a:pPr algn="ctr"/>
              <a:r>
                <a:rPr lang="en-US" sz="1600" b="1" dirty="0" smtClean="0">
                  <a:solidFill>
                    <a:schemeClr val="bg1"/>
                  </a:solidFill>
                </a:rPr>
                <a:t>Instruction</a:t>
              </a:r>
              <a:endParaRPr lang="en-US" sz="1600" b="1" dirty="0">
                <a:solidFill>
                  <a:schemeClr val="bg1"/>
                </a:solidFill>
              </a:endParaRPr>
            </a:p>
          </p:txBody>
        </p:sp>
      </p:grpSp>
      <p:sp>
        <p:nvSpPr>
          <p:cNvPr id="10" name="Rectangle 9"/>
          <p:cNvSpPr/>
          <p:nvPr/>
        </p:nvSpPr>
        <p:spPr>
          <a:xfrm>
            <a:off x="0" y="1578406"/>
            <a:ext cx="1180408"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fear</a:t>
            </a:r>
            <a:r>
              <a:rPr lang="en-US" sz="1200" dirty="0">
                <a:solidFill>
                  <a:srgbClr val="000000"/>
                </a:solidFill>
                <a:latin typeface="Rockwell" panose="02060603020205020403" pitchFamily="18" charset="0"/>
              </a:rPr>
              <a:t> 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beginning of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9:10a)</a:t>
            </a:r>
            <a:endParaRPr lang="en-US" sz="1200" b="1" dirty="0">
              <a:latin typeface="Rockwell" panose="02060603020205020403" pitchFamily="18" charset="0"/>
            </a:endParaRPr>
          </a:p>
        </p:txBody>
      </p:sp>
      <p:sp>
        <p:nvSpPr>
          <p:cNvPr id="11" name="Rectangle 10"/>
          <p:cNvSpPr/>
          <p:nvPr/>
        </p:nvSpPr>
        <p:spPr>
          <a:xfrm>
            <a:off x="1205275" y="1578406"/>
            <a:ext cx="1204827"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fear </a:t>
            </a:r>
            <a:r>
              <a:rPr lang="en-US" sz="1200" dirty="0">
                <a:solidFill>
                  <a:srgbClr val="000000"/>
                </a:solidFill>
                <a:latin typeface="Rockwell" panose="02060603020205020403" pitchFamily="18" charset="0"/>
              </a:rPr>
              <a:t>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instruction</a:t>
            </a:r>
            <a:r>
              <a:rPr lang="en-US" sz="1200" dirty="0">
                <a:solidFill>
                  <a:srgbClr val="000000"/>
                </a:solidFill>
                <a:latin typeface="Rockwell" panose="02060603020205020403" pitchFamily="18" charset="0"/>
              </a:rPr>
              <a:t> for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15:33a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2" name="Right Arrow 1"/>
          <p:cNvSpPr/>
          <p:nvPr/>
        </p:nvSpPr>
        <p:spPr>
          <a:xfrm>
            <a:off x="891883" y="2924762"/>
            <a:ext cx="288525" cy="2091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ight Arrow 20"/>
          <p:cNvSpPr/>
          <p:nvPr/>
        </p:nvSpPr>
        <p:spPr>
          <a:xfrm>
            <a:off x="2328505" y="2896216"/>
            <a:ext cx="230846" cy="2493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6036324" y="2676699"/>
            <a:ext cx="1315107" cy="665019"/>
            <a:chOff x="758363" y="1911927"/>
            <a:chExt cx="1552693" cy="1005727"/>
          </a:xfrm>
          <a:solidFill>
            <a:srgbClr val="00B050"/>
          </a:solidFill>
        </p:grpSpPr>
        <p:sp>
          <p:nvSpPr>
            <p:cNvPr id="24"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flipH="1">
              <a:off x="758363" y="2117009"/>
              <a:ext cx="1552693" cy="800645"/>
            </a:xfrm>
            <a:prstGeom prst="flowChartAlternateProcess">
              <a:avLst/>
            </a:prstGeom>
            <a:grpFill/>
          </p:spPr>
          <p:txBody>
            <a:bodyPr wrap="square" rtlCol="0">
              <a:spAutoFit/>
            </a:bodyPr>
            <a:lstStyle/>
            <a:p>
              <a:pPr algn="ctr"/>
              <a:r>
                <a:rPr lang="en-US" sz="1600" b="1" dirty="0" smtClean="0">
                  <a:solidFill>
                    <a:schemeClr val="bg1"/>
                  </a:solidFill>
                </a:rPr>
                <a:t>Discernment</a:t>
              </a:r>
              <a:endParaRPr lang="en-US" sz="1600" b="1" dirty="0">
                <a:solidFill>
                  <a:schemeClr val="bg1"/>
                </a:solidFill>
              </a:endParaRPr>
            </a:p>
          </p:txBody>
        </p:sp>
      </p:grpSp>
      <p:grpSp>
        <p:nvGrpSpPr>
          <p:cNvPr id="27" name="Group 26"/>
          <p:cNvGrpSpPr/>
          <p:nvPr/>
        </p:nvGrpSpPr>
        <p:grpSpPr>
          <a:xfrm>
            <a:off x="3976715" y="1361849"/>
            <a:ext cx="1460942" cy="1378902"/>
            <a:chOff x="7116772" y="399011"/>
            <a:chExt cx="1460942" cy="1378902"/>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26" name="TextBox 25"/>
            <p:cNvSpPr txBox="1"/>
            <p:nvPr/>
          </p:nvSpPr>
          <p:spPr>
            <a:xfrm>
              <a:off x="7124071" y="915092"/>
              <a:ext cx="1453643" cy="307777"/>
            </a:xfrm>
            <a:prstGeom prst="rect">
              <a:avLst/>
            </a:prstGeom>
            <a:noFill/>
          </p:spPr>
          <p:txBody>
            <a:bodyPr wrap="square" rtlCol="0">
              <a:spAutoFit/>
            </a:bodyPr>
            <a:lstStyle/>
            <a:p>
              <a:pPr algn="ctr"/>
              <a:r>
                <a:rPr lang="en-US" sz="1400" b="1" dirty="0" smtClean="0"/>
                <a:t>Understanding</a:t>
              </a:r>
              <a:endParaRPr lang="en-US" sz="1400" b="1" dirty="0"/>
            </a:p>
          </p:txBody>
        </p:sp>
      </p:grpSp>
      <p:grpSp>
        <p:nvGrpSpPr>
          <p:cNvPr id="28" name="Group 27"/>
          <p:cNvGrpSpPr/>
          <p:nvPr/>
        </p:nvGrpSpPr>
        <p:grpSpPr>
          <a:xfrm>
            <a:off x="2720114" y="2359362"/>
            <a:ext cx="1460942" cy="1378902"/>
            <a:chOff x="7116772" y="399011"/>
            <a:chExt cx="1460942" cy="1378902"/>
          </a:xfrm>
          <a:noFill/>
        </p:grpSpPr>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a:grpFill/>
          </p:spPr>
        </p:pic>
        <p:sp>
          <p:nvSpPr>
            <p:cNvPr id="30" name="TextBox 29"/>
            <p:cNvSpPr txBox="1"/>
            <p:nvPr/>
          </p:nvSpPr>
          <p:spPr>
            <a:xfrm>
              <a:off x="7124071" y="915092"/>
              <a:ext cx="1453643" cy="307777"/>
            </a:xfrm>
            <a:prstGeom prst="rect">
              <a:avLst/>
            </a:prstGeom>
            <a:grpFill/>
          </p:spPr>
          <p:txBody>
            <a:bodyPr wrap="square" rtlCol="0">
              <a:spAutoFit/>
            </a:bodyPr>
            <a:lstStyle/>
            <a:p>
              <a:pPr algn="ctr"/>
              <a:r>
                <a:rPr lang="en-US" sz="1400" b="1" dirty="0" smtClean="0"/>
                <a:t>Knowledge</a:t>
              </a:r>
              <a:endParaRPr lang="en-US" sz="1400" b="1" dirty="0"/>
            </a:p>
          </p:txBody>
        </p:sp>
      </p:grpSp>
      <p:grpSp>
        <p:nvGrpSpPr>
          <p:cNvPr id="31" name="Group 30"/>
          <p:cNvGrpSpPr/>
          <p:nvPr/>
        </p:nvGrpSpPr>
        <p:grpSpPr>
          <a:xfrm>
            <a:off x="3974675" y="3256832"/>
            <a:ext cx="1460942" cy="1378902"/>
            <a:chOff x="7116772" y="399011"/>
            <a:chExt cx="1460942" cy="1378902"/>
          </a:xfrm>
        </p:grpSpPr>
        <p:pic>
          <p:nvPicPr>
            <p:cNvPr id="32" name="Picture 31"/>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33" name="TextBox 32"/>
            <p:cNvSpPr txBox="1"/>
            <p:nvPr/>
          </p:nvSpPr>
          <p:spPr>
            <a:xfrm>
              <a:off x="7124071" y="915092"/>
              <a:ext cx="1453643" cy="307777"/>
            </a:xfrm>
            <a:prstGeom prst="rect">
              <a:avLst/>
            </a:prstGeom>
            <a:noFill/>
          </p:spPr>
          <p:txBody>
            <a:bodyPr wrap="square" rtlCol="0">
              <a:spAutoFit/>
            </a:bodyPr>
            <a:lstStyle/>
            <a:p>
              <a:pPr algn="ctr"/>
              <a:r>
                <a:rPr lang="en-US" sz="1400" b="1" dirty="0" smtClean="0"/>
                <a:t>Trust</a:t>
              </a:r>
              <a:endParaRPr lang="en-US" sz="1400" b="1" dirty="0"/>
            </a:p>
          </p:txBody>
        </p:sp>
      </p:grpSp>
      <p:sp>
        <p:nvSpPr>
          <p:cNvPr id="34" name="Right Arrow 33"/>
          <p:cNvSpPr/>
          <p:nvPr/>
        </p:nvSpPr>
        <p:spPr>
          <a:xfrm>
            <a:off x="5701092" y="2904639"/>
            <a:ext cx="324197"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5" name="Group 34"/>
          <p:cNvGrpSpPr/>
          <p:nvPr/>
        </p:nvGrpSpPr>
        <p:grpSpPr>
          <a:xfrm>
            <a:off x="7584603" y="2676699"/>
            <a:ext cx="1461964" cy="665018"/>
            <a:chOff x="758363" y="1911927"/>
            <a:chExt cx="1552693" cy="1183535"/>
          </a:xfrm>
          <a:solidFill>
            <a:srgbClr val="00B050"/>
          </a:solidFill>
        </p:grpSpPr>
        <p:sp>
          <p:nvSpPr>
            <p:cNvPr id="36"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p:cNvSpPr txBox="1"/>
            <p:nvPr/>
          </p:nvSpPr>
          <p:spPr>
            <a:xfrm flipH="1">
              <a:off x="758363" y="2117008"/>
              <a:ext cx="1552693" cy="978454"/>
            </a:xfrm>
            <a:prstGeom prst="flowChartAlternateProcess">
              <a:avLst/>
            </a:prstGeom>
            <a:grpFill/>
          </p:spPr>
          <p:txBody>
            <a:bodyPr wrap="square" rtlCol="0">
              <a:spAutoFit/>
            </a:bodyPr>
            <a:lstStyle/>
            <a:p>
              <a:pPr algn="ctr"/>
              <a:r>
                <a:rPr lang="en-US" sz="1600" b="1" dirty="0" smtClean="0">
                  <a:solidFill>
                    <a:schemeClr val="bg1"/>
                  </a:solidFill>
                </a:rPr>
                <a:t>Righteousness</a:t>
              </a:r>
              <a:endParaRPr lang="en-US" sz="1600" b="1" dirty="0">
                <a:solidFill>
                  <a:schemeClr val="bg1"/>
                </a:solidFill>
              </a:endParaRPr>
            </a:p>
          </p:txBody>
        </p:sp>
      </p:grpSp>
      <p:sp>
        <p:nvSpPr>
          <p:cNvPr id="38" name="Right Arrow 37"/>
          <p:cNvSpPr/>
          <p:nvPr/>
        </p:nvSpPr>
        <p:spPr>
          <a:xfrm>
            <a:off x="7351432" y="2900382"/>
            <a:ext cx="233172"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 name="Straight Connector 12"/>
          <p:cNvCxnSpPr/>
          <p:nvPr/>
        </p:nvCxnSpPr>
        <p:spPr>
          <a:xfrm flipH="1">
            <a:off x="2559351" y="4317025"/>
            <a:ext cx="1446416" cy="5896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6947" y="4422438"/>
            <a:ext cx="1748860"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a:t>
            </a:r>
            <a:r>
              <a:rPr lang="en-US" sz="1200" u="sng" dirty="0" smtClean="0">
                <a:solidFill>
                  <a:srgbClr val="000000"/>
                </a:solidFill>
                <a:latin typeface="Rockwell" panose="02060603020205020403" pitchFamily="18" charset="0"/>
              </a:rPr>
              <a:t>Trust</a:t>
            </a:r>
            <a:r>
              <a:rPr lang="en-US" sz="1200" dirty="0" smtClean="0">
                <a:solidFill>
                  <a:srgbClr val="000000"/>
                </a:solidFill>
                <a:latin typeface="Rockwell" panose="02060603020205020403" pitchFamily="18" charset="0"/>
              </a:rPr>
              <a:t> </a:t>
            </a:r>
            <a:r>
              <a:rPr lang="en-US" sz="1200" dirty="0">
                <a:solidFill>
                  <a:srgbClr val="000000"/>
                </a:solidFill>
                <a:latin typeface="Rockwell" panose="02060603020205020403" pitchFamily="18" charset="0"/>
              </a:rPr>
              <a:t>in </a:t>
            </a:r>
            <a:r>
              <a:rPr lang="en-US" sz="1200" dirty="0" smtClean="0">
                <a:solidFill>
                  <a:srgbClr val="000000"/>
                </a:solidFill>
                <a:latin typeface="Rockwell" panose="02060603020205020403" pitchFamily="18" charset="0"/>
              </a:rPr>
              <a:t>the Lord with </a:t>
            </a:r>
            <a:r>
              <a:rPr lang="en-US" sz="1200" dirty="0">
                <a:solidFill>
                  <a:srgbClr val="000000"/>
                </a:solidFill>
                <a:latin typeface="Rockwell" panose="02060603020205020403" pitchFamily="18" charset="0"/>
              </a:rPr>
              <a:t>all your </a:t>
            </a:r>
            <a:r>
              <a:rPr lang="en-US" sz="1200" dirty="0" smtClean="0">
                <a:solidFill>
                  <a:srgbClr val="000000"/>
                </a:solidFill>
                <a:latin typeface="Rockwell" panose="02060603020205020403" pitchFamily="18" charset="0"/>
              </a:rPr>
              <a:t>heart and</a:t>
            </a:r>
            <a:r>
              <a:rPr lang="en-US" sz="1200" dirty="0">
                <a:solidFill>
                  <a:srgbClr val="000000"/>
                </a:solidFill>
                <a:latin typeface="Rockwell" panose="02060603020205020403" pitchFamily="18" charset="0"/>
              </a:rPr>
              <a:t> do not lean on your own understanding</a:t>
            </a:r>
            <a:r>
              <a:rPr lang="en-US" sz="1200" dirty="0" smtClean="0">
                <a:solidFill>
                  <a:srgbClr val="000000"/>
                </a:solidFill>
                <a:latin typeface="Rockwell" panose="02060603020205020403" pitchFamily="18" charset="0"/>
              </a:rPr>
              <a:t>.”</a:t>
            </a:r>
          </a:p>
          <a:p>
            <a:pPr algn="ctr"/>
            <a:r>
              <a:rPr lang="en-US" sz="1200" b="1" dirty="0" smtClean="0">
                <a:solidFill>
                  <a:srgbClr val="000000"/>
                </a:solidFill>
                <a:latin typeface="Rockwell" panose="02060603020205020403" pitchFamily="18" charset="0"/>
              </a:rPr>
              <a:t>(Prov 3:5)</a:t>
            </a:r>
            <a:endParaRPr lang="en-US" sz="1200" b="1" dirty="0">
              <a:latin typeface="Rockwell" panose="02060603020205020403" pitchFamily="18" charset="0"/>
            </a:endParaRPr>
          </a:p>
        </p:txBody>
      </p:sp>
      <p:sp>
        <p:nvSpPr>
          <p:cNvPr id="15" name="Rectangle 14"/>
          <p:cNvSpPr/>
          <p:nvPr/>
        </p:nvSpPr>
        <p:spPr>
          <a:xfrm>
            <a:off x="3779520" y="95910"/>
            <a:ext cx="223847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knowledge of the Holy One is </a:t>
            </a:r>
            <a:r>
              <a:rPr lang="en-US" sz="1200" u="sng" dirty="0" smtClean="0">
                <a:latin typeface="Rockwell" panose="02060603020205020403" pitchFamily="18" charset="0"/>
                <a:ea typeface="Calibri" panose="020F0502020204030204" pitchFamily="34" charset="0"/>
              </a:rPr>
              <a:t>understanding</a:t>
            </a:r>
            <a:r>
              <a:rPr lang="en-US" sz="1200" dirty="0" smtClean="0">
                <a:latin typeface="Rockwell" panose="02060603020205020403" pitchFamily="18" charset="0"/>
                <a:ea typeface="Calibri" panose="020F0502020204030204" pitchFamily="34" charset="0"/>
              </a:rPr>
              <a:t>”</a:t>
            </a:r>
          </a:p>
          <a:p>
            <a:pPr algn="ctr"/>
            <a:r>
              <a:rPr lang="en-US" sz="1200" dirty="0" smtClean="0">
                <a:latin typeface="Rockwell" panose="02060603020205020403" pitchFamily="18" charset="0"/>
                <a:ea typeface="Calibri" panose="020F0502020204030204" pitchFamily="34" charset="0"/>
              </a:rPr>
              <a:t>(</a:t>
            </a:r>
            <a:r>
              <a:rPr lang="en-US" sz="1200" b="1" dirty="0" smtClean="0">
                <a:latin typeface="Rockwell" panose="02060603020205020403" pitchFamily="18" charset="0"/>
                <a:ea typeface="Calibri" panose="020F0502020204030204" pitchFamily="34" charset="0"/>
              </a:rPr>
              <a:t>Prov 9:10b</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cxnSp>
        <p:nvCxnSpPr>
          <p:cNvPr id="39" name="Straight Connector 38"/>
          <p:cNvCxnSpPr/>
          <p:nvPr/>
        </p:nvCxnSpPr>
        <p:spPr>
          <a:xfrm flipH="1">
            <a:off x="4729286" y="845768"/>
            <a:ext cx="83359" cy="46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90179" y="1578406"/>
            <a:ext cx="458342" cy="972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84603" y="3360352"/>
            <a:ext cx="729660" cy="56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17025" y="835398"/>
            <a:ext cx="469669" cy="14850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88107" y="95911"/>
            <a:ext cx="204399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fear of </a:t>
            </a:r>
            <a:r>
              <a:rPr lang="en-US" sz="1200" dirty="0" smtClean="0">
                <a:latin typeface="Rockwell" panose="02060603020205020403" pitchFamily="18" charset="0"/>
                <a:ea typeface="Calibri" panose="020F0502020204030204" pitchFamily="34" charset="0"/>
              </a:rPr>
              <a:t>the Lord is </a:t>
            </a:r>
            <a:r>
              <a:rPr lang="en-US" sz="1200" dirty="0">
                <a:latin typeface="Rockwell" panose="02060603020205020403" pitchFamily="18" charset="0"/>
                <a:ea typeface="Calibri" panose="020F0502020204030204" pitchFamily="34" charset="0"/>
              </a:rPr>
              <a:t>the beginning of </a:t>
            </a:r>
            <a:r>
              <a:rPr lang="en-US" sz="1200" u="sng" dirty="0" smtClean="0">
                <a:latin typeface="Rockwell" panose="02060603020205020403" pitchFamily="18" charset="0"/>
                <a:ea typeface="Calibri" panose="020F0502020204030204" pitchFamily="34" charset="0"/>
              </a:rPr>
              <a:t>knowledge</a:t>
            </a:r>
            <a:r>
              <a:rPr lang="en-US" sz="1200" dirty="0" smtClean="0">
                <a:latin typeface="Rockwell" panose="02060603020205020403" pitchFamily="18" charset="0"/>
                <a:ea typeface="Calibri" panose="020F0502020204030204" pitchFamily="34" charset="0"/>
              </a:rPr>
              <a:t>”</a:t>
            </a:r>
          </a:p>
          <a:p>
            <a:pPr algn="ctr"/>
            <a:r>
              <a:rPr lang="en-US" sz="1200" dirty="0">
                <a:latin typeface="Rockwell" panose="02060603020205020403" pitchFamily="18" charset="0"/>
              </a:rPr>
              <a:t>(</a:t>
            </a:r>
            <a:r>
              <a:rPr lang="en-US" sz="1200" b="1" dirty="0" smtClean="0">
                <a:latin typeface="Rockwell" panose="02060603020205020403" pitchFamily="18" charset="0"/>
              </a:rPr>
              <a:t>Prov 1:7a)</a:t>
            </a:r>
            <a:endParaRPr lang="en-US" sz="1200" b="1" dirty="0">
              <a:latin typeface="Rockwell" panose="02060603020205020403" pitchFamily="18" charset="0"/>
            </a:endParaRPr>
          </a:p>
        </p:txBody>
      </p:sp>
      <p:sp>
        <p:nvSpPr>
          <p:cNvPr id="44" name="Rectangle 43"/>
          <p:cNvSpPr/>
          <p:nvPr/>
        </p:nvSpPr>
        <p:spPr>
          <a:xfrm>
            <a:off x="6503791" y="491640"/>
            <a:ext cx="1436830" cy="1015663"/>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“For </a:t>
            </a:r>
            <a:r>
              <a:rPr lang="en-US" sz="1200" dirty="0">
                <a:latin typeface="Rockwell" panose="02060603020205020403" pitchFamily="18" charset="0"/>
                <a:ea typeface="Calibri" panose="020F0502020204030204" pitchFamily="34" charset="0"/>
              </a:rPr>
              <a:t>if you cry for </a:t>
            </a:r>
            <a:r>
              <a:rPr lang="en-US" sz="1200" u="sng" dirty="0">
                <a:latin typeface="Rockwell" panose="02060603020205020403" pitchFamily="18" charset="0"/>
                <a:ea typeface="Calibri" panose="020F0502020204030204" pitchFamily="34" charset="0"/>
              </a:rPr>
              <a:t>discernment</a:t>
            </a:r>
            <a:r>
              <a:rPr lang="en-US" sz="1200" dirty="0">
                <a:latin typeface="Rockwell" panose="02060603020205020403" pitchFamily="18" charset="0"/>
                <a:ea typeface="Calibri" panose="020F0502020204030204" pitchFamily="34" charset="0"/>
              </a:rPr>
              <a:t>, </a:t>
            </a:r>
            <a:r>
              <a:rPr lang="en-US" sz="1200" dirty="0" smtClean="0">
                <a:latin typeface="Rockwell" panose="02060603020205020403" pitchFamily="18" charset="0"/>
                <a:ea typeface="Calibri" panose="020F0502020204030204" pitchFamily="34" charset="0"/>
              </a:rPr>
              <a:t>lift </a:t>
            </a:r>
            <a:r>
              <a:rPr lang="en-US" sz="1200" dirty="0">
                <a:latin typeface="Rockwell" panose="02060603020205020403" pitchFamily="18" charset="0"/>
                <a:ea typeface="Calibri" panose="020F0502020204030204" pitchFamily="34" charset="0"/>
              </a:rPr>
              <a:t>your voice for understanding</a:t>
            </a:r>
            <a:r>
              <a:rPr lang="en-US" sz="1200" dirty="0" smtClean="0">
                <a:latin typeface="Rockwell" panose="02060603020205020403" pitchFamily="18" charset="0"/>
                <a:ea typeface="Calibri" panose="020F0502020204030204" pitchFamily="34" charset="0"/>
              </a:rPr>
              <a:t>”</a:t>
            </a:r>
          </a:p>
          <a:p>
            <a:pPr algn="ctr"/>
            <a:r>
              <a:rPr lang="en-US" sz="1200" b="1" dirty="0" smtClean="0">
                <a:latin typeface="Rockwell" panose="02060603020205020403" pitchFamily="18" charset="0"/>
                <a:ea typeface="Calibri" panose="020F0502020204030204" pitchFamily="34" charset="0"/>
              </a:rPr>
              <a:t>(Prov 2:3</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sp>
        <p:nvSpPr>
          <p:cNvPr id="45" name="Rectangle 44"/>
          <p:cNvSpPr/>
          <p:nvPr/>
        </p:nvSpPr>
        <p:spPr>
          <a:xfrm>
            <a:off x="6513880" y="3993859"/>
            <a:ext cx="2141445" cy="646331"/>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a:t>
            </a:r>
            <a:r>
              <a:rPr lang="en-US" sz="1200" dirty="0">
                <a:solidFill>
                  <a:srgbClr val="000000"/>
                </a:solidFill>
                <a:latin typeface="Rockwell" panose="02060603020205020403" pitchFamily="18" charset="0"/>
              </a:rPr>
              <a:t> mouth of the righteous flows with </a:t>
            </a:r>
            <a:r>
              <a:rPr lang="en-US" sz="1200" dirty="0" smtClean="0">
                <a:solidFill>
                  <a:srgbClr val="000000"/>
                </a:solidFill>
                <a:latin typeface="Rockwell" panose="02060603020205020403" pitchFamily="18" charset="0"/>
              </a:rPr>
              <a:t>wisdom”</a:t>
            </a:r>
          </a:p>
          <a:p>
            <a:pPr algn="ctr"/>
            <a:r>
              <a:rPr lang="en-US" sz="1200" dirty="0" smtClean="0">
                <a:solidFill>
                  <a:srgbClr val="000000"/>
                </a:solidFill>
                <a:latin typeface="Rockwell" panose="02060603020205020403" pitchFamily="18" charset="0"/>
              </a:rPr>
              <a:t>(</a:t>
            </a:r>
            <a:r>
              <a:rPr lang="en-US" sz="1200" b="1" dirty="0" smtClean="0">
                <a:solidFill>
                  <a:srgbClr val="000000"/>
                </a:solidFill>
                <a:latin typeface="Rockwell" panose="02060603020205020403" pitchFamily="18" charset="0"/>
              </a:rPr>
              <a:t>Prov 10:31a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47" name="Rectangle 46"/>
          <p:cNvSpPr/>
          <p:nvPr/>
        </p:nvSpPr>
        <p:spPr>
          <a:xfrm>
            <a:off x="7505772" y="2090417"/>
            <a:ext cx="1603997" cy="523220"/>
          </a:xfrm>
          <a:prstGeom prst="rect">
            <a:avLst/>
          </a:prstGeom>
          <a:ln w="12700">
            <a:solidFill>
              <a:schemeClr val="tx1"/>
            </a:solidFill>
          </a:ln>
        </p:spPr>
        <p:txBody>
          <a:bodyPr wrap="square">
            <a:spAutoFit/>
          </a:bodyPr>
          <a:lstStyle/>
          <a:p>
            <a:pPr algn="ctr"/>
            <a:r>
              <a:rPr lang="en-US" sz="1400" dirty="0" smtClean="0">
                <a:solidFill>
                  <a:srgbClr val="0A0A0A"/>
                </a:solidFill>
                <a:latin typeface="Rockwell" panose="02060603020205020403" pitchFamily="18" charset="0"/>
              </a:rPr>
              <a:t>Formerly spelled “</a:t>
            </a:r>
            <a:r>
              <a:rPr lang="en-US" sz="1400" dirty="0" err="1" smtClean="0">
                <a:solidFill>
                  <a:srgbClr val="0A0A0A"/>
                </a:solidFill>
                <a:latin typeface="Rockwell" panose="02060603020205020403" pitchFamily="18" charset="0"/>
              </a:rPr>
              <a:t>rightwiseness</a:t>
            </a:r>
            <a:r>
              <a:rPr lang="en-US" sz="1400" dirty="0" smtClean="0">
                <a:solidFill>
                  <a:srgbClr val="0A0A0A"/>
                </a:solidFill>
                <a:latin typeface="Rockwell" panose="02060603020205020403" pitchFamily="18" charset="0"/>
              </a:rPr>
              <a:t>”</a:t>
            </a:r>
            <a:endParaRPr lang="en-US" sz="1400" dirty="0">
              <a:latin typeface="Rockwell" panose="02060603020205020403" pitchFamily="18" charset="0"/>
            </a:endParaRPr>
          </a:p>
        </p:txBody>
      </p:sp>
      <p:sp>
        <p:nvSpPr>
          <p:cNvPr id="48" name="Rectangle 47"/>
          <p:cNvSpPr/>
          <p:nvPr/>
        </p:nvSpPr>
        <p:spPr>
          <a:xfrm>
            <a:off x="622716" y="6403712"/>
            <a:ext cx="7532866" cy="369332"/>
          </a:xfrm>
          <a:prstGeom prst="rect">
            <a:avLst/>
          </a:prstGeom>
        </p:spPr>
        <p:txBody>
          <a:bodyPr wrap="square">
            <a:spAutoFit/>
          </a:bodyPr>
          <a:lstStyle/>
          <a:p>
            <a:pPr algn="ctr"/>
            <a:r>
              <a:rPr lang="en-US" dirty="0" smtClean="0">
                <a:solidFill>
                  <a:srgbClr val="000000"/>
                </a:solidFill>
                <a:latin typeface="Helvetica Neue"/>
              </a:rPr>
              <a:t>…has</a:t>
            </a:r>
            <a:r>
              <a:rPr lang="en-US" dirty="0">
                <a:solidFill>
                  <a:srgbClr val="000000"/>
                </a:solidFill>
                <a:latin typeface="Helvetica Neue"/>
              </a:rPr>
              <a:t> built her </a:t>
            </a:r>
            <a:r>
              <a:rPr lang="en-US" dirty="0" smtClean="0">
                <a:solidFill>
                  <a:srgbClr val="000000"/>
                </a:solidFill>
                <a:latin typeface="Helvetica Neue"/>
              </a:rPr>
              <a:t>house, she </a:t>
            </a:r>
            <a:r>
              <a:rPr lang="en-US" dirty="0">
                <a:solidFill>
                  <a:srgbClr val="000000"/>
                </a:solidFill>
                <a:latin typeface="Helvetica Neue"/>
              </a:rPr>
              <a:t>has hewn out her seven </a:t>
            </a:r>
            <a:r>
              <a:rPr lang="en-US" dirty="0" smtClean="0">
                <a:solidFill>
                  <a:srgbClr val="000000"/>
                </a:solidFill>
                <a:latin typeface="Helvetica Neue"/>
              </a:rPr>
              <a:t>pillars. (Prov 9:1)</a:t>
            </a:r>
            <a:endParaRPr lang="en-US" dirty="0"/>
          </a:p>
        </p:txBody>
      </p:sp>
      <p:sp>
        <p:nvSpPr>
          <p:cNvPr id="49" name="Rectangle 48"/>
          <p:cNvSpPr/>
          <p:nvPr/>
        </p:nvSpPr>
        <p:spPr>
          <a:xfrm>
            <a:off x="3292852" y="5775829"/>
            <a:ext cx="2192594" cy="677108"/>
          </a:xfrm>
          <a:prstGeom prst="rect">
            <a:avLst/>
          </a:prstGeom>
        </p:spPr>
        <p:txBody>
          <a:bodyPr wrap="square">
            <a:spAutoFit/>
          </a:bodyPr>
          <a:lstStyle/>
          <a:p>
            <a:r>
              <a:rPr lang="en-US" sz="3800" b="1" u="sng" dirty="0" smtClean="0">
                <a:solidFill>
                  <a:srgbClr val="000000"/>
                </a:solidFill>
                <a:latin typeface="Rockwell" panose="02060603020205020403" pitchFamily="18" charset="0"/>
              </a:rPr>
              <a:t>Wisdom</a:t>
            </a:r>
            <a:endParaRPr lang="en-US" sz="3800" b="1" u="sng" dirty="0">
              <a:latin typeface="Rockwell" panose="02060603020205020403" pitchFamily="18" charset="0"/>
            </a:endParaRPr>
          </a:p>
        </p:txBody>
      </p:sp>
      <p:cxnSp>
        <p:nvCxnSpPr>
          <p:cNvPr id="51" name="Straight Connector 50"/>
          <p:cNvCxnSpPr/>
          <p:nvPr/>
        </p:nvCxnSpPr>
        <p:spPr>
          <a:xfrm>
            <a:off x="122216" y="5775830"/>
            <a:ext cx="89243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9032914"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22216"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sp>
        <p:nvSpPr>
          <p:cNvPr id="55" name="Curved Down Arrow 54"/>
          <p:cNvSpPr/>
          <p:nvPr/>
        </p:nvSpPr>
        <p:spPr>
          <a:xfrm rot="8062065" flipH="1" flipV="1">
            <a:off x="3258196" y="1865899"/>
            <a:ext cx="615836" cy="2783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2232515" flipH="1" flipV="1">
            <a:off x="3287670" y="3908805"/>
            <a:ext cx="615836" cy="241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5972926" flipH="1" flipV="1">
            <a:off x="4915826" y="2886646"/>
            <a:ext cx="615836" cy="219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223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200" b="1" dirty="0" smtClean="0">
                <a:latin typeface="Rockwell" panose="02060603020205020403" pitchFamily="18" charset="0"/>
              </a:rPr>
              <a:t>Jesus Demands It</a:t>
            </a:r>
            <a:endParaRPr lang="es-GT" sz="7200" b="1" dirty="0">
              <a:latin typeface="Rockwell" panose="02060603020205020403" pitchFamily="18" charset="0"/>
            </a:endParaRPr>
          </a:p>
        </p:txBody>
      </p:sp>
      <p:pic>
        <p:nvPicPr>
          <p:cNvPr id="1026" name="Picture 2" descr="Image result for matt 22:29"/>
          <p:cNvPicPr>
            <a:picLocks noChangeAspect="1" noChangeArrowheads="1"/>
          </p:cNvPicPr>
          <p:nvPr/>
        </p:nvPicPr>
        <p:blipFill rotWithShape="1">
          <a:blip r:embed="rId3">
            <a:extLst>
              <a:ext uri="{28A0092B-C50C-407E-A947-70E740481C1C}">
                <a14:useLocalDpi xmlns:a14="http://schemas.microsoft.com/office/drawing/2010/main" val="0"/>
              </a:ext>
            </a:extLst>
          </a:blip>
          <a:srcRect b="28561"/>
          <a:stretch/>
        </p:blipFill>
        <p:spPr bwMode="auto">
          <a:xfrm>
            <a:off x="4644080" y="2667000"/>
            <a:ext cx="4423719" cy="41230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203893"/>
            <a:ext cx="4495800" cy="5586145"/>
          </a:xfrm>
          <a:prstGeom prst="rect">
            <a:avLst/>
          </a:prstGeom>
          <a:ln w="28575">
            <a:solidFill>
              <a:schemeClr val="tx1"/>
            </a:solidFill>
          </a:ln>
        </p:spPr>
        <p:txBody>
          <a:bodyPr wrap="square">
            <a:spAutoFit/>
          </a:bodyPr>
          <a:lstStyle/>
          <a:p>
            <a:r>
              <a:rPr lang="en-US" sz="2100" b="1" dirty="0" smtClean="0">
                <a:solidFill>
                  <a:srgbClr val="000000"/>
                </a:solidFill>
                <a:latin typeface="Rockwell" panose="02060603020205020403" pitchFamily="18" charset="0"/>
              </a:rPr>
              <a:t>Matt 22:23-28</a:t>
            </a:r>
            <a:r>
              <a:rPr lang="en-US" sz="2100" dirty="0" smtClean="0">
                <a:solidFill>
                  <a:srgbClr val="000000"/>
                </a:solidFill>
                <a:latin typeface="Rockwell" panose="02060603020205020403" pitchFamily="18" charset="0"/>
              </a:rPr>
              <a:t> – “</a:t>
            </a:r>
            <a:r>
              <a:rPr lang="en-US" sz="2100" b="1" baseline="30000" dirty="0" smtClean="0">
                <a:solidFill>
                  <a:srgbClr val="000000"/>
                </a:solidFill>
                <a:latin typeface="Rockwell" panose="02060603020205020403" pitchFamily="18" charset="0"/>
              </a:rPr>
              <a:t>23</a:t>
            </a:r>
            <a:r>
              <a:rPr lang="en-US" sz="2100" dirty="0" smtClean="0">
                <a:solidFill>
                  <a:srgbClr val="000000"/>
                </a:solidFill>
                <a:latin typeface="Rockwell" panose="02060603020205020403" pitchFamily="18" charset="0"/>
              </a:rPr>
              <a:t>On that day some Sadducees </a:t>
            </a:r>
            <a:r>
              <a:rPr lang="en-US" sz="2100" dirty="0">
                <a:solidFill>
                  <a:srgbClr val="000000"/>
                </a:solidFill>
                <a:latin typeface="Rockwell" panose="02060603020205020403" pitchFamily="18" charset="0"/>
              </a:rPr>
              <a:t>(</a:t>
            </a:r>
            <a:r>
              <a:rPr lang="en-US" sz="2100" dirty="0" smtClean="0">
                <a:solidFill>
                  <a:srgbClr val="000000"/>
                </a:solidFill>
                <a:latin typeface="Rockwell" panose="02060603020205020403" pitchFamily="18" charset="0"/>
              </a:rPr>
              <a:t>who say there </a:t>
            </a:r>
            <a:r>
              <a:rPr lang="en-US" sz="2100" dirty="0">
                <a:solidFill>
                  <a:srgbClr val="000000"/>
                </a:solidFill>
                <a:latin typeface="Rockwell" panose="02060603020205020403" pitchFamily="18" charset="0"/>
              </a:rPr>
              <a:t>is no resurrection) came to Jesus and </a:t>
            </a:r>
            <a:r>
              <a:rPr lang="en-US" sz="2100" dirty="0" smtClean="0">
                <a:solidFill>
                  <a:srgbClr val="000000"/>
                </a:solidFill>
                <a:latin typeface="Rockwell" panose="02060603020205020403" pitchFamily="18" charset="0"/>
              </a:rPr>
              <a:t>questioned Him, </a:t>
            </a:r>
            <a:r>
              <a:rPr lang="en-US" sz="2100" b="1" baseline="30000" dirty="0" smtClean="0">
                <a:solidFill>
                  <a:srgbClr val="000000"/>
                </a:solidFill>
                <a:latin typeface="Rockwell" panose="02060603020205020403" pitchFamily="18" charset="0"/>
              </a:rPr>
              <a:t>24</a:t>
            </a:r>
            <a:r>
              <a:rPr lang="en-US" sz="2100" dirty="0" smtClean="0">
                <a:solidFill>
                  <a:srgbClr val="000000"/>
                </a:solidFill>
                <a:latin typeface="Rockwell" panose="02060603020205020403" pitchFamily="18" charset="0"/>
              </a:rPr>
              <a:t>asking, ‘Teacher</a:t>
            </a:r>
            <a:r>
              <a:rPr lang="en-US" sz="2100" dirty="0">
                <a:solidFill>
                  <a:srgbClr val="000000"/>
                </a:solidFill>
                <a:latin typeface="Rockwell" panose="02060603020205020403" pitchFamily="18" charset="0"/>
              </a:rPr>
              <a:t>, Moses said, ‘</a:t>
            </a:r>
            <a:r>
              <a:rPr lang="en-US" sz="2100" cap="small" dirty="0">
                <a:solidFill>
                  <a:srgbClr val="000000"/>
                </a:solidFill>
                <a:latin typeface="Rockwell" panose="02060603020205020403" pitchFamily="18" charset="0"/>
              </a:rPr>
              <a:t>If a man dies having no children, his brother as next of kin shall marry his wife, and raise up children for his brother</a:t>
            </a:r>
            <a:r>
              <a:rPr lang="en-US" sz="2100" dirty="0">
                <a:solidFill>
                  <a:srgbClr val="000000"/>
                </a:solidFill>
                <a:latin typeface="Rockwell" panose="02060603020205020403" pitchFamily="18" charset="0"/>
              </a:rPr>
              <a:t>.’ </a:t>
            </a:r>
            <a:r>
              <a:rPr lang="en-US" sz="2100" b="1" baseline="30000" dirty="0" smtClean="0">
                <a:solidFill>
                  <a:srgbClr val="000000"/>
                </a:solidFill>
                <a:latin typeface="Rockwell" panose="02060603020205020403" pitchFamily="18" charset="0"/>
              </a:rPr>
              <a:t>25</a:t>
            </a:r>
            <a:r>
              <a:rPr lang="en-US" sz="2100" dirty="0" smtClean="0">
                <a:solidFill>
                  <a:srgbClr val="000000"/>
                </a:solidFill>
                <a:latin typeface="Rockwell" panose="02060603020205020403" pitchFamily="18" charset="0"/>
              </a:rPr>
              <a:t>Now </a:t>
            </a:r>
            <a:r>
              <a:rPr lang="en-US" sz="2100" dirty="0">
                <a:solidFill>
                  <a:srgbClr val="000000"/>
                </a:solidFill>
                <a:latin typeface="Rockwell" panose="02060603020205020403" pitchFamily="18" charset="0"/>
              </a:rPr>
              <a:t>there were seven brothers with us; and the first married and died, and having no children left his wife to </a:t>
            </a:r>
            <a:r>
              <a:rPr lang="en-US" sz="2100" dirty="0" smtClean="0">
                <a:solidFill>
                  <a:srgbClr val="000000"/>
                </a:solidFill>
                <a:latin typeface="Rockwell" panose="02060603020205020403" pitchFamily="18" charset="0"/>
              </a:rPr>
              <a:t>his brother; </a:t>
            </a:r>
            <a:r>
              <a:rPr lang="en-US" sz="2100" b="1" baseline="30000" dirty="0" smtClean="0">
                <a:solidFill>
                  <a:srgbClr val="000000"/>
                </a:solidFill>
                <a:latin typeface="Rockwell" panose="02060603020205020403" pitchFamily="18" charset="0"/>
              </a:rPr>
              <a:t>26</a:t>
            </a:r>
            <a:r>
              <a:rPr lang="en-US" sz="2100" dirty="0" smtClean="0">
                <a:solidFill>
                  <a:srgbClr val="000000"/>
                </a:solidFill>
                <a:latin typeface="Rockwell" panose="02060603020205020403" pitchFamily="18" charset="0"/>
              </a:rPr>
              <a:t>so </a:t>
            </a:r>
            <a:r>
              <a:rPr lang="en-US" sz="2100" dirty="0">
                <a:solidFill>
                  <a:srgbClr val="000000"/>
                </a:solidFill>
                <a:latin typeface="Rockwell" panose="02060603020205020403" pitchFamily="18" charset="0"/>
              </a:rPr>
              <a:t>also the second, and the third, down to </a:t>
            </a:r>
            <a:r>
              <a:rPr lang="en-US" sz="2100" dirty="0" smtClean="0">
                <a:solidFill>
                  <a:srgbClr val="000000"/>
                </a:solidFill>
                <a:latin typeface="Rockwell" panose="02060603020205020403" pitchFamily="18" charset="0"/>
              </a:rPr>
              <a:t>the seventh. </a:t>
            </a:r>
            <a:r>
              <a:rPr lang="en-US" sz="2100" b="1" baseline="30000" dirty="0" smtClean="0">
                <a:solidFill>
                  <a:srgbClr val="000000"/>
                </a:solidFill>
                <a:latin typeface="Rockwell" panose="02060603020205020403" pitchFamily="18" charset="0"/>
              </a:rPr>
              <a:t>27</a:t>
            </a:r>
            <a:r>
              <a:rPr lang="en-US" sz="2100" dirty="0" smtClean="0">
                <a:solidFill>
                  <a:srgbClr val="000000"/>
                </a:solidFill>
                <a:latin typeface="Rockwell" panose="02060603020205020403" pitchFamily="18" charset="0"/>
              </a:rPr>
              <a:t>Last </a:t>
            </a:r>
            <a:r>
              <a:rPr lang="en-US" sz="2100" dirty="0">
                <a:solidFill>
                  <a:srgbClr val="000000"/>
                </a:solidFill>
                <a:latin typeface="Rockwell" panose="02060603020205020403" pitchFamily="18" charset="0"/>
              </a:rPr>
              <a:t>of all, the woman died. </a:t>
            </a:r>
            <a:r>
              <a:rPr lang="en-US" sz="2100" b="1" baseline="30000" dirty="0" smtClean="0">
                <a:solidFill>
                  <a:srgbClr val="000000"/>
                </a:solidFill>
                <a:latin typeface="Rockwell" panose="02060603020205020403" pitchFamily="18" charset="0"/>
              </a:rPr>
              <a:t>28</a:t>
            </a:r>
            <a:r>
              <a:rPr lang="en-US" sz="2100" dirty="0" smtClean="0">
                <a:solidFill>
                  <a:srgbClr val="000000"/>
                </a:solidFill>
                <a:latin typeface="Rockwell" panose="02060603020205020403" pitchFamily="18" charset="0"/>
              </a:rPr>
              <a:t>In </a:t>
            </a:r>
            <a:r>
              <a:rPr lang="en-US" sz="2100" dirty="0">
                <a:solidFill>
                  <a:srgbClr val="000000"/>
                </a:solidFill>
                <a:latin typeface="Rockwell" panose="02060603020205020403" pitchFamily="18" charset="0"/>
              </a:rPr>
              <a:t>the resurrection, therefore, whose wife of the seven will she be? For they </a:t>
            </a:r>
            <a:r>
              <a:rPr lang="en-US" sz="2100" dirty="0" smtClean="0">
                <a:solidFill>
                  <a:srgbClr val="000000"/>
                </a:solidFill>
                <a:latin typeface="Rockwell" panose="02060603020205020403" pitchFamily="18" charset="0"/>
              </a:rPr>
              <a:t>all had married her</a:t>
            </a:r>
            <a:r>
              <a:rPr lang="en-US" sz="2100" dirty="0">
                <a:solidFill>
                  <a:srgbClr val="000000"/>
                </a:solidFill>
                <a:latin typeface="Rockwell" panose="02060603020205020403" pitchFamily="18" charset="0"/>
              </a:rPr>
              <a:t>.</a:t>
            </a:r>
            <a:endParaRPr lang="es-GT" sz="2100" dirty="0">
              <a:latin typeface="Rockwell" panose="02060603020205020403" pitchFamily="18" charset="0"/>
            </a:endParaRPr>
          </a:p>
        </p:txBody>
      </p:sp>
      <p:sp>
        <p:nvSpPr>
          <p:cNvPr id="6" name="Rectangle 5"/>
          <p:cNvSpPr/>
          <p:nvPr/>
        </p:nvSpPr>
        <p:spPr>
          <a:xfrm>
            <a:off x="4648200" y="1203893"/>
            <a:ext cx="4419600" cy="1384995"/>
          </a:xfrm>
          <a:prstGeom prst="rect">
            <a:avLst/>
          </a:prstGeom>
          <a:ln w="28575">
            <a:solidFill>
              <a:schemeClr val="tx1"/>
            </a:solidFill>
          </a:ln>
        </p:spPr>
        <p:txBody>
          <a:bodyPr wrap="square">
            <a:spAutoFit/>
          </a:bodyPr>
          <a:lstStyle/>
          <a:p>
            <a:r>
              <a:rPr lang="en-US" sz="2100" b="1" dirty="0" smtClean="0">
                <a:solidFill>
                  <a:srgbClr val="000000"/>
                </a:solidFill>
                <a:latin typeface="Rockwell" panose="02060603020205020403" pitchFamily="18" charset="0"/>
              </a:rPr>
              <a:t>Matt 22:29</a:t>
            </a:r>
            <a:r>
              <a:rPr lang="en-US" sz="2100" dirty="0" smtClean="0">
                <a:solidFill>
                  <a:srgbClr val="000000"/>
                </a:solidFill>
                <a:latin typeface="Rockwell" panose="02060603020205020403" pitchFamily="18" charset="0"/>
              </a:rPr>
              <a:t> – “ But </a:t>
            </a:r>
            <a:r>
              <a:rPr lang="en-US" sz="2100" dirty="0">
                <a:solidFill>
                  <a:srgbClr val="000000"/>
                </a:solidFill>
                <a:latin typeface="Rockwell" panose="02060603020205020403" pitchFamily="18" charset="0"/>
              </a:rPr>
              <a:t>Jesus answered and said </a:t>
            </a:r>
            <a:r>
              <a:rPr lang="en-US" sz="2100" dirty="0" smtClean="0">
                <a:solidFill>
                  <a:srgbClr val="000000"/>
                </a:solidFill>
                <a:latin typeface="Rockwell" panose="02060603020205020403" pitchFamily="18" charset="0"/>
              </a:rPr>
              <a:t>to them, ‘You </a:t>
            </a:r>
            <a:r>
              <a:rPr lang="en-US" sz="2100" dirty="0">
                <a:solidFill>
                  <a:srgbClr val="000000"/>
                </a:solidFill>
                <a:latin typeface="Rockwell" panose="02060603020205020403" pitchFamily="18" charset="0"/>
              </a:rPr>
              <a:t>are mistaken, </a:t>
            </a:r>
            <a:r>
              <a:rPr lang="en-US" sz="2100" dirty="0" smtClean="0">
                <a:solidFill>
                  <a:srgbClr val="000000"/>
                </a:solidFill>
                <a:latin typeface="Rockwell" panose="02060603020205020403" pitchFamily="18" charset="0"/>
              </a:rPr>
              <a:t>not understanding </a:t>
            </a:r>
            <a:r>
              <a:rPr lang="en-US" sz="2100" dirty="0">
                <a:solidFill>
                  <a:srgbClr val="000000"/>
                </a:solidFill>
                <a:latin typeface="Rockwell" panose="02060603020205020403" pitchFamily="18" charset="0"/>
              </a:rPr>
              <a:t>the Scriptures nor the power of God</a:t>
            </a:r>
            <a:r>
              <a:rPr lang="en-US" sz="2100" dirty="0" smtClean="0">
                <a:solidFill>
                  <a:srgbClr val="000000"/>
                </a:solidFill>
                <a:latin typeface="Rockwell" panose="02060603020205020403" pitchFamily="18" charset="0"/>
              </a:rPr>
              <a:t>.”</a:t>
            </a:r>
            <a:endParaRPr lang="es-GT" sz="2100" dirty="0">
              <a:latin typeface="Rockwell" panose="02060603020205020403" pitchFamily="18" charset="0"/>
            </a:endParaRPr>
          </a:p>
        </p:txBody>
      </p:sp>
    </p:spTree>
    <p:extLst>
      <p:ext uri="{BB962C8B-B14F-4D97-AF65-F5344CB8AC3E}">
        <p14:creationId xmlns:p14="http://schemas.microsoft.com/office/powerpoint/2010/main" val="53254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200" b="1" dirty="0" smtClean="0">
                <a:latin typeface="Rockwell" panose="02060603020205020403" pitchFamily="18" charset="0"/>
              </a:rPr>
              <a:t>What Hinders Us?</a:t>
            </a:r>
            <a:endParaRPr lang="es-GT" sz="7200" b="1" dirty="0">
              <a:latin typeface="Rockwell" panose="02060603020205020403" pitchFamily="18" charset="0"/>
            </a:endParaRPr>
          </a:p>
        </p:txBody>
      </p:sp>
      <p:sp>
        <p:nvSpPr>
          <p:cNvPr id="3" name="TextBox 2"/>
          <p:cNvSpPr txBox="1"/>
          <p:nvPr/>
        </p:nvSpPr>
        <p:spPr>
          <a:xfrm>
            <a:off x="76200" y="996778"/>
            <a:ext cx="8991600" cy="5832366"/>
          </a:xfrm>
          <a:prstGeom prst="rect">
            <a:avLst/>
          </a:prstGeom>
          <a:noFill/>
          <a:ln w="28575">
            <a:solidFill>
              <a:schemeClr val="tx1"/>
            </a:solidFill>
          </a:ln>
        </p:spPr>
        <p:txBody>
          <a:bodyPr wrap="square" rtlCol="0">
            <a:spAutoFit/>
          </a:bodyPr>
          <a:lstStyle/>
          <a:p>
            <a:pPr marL="285750" lvl="0" indent="-285750">
              <a:buFont typeface="Arial" panose="020B0604020202020204" pitchFamily="34" charset="0"/>
              <a:buChar char="•"/>
            </a:pPr>
            <a:r>
              <a:rPr lang="en-US" sz="2600" u="sng" dirty="0" smtClean="0">
                <a:latin typeface="Rockwell" panose="02060603020205020403" pitchFamily="18" charset="0"/>
              </a:rPr>
              <a:t>Untaught</a:t>
            </a:r>
          </a:p>
          <a:p>
            <a:pPr marL="742950" lvl="1" indent="-285750">
              <a:buFont typeface="Arial" panose="020B0604020202020204" pitchFamily="34" charset="0"/>
              <a:buChar char="•"/>
            </a:pPr>
            <a:r>
              <a:rPr lang="en-US" sz="1900" b="1" dirty="0" smtClean="0">
                <a:latin typeface="Rockwell" panose="02060603020205020403" pitchFamily="18" charset="0"/>
              </a:rPr>
              <a:t>2 </a:t>
            </a:r>
            <a:r>
              <a:rPr lang="en-US" sz="1900" b="1" dirty="0">
                <a:latin typeface="Rockwell" panose="02060603020205020403" pitchFamily="18" charset="0"/>
              </a:rPr>
              <a:t>Pet </a:t>
            </a:r>
            <a:r>
              <a:rPr lang="en-US" sz="1900" b="1" dirty="0" smtClean="0">
                <a:latin typeface="Rockwell" panose="02060603020205020403" pitchFamily="18" charset="0"/>
              </a:rPr>
              <a:t>3:16</a:t>
            </a:r>
            <a:r>
              <a:rPr lang="en-US" sz="1900" dirty="0" smtClean="0">
                <a:latin typeface="Rockwell" panose="02060603020205020403" pitchFamily="18" charset="0"/>
              </a:rPr>
              <a:t> – “</a:t>
            </a:r>
            <a:r>
              <a:rPr lang="en-US" sz="1900" dirty="0">
                <a:latin typeface="Rockwell" panose="02060603020205020403" pitchFamily="18" charset="0"/>
              </a:rPr>
              <a:t>as also in all his letters, speaking in them of these things, in which are some things </a:t>
            </a:r>
            <a:r>
              <a:rPr lang="en-US" sz="1900" u="sng" dirty="0">
                <a:latin typeface="Rockwell" panose="02060603020205020403" pitchFamily="18" charset="0"/>
              </a:rPr>
              <a:t>hard to understand</a:t>
            </a:r>
            <a:r>
              <a:rPr lang="en-US" sz="1900" dirty="0">
                <a:latin typeface="Rockwell" panose="02060603020205020403" pitchFamily="18" charset="0"/>
              </a:rPr>
              <a:t>, which the </a:t>
            </a:r>
            <a:r>
              <a:rPr lang="en-US" sz="1900" u="sng" dirty="0" smtClean="0">
                <a:latin typeface="Rockwell" panose="02060603020205020403" pitchFamily="18" charset="0"/>
              </a:rPr>
              <a:t>untaught</a:t>
            </a:r>
            <a:r>
              <a:rPr lang="en-US" sz="1900" dirty="0">
                <a:latin typeface="Rockwell" panose="02060603020205020403" pitchFamily="18" charset="0"/>
              </a:rPr>
              <a:t> </a:t>
            </a:r>
            <a:r>
              <a:rPr lang="en-US" sz="1900" dirty="0" smtClean="0">
                <a:latin typeface="Rockwell" panose="02060603020205020403" pitchFamily="18" charset="0"/>
              </a:rPr>
              <a:t>and unstable distort</a:t>
            </a:r>
            <a:r>
              <a:rPr lang="en-US" sz="1900" dirty="0">
                <a:latin typeface="Rockwell" panose="02060603020205020403" pitchFamily="18" charset="0"/>
              </a:rPr>
              <a:t>, as they do also the rest of the Scriptures, to their own destruction</a:t>
            </a:r>
            <a:r>
              <a:rPr lang="en-US" sz="1900" dirty="0" smtClean="0">
                <a:latin typeface="Rockwell" panose="02060603020205020403" pitchFamily="18" charset="0"/>
              </a:rPr>
              <a:t>.”</a:t>
            </a:r>
          </a:p>
          <a:p>
            <a:pPr marL="742950" lvl="1" indent="-285750">
              <a:buFont typeface="Arial" panose="020B0604020202020204" pitchFamily="34" charset="0"/>
              <a:buChar char="•"/>
            </a:pPr>
            <a:endParaRPr lang="en-US" sz="600" dirty="0" smtClean="0">
              <a:latin typeface="Rockwell" panose="02060603020205020403" pitchFamily="18" charset="0"/>
            </a:endParaRPr>
          </a:p>
          <a:p>
            <a:pPr marL="285750" indent="-285750">
              <a:buFont typeface="Arial" panose="020B0604020202020204" pitchFamily="34" charset="0"/>
              <a:buChar char="•"/>
            </a:pPr>
            <a:r>
              <a:rPr lang="en-US" sz="2600" u="sng" dirty="0" smtClean="0">
                <a:latin typeface="Rockwell" panose="02060603020205020403" pitchFamily="18" charset="0"/>
              </a:rPr>
              <a:t>Unstable</a:t>
            </a:r>
          </a:p>
          <a:p>
            <a:pPr marL="742950" lvl="1" indent="-285750">
              <a:buFont typeface="Arial" panose="020B0604020202020204" pitchFamily="34" charset="0"/>
              <a:buChar char="•"/>
            </a:pPr>
            <a:r>
              <a:rPr lang="en-US" sz="1900" b="1" dirty="0" smtClean="0">
                <a:latin typeface="Rockwell" panose="02060603020205020403" pitchFamily="18" charset="0"/>
              </a:rPr>
              <a:t>2 </a:t>
            </a:r>
            <a:r>
              <a:rPr lang="en-US" sz="1900" b="1" dirty="0">
                <a:latin typeface="Rockwell" panose="02060603020205020403" pitchFamily="18" charset="0"/>
              </a:rPr>
              <a:t>Pet </a:t>
            </a:r>
            <a:r>
              <a:rPr lang="en-US" sz="1900" b="1" dirty="0" smtClean="0">
                <a:latin typeface="Rockwell" panose="02060603020205020403" pitchFamily="18" charset="0"/>
              </a:rPr>
              <a:t>3:16</a:t>
            </a:r>
            <a:r>
              <a:rPr lang="en-US" sz="1900" dirty="0" smtClean="0">
                <a:latin typeface="Rockwell" panose="02060603020205020403" pitchFamily="18" charset="0"/>
              </a:rPr>
              <a:t> – “</a:t>
            </a:r>
            <a:r>
              <a:rPr lang="en-US" sz="1900" dirty="0">
                <a:latin typeface="Rockwell" panose="02060603020205020403" pitchFamily="18" charset="0"/>
              </a:rPr>
              <a:t>as also in all his letters, speaking in them of these things, in which are some things </a:t>
            </a:r>
            <a:r>
              <a:rPr lang="en-US" sz="1900" u="sng" dirty="0">
                <a:latin typeface="Rockwell" panose="02060603020205020403" pitchFamily="18" charset="0"/>
              </a:rPr>
              <a:t>hard to understand</a:t>
            </a:r>
            <a:r>
              <a:rPr lang="en-US" sz="1900" dirty="0">
                <a:latin typeface="Rockwell" panose="02060603020205020403" pitchFamily="18" charset="0"/>
              </a:rPr>
              <a:t>, which the untaught and </a:t>
            </a:r>
            <a:r>
              <a:rPr lang="en-US" sz="1900" u="sng" dirty="0">
                <a:latin typeface="Rockwell" panose="02060603020205020403" pitchFamily="18" charset="0"/>
              </a:rPr>
              <a:t>unstable</a:t>
            </a:r>
            <a:r>
              <a:rPr lang="en-US" sz="1900" dirty="0">
                <a:latin typeface="Rockwell" panose="02060603020205020403" pitchFamily="18" charset="0"/>
              </a:rPr>
              <a:t> distort, as they do also the rest of the Scriptures, to their own destruction</a:t>
            </a:r>
            <a:r>
              <a:rPr lang="en-US" sz="1900" dirty="0" smtClean="0">
                <a:latin typeface="Rockwell" panose="02060603020205020403" pitchFamily="18" charset="0"/>
              </a:rPr>
              <a:t>.”</a:t>
            </a:r>
          </a:p>
          <a:p>
            <a:pPr marL="742950" lvl="1" indent="-285750">
              <a:buFont typeface="Arial" panose="020B0604020202020204" pitchFamily="34" charset="0"/>
              <a:buChar char="•"/>
            </a:pPr>
            <a:endParaRPr lang="en-US" sz="600" dirty="0" smtClean="0">
              <a:latin typeface="Rockwell" panose="02060603020205020403" pitchFamily="18" charset="0"/>
            </a:endParaRPr>
          </a:p>
          <a:p>
            <a:pPr marL="285750" indent="-285750">
              <a:buFont typeface="Arial" panose="020B0604020202020204" pitchFamily="34" charset="0"/>
              <a:buChar char="•"/>
            </a:pPr>
            <a:r>
              <a:rPr lang="en-US" sz="2600" u="sng" dirty="0" smtClean="0">
                <a:latin typeface="Rockwell" panose="02060603020205020403" pitchFamily="18" charset="0"/>
              </a:rPr>
              <a:t>Fleshly</a:t>
            </a:r>
          </a:p>
          <a:p>
            <a:pPr marL="742950" lvl="1" indent="-285750">
              <a:buFont typeface="Arial" panose="020B0604020202020204" pitchFamily="34" charset="0"/>
              <a:buChar char="•"/>
            </a:pPr>
            <a:r>
              <a:rPr lang="es-GT" sz="1900" b="1" dirty="0" smtClean="0">
                <a:latin typeface="Rockwell" panose="02060603020205020403" pitchFamily="18" charset="0"/>
              </a:rPr>
              <a:t>1 </a:t>
            </a:r>
            <a:r>
              <a:rPr lang="es-GT" sz="1900" b="1" dirty="0">
                <a:latin typeface="Rockwell" panose="02060603020205020403" pitchFamily="18" charset="0"/>
              </a:rPr>
              <a:t>Cor </a:t>
            </a:r>
            <a:r>
              <a:rPr lang="es-GT" sz="1900" b="1" dirty="0" smtClean="0">
                <a:latin typeface="Rockwell" panose="02060603020205020403" pitchFamily="18" charset="0"/>
              </a:rPr>
              <a:t>2:14</a:t>
            </a:r>
            <a:r>
              <a:rPr lang="es-GT" sz="1900" dirty="0" smtClean="0">
                <a:latin typeface="Rockwell" panose="02060603020205020403" pitchFamily="18" charset="0"/>
              </a:rPr>
              <a:t> – “</a:t>
            </a:r>
            <a:r>
              <a:rPr lang="en-US" sz="1900" dirty="0" smtClean="0">
                <a:latin typeface="Rockwell" panose="02060603020205020403" pitchFamily="18" charset="0"/>
              </a:rPr>
              <a:t>But</a:t>
            </a:r>
            <a:r>
              <a:rPr lang="en-US" sz="1900" dirty="0">
                <a:latin typeface="Rockwell" panose="02060603020205020403" pitchFamily="18" charset="0"/>
              </a:rPr>
              <a:t> </a:t>
            </a:r>
            <a:r>
              <a:rPr lang="en-US" sz="1900" u="sng" dirty="0" smtClean="0">
                <a:latin typeface="Rockwell" panose="02060603020205020403" pitchFamily="18" charset="0"/>
              </a:rPr>
              <a:t>a</a:t>
            </a:r>
            <a:r>
              <a:rPr lang="en-US" sz="1900" u="sng" dirty="0">
                <a:latin typeface="Rockwell" panose="02060603020205020403" pitchFamily="18" charset="0"/>
              </a:rPr>
              <a:t> natural man</a:t>
            </a:r>
            <a:r>
              <a:rPr lang="en-US" sz="1900" dirty="0">
                <a:latin typeface="Rockwell" panose="02060603020205020403" pitchFamily="18" charset="0"/>
              </a:rPr>
              <a:t> does not accept the things of the Spirit of God, for they are foolishness to him; and </a:t>
            </a:r>
            <a:r>
              <a:rPr lang="en-US" sz="1900" u="sng" dirty="0">
                <a:latin typeface="Rockwell" panose="02060603020205020403" pitchFamily="18" charset="0"/>
              </a:rPr>
              <a:t>he cannot understand them</a:t>
            </a:r>
            <a:r>
              <a:rPr lang="en-US" sz="1900" dirty="0">
                <a:latin typeface="Rockwell" panose="02060603020205020403" pitchFamily="18" charset="0"/>
              </a:rPr>
              <a:t>, because they are </a:t>
            </a:r>
            <a:r>
              <a:rPr lang="en-US" sz="1900" dirty="0" smtClean="0">
                <a:latin typeface="Rockwell" panose="02060603020205020403" pitchFamily="18" charset="0"/>
              </a:rPr>
              <a:t>spiritually</a:t>
            </a:r>
            <a:r>
              <a:rPr lang="en-US" sz="1900" dirty="0">
                <a:latin typeface="Rockwell" panose="02060603020205020403" pitchFamily="18" charset="0"/>
              </a:rPr>
              <a:t> </a:t>
            </a:r>
            <a:r>
              <a:rPr lang="en-US" sz="1900" dirty="0" smtClean="0">
                <a:latin typeface="Rockwell" panose="02060603020205020403" pitchFamily="18" charset="0"/>
              </a:rPr>
              <a:t>appraised</a:t>
            </a:r>
            <a:r>
              <a:rPr lang="en-US" sz="1900" dirty="0">
                <a:latin typeface="Rockwell" panose="02060603020205020403" pitchFamily="18" charset="0"/>
              </a:rPr>
              <a:t>.</a:t>
            </a:r>
            <a:r>
              <a:rPr lang="es-GT" sz="1900" dirty="0" smtClean="0">
                <a:latin typeface="Rockwell" panose="02060603020205020403" pitchFamily="18" charset="0"/>
              </a:rPr>
              <a:t>”</a:t>
            </a:r>
          </a:p>
          <a:p>
            <a:pPr marL="742950" lvl="1" indent="-285750">
              <a:buFont typeface="Arial" panose="020B0604020202020204" pitchFamily="34" charset="0"/>
              <a:buChar char="•"/>
            </a:pPr>
            <a:endParaRPr lang="es-GT" sz="600" dirty="0">
              <a:latin typeface="Rockwell" panose="02060603020205020403" pitchFamily="18" charset="0"/>
            </a:endParaRPr>
          </a:p>
          <a:p>
            <a:pPr marL="285750" lvl="0" indent="-285750">
              <a:buFont typeface="Arial" panose="020B0604020202020204" pitchFamily="34" charset="0"/>
              <a:buChar char="•"/>
            </a:pPr>
            <a:r>
              <a:rPr lang="en-US" sz="2600" u="sng" dirty="0" smtClean="0">
                <a:latin typeface="Rockwell" panose="02060603020205020403" pitchFamily="18" charset="0"/>
              </a:rPr>
              <a:t>Know-it-all</a:t>
            </a:r>
          </a:p>
          <a:p>
            <a:pPr marL="742950" lvl="1" indent="-285750">
              <a:buFont typeface="Arial" panose="020B0604020202020204" pitchFamily="34" charset="0"/>
              <a:buChar char="•"/>
            </a:pPr>
            <a:r>
              <a:rPr lang="en-US" sz="1900" b="1" dirty="0" smtClean="0">
                <a:latin typeface="Rockwell" panose="02060603020205020403" pitchFamily="18" charset="0"/>
              </a:rPr>
              <a:t>Prov 18:2</a:t>
            </a:r>
            <a:r>
              <a:rPr lang="en-US" sz="1900" dirty="0" smtClean="0">
                <a:latin typeface="Rockwell" panose="02060603020205020403" pitchFamily="18" charset="0"/>
              </a:rPr>
              <a:t> – “</a:t>
            </a:r>
            <a:r>
              <a:rPr lang="en-US" sz="1900" u="sng" dirty="0">
                <a:latin typeface="Rockwell" panose="02060603020205020403" pitchFamily="18" charset="0"/>
              </a:rPr>
              <a:t>A fool does not delight in </a:t>
            </a:r>
            <a:r>
              <a:rPr lang="en-US" sz="1900" u="sng" dirty="0" smtClean="0">
                <a:latin typeface="Rockwell" panose="02060603020205020403" pitchFamily="18" charset="0"/>
              </a:rPr>
              <a:t>understanding</a:t>
            </a:r>
            <a:r>
              <a:rPr lang="en-US" sz="1900" dirty="0" smtClean="0">
                <a:latin typeface="Rockwell" panose="02060603020205020403" pitchFamily="18" charset="0"/>
              </a:rPr>
              <a:t>, but </a:t>
            </a:r>
            <a:r>
              <a:rPr lang="en-US" sz="1900" dirty="0">
                <a:latin typeface="Rockwell" panose="02060603020205020403" pitchFamily="18" charset="0"/>
              </a:rPr>
              <a:t>only in </a:t>
            </a:r>
            <a:r>
              <a:rPr lang="en-US" sz="1900" u="sng" dirty="0">
                <a:latin typeface="Rockwell" panose="02060603020205020403" pitchFamily="18" charset="0"/>
              </a:rPr>
              <a:t>revealing his </a:t>
            </a:r>
            <a:r>
              <a:rPr lang="en-US" sz="1900" u="sng" dirty="0" smtClean="0">
                <a:latin typeface="Rockwell" panose="02060603020205020403" pitchFamily="18" charset="0"/>
              </a:rPr>
              <a:t>own</a:t>
            </a:r>
            <a:r>
              <a:rPr lang="en-US" sz="1900" u="sng" dirty="0">
                <a:latin typeface="Rockwell" panose="02060603020205020403" pitchFamily="18" charset="0"/>
              </a:rPr>
              <a:t> </a:t>
            </a:r>
            <a:r>
              <a:rPr lang="en-US" sz="1900" u="sng" dirty="0" smtClean="0">
                <a:latin typeface="Rockwell" panose="02060603020205020403" pitchFamily="18" charset="0"/>
              </a:rPr>
              <a:t>mind</a:t>
            </a:r>
            <a:r>
              <a:rPr lang="en-US" sz="1900" dirty="0" smtClean="0">
                <a:latin typeface="Rockwell" panose="02060603020205020403" pitchFamily="18" charset="0"/>
              </a:rPr>
              <a:t>.”</a:t>
            </a:r>
          </a:p>
        </p:txBody>
      </p:sp>
    </p:spTree>
    <p:extLst>
      <p:ext uri="{BB962C8B-B14F-4D97-AF65-F5344CB8AC3E}">
        <p14:creationId xmlns:p14="http://schemas.microsoft.com/office/powerpoint/2010/main" val="19651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200" b="1" dirty="0" smtClean="0">
                <a:latin typeface="Rockwell" panose="02060603020205020403" pitchFamily="18" charset="0"/>
              </a:rPr>
              <a:t>What Hinders Us?</a:t>
            </a:r>
            <a:endParaRPr lang="es-GT" sz="7200" b="1" dirty="0">
              <a:latin typeface="Rockwell" panose="02060603020205020403" pitchFamily="18" charset="0"/>
            </a:endParaRPr>
          </a:p>
        </p:txBody>
      </p:sp>
      <p:sp>
        <p:nvSpPr>
          <p:cNvPr id="3" name="TextBox 2"/>
          <p:cNvSpPr txBox="1"/>
          <p:nvPr/>
        </p:nvSpPr>
        <p:spPr>
          <a:xfrm>
            <a:off x="76200" y="996778"/>
            <a:ext cx="8991600" cy="5770811"/>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sz="2600" u="sng" dirty="0" smtClean="0">
                <a:latin typeface="Rockwell" panose="02060603020205020403" pitchFamily="18" charset="0"/>
              </a:rPr>
              <a:t>Prejudice</a:t>
            </a:r>
          </a:p>
          <a:p>
            <a:pPr marL="742950" lvl="1" indent="-285750">
              <a:buFont typeface="Arial" panose="020B0604020202020204" pitchFamily="34" charset="0"/>
              <a:buChar char="•"/>
            </a:pPr>
            <a:r>
              <a:rPr lang="en-US" sz="1900" b="1" dirty="0" smtClean="0">
                <a:latin typeface="Rockwell" panose="02060603020205020403" pitchFamily="18" charset="0"/>
              </a:rPr>
              <a:t>Acts 10:34</a:t>
            </a:r>
            <a:r>
              <a:rPr lang="en-US" sz="1900" dirty="0" smtClean="0">
                <a:latin typeface="Rockwell" panose="02060603020205020403" pitchFamily="18" charset="0"/>
              </a:rPr>
              <a:t> – “</a:t>
            </a:r>
            <a:r>
              <a:rPr lang="en-US" sz="1900" u="sng" dirty="0">
                <a:latin typeface="Rockwell" panose="02060603020205020403" pitchFamily="18" charset="0"/>
              </a:rPr>
              <a:t>I most certainly understand</a:t>
            </a:r>
            <a:r>
              <a:rPr lang="en-US" sz="1900" dirty="0">
                <a:latin typeface="Rockwell" panose="02060603020205020403" pitchFamily="18" charset="0"/>
              </a:rPr>
              <a:t> now that God is not one to show </a:t>
            </a:r>
            <a:r>
              <a:rPr lang="en-US" sz="1900" dirty="0" smtClean="0">
                <a:latin typeface="Rockwell" panose="02060603020205020403" pitchFamily="18" charset="0"/>
              </a:rPr>
              <a:t>partiality”</a:t>
            </a:r>
            <a:r>
              <a:rPr lang="en-US" sz="200" dirty="0" smtClean="0">
                <a:latin typeface="Rockwell" panose="02060603020205020403" pitchFamily="18" charset="0"/>
              </a:rPr>
              <a:t>6</a:t>
            </a:r>
          </a:p>
          <a:p>
            <a:pPr marL="742950" lvl="1" indent="-285750">
              <a:buFont typeface="Arial" panose="020B0604020202020204" pitchFamily="34" charset="0"/>
              <a:buChar char="•"/>
            </a:pPr>
            <a:endParaRPr lang="en-US" sz="600" dirty="0" smtClean="0">
              <a:latin typeface="Rockwell" panose="02060603020205020403" pitchFamily="18" charset="0"/>
            </a:endParaRPr>
          </a:p>
          <a:p>
            <a:pPr marL="285750" indent="-285750">
              <a:buFont typeface="Arial" panose="020B0604020202020204" pitchFamily="34" charset="0"/>
              <a:buChar char="•"/>
            </a:pPr>
            <a:r>
              <a:rPr lang="en-US" sz="2600" u="sng" dirty="0" smtClean="0">
                <a:latin typeface="Rockwell" panose="02060603020205020403" pitchFamily="18" charset="0"/>
              </a:rPr>
              <a:t>Dishonest heart</a:t>
            </a:r>
          </a:p>
          <a:p>
            <a:pPr marL="742950" lvl="1" indent="-285750">
              <a:buFont typeface="Arial" panose="020B0604020202020204" pitchFamily="34" charset="0"/>
              <a:buChar char="•"/>
            </a:pPr>
            <a:r>
              <a:rPr lang="en-US" sz="1900" b="1" dirty="0" smtClean="0">
                <a:latin typeface="Rockwell" panose="02060603020205020403" pitchFamily="18" charset="0"/>
              </a:rPr>
              <a:t>Matt 13:19</a:t>
            </a:r>
            <a:r>
              <a:rPr lang="en-US" sz="1900" dirty="0" smtClean="0">
                <a:latin typeface="Rockwell" panose="02060603020205020403" pitchFamily="18" charset="0"/>
              </a:rPr>
              <a:t> – “</a:t>
            </a:r>
            <a:r>
              <a:rPr lang="en-US" sz="1900" dirty="0">
                <a:latin typeface="Rockwell" panose="02060603020205020403" pitchFamily="18" charset="0"/>
              </a:rPr>
              <a:t>When anyone hears </a:t>
            </a:r>
            <a:r>
              <a:rPr lang="en-US" sz="1900" dirty="0" smtClean="0">
                <a:latin typeface="Rockwell" panose="02060603020205020403" pitchFamily="18" charset="0"/>
              </a:rPr>
              <a:t>the</a:t>
            </a:r>
            <a:r>
              <a:rPr lang="en-US" sz="1900" dirty="0">
                <a:latin typeface="Rockwell" panose="02060603020205020403" pitchFamily="18" charset="0"/>
              </a:rPr>
              <a:t> </a:t>
            </a:r>
            <a:r>
              <a:rPr lang="en-US" sz="1900" dirty="0" smtClean="0">
                <a:latin typeface="Rockwell" panose="02060603020205020403" pitchFamily="18" charset="0"/>
              </a:rPr>
              <a:t>word </a:t>
            </a:r>
            <a:r>
              <a:rPr lang="en-US" sz="1900" dirty="0">
                <a:latin typeface="Rockwell" panose="02060603020205020403" pitchFamily="18" charset="0"/>
              </a:rPr>
              <a:t>of the kingdom and </a:t>
            </a:r>
            <a:r>
              <a:rPr lang="en-US" sz="1900" u="sng" dirty="0">
                <a:latin typeface="Rockwell" panose="02060603020205020403" pitchFamily="18" charset="0"/>
              </a:rPr>
              <a:t>does not understand</a:t>
            </a:r>
            <a:r>
              <a:rPr lang="en-US" sz="1900" dirty="0">
                <a:latin typeface="Rockwell" panose="02060603020205020403" pitchFamily="18" charset="0"/>
              </a:rPr>
              <a:t> it, the evil one comes and snatches away what has been sown in his heart. This is the one on whom seed was sown beside the road.</a:t>
            </a:r>
            <a:r>
              <a:rPr lang="en-US" sz="1900" dirty="0" smtClean="0">
                <a:latin typeface="Rockwell" panose="02060603020205020403" pitchFamily="18" charset="0"/>
              </a:rPr>
              <a:t>”</a:t>
            </a:r>
          </a:p>
          <a:p>
            <a:pPr marL="742950" lvl="1" indent="-285750">
              <a:buFont typeface="Arial" panose="020B0604020202020204" pitchFamily="34" charset="0"/>
              <a:buChar char="•"/>
            </a:pPr>
            <a:r>
              <a:rPr lang="en-US" sz="1900" b="1" dirty="0" smtClean="0">
                <a:latin typeface="Rockwell" panose="02060603020205020403" pitchFamily="18" charset="0"/>
              </a:rPr>
              <a:t>Matt 13:23</a:t>
            </a:r>
            <a:r>
              <a:rPr lang="en-US" sz="1900" dirty="0" smtClean="0">
                <a:latin typeface="Rockwell" panose="02060603020205020403" pitchFamily="18" charset="0"/>
              </a:rPr>
              <a:t> – “</a:t>
            </a:r>
            <a:r>
              <a:rPr lang="en-US" sz="1900" dirty="0">
                <a:latin typeface="Rockwell" panose="02060603020205020403" pitchFamily="18" charset="0"/>
              </a:rPr>
              <a:t>And the one on whom seed was sown on the good soil, this is the man who hears the word and </a:t>
            </a:r>
            <a:r>
              <a:rPr lang="en-US" sz="1900" u="sng" dirty="0">
                <a:latin typeface="Rockwell" panose="02060603020205020403" pitchFamily="18" charset="0"/>
              </a:rPr>
              <a:t>understands</a:t>
            </a:r>
            <a:r>
              <a:rPr lang="en-US" sz="1900" dirty="0">
                <a:latin typeface="Rockwell" panose="02060603020205020403" pitchFamily="18" charset="0"/>
              </a:rPr>
              <a:t> it; who indeed bears fruit and brings forth, some a hundredfold, some sixty, and some thirty</a:t>
            </a:r>
            <a:r>
              <a:rPr lang="en-US" sz="1900" dirty="0" smtClean="0">
                <a:latin typeface="Rockwell" panose="02060603020205020403" pitchFamily="18" charset="0"/>
              </a:rPr>
              <a:t>.”</a:t>
            </a:r>
          </a:p>
          <a:p>
            <a:pPr marL="742950" lvl="1" indent="-285750">
              <a:buFont typeface="Arial" panose="020B0604020202020204" pitchFamily="34" charset="0"/>
              <a:buChar char="•"/>
            </a:pPr>
            <a:endParaRPr lang="en-US" sz="600" dirty="0" smtClean="0">
              <a:latin typeface="Rockwell" panose="02060603020205020403" pitchFamily="18" charset="0"/>
            </a:endParaRPr>
          </a:p>
          <a:p>
            <a:pPr marL="285750" indent="-285750">
              <a:buFont typeface="Arial" panose="020B0604020202020204" pitchFamily="34" charset="0"/>
              <a:buChar char="•"/>
            </a:pPr>
            <a:r>
              <a:rPr lang="en-US" sz="2600" u="sng" dirty="0" smtClean="0">
                <a:latin typeface="Rockwell" panose="02060603020205020403" pitchFamily="18" charset="0"/>
              </a:rPr>
              <a:t>Bad company</a:t>
            </a:r>
          </a:p>
          <a:p>
            <a:pPr marL="742950" lvl="1" indent="-285750">
              <a:buFont typeface="Arial" panose="020B0604020202020204" pitchFamily="34" charset="0"/>
              <a:buChar char="•"/>
            </a:pPr>
            <a:r>
              <a:rPr lang="en-US" sz="1900" b="1" dirty="0" smtClean="0">
                <a:latin typeface="Rockwell" panose="02060603020205020403" pitchFamily="18" charset="0"/>
              </a:rPr>
              <a:t>Prov 13:20</a:t>
            </a:r>
            <a:r>
              <a:rPr lang="en-US" sz="1900" dirty="0" smtClean="0">
                <a:latin typeface="Rockwell" panose="02060603020205020403" pitchFamily="18" charset="0"/>
              </a:rPr>
              <a:t> – “</a:t>
            </a:r>
            <a:r>
              <a:rPr lang="en-US" sz="1900" dirty="0">
                <a:latin typeface="Rockwell" panose="02060603020205020403" pitchFamily="18" charset="0"/>
              </a:rPr>
              <a:t>He who walks with wise men will be </a:t>
            </a:r>
            <a:r>
              <a:rPr lang="en-US" sz="1900" dirty="0" smtClean="0">
                <a:latin typeface="Rockwell" panose="02060603020205020403" pitchFamily="18" charset="0"/>
              </a:rPr>
              <a:t>wise, but </a:t>
            </a:r>
            <a:r>
              <a:rPr lang="en-US" sz="1900" u="sng" dirty="0">
                <a:latin typeface="Rockwell" panose="02060603020205020403" pitchFamily="18" charset="0"/>
              </a:rPr>
              <a:t>the companion of fools will suffer harm</a:t>
            </a:r>
            <a:r>
              <a:rPr lang="en-US" sz="1900" dirty="0" smtClean="0">
                <a:latin typeface="Rockwell" panose="02060603020205020403" pitchFamily="18" charset="0"/>
              </a:rPr>
              <a:t>.”</a:t>
            </a:r>
          </a:p>
          <a:p>
            <a:pPr marL="742950" lvl="1" indent="-285750">
              <a:buFont typeface="Arial" panose="020B0604020202020204" pitchFamily="34" charset="0"/>
              <a:buChar char="•"/>
            </a:pPr>
            <a:endParaRPr lang="en-US" sz="600" dirty="0" smtClean="0">
              <a:latin typeface="Rockwell" panose="02060603020205020403" pitchFamily="18" charset="0"/>
            </a:endParaRPr>
          </a:p>
          <a:p>
            <a:pPr marL="285750" indent="-285750">
              <a:buFont typeface="Arial" panose="020B0604020202020204" pitchFamily="34" charset="0"/>
              <a:buChar char="•"/>
            </a:pPr>
            <a:r>
              <a:rPr lang="en-US" sz="2600" u="sng" dirty="0" smtClean="0">
                <a:latin typeface="Rockwell" panose="02060603020205020403" pitchFamily="18" charset="0"/>
              </a:rPr>
              <a:t>A </a:t>
            </a:r>
            <a:r>
              <a:rPr lang="en-US" sz="2600" u="sng" dirty="0">
                <a:latin typeface="Rockwell" panose="02060603020205020403" pitchFamily="18" charset="0"/>
              </a:rPr>
              <a:t>limited </a:t>
            </a:r>
            <a:r>
              <a:rPr lang="en-US" sz="2600" u="sng" dirty="0" smtClean="0">
                <a:latin typeface="Rockwell" panose="02060603020205020403" pitchFamily="18" charset="0"/>
              </a:rPr>
              <a:t>perspective</a:t>
            </a:r>
          </a:p>
          <a:p>
            <a:pPr marL="742950" lvl="1" indent="-285750">
              <a:buFont typeface="Arial" panose="020B0604020202020204" pitchFamily="34" charset="0"/>
              <a:buChar char="•"/>
            </a:pPr>
            <a:r>
              <a:rPr lang="en-US" sz="1900" b="1" dirty="0" smtClean="0">
                <a:latin typeface="Rockwell" panose="02060603020205020403" pitchFamily="18" charset="0"/>
              </a:rPr>
              <a:t>Job 42:3</a:t>
            </a:r>
            <a:r>
              <a:rPr lang="en-US" sz="1900" dirty="0" smtClean="0">
                <a:latin typeface="Rockwell" panose="02060603020205020403" pitchFamily="18" charset="0"/>
              </a:rPr>
              <a:t> – “‘Who </a:t>
            </a:r>
            <a:r>
              <a:rPr lang="en-US" sz="1900" dirty="0">
                <a:latin typeface="Rockwell" panose="02060603020205020403" pitchFamily="18" charset="0"/>
              </a:rPr>
              <a:t>is this that hides counsel without knowledge</a:t>
            </a:r>
            <a:r>
              <a:rPr lang="en-US" sz="1900" dirty="0" smtClean="0">
                <a:latin typeface="Rockwell" panose="02060603020205020403" pitchFamily="18" charset="0"/>
              </a:rPr>
              <a:t>?’ Therefore </a:t>
            </a:r>
            <a:r>
              <a:rPr lang="en-US" sz="1900" u="sng" dirty="0">
                <a:latin typeface="Rockwell" panose="02060603020205020403" pitchFamily="18" charset="0"/>
              </a:rPr>
              <a:t>I have declared that which I did not </a:t>
            </a:r>
            <a:r>
              <a:rPr lang="en-US" sz="1900" u="sng" dirty="0" smtClean="0">
                <a:latin typeface="Rockwell" panose="02060603020205020403" pitchFamily="18" charset="0"/>
              </a:rPr>
              <a:t>understand</a:t>
            </a:r>
            <a:r>
              <a:rPr lang="en-US" sz="1900" dirty="0" smtClean="0">
                <a:latin typeface="Rockwell" panose="02060603020205020403" pitchFamily="18" charset="0"/>
              </a:rPr>
              <a:t>, things</a:t>
            </a:r>
            <a:r>
              <a:rPr lang="en-US" sz="1900" dirty="0">
                <a:latin typeface="Rockwell" panose="02060603020205020403" pitchFamily="18" charset="0"/>
              </a:rPr>
              <a:t> too wonderful for me, which I did not know</a:t>
            </a:r>
            <a:r>
              <a:rPr lang="en-US" sz="1900" dirty="0" smtClean="0">
                <a:latin typeface="Rockwell" panose="02060603020205020403" pitchFamily="18" charset="0"/>
              </a:rPr>
              <a:t>.”</a:t>
            </a:r>
            <a:endParaRPr lang="es-GT" sz="1900" dirty="0">
              <a:latin typeface="Rockwell" panose="02060603020205020403" pitchFamily="18" charset="0"/>
            </a:endParaRPr>
          </a:p>
        </p:txBody>
      </p:sp>
    </p:spTree>
    <p:extLst>
      <p:ext uri="{BB962C8B-B14F-4D97-AF65-F5344CB8AC3E}">
        <p14:creationId xmlns:p14="http://schemas.microsoft.com/office/powerpoint/2010/main" val="41376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5400" b="1" dirty="0" smtClean="0">
                <a:latin typeface="Rockwell" panose="02060603020205020403" pitchFamily="18" charset="0"/>
              </a:rPr>
              <a:t>Gaining Understanding</a:t>
            </a:r>
            <a:endParaRPr lang="es-GT" sz="5400" b="1" dirty="0">
              <a:latin typeface="Rockwell" panose="02060603020205020403" pitchFamily="18" charset="0"/>
            </a:endParaRPr>
          </a:p>
        </p:txBody>
      </p:sp>
      <p:sp>
        <p:nvSpPr>
          <p:cNvPr id="3" name="TextBox 2"/>
          <p:cNvSpPr txBox="1"/>
          <p:nvPr/>
        </p:nvSpPr>
        <p:spPr>
          <a:xfrm>
            <a:off x="76200" y="731520"/>
            <a:ext cx="8991600" cy="6032421"/>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sz="2300" dirty="0" smtClean="0">
                <a:latin typeface="Rockwell" panose="02060603020205020403" pitchFamily="18" charset="0"/>
              </a:rPr>
              <a:t>Meditate On What We Read</a:t>
            </a:r>
            <a:endParaRPr lang="en-US" sz="2300" dirty="0" smtClean="0">
              <a:latin typeface="Rockwell" panose="02060603020205020403" pitchFamily="18" charset="0"/>
            </a:endParaRPr>
          </a:p>
          <a:p>
            <a:pPr marL="742950" lvl="1" indent="-285750">
              <a:buFont typeface="Arial" panose="020B0604020202020204" pitchFamily="34" charset="0"/>
              <a:buChar char="•"/>
            </a:pPr>
            <a:r>
              <a:rPr lang="en-US" sz="1700" b="1" dirty="0" smtClean="0">
                <a:latin typeface="Rockwell" panose="02060603020205020403" pitchFamily="18" charset="0"/>
              </a:rPr>
              <a:t>Psa 119:104</a:t>
            </a:r>
            <a:r>
              <a:rPr lang="en-US" sz="1700" dirty="0" smtClean="0">
                <a:latin typeface="Rockwell" panose="02060603020205020403" pitchFamily="18" charset="0"/>
              </a:rPr>
              <a:t> – “</a:t>
            </a:r>
            <a:r>
              <a:rPr lang="en-US" sz="1700" dirty="0">
                <a:latin typeface="Rockwell" panose="02060603020205020403" pitchFamily="18" charset="0"/>
              </a:rPr>
              <a:t>From Your precepts I get </a:t>
            </a:r>
            <a:r>
              <a:rPr lang="en-US" sz="1700" u="sng" dirty="0" smtClean="0">
                <a:latin typeface="Rockwell" panose="02060603020205020403" pitchFamily="18" charset="0"/>
              </a:rPr>
              <a:t>understanding</a:t>
            </a:r>
            <a:r>
              <a:rPr lang="en-US" sz="1700" dirty="0" smtClean="0">
                <a:latin typeface="Rockwell" panose="02060603020205020403" pitchFamily="18" charset="0"/>
              </a:rPr>
              <a:t>; therefore </a:t>
            </a:r>
            <a:r>
              <a:rPr lang="en-US" sz="1700" dirty="0">
                <a:latin typeface="Rockwell" panose="02060603020205020403" pitchFamily="18" charset="0"/>
              </a:rPr>
              <a:t>I hate every false way.</a:t>
            </a:r>
            <a:r>
              <a:rPr lang="en-US" sz="1700" dirty="0" smtClean="0">
                <a:latin typeface="Rockwell" panose="02060603020205020403" pitchFamily="18" charset="0"/>
              </a:rPr>
              <a:t>”</a:t>
            </a:r>
          </a:p>
          <a:p>
            <a:pPr marL="742950" lvl="1" indent="-285750">
              <a:buFont typeface="Arial" panose="020B0604020202020204" pitchFamily="34" charset="0"/>
              <a:buChar char="•"/>
            </a:pPr>
            <a:r>
              <a:rPr lang="en-US" sz="1700" b="1" dirty="0" smtClean="0">
                <a:latin typeface="Rockwell" panose="02060603020205020403" pitchFamily="18" charset="0"/>
              </a:rPr>
              <a:t>Psa </a:t>
            </a:r>
            <a:r>
              <a:rPr lang="en-US" sz="1700" b="1" dirty="0" smtClean="0">
                <a:latin typeface="Rockwell" panose="02060603020205020403" pitchFamily="18" charset="0"/>
              </a:rPr>
              <a:t>1:2</a:t>
            </a:r>
            <a:r>
              <a:rPr lang="en-US" sz="1700" dirty="0" smtClean="0">
                <a:latin typeface="Rockwell" panose="02060603020205020403" pitchFamily="18" charset="0"/>
              </a:rPr>
              <a:t> – “</a:t>
            </a:r>
            <a:r>
              <a:rPr lang="en-US" sz="1700" dirty="0">
                <a:latin typeface="Rockwell" panose="02060603020205020403" pitchFamily="18" charset="0"/>
              </a:rPr>
              <a:t>But his delight is in the law of the </a:t>
            </a:r>
            <a:r>
              <a:rPr lang="en-US" sz="1700" cap="small" dirty="0" smtClean="0">
                <a:latin typeface="Rockwell" panose="02060603020205020403" pitchFamily="18" charset="0"/>
              </a:rPr>
              <a:t>Lord</a:t>
            </a:r>
            <a:r>
              <a:rPr lang="en-US" sz="1700" dirty="0" smtClean="0">
                <a:latin typeface="Rockwell" panose="02060603020205020403" pitchFamily="18" charset="0"/>
              </a:rPr>
              <a:t>, and </a:t>
            </a:r>
            <a:r>
              <a:rPr lang="en-US" sz="1700" dirty="0">
                <a:latin typeface="Rockwell" panose="02060603020205020403" pitchFamily="18" charset="0"/>
              </a:rPr>
              <a:t>in His law he </a:t>
            </a:r>
            <a:r>
              <a:rPr lang="en-US" sz="1700" u="sng" dirty="0">
                <a:latin typeface="Rockwell" panose="02060603020205020403" pitchFamily="18" charset="0"/>
              </a:rPr>
              <a:t>meditates</a:t>
            </a:r>
            <a:r>
              <a:rPr lang="en-US" sz="1700" dirty="0">
                <a:latin typeface="Rockwell" panose="02060603020205020403" pitchFamily="18" charset="0"/>
              </a:rPr>
              <a:t> day and night</a:t>
            </a:r>
            <a:r>
              <a:rPr lang="en-US" sz="1700" dirty="0" smtClean="0">
                <a:latin typeface="Rockwell" panose="02060603020205020403" pitchFamily="18" charset="0"/>
              </a:rPr>
              <a:t>.”</a:t>
            </a:r>
          </a:p>
          <a:p>
            <a:pPr marL="742950" lvl="1" indent="-285750">
              <a:buFont typeface="Arial" panose="020B0604020202020204" pitchFamily="34" charset="0"/>
              <a:buChar char="•"/>
            </a:pPr>
            <a:r>
              <a:rPr lang="en-US" sz="1700" b="1" dirty="0" smtClean="0">
                <a:latin typeface="Rockwell" panose="02060603020205020403" pitchFamily="18" charset="0"/>
              </a:rPr>
              <a:t>Eph 3:4</a:t>
            </a:r>
            <a:r>
              <a:rPr lang="en-US" sz="1700" dirty="0" smtClean="0">
                <a:latin typeface="Rockwell" panose="02060603020205020403" pitchFamily="18" charset="0"/>
              </a:rPr>
              <a:t> – “</a:t>
            </a:r>
            <a:r>
              <a:rPr lang="en-US" sz="1700" dirty="0">
                <a:latin typeface="Rockwell" panose="02060603020205020403" pitchFamily="18" charset="0"/>
              </a:rPr>
              <a:t>By referring to this, when you read you can </a:t>
            </a:r>
            <a:r>
              <a:rPr lang="en-US" sz="1700" u="sng" dirty="0">
                <a:latin typeface="Rockwell" panose="02060603020205020403" pitchFamily="18" charset="0"/>
              </a:rPr>
              <a:t>understand</a:t>
            </a:r>
            <a:r>
              <a:rPr lang="en-US" sz="1700" dirty="0">
                <a:latin typeface="Rockwell" panose="02060603020205020403" pitchFamily="18" charset="0"/>
              </a:rPr>
              <a:t> my </a:t>
            </a:r>
            <a:r>
              <a:rPr lang="en-US" sz="1700" dirty="0" smtClean="0">
                <a:latin typeface="Rockwell" panose="02060603020205020403" pitchFamily="18" charset="0"/>
              </a:rPr>
              <a:t>insight</a:t>
            </a:r>
            <a:r>
              <a:rPr lang="en-US" sz="1700" dirty="0">
                <a:latin typeface="Rockwell" panose="02060603020205020403" pitchFamily="18" charset="0"/>
              </a:rPr>
              <a:t> </a:t>
            </a:r>
            <a:r>
              <a:rPr lang="en-US" sz="1700" dirty="0" smtClean="0">
                <a:latin typeface="Rockwell" panose="02060603020205020403" pitchFamily="18" charset="0"/>
              </a:rPr>
              <a:t>into </a:t>
            </a:r>
            <a:r>
              <a:rPr lang="en-US" sz="1700" dirty="0">
                <a:latin typeface="Rockwell" panose="02060603020205020403" pitchFamily="18" charset="0"/>
              </a:rPr>
              <a:t>the mystery of Christ</a:t>
            </a:r>
            <a:r>
              <a:rPr lang="en-US" sz="1700" dirty="0" smtClean="0">
                <a:latin typeface="Rockwell" panose="02060603020205020403" pitchFamily="18" charset="0"/>
              </a:rPr>
              <a:t>”</a:t>
            </a:r>
          </a:p>
          <a:p>
            <a:pPr marL="742950" lvl="1"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2300" dirty="0" smtClean="0">
                <a:latin typeface="Rockwell" panose="02060603020205020403" pitchFamily="18" charset="0"/>
              </a:rPr>
              <a:t>Acquire </a:t>
            </a:r>
            <a:r>
              <a:rPr lang="en-US" sz="2300" dirty="0" smtClean="0">
                <a:latin typeface="Rockwell" panose="02060603020205020403" pitchFamily="18" charset="0"/>
              </a:rPr>
              <a:t>Counsel</a:t>
            </a:r>
            <a:endParaRPr lang="en-US" sz="2300" dirty="0" smtClean="0">
              <a:latin typeface="Rockwell" panose="02060603020205020403" pitchFamily="18" charset="0"/>
            </a:endParaRPr>
          </a:p>
          <a:p>
            <a:pPr marL="742950" lvl="1" indent="-285750">
              <a:buFont typeface="Arial" panose="020B0604020202020204" pitchFamily="34" charset="0"/>
              <a:buChar char="•"/>
            </a:pPr>
            <a:r>
              <a:rPr lang="en-US" sz="1700" b="1" dirty="0" smtClean="0">
                <a:latin typeface="Rockwell" panose="02060603020205020403" pitchFamily="18" charset="0"/>
              </a:rPr>
              <a:t>Acts </a:t>
            </a:r>
            <a:r>
              <a:rPr lang="en-US" sz="1700" b="1" dirty="0" smtClean="0">
                <a:latin typeface="Rockwell" panose="02060603020205020403" pitchFamily="18" charset="0"/>
              </a:rPr>
              <a:t>8:30-31</a:t>
            </a:r>
            <a:r>
              <a:rPr lang="en-US" sz="1700" dirty="0" smtClean="0">
                <a:latin typeface="Rockwell" panose="02060603020205020403" pitchFamily="18" charset="0"/>
              </a:rPr>
              <a:t> – “</a:t>
            </a:r>
            <a:r>
              <a:rPr lang="en-US" sz="1700" dirty="0">
                <a:latin typeface="Rockwell" panose="02060603020205020403" pitchFamily="18" charset="0"/>
              </a:rPr>
              <a:t>Philip ran up and heard him reading Isaiah the prophet, and said, “Do you understand what you are reading?” </a:t>
            </a:r>
            <a:r>
              <a:rPr lang="en-US" sz="1700" b="1" baseline="30000" dirty="0">
                <a:latin typeface="Rockwell" panose="02060603020205020403" pitchFamily="18" charset="0"/>
              </a:rPr>
              <a:t>31 </a:t>
            </a:r>
            <a:r>
              <a:rPr lang="en-US" sz="1700" dirty="0">
                <a:latin typeface="Rockwell" panose="02060603020205020403" pitchFamily="18" charset="0"/>
              </a:rPr>
              <a:t>And he said, “Well, how could I, </a:t>
            </a:r>
            <a:r>
              <a:rPr lang="en-US" sz="1700" u="sng" dirty="0">
                <a:latin typeface="Rockwell" panose="02060603020205020403" pitchFamily="18" charset="0"/>
              </a:rPr>
              <a:t>unless someone guides me</a:t>
            </a:r>
            <a:r>
              <a:rPr lang="en-US" sz="1700" dirty="0">
                <a:latin typeface="Rockwell" panose="02060603020205020403" pitchFamily="18" charset="0"/>
              </a:rPr>
              <a:t>?” And he invited Philip to come up and sit with him</a:t>
            </a:r>
            <a:r>
              <a:rPr lang="en-US" sz="1700" dirty="0" smtClean="0">
                <a:latin typeface="Rockwell" panose="02060603020205020403" pitchFamily="18" charset="0"/>
              </a:rPr>
              <a:t>.”</a:t>
            </a:r>
          </a:p>
          <a:p>
            <a:pPr marL="742950" lvl="1"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2300" dirty="0" smtClean="0">
                <a:latin typeface="Rockwell" panose="02060603020205020403" pitchFamily="18" charset="0"/>
              </a:rPr>
              <a:t>Pray</a:t>
            </a:r>
          </a:p>
          <a:p>
            <a:pPr marL="742950" lvl="1" indent="-285750">
              <a:buFont typeface="Arial" panose="020B0604020202020204" pitchFamily="34" charset="0"/>
              <a:buChar char="•"/>
            </a:pPr>
            <a:r>
              <a:rPr lang="en-US" sz="1700" b="1" dirty="0" smtClean="0">
                <a:latin typeface="Rockwell" panose="02060603020205020403" pitchFamily="18" charset="0"/>
              </a:rPr>
              <a:t>1 Kings 3:9a</a:t>
            </a:r>
            <a:r>
              <a:rPr lang="en-US" sz="1700" dirty="0" smtClean="0">
                <a:latin typeface="Rockwell" panose="02060603020205020403" pitchFamily="18" charset="0"/>
              </a:rPr>
              <a:t> – “</a:t>
            </a:r>
            <a:r>
              <a:rPr lang="en-US" sz="1700" dirty="0">
                <a:latin typeface="Rockwell" panose="02060603020205020403" pitchFamily="18" charset="0"/>
              </a:rPr>
              <a:t>So give Your </a:t>
            </a:r>
            <a:r>
              <a:rPr lang="en-US" sz="1700" dirty="0" smtClean="0">
                <a:latin typeface="Rockwell" panose="02060603020205020403" pitchFamily="18" charset="0"/>
              </a:rPr>
              <a:t>servant</a:t>
            </a:r>
            <a:r>
              <a:rPr lang="en-US" sz="1700" dirty="0">
                <a:latin typeface="Rockwell" panose="02060603020205020403" pitchFamily="18" charset="0"/>
              </a:rPr>
              <a:t> </a:t>
            </a:r>
            <a:r>
              <a:rPr lang="en-US" sz="1700" dirty="0" smtClean="0">
                <a:latin typeface="Rockwell" panose="02060603020205020403" pitchFamily="18" charset="0"/>
              </a:rPr>
              <a:t>an </a:t>
            </a:r>
            <a:r>
              <a:rPr lang="en-US" sz="1700" u="sng" dirty="0">
                <a:latin typeface="Rockwell" panose="02060603020205020403" pitchFamily="18" charset="0"/>
              </a:rPr>
              <a:t>understanding</a:t>
            </a:r>
            <a:r>
              <a:rPr lang="en-US" sz="1700" dirty="0">
                <a:latin typeface="Rockwell" panose="02060603020205020403" pitchFamily="18" charset="0"/>
              </a:rPr>
              <a:t> heart to judge </a:t>
            </a:r>
            <a:r>
              <a:rPr lang="en-US" sz="1700" dirty="0" smtClean="0">
                <a:latin typeface="Rockwell" panose="02060603020205020403" pitchFamily="18" charset="0"/>
              </a:rPr>
              <a:t>Your people to </a:t>
            </a:r>
            <a:r>
              <a:rPr lang="en-US" sz="1700" dirty="0">
                <a:latin typeface="Rockwell" panose="02060603020205020403" pitchFamily="18" charset="0"/>
              </a:rPr>
              <a:t>discern between good and </a:t>
            </a:r>
            <a:r>
              <a:rPr lang="en-US" sz="1700" dirty="0" smtClean="0">
                <a:latin typeface="Rockwell" panose="02060603020205020403" pitchFamily="18" charset="0"/>
              </a:rPr>
              <a:t>evil</a:t>
            </a:r>
            <a:r>
              <a:rPr lang="en-US" sz="1700" dirty="0" smtClean="0">
                <a:latin typeface="Rockwell" panose="02060603020205020403" pitchFamily="18" charset="0"/>
              </a:rPr>
              <a:t>…”</a:t>
            </a:r>
          </a:p>
          <a:p>
            <a:pPr marL="742950" lvl="1"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2300" dirty="0" smtClean="0">
                <a:latin typeface="Rockwell" panose="02060603020205020403" pitchFamily="18" charset="0"/>
              </a:rPr>
              <a:t>Obey Regardless</a:t>
            </a:r>
          </a:p>
          <a:p>
            <a:pPr marL="742950" lvl="1" indent="-285750">
              <a:buFont typeface="Arial" panose="020B0604020202020204" pitchFamily="34" charset="0"/>
              <a:buChar char="•"/>
            </a:pPr>
            <a:r>
              <a:rPr lang="en-US" sz="1700" b="1" dirty="0" smtClean="0">
                <a:latin typeface="Rockwell" panose="02060603020205020403" pitchFamily="18" charset="0"/>
              </a:rPr>
              <a:t>Psa 111:10</a:t>
            </a:r>
            <a:r>
              <a:rPr lang="en-US" sz="1700" dirty="0" smtClean="0">
                <a:latin typeface="Rockwell" panose="02060603020205020403" pitchFamily="18" charset="0"/>
              </a:rPr>
              <a:t> – “The</a:t>
            </a:r>
            <a:r>
              <a:rPr lang="en-US" sz="1700" dirty="0">
                <a:latin typeface="Rockwell" panose="02060603020205020403" pitchFamily="18" charset="0"/>
              </a:rPr>
              <a:t> </a:t>
            </a:r>
            <a:r>
              <a:rPr lang="en-US" sz="1700" dirty="0" smtClean="0">
                <a:latin typeface="Rockwell" panose="02060603020205020403" pitchFamily="18" charset="0"/>
              </a:rPr>
              <a:t>fear </a:t>
            </a:r>
            <a:r>
              <a:rPr lang="en-US" sz="1700" dirty="0">
                <a:latin typeface="Rockwell" panose="02060603020205020403" pitchFamily="18" charset="0"/>
              </a:rPr>
              <a:t>of the </a:t>
            </a:r>
            <a:r>
              <a:rPr lang="en-US" sz="1700" cap="small" dirty="0">
                <a:latin typeface="Rockwell" panose="02060603020205020403" pitchFamily="18" charset="0"/>
              </a:rPr>
              <a:t>Lord</a:t>
            </a:r>
            <a:r>
              <a:rPr lang="en-US" sz="1700" dirty="0">
                <a:latin typeface="Rockwell" panose="02060603020205020403" pitchFamily="18" charset="0"/>
              </a:rPr>
              <a:t> is the beginning of </a:t>
            </a:r>
            <a:r>
              <a:rPr lang="en-US" sz="1700" dirty="0" smtClean="0">
                <a:latin typeface="Rockwell" panose="02060603020205020403" pitchFamily="18" charset="0"/>
              </a:rPr>
              <a:t>wisdom; a</a:t>
            </a:r>
            <a:r>
              <a:rPr lang="en-US" sz="1700" dirty="0">
                <a:latin typeface="Rockwell" panose="02060603020205020403" pitchFamily="18" charset="0"/>
              </a:rPr>
              <a:t> good </a:t>
            </a:r>
            <a:r>
              <a:rPr lang="en-US" sz="1700" u="sng" dirty="0">
                <a:latin typeface="Rockwell" panose="02060603020205020403" pitchFamily="18" charset="0"/>
              </a:rPr>
              <a:t>understanding</a:t>
            </a:r>
            <a:r>
              <a:rPr lang="en-US" sz="1700" dirty="0">
                <a:latin typeface="Rockwell" panose="02060603020205020403" pitchFamily="18" charset="0"/>
              </a:rPr>
              <a:t> have all those </a:t>
            </a:r>
            <a:r>
              <a:rPr lang="en-US" sz="1700" dirty="0" smtClean="0">
                <a:latin typeface="Rockwell" panose="02060603020205020403" pitchFamily="18" charset="0"/>
              </a:rPr>
              <a:t>who</a:t>
            </a:r>
            <a:r>
              <a:rPr lang="en-US" sz="1700" dirty="0">
                <a:latin typeface="Rockwell" panose="02060603020205020403" pitchFamily="18" charset="0"/>
              </a:rPr>
              <a:t> </a:t>
            </a:r>
            <a:r>
              <a:rPr lang="en-US" sz="1700" dirty="0" smtClean="0">
                <a:latin typeface="Rockwell" panose="02060603020205020403" pitchFamily="18" charset="0"/>
              </a:rPr>
              <a:t>do</a:t>
            </a:r>
            <a:r>
              <a:rPr lang="en-US" sz="1700" dirty="0">
                <a:latin typeface="Rockwell" panose="02060603020205020403" pitchFamily="18" charset="0"/>
              </a:rPr>
              <a:t> His </a:t>
            </a:r>
            <a:r>
              <a:rPr lang="en-US" sz="1700" dirty="0" smtClean="0">
                <a:latin typeface="Rockwell" panose="02060603020205020403" pitchFamily="18" charset="0"/>
              </a:rPr>
              <a:t>commandments; His</a:t>
            </a:r>
            <a:r>
              <a:rPr lang="en-US" sz="1700" dirty="0">
                <a:latin typeface="Rockwell" panose="02060603020205020403" pitchFamily="18" charset="0"/>
              </a:rPr>
              <a:t> praise endures forever</a:t>
            </a:r>
            <a:r>
              <a:rPr lang="en-US" sz="1700" dirty="0" smtClean="0">
                <a:latin typeface="Rockwell" panose="02060603020205020403" pitchFamily="18" charset="0"/>
              </a:rPr>
              <a:t>.”</a:t>
            </a:r>
          </a:p>
          <a:p>
            <a:pPr marL="742950" lvl="1"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2300" dirty="0" smtClean="0">
                <a:latin typeface="Rockwell" panose="02060603020205020403" pitchFamily="18" charset="0"/>
              </a:rPr>
              <a:t>Live a Little</a:t>
            </a:r>
          </a:p>
          <a:p>
            <a:pPr marL="742950" lvl="1" indent="-285750">
              <a:buFont typeface="Arial" panose="020B0604020202020204" pitchFamily="34" charset="0"/>
              <a:buChar char="•"/>
            </a:pPr>
            <a:r>
              <a:rPr lang="en-US" sz="1700" b="1" dirty="0" smtClean="0">
                <a:latin typeface="Rockwell" panose="02060603020205020403" pitchFamily="18" charset="0"/>
              </a:rPr>
              <a:t>Job 12:12</a:t>
            </a:r>
            <a:r>
              <a:rPr lang="en-US" sz="1700" dirty="0" smtClean="0">
                <a:latin typeface="Rockwell" panose="02060603020205020403" pitchFamily="18" charset="0"/>
              </a:rPr>
              <a:t> – “</a:t>
            </a:r>
            <a:r>
              <a:rPr lang="en-US" sz="1700" dirty="0">
                <a:latin typeface="Rockwell" panose="02060603020205020403" pitchFamily="18" charset="0"/>
              </a:rPr>
              <a:t>Wisdom is with aged </a:t>
            </a:r>
            <a:r>
              <a:rPr lang="en-US" sz="1700" dirty="0" smtClean="0">
                <a:latin typeface="Rockwell" panose="02060603020205020403" pitchFamily="18" charset="0"/>
              </a:rPr>
              <a:t>men, with</a:t>
            </a:r>
            <a:r>
              <a:rPr lang="en-US" sz="1700" dirty="0">
                <a:latin typeface="Rockwell" panose="02060603020205020403" pitchFamily="18" charset="0"/>
              </a:rPr>
              <a:t> </a:t>
            </a:r>
            <a:r>
              <a:rPr lang="en-US" sz="1700" dirty="0" smtClean="0">
                <a:latin typeface="Rockwell" panose="02060603020205020403" pitchFamily="18" charset="0"/>
              </a:rPr>
              <a:t>long </a:t>
            </a:r>
            <a:r>
              <a:rPr lang="en-US" sz="1700" dirty="0">
                <a:latin typeface="Rockwell" panose="02060603020205020403" pitchFamily="18" charset="0"/>
              </a:rPr>
              <a:t>life is </a:t>
            </a:r>
            <a:r>
              <a:rPr lang="en-US" sz="1700" u="sng" dirty="0">
                <a:latin typeface="Rockwell" panose="02060603020205020403" pitchFamily="18" charset="0"/>
              </a:rPr>
              <a:t>understanding</a:t>
            </a:r>
            <a:r>
              <a:rPr lang="en-US" sz="1700" dirty="0">
                <a:latin typeface="Rockwell" panose="02060603020205020403" pitchFamily="18" charset="0"/>
              </a:rPr>
              <a:t>.</a:t>
            </a:r>
            <a:r>
              <a:rPr lang="en-US" sz="1700" dirty="0" smtClean="0">
                <a:latin typeface="Rockwell" panose="02060603020205020403" pitchFamily="18" charset="0"/>
              </a:rPr>
              <a:t>”</a:t>
            </a:r>
            <a:endParaRPr lang="es-GT" sz="1700" dirty="0">
              <a:latin typeface="Rockwell" panose="02060603020205020403" pitchFamily="18" charset="0"/>
            </a:endParaRPr>
          </a:p>
        </p:txBody>
      </p:sp>
    </p:spTree>
    <p:extLst>
      <p:ext uri="{BB962C8B-B14F-4D97-AF65-F5344CB8AC3E}">
        <p14:creationId xmlns:p14="http://schemas.microsoft.com/office/powerpoint/2010/main" val="381604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fade">
                                      <p:cBhvr>
                                        <p:cTn id="6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892" y="35011"/>
            <a:ext cx="4464908" cy="2246769"/>
          </a:xfrm>
          <a:prstGeom prst="rect">
            <a:avLst/>
          </a:prstGeom>
          <a:ln w="28575">
            <a:solidFill>
              <a:schemeClr val="tx1"/>
            </a:solidFill>
          </a:ln>
        </p:spPr>
        <p:txBody>
          <a:bodyPr wrap="square">
            <a:spAutoFit/>
          </a:bodyPr>
          <a:lstStyle/>
          <a:p>
            <a:r>
              <a:rPr lang="en-US" sz="2800" b="1" dirty="0">
                <a:solidFill>
                  <a:srgbClr val="222222"/>
                </a:solidFill>
                <a:latin typeface="Rockwell" panose="02060603020205020403" pitchFamily="18" charset="0"/>
                <a:ea typeface="Times New Roman" panose="02020603050405020304" pitchFamily="18" charset="0"/>
              </a:rPr>
              <a:t>Prov 9:10</a:t>
            </a:r>
            <a:r>
              <a:rPr lang="en-US" sz="2800" dirty="0">
                <a:solidFill>
                  <a:srgbClr val="222222"/>
                </a:solidFill>
                <a:latin typeface="Rockwell" panose="02060603020205020403" pitchFamily="18" charset="0"/>
                <a:ea typeface="Times New Roman" panose="02020603050405020304" pitchFamily="18" charset="0"/>
              </a:rPr>
              <a:t> - “The fear of the Lord is the beginning of </a:t>
            </a:r>
            <a:r>
              <a:rPr lang="en-US" sz="2800" dirty="0" smtClean="0">
                <a:solidFill>
                  <a:srgbClr val="222222"/>
                </a:solidFill>
                <a:latin typeface="Rockwell" panose="02060603020205020403" pitchFamily="18" charset="0"/>
                <a:ea typeface="Times New Roman" panose="02020603050405020304" pitchFamily="18" charset="0"/>
              </a:rPr>
              <a:t>wisdom, and </a:t>
            </a:r>
            <a:r>
              <a:rPr lang="en-US" sz="2800" dirty="0">
                <a:solidFill>
                  <a:srgbClr val="222222"/>
                </a:solidFill>
                <a:latin typeface="Rockwell" panose="02060603020205020403" pitchFamily="18" charset="0"/>
                <a:ea typeface="Times New Roman" panose="02020603050405020304" pitchFamily="18" charset="0"/>
              </a:rPr>
              <a:t>the </a:t>
            </a:r>
            <a:r>
              <a:rPr lang="en-US" sz="2800" u="sng" dirty="0">
                <a:solidFill>
                  <a:srgbClr val="222222"/>
                </a:solidFill>
                <a:latin typeface="Rockwell" panose="02060603020205020403" pitchFamily="18" charset="0"/>
                <a:ea typeface="Times New Roman" panose="02020603050405020304" pitchFamily="18" charset="0"/>
              </a:rPr>
              <a:t>knowledge</a:t>
            </a:r>
            <a:r>
              <a:rPr lang="en-US" sz="2800" dirty="0">
                <a:solidFill>
                  <a:srgbClr val="222222"/>
                </a:solidFill>
                <a:latin typeface="Rockwell" panose="02060603020205020403" pitchFamily="18" charset="0"/>
                <a:ea typeface="Times New Roman" panose="02020603050405020304" pitchFamily="18" charset="0"/>
              </a:rPr>
              <a:t> of the Holy One is </a:t>
            </a:r>
            <a:r>
              <a:rPr lang="en-US" sz="2800" u="sng" dirty="0">
                <a:solidFill>
                  <a:srgbClr val="222222"/>
                </a:solidFill>
                <a:latin typeface="Rockwell" panose="02060603020205020403" pitchFamily="18" charset="0"/>
                <a:ea typeface="Times New Roman" panose="02020603050405020304" pitchFamily="18" charset="0"/>
              </a:rPr>
              <a:t>understanding</a:t>
            </a:r>
            <a:r>
              <a:rPr lang="en-US" sz="2800" dirty="0">
                <a:solidFill>
                  <a:srgbClr val="222222"/>
                </a:solidFill>
                <a:latin typeface="Rockwell" panose="02060603020205020403" pitchFamily="18" charset="0"/>
                <a:ea typeface="Times New Roman" panose="02020603050405020304" pitchFamily="18" charset="0"/>
              </a:rPr>
              <a:t>.”</a:t>
            </a:r>
            <a:endParaRPr lang="es-GT" sz="2800" dirty="0">
              <a:latin typeface="Rockwell" panose="02060603020205020403" pitchFamily="18" charset="0"/>
            </a:endParaRPr>
          </a:p>
        </p:txBody>
      </p:sp>
      <p:sp>
        <p:nvSpPr>
          <p:cNvPr id="10" name="Rectangle 9"/>
          <p:cNvSpPr/>
          <p:nvPr/>
        </p:nvSpPr>
        <p:spPr>
          <a:xfrm>
            <a:off x="4724400" y="35011"/>
            <a:ext cx="4343399" cy="2246769"/>
          </a:xfrm>
          <a:prstGeom prst="rect">
            <a:avLst/>
          </a:prstGeom>
          <a:ln w="28575">
            <a:solidFill>
              <a:schemeClr val="tx1"/>
            </a:solidFill>
          </a:ln>
        </p:spPr>
        <p:txBody>
          <a:bodyPr wrap="square">
            <a:spAutoFit/>
          </a:bodyPr>
          <a:lstStyle/>
          <a:p>
            <a:r>
              <a:rPr lang="en-US" sz="2800" b="1" dirty="0">
                <a:solidFill>
                  <a:srgbClr val="222222"/>
                </a:solidFill>
                <a:latin typeface="Rockwell" panose="02060603020205020403" pitchFamily="18" charset="0"/>
                <a:ea typeface="Times New Roman" panose="02020603050405020304" pitchFamily="18" charset="0"/>
              </a:rPr>
              <a:t>Prov 14:6</a:t>
            </a:r>
            <a:r>
              <a:rPr lang="en-US" sz="2800" dirty="0">
                <a:solidFill>
                  <a:srgbClr val="222222"/>
                </a:solidFill>
                <a:latin typeface="Rockwell" panose="02060603020205020403" pitchFamily="18" charset="0"/>
                <a:ea typeface="Times New Roman" panose="02020603050405020304" pitchFamily="18" charset="0"/>
              </a:rPr>
              <a:t> - “A scoffer seeks wisdom and finds none, but </a:t>
            </a:r>
            <a:r>
              <a:rPr lang="en-US" sz="2800" u="sng" dirty="0">
                <a:solidFill>
                  <a:srgbClr val="222222"/>
                </a:solidFill>
                <a:latin typeface="Rockwell" panose="02060603020205020403" pitchFamily="18" charset="0"/>
                <a:ea typeface="Times New Roman" panose="02020603050405020304" pitchFamily="18" charset="0"/>
              </a:rPr>
              <a:t>knowledge</a:t>
            </a:r>
            <a:r>
              <a:rPr lang="en-US" sz="2800" dirty="0">
                <a:solidFill>
                  <a:srgbClr val="222222"/>
                </a:solidFill>
                <a:latin typeface="Rockwell" panose="02060603020205020403" pitchFamily="18" charset="0"/>
                <a:ea typeface="Times New Roman" panose="02020603050405020304" pitchFamily="18" charset="0"/>
              </a:rPr>
              <a:t> is easy to one who has </a:t>
            </a:r>
            <a:r>
              <a:rPr lang="en-US" sz="2800" u="sng" dirty="0">
                <a:solidFill>
                  <a:srgbClr val="222222"/>
                </a:solidFill>
                <a:latin typeface="Rockwell" panose="02060603020205020403" pitchFamily="18" charset="0"/>
                <a:ea typeface="Times New Roman" panose="02020603050405020304" pitchFamily="18" charset="0"/>
              </a:rPr>
              <a:t>understanding</a:t>
            </a:r>
            <a:r>
              <a:rPr lang="en-US" sz="2800" dirty="0">
                <a:solidFill>
                  <a:srgbClr val="222222"/>
                </a:solidFill>
                <a:latin typeface="Rockwell" panose="02060603020205020403" pitchFamily="18" charset="0"/>
                <a:ea typeface="Times New Roman" panose="02020603050405020304" pitchFamily="18" charset="0"/>
              </a:rPr>
              <a:t>.”</a:t>
            </a:r>
            <a:endParaRPr lang="es-GT" sz="2800" dirty="0">
              <a:latin typeface="Rockwell" panose="02060603020205020403" pitchFamily="18" charset="0"/>
            </a:endParaRPr>
          </a:p>
        </p:txBody>
      </p:sp>
      <p:sp>
        <p:nvSpPr>
          <p:cNvPr id="11" name="Rectangle 10"/>
          <p:cNvSpPr/>
          <p:nvPr/>
        </p:nvSpPr>
        <p:spPr>
          <a:xfrm>
            <a:off x="2568509" y="2438400"/>
            <a:ext cx="3854581" cy="892552"/>
          </a:xfrm>
          <a:prstGeom prst="rect">
            <a:avLst/>
          </a:prstGeom>
          <a:noFill/>
        </p:spPr>
        <p:txBody>
          <a:bodyPr wrap="none" lIns="91440" tIns="45720" rIns="91440" bIns="45720">
            <a:spAutoFit/>
          </a:bodyPr>
          <a:lstStyle/>
          <a:p>
            <a:pPr algn="ctr"/>
            <a:r>
              <a:rPr lang="en-US" sz="5200" b="1" cap="none" spc="0" dirty="0" smtClean="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rPr>
              <a:t>Knowledge</a:t>
            </a:r>
            <a:endParaRPr lang="en-US" sz="5200" b="1" cap="none" spc="0" dirty="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endParaRPr>
          </a:p>
        </p:txBody>
      </p:sp>
      <p:sp>
        <p:nvSpPr>
          <p:cNvPr id="12" name="Rectangle 11"/>
          <p:cNvSpPr/>
          <p:nvPr/>
        </p:nvSpPr>
        <p:spPr>
          <a:xfrm>
            <a:off x="1929713" y="4081274"/>
            <a:ext cx="5011308" cy="892552"/>
          </a:xfrm>
          <a:prstGeom prst="rect">
            <a:avLst/>
          </a:prstGeom>
          <a:noFill/>
        </p:spPr>
        <p:txBody>
          <a:bodyPr wrap="none" lIns="91440" tIns="45720" rIns="91440" bIns="45720">
            <a:spAutoFit/>
          </a:bodyPr>
          <a:lstStyle/>
          <a:p>
            <a:pPr algn="ctr"/>
            <a:r>
              <a:rPr lang="en-US" sz="5200" b="1" cap="none" spc="0" dirty="0" smtClean="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rPr>
              <a:t>Understanding</a:t>
            </a:r>
            <a:endParaRPr lang="en-US" sz="5200" b="1" cap="none" spc="0" dirty="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endParaRPr>
          </a:p>
        </p:txBody>
      </p:sp>
      <p:sp>
        <p:nvSpPr>
          <p:cNvPr id="13" name="Curved Right Arrow 12"/>
          <p:cNvSpPr/>
          <p:nvPr/>
        </p:nvSpPr>
        <p:spPr>
          <a:xfrm flipV="1">
            <a:off x="228599" y="2553280"/>
            <a:ext cx="1676400" cy="2171120"/>
          </a:xfrm>
          <a:prstGeom prst="curvedRight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GT" dirty="0">
              <a:solidFill>
                <a:schemeClr val="tx1"/>
              </a:solidFill>
            </a:endParaRPr>
          </a:p>
        </p:txBody>
      </p:sp>
      <p:sp>
        <p:nvSpPr>
          <p:cNvPr id="14" name="Curved Left Arrow 13"/>
          <p:cNvSpPr/>
          <p:nvPr/>
        </p:nvSpPr>
        <p:spPr>
          <a:xfrm>
            <a:off x="7086600" y="2741952"/>
            <a:ext cx="1676400" cy="2231874"/>
          </a:xfrm>
          <a:prstGeom prst="curved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GT" dirty="0">
              <a:solidFill>
                <a:schemeClr val="tx1"/>
              </a:solidFill>
            </a:endParaRPr>
          </a:p>
        </p:txBody>
      </p:sp>
      <p:sp>
        <p:nvSpPr>
          <p:cNvPr id="15" name="Rectangle 14"/>
          <p:cNvSpPr/>
          <p:nvPr/>
        </p:nvSpPr>
        <p:spPr>
          <a:xfrm>
            <a:off x="57665" y="5108372"/>
            <a:ext cx="9010134" cy="1631216"/>
          </a:xfrm>
          <a:prstGeom prst="rect">
            <a:avLst/>
          </a:prstGeom>
          <a:ln w="28575">
            <a:solidFill>
              <a:schemeClr val="tx1"/>
            </a:solidFill>
          </a:ln>
        </p:spPr>
        <p:txBody>
          <a:bodyPr wrap="square">
            <a:spAutoFit/>
          </a:bodyPr>
          <a:lstStyle/>
          <a:p>
            <a:r>
              <a:rPr lang="en-US" sz="2500" b="1" dirty="0">
                <a:solidFill>
                  <a:srgbClr val="222222"/>
                </a:solidFill>
                <a:latin typeface="Rockwell" panose="02060603020205020403" pitchFamily="18" charset="0"/>
                <a:ea typeface="Times New Roman" panose="02020603050405020304" pitchFamily="18" charset="0"/>
              </a:rPr>
              <a:t>Col 2:2</a:t>
            </a:r>
            <a:r>
              <a:rPr lang="en-US" sz="2500" dirty="0">
                <a:solidFill>
                  <a:srgbClr val="222222"/>
                </a:solidFill>
                <a:latin typeface="Rockwell" panose="02060603020205020403" pitchFamily="18" charset="0"/>
                <a:ea typeface="Times New Roman" panose="02020603050405020304" pitchFamily="18" charset="0"/>
              </a:rPr>
              <a:t> - “that their hearts may be encouraged, having been knit together in love, and attaining to all the wealth that comes from </a:t>
            </a:r>
            <a:r>
              <a:rPr lang="en-US" sz="2500" u="sng" dirty="0">
                <a:solidFill>
                  <a:srgbClr val="222222"/>
                </a:solidFill>
                <a:latin typeface="Rockwell" panose="02060603020205020403" pitchFamily="18" charset="0"/>
                <a:ea typeface="Times New Roman" panose="02020603050405020304" pitchFamily="18" charset="0"/>
              </a:rPr>
              <a:t>the full assurance of understanding</a:t>
            </a:r>
            <a:r>
              <a:rPr lang="en-US" sz="2500" dirty="0">
                <a:solidFill>
                  <a:srgbClr val="222222"/>
                </a:solidFill>
                <a:latin typeface="Rockwell" panose="02060603020205020403" pitchFamily="18" charset="0"/>
                <a:ea typeface="Times New Roman" panose="02020603050405020304" pitchFamily="18" charset="0"/>
              </a:rPr>
              <a:t>, resulting in </a:t>
            </a:r>
            <a:r>
              <a:rPr lang="en-US" sz="2500" u="sng" dirty="0">
                <a:solidFill>
                  <a:srgbClr val="222222"/>
                </a:solidFill>
                <a:latin typeface="Rockwell" panose="02060603020205020403" pitchFamily="18" charset="0"/>
                <a:ea typeface="Times New Roman" panose="02020603050405020304" pitchFamily="18" charset="0"/>
              </a:rPr>
              <a:t>a true knowledge of God's mystery</a:t>
            </a:r>
            <a:r>
              <a:rPr lang="en-US" sz="2500" dirty="0">
                <a:solidFill>
                  <a:srgbClr val="222222"/>
                </a:solidFill>
                <a:latin typeface="Rockwell" panose="02060603020205020403" pitchFamily="18" charset="0"/>
                <a:ea typeface="Times New Roman" panose="02020603050405020304" pitchFamily="18" charset="0"/>
              </a:rPr>
              <a:t>, that is, Christ Himself”</a:t>
            </a:r>
            <a:endParaRPr lang="es-GT" sz="2500" dirty="0">
              <a:latin typeface="Rockwell" panose="02060603020205020403" pitchFamily="18" charset="0"/>
            </a:endParaRPr>
          </a:p>
        </p:txBody>
      </p:sp>
    </p:spTree>
    <p:extLst>
      <p:ext uri="{BB962C8B-B14F-4D97-AF65-F5344CB8AC3E}">
        <p14:creationId xmlns:p14="http://schemas.microsoft.com/office/powerpoint/2010/main" val="81125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sdom and understanding"/>
          <p:cNvPicPr>
            <a:picLocks noChangeAspect="1" noChangeArrowheads="1"/>
          </p:cNvPicPr>
          <p:nvPr/>
        </p:nvPicPr>
        <p:blipFill rotWithShape="1">
          <a:blip r:embed="rId3">
            <a:extLst>
              <a:ext uri="{28A0092B-C50C-407E-A947-70E740481C1C}">
                <a14:useLocalDpi xmlns:a14="http://schemas.microsoft.com/office/drawing/2010/main" val="0"/>
              </a:ext>
            </a:extLst>
          </a:blip>
          <a:srcRect t="16898" b="14213"/>
          <a:stretch/>
        </p:blipFill>
        <p:spPr bwMode="auto">
          <a:xfrm>
            <a:off x="76200" y="-8238"/>
            <a:ext cx="8991600" cy="34372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3505200"/>
            <a:ext cx="8991600" cy="3293209"/>
          </a:xfrm>
          <a:prstGeom prst="rect">
            <a:avLst/>
          </a:prstGeom>
          <a:ln w="28575">
            <a:solidFill>
              <a:schemeClr val="tx1"/>
            </a:solidFill>
          </a:ln>
        </p:spPr>
        <p:txBody>
          <a:bodyPr wrap="square">
            <a:spAutoFit/>
          </a:bodyPr>
          <a:lstStyle/>
          <a:p>
            <a:pPr>
              <a:lnSpc>
                <a:spcPct val="115000"/>
              </a:lnSpc>
            </a:pPr>
            <a:r>
              <a:rPr lang="en-US" sz="2000" b="1"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Jer </a:t>
            </a:r>
            <a:r>
              <a:rPr lang="en-US" sz="2000" b="1"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10:12</a:t>
            </a:r>
            <a:r>
              <a:rPr lang="en-US" sz="2000"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 – </a:t>
            </a:r>
            <a:r>
              <a:rPr lang="en-US" sz="2000"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“It is He who made the earth by His power, Who established the world by His </a:t>
            </a:r>
            <a:r>
              <a:rPr lang="en-US" sz="2000" u="sng"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wisdom</a:t>
            </a:r>
            <a:r>
              <a:rPr lang="en-US" sz="2000"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 </a:t>
            </a:r>
            <a:r>
              <a:rPr lang="en-US" sz="2000"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and </a:t>
            </a:r>
            <a:r>
              <a:rPr lang="en-US" sz="2000"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by His </a:t>
            </a:r>
            <a:r>
              <a:rPr lang="en-US" sz="2000" u="sng"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understanding</a:t>
            </a:r>
            <a:r>
              <a:rPr lang="en-US" sz="2000"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 He has stretched out the heavens.”</a:t>
            </a:r>
            <a:endParaRPr lang="es-GT" sz="2000" dirty="0">
              <a:latin typeface="Rockwell" panose="02060603020205020403" pitchFamily="18" charset="0"/>
              <a:ea typeface="Calibri" panose="020F0502020204030204" pitchFamily="34" charset="0"/>
              <a:cs typeface="Times New Roman" panose="02020603050405020304" pitchFamily="18" charset="0"/>
            </a:endParaRPr>
          </a:p>
          <a:p>
            <a:pPr>
              <a:lnSpc>
                <a:spcPct val="115000"/>
              </a:lnSpc>
            </a:pPr>
            <a:endParaRPr lang="es-GT" sz="1000" dirty="0">
              <a:latin typeface="Rockwell" panose="02060603020205020403" pitchFamily="18" charset="0"/>
              <a:ea typeface="Calibri" panose="020F0502020204030204" pitchFamily="34" charset="0"/>
              <a:cs typeface="Times New Roman" panose="02020603050405020304" pitchFamily="18" charset="0"/>
            </a:endParaRPr>
          </a:p>
          <a:p>
            <a:pPr>
              <a:lnSpc>
                <a:spcPct val="115000"/>
              </a:lnSpc>
            </a:pPr>
            <a:r>
              <a:rPr lang="en-US" sz="2000" b="1"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Prov </a:t>
            </a:r>
            <a:r>
              <a:rPr lang="en-US" sz="2000" b="1"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3:13</a:t>
            </a:r>
            <a:r>
              <a:rPr lang="en-US" sz="2000"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 – </a:t>
            </a:r>
            <a:r>
              <a:rPr lang="en-US" sz="2000"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“How blessed is the man who finds </a:t>
            </a:r>
            <a:r>
              <a:rPr lang="en-US" sz="2000" u="sng"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wisdom</a:t>
            </a:r>
            <a:r>
              <a:rPr lang="en-US" sz="2000"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 and </a:t>
            </a:r>
            <a:r>
              <a:rPr lang="en-US" sz="2000"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the man who gains </a:t>
            </a:r>
            <a:r>
              <a:rPr lang="en-US" sz="2000" u="sng"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understanding</a:t>
            </a:r>
            <a:r>
              <a:rPr lang="en-US" sz="2000"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a:t>
            </a:r>
            <a:endParaRPr lang="es-GT" sz="2000" dirty="0" smtClean="0">
              <a:latin typeface="Rockwell" panose="02060603020205020403" pitchFamily="18" charset="0"/>
              <a:ea typeface="Times New Roman" panose="02020603050405020304" pitchFamily="18" charset="0"/>
              <a:cs typeface="Times New Roman" panose="02020603050405020304" pitchFamily="18" charset="0"/>
            </a:endParaRPr>
          </a:p>
          <a:p>
            <a:pPr>
              <a:lnSpc>
                <a:spcPct val="115000"/>
              </a:lnSpc>
            </a:pPr>
            <a:endParaRPr lang="en-US" sz="1000" dirty="0">
              <a:solidFill>
                <a:srgbClr val="222222"/>
              </a:solidFill>
              <a:latin typeface="Rockwell" panose="02060603020205020403" pitchFamily="18" charset="0"/>
            </a:endParaRPr>
          </a:p>
          <a:p>
            <a:r>
              <a:rPr lang="en-US" sz="2000" b="1" dirty="0" smtClean="0">
                <a:solidFill>
                  <a:srgbClr val="222222"/>
                </a:solidFill>
                <a:latin typeface="Rockwell" panose="02060603020205020403" pitchFamily="18" charset="0"/>
              </a:rPr>
              <a:t>Prov 14:33a</a:t>
            </a:r>
            <a:r>
              <a:rPr lang="en-US" sz="2000" dirty="0" smtClean="0">
                <a:solidFill>
                  <a:srgbClr val="222222"/>
                </a:solidFill>
                <a:latin typeface="Rockwell" panose="02060603020205020403" pitchFamily="18" charset="0"/>
              </a:rPr>
              <a:t> – “</a:t>
            </a:r>
            <a:r>
              <a:rPr lang="en-US" sz="2000" u="sng" dirty="0" smtClean="0">
                <a:solidFill>
                  <a:srgbClr val="222222"/>
                </a:solidFill>
                <a:latin typeface="Rockwell" panose="02060603020205020403" pitchFamily="18" charset="0"/>
              </a:rPr>
              <a:t>Wisdom</a:t>
            </a:r>
            <a:r>
              <a:rPr lang="en-US" sz="2000" dirty="0" smtClean="0">
                <a:solidFill>
                  <a:srgbClr val="222222"/>
                </a:solidFill>
                <a:latin typeface="Rockwell" panose="02060603020205020403" pitchFamily="18" charset="0"/>
              </a:rPr>
              <a:t> rests in the heart of one who has </a:t>
            </a:r>
            <a:r>
              <a:rPr lang="en-US" sz="2000" u="sng" dirty="0" smtClean="0">
                <a:solidFill>
                  <a:srgbClr val="222222"/>
                </a:solidFill>
                <a:latin typeface="Rockwell" panose="02060603020205020403" pitchFamily="18" charset="0"/>
              </a:rPr>
              <a:t>understanding</a:t>
            </a:r>
            <a:r>
              <a:rPr lang="en-US" sz="2000" dirty="0" smtClean="0">
                <a:solidFill>
                  <a:srgbClr val="222222"/>
                </a:solidFill>
                <a:latin typeface="Rockwell" panose="02060603020205020403" pitchFamily="18" charset="0"/>
              </a:rPr>
              <a:t>…”</a:t>
            </a:r>
          </a:p>
          <a:p>
            <a:endParaRPr lang="en-US" sz="1000" dirty="0">
              <a:solidFill>
                <a:srgbClr val="222222"/>
              </a:solidFill>
              <a:latin typeface="Rockwell" panose="02060603020205020403" pitchFamily="18" charset="0"/>
            </a:endParaRPr>
          </a:p>
          <a:p>
            <a:r>
              <a:rPr lang="en-US" sz="2000" b="1" dirty="0">
                <a:solidFill>
                  <a:srgbClr val="222222"/>
                </a:solidFill>
                <a:latin typeface="Rockwell" panose="02060603020205020403" pitchFamily="18" charset="0"/>
                <a:ea typeface="Times New Roman" panose="02020603050405020304" pitchFamily="18" charset="0"/>
              </a:rPr>
              <a:t>Prov 24:3</a:t>
            </a:r>
            <a:r>
              <a:rPr lang="en-US" sz="2000" dirty="0">
                <a:solidFill>
                  <a:srgbClr val="222222"/>
                </a:solidFill>
                <a:latin typeface="Rockwell" panose="02060603020205020403" pitchFamily="18" charset="0"/>
                <a:ea typeface="Times New Roman" panose="02020603050405020304" pitchFamily="18" charset="0"/>
              </a:rPr>
              <a:t> – “By </a:t>
            </a:r>
            <a:r>
              <a:rPr lang="en-US" sz="2000" u="sng" dirty="0">
                <a:solidFill>
                  <a:srgbClr val="222222"/>
                </a:solidFill>
                <a:latin typeface="Rockwell" panose="02060603020205020403" pitchFamily="18" charset="0"/>
                <a:ea typeface="Times New Roman" panose="02020603050405020304" pitchFamily="18" charset="0"/>
              </a:rPr>
              <a:t>wisdom</a:t>
            </a:r>
            <a:r>
              <a:rPr lang="en-US" sz="2000" dirty="0">
                <a:solidFill>
                  <a:srgbClr val="222222"/>
                </a:solidFill>
                <a:latin typeface="Rockwell" panose="02060603020205020403" pitchFamily="18" charset="0"/>
                <a:ea typeface="Times New Roman" panose="02020603050405020304" pitchFamily="18" charset="0"/>
              </a:rPr>
              <a:t> a house is built, and by </a:t>
            </a:r>
            <a:r>
              <a:rPr lang="en-US" sz="2000" u="sng" dirty="0">
                <a:solidFill>
                  <a:srgbClr val="222222"/>
                </a:solidFill>
                <a:latin typeface="Rockwell" panose="02060603020205020403" pitchFamily="18" charset="0"/>
                <a:ea typeface="Times New Roman" panose="02020603050405020304" pitchFamily="18" charset="0"/>
              </a:rPr>
              <a:t>understanding</a:t>
            </a:r>
            <a:r>
              <a:rPr lang="en-US" sz="2000" dirty="0">
                <a:solidFill>
                  <a:srgbClr val="222222"/>
                </a:solidFill>
                <a:latin typeface="Rockwell" panose="02060603020205020403" pitchFamily="18" charset="0"/>
                <a:ea typeface="Times New Roman" panose="02020603050405020304" pitchFamily="18" charset="0"/>
              </a:rPr>
              <a:t> it is established</a:t>
            </a:r>
            <a:r>
              <a:rPr lang="en-US" sz="2000" dirty="0" smtClean="0">
                <a:solidFill>
                  <a:srgbClr val="222222"/>
                </a:solidFill>
                <a:latin typeface="Rockwell" panose="02060603020205020403" pitchFamily="18" charset="0"/>
                <a:ea typeface="Times New Roman" panose="02020603050405020304" pitchFamily="18" charset="0"/>
              </a:rPr>
              <a:t>”</a:t>
            </a:r>
            <a:endParaRPr lang="en-US" sz="2000" dirty="0">
              <a:solidFill>
                <a:srgbClr val="222222"/>
              </a:solidFill>
              <a:latin typeface="Rockwell" panose="02060603020205020403" pitchFamily="18" charset="0"/>
              <a:ea typeface="Times New Roman" panose="02020603050405020304" pitchFamily="18" charset="0"/>
            </a:endParaRPr>
          </a:p>
        </p:txBody>
      </p:sp>
    </p:spTree>
    <p:extLst>
      <p:ext uri="{BB962C8B-B14F-4D97-AF65-F5344CB8AC3E}">
        <p14:creationId xmlns:p14="http://schemas.microsoft.com/office/powerpoint/2010/main" val="22797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5800" b="1" u="sng" dirty="0" smtClean="0">
                <a:latin typeface="Rockwell" panose="02060603020205020403" pitchFamily="18" charset="0"/>
              </a:rPr>
              <a:t>What Is Understanding?</a:t>
            </a:r>
            <a:endParaRPr lang="es-GT" sz="5800" b="1" u="sng" dirty="0">
              <a:latin typeface="Rockwell" panose="02060603020205020403" pitchFamily="18" charset="0"/>
            </a:endParaRPr>
          </a:p>
        </p:txBody>
      </p:sp>
      <p:pic>
        <p:nvPicPr>
          <p:cNvPr id="2050" name="Picture 2" descr="Image result for psalm 119:130"/>
          <p:cNvPicPr>
            <a:picLocks noChangeAspect="1" noChangeArrowheads="1"/>
          </p:cNvPicPr>
          <p:nvPr/>
        </p:nvPicPr>
        <p:blipFill rotWithShape="1">
          <a:blip r:embed="rId3">
            <a:extLst>
              <a:ext uri="{28A0092B-C50C-407E-A947-70E740481C1C}">
                <a14:useLocalDpi xmlns:a14="http://schemas.microsoft.com/office/drawing/2010/main" val="0"/>
              </a:ext>
            </a:extLst>
          </a:blip>
          <a:srcRect t="1" b="1666"/>
          <a:stretch/>
        </p:blipFill>
        <p:spPr bwMode="auto">
          <a:xfrm>
            <a:off x="32950" y="990600"/>
            <a:ext cx="9034849"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950" y="5862935"/>
            <a:ext cx="9034849" cy="923330"/>
          </a:xfrm>
          <a:prstGeom prst="rect">
            <a:avLst/>
          </a:prstGeom>
          <a:ln w="28575">
            <a:solidFill>
              <a:schemeClr val="tx1"/>
            </a:solidFill>
          </a:ln>
        </p:spPr>
        <p:txBody>
          <a:bodyPr wrap="square">
            <a:spAutoFit/>
          </a:bodyPr>
          <a:lstStyle/>
          <a:p>
            <a:r>
              <a:rPr lang="en-US" sz="2700" b="1" dirty="0" smtClean="0">
                <a:solidFill>
                  <a:srgbClr val="000000"/>
                </a:solidFill>
                <a:latin typeface="Rockwell" panose="02060603020205020403" pitchFamily="18" charset="0"/>
              </a:rPr>
              <a:t>Prov 18:2</a:t>
            </a:r>
            <a:r>
              <a:rPr lang="en-US" sz="2700" dirty="0" smtClean="0">
                <a:solidFill>
                  <a:srgbClr val="000000"/>
                </a:solidFill>
                <a:latin typeface="Rockwell" panose="02060603020205020403" pitchFamily="18" charset="0"/>
              </a:rPr>
              <a:t> – “A </a:t>
            </a:r>
            <a:r>
              <a:rPr lang="en-US" sz="2700" dirty="0">
                <a:solidFill>
                  <a:srgbClr val="000000"/>
                </a:solidFill>
                <a:latin typeface="Rockwell" panose="02060603020205020403" pitchFamily="18" charset="0"/>
              </a:rPr>
              <a:t>fool does not delight in </a:t>
            </a:r>
            <a:r>
              <a:rPr lang="en-US" sz="2700" dirty="0" smtClean="0">
                <a:solidFill>
                  <a:srgbClr val="000000"/>
                </a:solidFill>
                <a:latin typeface="Rockwell" panose="02060603020205020403" pitchFamily="18" charset="0"/>
              </a:rPr>
              <a:t>understanding, but </a:t>
            </a:r>
            <a:r>
              <a:rPr lang="en-US" sz="2700" dirty="0">
                <a:solidFill>
                  <a:srgbClr val="000000"/>
                </a:solidFill>
                <a:latin typeface="Rockwell" panose="02060603020205020403" pitchFamily="18" charset="0"/>
              </a:rPr>
              <a:t>only in revealing his </a:t>
            </a:r>
            <a:r>
              <a:rPr lang="en-US" sz="2700" dirty="0" smtClean="0">
                <a:solidFill>
                  <a:srgbClr val="000000"/>
                </a:solidFill>
                <a:latin typeface="Rockwell" panose="02060603020205020403" pitchFamily="18" charset="0"/>
              </a:rPr>
              <a:t>own mind</a:t>
            </a:r>
            <a:r>
              <a:rPr lang="en-US" sz="2700" dirty="0">
                <a:solidFill>
                  <a:srgbClr val="000000"/>
                </a:solidFill>
                <a:latin typeface="Rockwell" panose="02060603020205020403" pitchFamily="18" charset="0"/>
              </a:rPr>
              <a:t>.</a:t>
            </a:r>
            <a:endParaRPr lang="es-GT" sz="2700" dirty="0">
              <a:latin typeface="Rockwell" panose="02060603020205020403" pitchFamily="18" charset="0"/>
            </a:endParaRPr>
          </a:p>
        </p:txBody>
      </p:sp>
    </p:spTree>
    <p:extLst>
      <p:ext uri="{BB962C8B-B14F-4D97-AF65-F5344CB8AC3E}">
        <p14:creationId xmlns:p14="http://schemas.microsoft.com/office/powerpoint/2010/main" val="31026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000" b="1" u="sng" dirty="0" smtClean="0">
                <a:latin typeface="Rockwell" panose="02060603020205020403" pitchFamily="18" charset="0"/>
              </a:rPr>
              <a:t>Example</a:t>
            </a:r>
            <a:endParaRPr lang="es-GT" sz="7000" b="1" u="sng" dirty="0">
              <a:latin typeface="Rockwell" panose="02060603020205020403" pitchFamily="18" charset="0"/>
            </a:endParaRPr>
          </a:p>
        </p:txBody>
      </p:sp>
      <p:sp>
        <p:nvSpPr>
          <p:cNvPr id="4" name="Rectangle 3"/>
          <p:cNvSpPr/>
          <p:nvPr/>
        </p:nvSpPr>
        <p:spPr>
          <a:xfrm>
            <a:off x="76200" y="1075037"/>
            <a:ext cx="8991600" cy="646331"/>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Prov 17:27</a:t>
            </a:r>
            <a:r>
              <a:rPr lang="en-US" dirty="0" smtClean="0">
                <a:solidFill>
                  <a:srgbClr val="000000"/>
                </a:solidFill>
                <a:latin typeface="Rockwell" panose="02060603020205020403" pitchFamily="18" charset="0"/>
              </a:rPr>
              <a:t> – “He </a:t>
            </a:r>
            <a:r>
              <a:rPr lang="en-US" dirty="0">
                <a:solidFill>
                  <a:srgbClr val="000000"/>
                </a:solidFill>
                <a:latin typeface="Rockwell" panose="02060603020205020403" pitchFamily="18" charset="0"/>
              </a:rPr>
              <a:t>who restrains his </a:t>
            </a:r>
            <a:r>
              <a:rPr lang="en-US" dirty="0" smtClean="0">
                <a:solidFill>
                  <a:srgbClr val="000000"/>
                </a:solidFill>
                <a:latin typeface="Rockwell" panose="02060603020205020403" pitchFamily="18" charset="0"/>
              </a:rPr>
              <a:t>words has </a:t>
            </a:r>
            <a:r>
              <a:rPr lang="en-US" u="sng" dirty="0" smtClean="0">
                <a:solidFill>
                  <a:srgbClr val="000000"/>
                </a:solidFill>
                <a:latin typeface="Rockwell" panose="02060603020205020403" pitchFamily="18" charset="0"/>
              </a:rPr>
              <a:t>knowledge</a:t>
            </a:r>
            <a:r>
              <a:rPr lang="en-US" dirty="0" smtClean="0">
                <a:solidFill>
                  <a:srgbClr val="000000"/>
                </a:solidFill>
                <a:latin typeface="Rockwell" panose="02060603020205020403" pitchFamily="18" charset="0"/>
              </a:rPr>
              <a:t>, and </a:t>
            </a:r>
            <a:r>
              <a:rPr lang="en-US" dirty="0">
                <a:solidFill>
                  <a:srgbClr val="000000"/>
                </a:solidFill>
                <a:latin typeface="Rockwell" panose="02060603020205020403" pitchFamily="18" charset="0"/>
              </a:rPr>
              <a:t>he who has a cool spirit is a man of </a:t>
            </a:r>
            <a:r>
              <a:rPr lang="en-US" u="sng" dirty="0">
                <a:solidFill>
                  <a:srgbClr val="000000"/>
                </a:solidFill>
                <a:latin typeface="Rockwell" panose="02060603020205020403" pitchFamily="18" charset="0"/>
              </a:rPr>
              <a:t>understanding</a:t>
            </a:r>
            <a:r>
              <a:rPr lang="en-US" dirty="0" smtClean="0">
                <a:solidFill>
                  <a:srgbClr val="000000"/>
                </a:solidFill>
                <a:latin typeface="Rockwell" panose="02060603020205020403" pitchFamily="18" charset="0"/>
              </a:rPr>
              <a:t>.”</a:t>
            </a:r>
            <a:endParaRPr lang="es-GT" dirty="0">
              <a:latin typeface="Rockwell" panose="02060603020205020403" pitchFamily="18" charset="0"/>
            </a:endParaRPr>
          </a:p>
        </p:txBody>
      </p:sp>
      <p:sp>
        <p:nvSpPr>
          <p:cNvPr id="5" name="Rectangle 4"/>
          <p:cNvSpPr/>
          <p:nvPr/>
        </p:nvSpPr>
        <p:spPr>
          <a:xfrm>
            <a:off x="76200" y="6019800"/>
            <a:ext cx="8981303" cy="729430"/>
          </a:xfrm>
          <a:prstGeom prst="rect">
            <a:avLst/>
          </a:prstGeom>
          <a:ln w="28575">
            <a:solidFill>
              <a:schemeClr val="tx1"/>
            </a:solidFill>
          </a:ln>
        </p:spPr>
        <p:txBody>
          <a:bodyPr wrap="square">
            <a:spAutoFit/>
          </a:bodyPr>
          <a:lstStyle/>
          <a:p>
            <a:pPr>
              <a:lnSpc>
                <a:spcPct val="115000"/>
              </a:lnSpc>
            </a:pPr>
            <a:r>
              <a:rPr lang="en-US" b="1"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Psa 119:34</a:t>
            </a:r>
            <a:r>
              <a:rPr lang="en-US"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 - “Give me understanding, that I may observe Your law </a:t>
            </a:r>
            <a:r>
              <a:rPr lang="en-US" dirty="0" smtClean="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and </a:t>
            </a:r>
            <a:r>
              <a:rPr lang="en-US"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keep it with </a:t>
            </a:r>
            <a:r>
              <a:rPr lang="en-US" u="sng"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all my heart</a:t>
            </a:r>
            <a:r>
              <a:rPr lang="en-US" dirty="0">
                <a:solidFill>
                  <a:srgbClr val="222222"/>
                </a:solidFill>
                <a:latin typeface="Rockwell" panose="02060603020205020403" pitchFamily="18" charset="0"/>
                <a:ea typeface="Times New Roman" panose="02020603050405020304" pitchFamily="18" charset="0"/>
                <a:cs typeface="Times New Roman" panose="02020603050405020304" pitchFamily="18" charset="0"/>
              </a:rPr>
              <a:t>.”</a:t>
            </a:r>
            <a:endParaRPr lang="es-GT" sz="1600" dirty="0">
              <a:effectLst/>
              <a:latin typeface="Rockwell" panose="02060603020205020403" pitchFamily="18" charset="0"/>
              <a:ea typeface="Calibri" panose="020F0502020204030204" pitchFamily="34" charset="0"/>
              <a:cs typeface="Times New Roman" panose="02020603050405020304" pitchFamily="18" charset="0"/>
            </a:endParaRPr>
          </a:p>
        </p:txBody>
      </p:sp>
      <p:pic>
        <p:nvPicPr>
          <p:cNvPr id="3078" name="Picture 6" descr="Image result for smoke coming out of 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97569"/>
            <a:ext cx="4500948" cy="41460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ool under pres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148" y="1805806"/>
            <a:ext cx="4480355" cy="413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1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000" b="1" u="sng" dirty="0" smtClean="0">
                <a:latin typeface="Rockwell" panose="02060603020205020403" pitchFamily="18" charset="0"/>
              </a:rPr>
              <a:t>Example</a:t>
            </a:r>
            <a:endParaRPr lang="es-GT" sz="7000" b="1" u="sng" dirty="0">
              <a:latin typeface="Rockwell" panose="02060603020205020403" pitchFamily="18" charset="0"/>
            </a:endParaRPr>
          </a:p>
        </p:txBody>
      </p:sp>
      <p:sp>
        <p:nvSpPr>
          <p:cNvPr id="4" name="Rectangle 3"/>
          <p:cNvSpPr/>
          <p:nvPr/>
        </p:nvSpPr>
        <p:spPr>
          <a:xfrm>
            <a:off x="76200" y="1075037"/>
            <a:ext cx="8991600" cy="1384995"/>
          </a:xfrm>
          <a:prstGeom prst="rect">
            <a:avLst/>
          </a:prstGeom>
          <a:ln w="28575">
            <a:solidFill>
              <a:schemeClr val="tx1"/>
            </a:solidFill>
          </a:ln>
        </p:spPr>
        <p:txBody>
          <a:bodyPr wrap="square">
            <a:spAutoFit/>
          </a:bodyPr>
          <a:lstStyle/>
          <a:p>
            <a:r>
              <a:rPr lang="en-US" sz="2100" b="1" dirty="0">
                <a:latin typeface="Rockwell" panose="02060603020205020403" pitchFamily="18" charset="0"/>
              </a:rPr>
              <a:t>Deut </a:t>
            </a:r>
            <a:r>
              <a:rPr lang="en-US" sz="2100" b="1" dirty="0" smtClean="0">
                <a:latin typeface="Rockwell" panose="02060603020205020403" pitchFamily="18" charset="0"/>
              </a:rPr>
              <a:t>8:3</a:t>
            </a:r>
            <a:r>
              <a:rPr lang="en-US" sz="2100" dirty="0">
                <a:latin typeface="Rockwell" panose="02060603020205020403" pitchFamily="18" charset="0"/>
              </a:rPr>
              <a:t> </a:t>
            </a:r>
            <a:r>
              <a:rPr lang="en-US" sz="2100" dirty="0" smtClean="0">
                <a:latin typeface="Rockwell" panose="02060603020205020403" pitchFamily="18" charset="0"/>
              </a:rPr>
              <a:t>– “He </a:t>
            </a:r>
            <a:r>
              <a:rPr lang="en-US" sz="2100" dirty="0">
                <a:latin typeface="Rockwell" panose="02060603020205020403" pitchFamily="18" charset="0"/>
              </a:rPr>
              <a:t>humbled you and let you be hungry, and fed you with manna which you did not know, nor did your fathers know, </a:t>
            </a:r>
            <a:r>
              <a:rPr lang="en-US" sz="2100" u="sng" dirty="0">
                <a:latin typeface="Rockwell" panose="02060603020205020403" pitchFamily="18" charset="0"/>
              </a:rPr>
              <a:t>that He might make you understand</a:t>
            </a:r>
            <a:r>
              <a:rPr lang="en-US" sz="2100" dirty="0">
                <a:latin typeface="Rockwell" panose="02060603020205020403" pitchFamily="18" charset="0"/>
              </a:rPr>
              <a:t> that man does not live by bread alone, but man lives by everything that proceeds out of the mouth of the Lord.”</a:t>
            </a:r>
            <a:endParaRPr lang="es-GT" sz="2100" dirty="0">
              <a:latin typeface="Rockwell" panose="02060603020205020403" pitchFamily="18" charset="0"/>
            </a:endParaRPr>
          </a:p>
        </p:txBody>
      </p:sp>
      <p:pic>
        <p:nvPicPr>
          <p:cNvPr id="4098" name="Picture 2" descr="Image result for matt 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4469"/>
            <a:ext cx="5867400" cy="42373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2517696"/>
            <a:ext cx="3048000" cy="4293483"/>
          </a:xfrm>
          <a:prstGeom prst="rect">
            <a:avLst/>
          </a:prstGeom>
          <a:ln w="28575">
            <a:solidFill>
              <a:schemeClr val="tx1"/>
            </a:solidFill>
          </a:ln>
        </p:spPr>
        <p:txBody>
          <a:bodyPr wrap="square">
            <a:spAutoFit/>
          </a:bodyPr>
          <a:lstStyle/>
          <a:p>
            <a:r>
              <a:rPr lang="en-US" sz="2100" b="1" dirty="0" smtClean="0">
                <a:solidFill>
                  <a:srgbClr val="000000"/>
                </a:solidFill>
                <a:latin typeface="Rockwell" panose="02060603020205020403" pitchFamily="18" charset="0"/>
              </a:rPr>
              <a:t>Matt 4:3-4</a:t>
            </a:r>
            <a:r>
              <a:rPr lang="en-US" sz="2100" dirty="0" smtClean="0">
                <a:solidFill>
                  <a:srgbClr val="000000"/>
                </a:solidFill>
                <a:latin typeface="Rockwell" panose="02060603020205020403" pitchFamily="18" charset="0"/>
              </a:rPr>
              <a:t> – “And</a:t>
            </a:r>
            <a:r>
              <a:rPr lang="en-US" sz="2100" dirty="0">
                <a:solidFill>
                  <a:srgbClr val="000000"/>
                </a:solidFill>
                <a:latin typeface="Rockwell" panose="02060603020205020403" pitchFamily="18" charset="0"/>
              </a:rPr>
              <a:t> the tempter came and said to </a:t>
            </a:r>
            <a:r>
              <a:rPr lang="en-US" sz="2100" dirty="0" smtClean="0">
                <a:solidFill>
                  <a:srgbClr val="000000"/>
                </a:solidFill>
                <a:latin typeface="Rockwell" panose="02060603020205020403" pitchFamily="18" charset="0"/>
              </a:rPr>
              <a:t>Him, ‘If </a:t>
            </a:r>
            <a:r>
              <a:rPr lang="en-US" sz="2100" dirty="0">
                <a:solidFill>
                  <a:srgbClr val="000000"/>
                </a:solidFill>
                <a:latin typeface="Rockwell" panose="02060603020205020403" pitchFamily="18" charset="0"/>
              </a:rPr>
              <a:t>You </a:t>
            </a:r>
            <a:r>
              <a:rPr lang="en-US" sz="2100" dirty="0" smtClean="0">
                <a:solidFill>
                  <a:srgbClr val="000000"/>
                </a:solidFill>
                <a:latin typeface="Rockwell" panose="02060603020205020403" pitchFamily="18" charset="0"/>
              </a:rPr>
              <a:t>are the Son of God</a:t>
            </a:r>
            <a:r>
              <a:rPr lang="en-US" sz="2100" dirty="0">
                <a:solidFill>
                  <a:srgbClr val="000000"/>
                </a:solidFill>
                <a:latin typeface="Rockwell" panose="02060603020205020403" pitchFamily="18" charset="0"/>
              </a:rPr>
              <a:t>, command that these stones become </a:t>
            </a:r>
            <a:r>
              <a:rPr lang="en-US" sz="2100" dirty="0" smtClean="0">
                <a:solidFill>
                  <a:srgbClr val="000000"/>
                </a:solidFill>
                <a:latin typeface="Rockwell" panose="02060603020205020403" pitchFamily="18" charset="0"/>
              </a:rPr>
              <a:t>bread.’</a:t>
            </a:r>
            <a:r>
              <a:rPr lang="en-US" sz="2100" dirty="0">
                <a:solidFill>
                  <a:srgbClr val="000000"/>
                </a:solidFill>
                <a:latin typeface="Rockwell" panose="02060603020205020403" pitchFamily="18" charset="0"/>
              </a:rPr>
              <a:t> </a:t>
            </a:r>
            <a:r>
              <a:rPr lang="en-US" sz="2100" b="1" baseline="30000" dirty="0" smtClean="0">
                <a:solidFill>
                  <a:srgbClr val="000000"/>
                </a:solidFill>
                <a:latin typeface="Rockwell" panose="02060603020205020403" pitchFamily="18" charset="0"/>
              </a:rPr>
              <a:t>4</a:t>
            </a:r>
            <a:r>
              <a:rPr lang="en-US" sz="2100" dirty="0" smtClean="0">
                <a:solidFill>
                  <a:srgbClr val="000000"/>
                </a:solidFill>
                <a:latin typeface="Rockwell" panose="02060603020205020403" pitchFamily="18" charset="0"/>
              </a:rPr>
              <a:t>But </a:t>
            </a:r>
            <a:r>
              <a:rPr lang="en-US" sz="2100" dirty="0">
                <a:solidFill>
                  <a:srgbClr val="000000"/>
                </a:solidFill>
                <a:latin typeface="Rockwell" panose="02060603020205020403" pitchFamily="18" charset="0"/>
              </a:rPr>
              <a:t>He answered and </a:t>
            </a:r>
            <a:r>
              <a:rPr lang="en-US" sz="2100" dirty="0" smtClean="0">
                <a:solidFill>
                  <a:srgbClr val="000000"/>
                </a:solidFill>
                <a:latin typeface="Rockwell" panose="02060603020205020403" pitchFamily="18" charset="0"/>
              </a:rPr>
              <a:t>said, ‘It </a:t>
            </a:r>
            <a:r>
              <a:rPr lang="en-US" sz="2100" dirty="0">
                <a:solidFill>
                  <a:srgbClr val="000000"/>
                </a:solidFill>
                <a:latin typeface="Rockwell" panose="02060603020205020403" pitchFamily="18" charset="0"/>
              </a:rPr>
              <a:t>is written, </a:t>
            </a:r>
            <a:r>
              <a:rPr lang="en-US" sz="2100" dirty="0" smtClean="0">
                <a:solidFill>
                  <a:srgbClr val="000000"/>
                </a:solidFill>
                <a:latin typeface="Rockwell" panose="02060603020205020403" pitchFamily="18" charset="0"/>
              </a:rPr>
              <a:t>“</a:t>
            </a:r>
            <a:r>
              <a:rPr lang="en-US" sz="2100" cap="small" dirty="0" smtClean="0">
                <a:solidFill>
                  <a:srgbClr val="000000"/>
                </a:solidFill>
                <a:latin typeface="Rockwell" panose="02060603020205020403" pitchFamily="18" charset="0"/>
              </a:rPr>
              <a:t>Man </a:t>
            </a:r>
            <a:r>
              <a:rPr lang="en-US" sz="2100" cap="small" dirty="0">
                <a:solidFill>
                  <a:srgbClr val="000000"/>
                </a:solidFill>
                <a:latin typeface="Rockwell" panose="02060603020205020403" pitchFamily="18" charset="0"/>
              </a:rPr>
              <a:t>shall not live on bread alone, but on every word that proceeds out of the mouth of God</a:t>
            </a:r>
            <a:r>
              <a:rPr lang="en-US" sz="2100" dirty="0" smtClean="0">
                <a:solidFill>
                  <a:srgbClr val="000000"/>
                </a:solidFill>
                <a:latin typeface="Rockwell" panose="02060603020205020403" pitchFamily="18" charset="0"/>
              </a:rPr>
              <a:t>.”’”</a:t>
            </a:r>
            <a:endParaRPr lang="es-GT" sz="2100" dirty="0">
              <a:latin typeface="Rockwell" panose="02060603020205020403" pitchFamily="18" charset="0"/>
            </a:endParaRPr>
          </a:p>
        </p:txBody>
      </p:sp>
    </p:spTree>
    <p:extLst>
      <p:ext uri="{BB962C8B-B14F-4D97-AF65-F5344CB8AC3E}">
        <p14:creationId xmlns:p14="http://schemas.microsoft.com/office/powerpoint/2010/main" val="40337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000" b="1" u="sng" dirty="0" smtClean="0">
                <a:latin typeface="Rockwell" panose="02060603020205020403" pitchFamily="18" charset="0"/>
              </a:rPr>
              <a:t>Example</a:t>
            </a:r>
            <a:endParaRPr lang="es-GT" sz="7000" b="1" u="sng" dirty="0">
              <a:latin typeface="Rockwell" panose="02060603020205020403" pitchFamily="18" charset="0"/>
            </a:endParaRPr>
          </a:p>
        </p:txBody>
      </p:sp>
      <p:sp>
        <p:nvSpPr>
          <p:cNvPr id="4" name="Rectangle 3"/>
          <p:cNvSpPr/>
          <p:nvPr/>
        </p:nvSpPr>
        <p:spPr>
          <a:xfrm>
            <a:off x="76200" y="1075037"/>
            <a:ext cx="8991600" cy="1446550"/>
          </a:xfrm>
          <a:prstGeom prst="rect">
            <a:avLst/>
          </a:prstGeom>
          <a:ln w="28575">
            <a:solidFill>
              <a:schemeClr val="tx1"/>
            </a:solidFill>
          </a:ln>
        </p:spPr>
        <p:txBody>
          <a:bodyPr wrap="square">
            <a:spAutoFit/>
          </a:bodyPr>
          <a:lstStyle/>
          <a:p>
            <a:r>
              <a:rPr lang="en-US" sz="2200" b="1" dirty="0" smtClean="0">
                <a:latin typeface="Rockwell" panose="02060603020205020403" pitchFamily="18" charset="0"/>
              </a:rPr>
              <a:t>Luke 23:33-34a</a:t>
            </a:r>
            <a:r>
              <a:rPr lang="en-US" sz="2200" dirty="0" smtClean="0">
                <a:latin typeface="Rockwell" panose="02060603020205020403" pitchFamily="18" charset="0"/>
              </a:rPr>
              <a:t> – “</a:t>
            </a:r>
            <a:r>
              <a:rPr lang="en-US" sz="2200" dirty="0">
                <a:latin typeface="Rockwell" panose="02060603020205020403" pitchFamily="18" charset="0"/>
              </a:rPr>
              <a:t>When they came to the place </a:t>
            </a:r>
            <a:r>
              <a:rPr lang="en-US" sz="2200" dirty="0" smtClean="0">
                <a:latin typeface="Rockwell" panose="02060603020205020403" pitchFamily="18" charset="0"/>
              </a:rPr>
              <a:t>called</a:t>
            </a:r>
            <a:r>
              <a:rPr lang="en-US" sz="2200" dirty="0">
                <a:latin typeface="Rockwell" panose="02060603020205020403" pitchFamily="18" charset="0"/>
              </a:rPr>
              <a:t> </a:t>
            </a:r>
            <a:r>
              <a:rPr lang="en-US" sz="2200" dirty="0" smtClean="0">
                <a:latin typeface="Rockwell" panose="02060603020205020403" pitchFamily="18" charset="0"/>
              </a:rPr>
              <a:t>The </a:t>
            </a:r>
            <a:r>
              <a:rPr lang="en-US" sz="2200" dirty="0">
                <a:latin typeface="Rockwell" panose="02060603020205020403" pitchFamily="18" charset="0"/>
              </a:rPr>
              <a:t>Skull, there they crucified Him and the criminals, one on the right and the other on the </a:t>
            </a:r>
            <a:r>
              <a:rPr lang="en-US" sz="2200" dirty="0" smtClean="0">
                <a:latin typeface="Rockwell" panose="02060603020205020403" pitchFamily="18" charset="0"/>
              </a:rPr>
              <a:t>left.</a:t>
            </a:r>
            <a:r>
              <a:rPr lang="en-US" sz="2200" dirty="0">
                <a:latin typeface="Rockwell" panose="02060603020205020403" pitchFamily="18" charset="0"/>
              </a:rPr>
              <a:t> </a:t>
            </a:r>
            <a:r>
              <a:rPr lang="en-US" sz="2200" dirty="0" smtClean="0">
                <a:latin typeface="Rockwell" panose="02060603020205020403" pitchFamily="18" charset="0"/>
              </a:rPr>
              <a:t>But </a:t>
            </a:r>
            <a:r>
              <a:rPr lang="en-US" sz="2200" dirty="0">
                <a:latin typeface="Rockwell" panose="02060603020205020403" pitchFamily="18" charset="0"/>
              </a:rPr>
              <a:t>Jesus was </a:t>
            </a:r>
            <a:r>
              <a:rPr lang="en-US" sz="2200" dirty="0" smtClean="0">
                <a:latin typeface="Rockwell" panose="02060603020205020403" pitchFamily="18" charset="0"/>
              </a:rPr>
              <a:t>saying,</a:t>
            </a:r>
            <a:r>
              <a:rPr lang="en-US" sz="2200" dirty="0">
                <a:latin typeface="Rockwell" panose="02060603020205020403" pitchFamily="18" charset="0"/>
              </a:rPr>
              <a:t> </a:t>
            </a:r>
            <a:r>
              <a:rPr lang="en-US" sz="2200" dirty="0" smtClean="0">
                <a:latin typeface="Rockwell" panose="02060603020205020403" pitchFamily="18" charset="0"/>
              </a:rPr>
              <a:t>‘Father</a:t>
            </a:r>
            <a:r>
              <a:rPr lang="en-US" sz="2200" dirty="0">
                <a:latin typeface="Rockwell" panose="02060603020205020403" pitchFamily="18" charset="0"/>
              </a:rPr>
              <a:t>, forgive them; for they do not know what they are doing</a:t>
            </a:r>
            <a:r>
              <a:rPr lang="en-US" sz="2200" dirty="0" smtClean="0">
                <a:latin typeface="Rockwell" panose="02060603020205020403" pitchFamily="18" charset="0"/>
              </a:rPr>
              <a:t>.’”</a:t>
            </a:r>
            <a:endParaRPr lang="es-GT" sz="2200" dirty="0">
              <a:latin typeface="Rockwell" panose="02060603020205020403" pitchFamily="18" charset="0"/>
            </a:endParaRPr>
          </a:p>
        </p:txBody>
      </p:sp>
      <p:sp>
        <p:nvSpPr>
          <p:cNvPr id="5" name="Rectangle 4"/>
          <p:cNvSpPr/>
          <p:nvPr/>
        </p:nvSpPr>
        <p:spPr>
          <a:xfrm>
            <a:off x="4572000" y="2601027"/>
            <a:ext cx="4495800" cy="4154984"/>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Acts 3:17</a:t>
            </a:r>
            <a:r>
              <a:rPr lang="en-US" sz="2200" dirty="0" smtClean="0">
                <a:solidFill>
                  <a:srgbClr val="000000"/>
                </a:solidFill>
                <a:latin typeface="Rockwell" panose="02060603020205020403" pitchFamily="18" charset="0"/>
              </a:rPr>
              <a:t> – “And </a:t>
            </a:r>
            <a:r>
              <a:rPr lang="en-US" sz="2200" dirty="0">
                <a:solidFill>
                  <a:srgbClr val="000000"/>
                </a:solidFill>
                <a:latin typeface="Rockwell" panose="02060603020205020403" pitchFamily="18" charset="0"/>
              </a:rPr>
              <a:t>now, brethren, I know that you acted in ignorance, just as your rulers did also</a:t>
            </a:r>
            <a:r>
              <a:rPr lang="en-US" sz="2200" dirty="0" smtClean="0">
                <a:solidFill>
                  <a:srgbClr val="000000"/>
                </a:solidFill>
                <a:latin typeface="Rockwell" panose="02060603020205020403" pitchFamily="18" charset="0"/>
              </a:rPr>
              <a:t>.”</a:t>
            </a:r>
          </a:p>
          <a:p>
            <a:endParaRPr lang="en-US" sz="2200"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John 16:3</a:t>
            </a:r>
            <a:r>
              <a:rPr lang="en-US" sz="2200" dirty="0" smtClean="0">
                <a:solidFill>
                  <a:srgbClr val="000000"/>
                </a:solidFill>
                <a:latin typeface="Rockwell" panose="02060603020205020403" pitchFamily="18" charset="0"/>
              </a:rPr>
              <a:t> – “</a:t>
            </a:r>
            <a:r>
              <a:rPr lang="en-US" sz="2200" dirty="0">
                <a:latin typeface="Rockwell" panose="02060603020205020403" pitchFamily="18" charset="0"/>
              </a:rPr>
              <a:t>These things they will do because they have not known the Father or Me</a:t>
            </a:r>
            <a:r>
              <a:rPr lang="en-US" sz="2200" dirty="0" smtClean="0">
                <a:latin typeface="Rockwell" panose="02060603020205020403" pitchFamily="18" charset="0"/>
              </a:rPr>
              <a:t>.</a:t>
            </a:r>
            <a:r>
              <a:rPr lang="en-US" sz="2200" dirty="0" smtClean="0">
                <a:solidFill>
                  <a:srgbClr val="000000"/>
                </a:solidFill>
                <a:latin typeface="Rockwell" panose="02060603020205020403" pitchFamily="18" charset="0"/>
              </a:rPr>
              <a:t>”</a:t>
            </a:r>
          </a:p>
          <a:p>
            <a:endParaRPr lang="en-US" sz="2200" dirty="0">
              <a:solidFill>
                <a:srgbClr val="000000"/>
              </a:solidFill>
              <a:latin typeface="Rockwell" panose="02060603020205020403" pitchFamily="18" charset="0"/>
            </a:endParaRPr>
          </a:p>
          <a:p>
            <a:r>
              <a:rPr lang="en-US" sz="2200" b="1" dirty="0" smtClean="0">
                <a:latin typeface="Rockwell" panose="02060603020205020403" pitchFamily="18" charset="0"/>
              </a:rPr>
              <a:t>John 17:3</a:t>
            </a:r>
            <a:r>
              <a:rPr lang="en-US" sz="2200" dirty="0" smtClean="0">
                <a:latin typeface="Rockwell" panose="02060603020205020403" pitchFamily="18" charset="0"/>
              </a:rPr>
              <a:t> – “</a:t>
            </a:r>
            <a:r>
              <a:rPr lang="en-US" sz="2200" dirty="0">
                <a:latin typeface="Rockwell" panose="02060603020205020403" pitchFamily="18" charset="0"/>
              </a:rPr>
              <a:t>This is eternal life, that they may know You, the only true God, and Jesus Christ whom You have sent.</a:t>
            </a:r>
            <a:r>
              <a:rPr lang="en-US" sz="2200" dirty="0" smtClean="0">
                <a:latin typeface="Rockwell" panose="02060603020205020403" pitchFamily="18" charset="0"/>
              </a:rPr>
              <a:t>”</a:t>
            </a:r>
            <a:endParaRPr lang="es-GT" sz="2200" dirty="0">
              <a:latin typeface="Rockwell" panose="02060603020205020403" pitchFamily="18" charset="0"/>
            </a:endParaRPr>
          </a:p>
        </p:txBody>
      </p:sp>
      <p:pic>
        <p:nvPicPr>
          <p:cNvPr id="1026" name="Picture 2" descr="Image result for implications of the cross&quot;"/>
          <p:cNvPicPr>
            <a:picLocks noChangeAspect="1" noChangeArrowheads="1"/>
          </p:cNvPicPr>
          <p:nvPr/>
        </p:nvPicPr>
        <p:blipFill rotWithShape="1">
          <a:blip r:embed="rId3">
            <a:extLst>
              <a:ext uri="{28A0092B-C50C-407E-A947-70E740481C1C}">
                <a14:useLocalDpi xmlns:a14="http://schemas.microsoft.com/office/drawing/2010/main" val="0"/>
              </a:ext>
            </a:extLst>
          </a:blip>
          <a:srcRect r="36800"/>
          <a:stretch/>
        </p:blipFill>
        <p:spPr bwMode="auto">
          <a:xfrm>
            <a:off x="76200" y="2606024"/>
            <a:ext cx="4419600" cy="414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200" b="1" dirty="0" smtClean="0">
                <a:latin typeface="Rockwell" panose="02060603020205020403" pitchFamily="18" charset="0"/>
              </a:rPr>
              <a:t>Jesus Demands It</a:t>
            </a:r>
            <a:endParaRPr lang="es-GT" sz="7200" b="1" dirty="0">
              <a:latin typeface="Rockwell" panose="02060603020205020403" pitchFamily="18" charset="0"/>
            </a:endParaRPr>
          </a:p>
        </p:txBody>
      </p:sp>
      <p:sp>
        <p:nvSpPr>
          <p:cNvPr id="3" name="Rectangle 2"/>
          <p:cNvSpPr/>
          <p:nvPr/>
        </p:nvSpPr>
        <p:spPr>
          <a:xfrm>
            <a:off x="76200" y="1143000"/>
            <a:ext cx="3886200" cy="5632311"/>
          </a:xfrm>
          <a:prstGeom prst="rect">
            <a:avLst/>
          </a:prstGeom>
          <a:ln w="28575">
            <a:solidFill>
              <a:schemeClr val="tx1"/>
            </a:solidFill>
          </a:ln>
        </p:spPr>
        <p:txBody>
          <a:bodyPr wrap="square">
            <a:spAutoFit/>
          </a:bodyPr>
          <a:lstStyle/>
          <a:p>
            <a:r>
              <a:rPr lang="en-US" sz="2000" b="1" dirty="0" smtClean="0">
                <a:solidFill>
                  <a:srgbClr val="000000"/>
                </a:solidFill>
                <a:latin typeface="Rockwell" panose="02060603020205020403" pitchFamily="18" charset="0"/>
              </a:rPr>
              <a:t>Matt 15:15-20</a:t>
            </a:r>
            <a:r>
              <a:rPr lang="en-US" sz="2000" dirty="0" smtClean="0">
                <a:solidFill>
                  <a:srgbClr val="000000"/>
                </a:solidFill>
                <a:latin typeface="Rockwell" panose="02060603020205020403" pitchFamily="18" charset="0"/>
              </a:rPr>
              <a:t> – “</a:t>
            </a:r>
            <a:r>
              <a:rPr lang="en-US" sz="2000" b="1" baseline="30000" dirty="0" smtClean="0">
                <a:latin typeface="Rockwell" panose="02060603020205020403" pitchFamily="18" charset="0"/>
              </a:rPr>
              <a:t>15</a:t>
            </a:r>
            <a:r>
              <a:rPr lang="en-US" sz="2000" dirty="0" smtClean="0">
                <a:latin typeface="Rockwell" panose="02060603020205020403" pitchFamily="18" charset="0"/>
              </a:rPr>
              <a:t>Peter said </a:t>
            </a:r>
            <a:r>
              <a:rPr lang="en-US" sz="2000" dirty="0">
                <a:latin typeface="Rockwell" panose="02060603020205020403" pitchFamily="18" charset="0"/>
              </a:rPr>
              <a:t>to Him, </a:t>
            </a:r>
            <a:r>
              <a:rPr lang="en-US" sz="2000" dirty="0" smtClean="0">
                <a:latin typeface="Rockwell" panose="02060603020205020403" pitchFamily="18" charset="0"/>
              </a:rPr>
              <a:t>‘Explain </a:t>
            </a:r>
            <a:r>
              <a:rPr lang="en-US" sz="2000" dirty="0">
                <a:latin typeface="Rockwell" panose="02060603020205020403" pitchFamily="18" charset="0"/>
              </a:rPr>
              <a:t>the parable </a:t>
            </a:r>
            <a:r>
              <a:rPr lang="en-US" sz="2000" dirty="0" smtClean="0">
                <a:latin typeface="Rockwell" panose="02060603020205020403" pitchFamily="18" charset="0"/>
              </a:rPr>
              <a:t>to us.’ </a:t>
            </a:r>
            <a:r>
              <a:rPr lang="en-US" sz="2000" b="1" baseline="30000" dirty="0" smtClean="0">
                <a:latin typeface="Rockwell" panose="02060603020205020403" pitchFamily="18" charset="0"/>
              </a:rPr>
              <a:t>16</a:t>
            </a:r>
            <a:r>
              <a:rPr lang="en-US" sz="2000" dirty="0" smtClean="0">
                <a:latin typeface="Rockwell" panose="02060603020205020403" pitchFamily="18" charset="0"/>
              </a:rPr>
              <a:t>Jesus said,</a:t>
            </a:r>
            <a:r>
              <a:rPr lang="en-US" sz="2000" dirty="0">
                <a:latin typeface="Rockwell" panose="02060603020205020403" pitchFamily="18" charset="0"/>
              </a:rPr>
              <a:t> </a:t>
            </a:r>
            <a:r>
              <a:rPr lang="en-US" sz="2000" dirty="0" smtClean="0">
                <a:latin typeface="Rockwell" panose="02060603020205020403" pitchFamily="18" charset="0"/>
              </a:rPr>
              <a:t>‘Are </a:t>
            </a:r>
            <a:r>
              <a:rPr lang="en-US" sz="2000" dirty="0">
                <a:latin typeface="Rockwell" panose="02060603020205020403" pitchFamily="18" charset="0"/>
              </a:rPr>
              <a:t>you still lacking in </a:t>
            </a:r>
            <a:r>
              <a:rPr lang="en-US" sz="2000" dirty="0" smtClean="0">
                <a:latin typeface="Rockwell" panose="02060603020205020403" pitchFamily="18" charset="0"/>
              </a:rPr>
              <a:t>understanding also? </a:t>
            </a:r>
            <a:r>
              <a:rPr lang="en-US" sz="2000" b="1" baseline="30000" dirty="0" smtClean="0">
                <a:latin typeface="Rockwell" panose="02060603020205020403" pitchFamily="18" charset="0"/>
              </a:rPr>
              <a:t>17</a:t>
            </a:r>
            <a:r>
              <a:rPr lang="en-US" sz="2000" dirty="0" smtClean="0">
                <a:latin typeface="Rockwell" panose="02060603020205020403" pitchFamily="18" charset="0"/>
              </a:rPr>
              <a:t>Do </a:t>
            </a:r>
            <a:r>
              <a:rPr lang="en-US" sz="2000" dirty="0">
                <a:latin typeface="Rockwell" panose="02060603020205020403" pitchFamily="18" charset="0"/>
              </a:rPr>
              <a:t>you not understand that everything that goes into the mouth passes into the stomach, and </a:t>
            </a:r>
            <a:r>
              <a:rPr lang="en-US" sz="2000" dirty="0" smtClean="0">
                <a:latin typeface="Rockwell" panose="02060603020205020403" pitchFamily="18" charset="0"/>
              </a:rPr>
              <a:t>is eliminated? </a:t>
            </a:r>
            <a:r>
              <a:rPr lang="en-US" sz="2000" b="1" baseline="30000" dirty="0" smtClean="0">
                <a:latin typeface="Rockwell" panose="02060603020205020403" pitchFamily="18" charset="0"/>
              </a:rPr>
              <a:t>18</a:t>
            </a:r>
            <a:r>
              <a:rPr lang="en-US" sz="2000" dirty="0" smtClean="0">
                <a:latin typeface="Rockwell" panose="02060603020205020403" pitchFamily="18" charset="0"/>
              </a:rPr>
              <a:t>But the things </a:t>
            </a:r>
            <a:r>
              <a:rPr lang="en-US" sz="2000" dirty="0">
                <a:latin typeface="Rockwell" panose="02060603020205020403" pitchFamily="18" charset="0"/>
              </a:rPr>
              <a:t>that proceed out of the mouth come from the heart</a:t>
            </a:r>
            <a:r>
              <a:rPr lang="en-US" sz="2000" dirty="0" smtClean="0">
                <a:latin typeface="Rockwell" panose="02060603020205020403" pitchFamily="18" charset="0"/>
              </a:rPr>
              <a:t>, and those defile the man. </a:t>
            </a:r>
            <a:r>
              <a:rPr lang="en-US" sz="2000" b="1" baseline="30000" dirty="0" smtClean="0">
                <a:latin typeface="Rockwell" panose="02060603020205020403" pitchFamily="18" charset="0"/>
              </a:rPr>
              <a:t>19</a:t>
            </a:r>
            <a:r>
              <a:rPr lang="en-US" sz="2000" dirty="0" smtClean="0">
                <a:latin typeface="Rockwell" panose="02060603020205020403" pitchFamily="18" charset="0"/>
              </a:rPr>
              <a:t>For </a:t>
            </a:r>
            <a:r>
              <a:rPr lang="en-US" sz="2000" dirty="0">
                <a:latin typeface="Rockwell" panose="02060603020205020403" pitchFamily="18" charset="0"/>
              </a:rPr>
              <a:t>out of the heart come evil thoughts, murders, </a:t>
            </a:r>
            <a:r>
              <a:rPr lang="en-US" sz="2000" dirty="0" smtClean="0">
                <a:latin typeface="Rockwell" panose="02060603020205020403" pitchFamily="18" charset="0"/>
              </a:rPr>
              <a:t>adulteries, fornications</a:t>
            </a:r>
            <a:r>
              <a:rPr lang="en-US" sz="2000" dirty="0">
                <a:latin typeface="Rockwell" panose="02060603020205020403" pitchFamily="18" charset="0"/>
              </a:rPr>
              <a:t>, thefts, false witness</a:t>
            </a:r>
            <a:r>
              <a:rPr lang="en-US" sz="2000" dirty="0" smtClean="0">
                <a:latin typeface="Rockwell" panose="02060603020205020403" pitchFamily="18" charset="0"/>
              </a:rPr>
              <a:t>, slanders. </a:t>
            </a:r>
            <a:r>
              <a:rPr lang="en-US" sz="2000" b="1" baseline="30000" dirty="0" smtClean="0">
                <a:latin typeface="Rockwell" panose="02060603020205020403" pitchFamily="18" charset="0"/>
              </a:rPr>
              <a:t>20</a:t>
            </a:r>
            <a:r>
              <a:rPr lang="en-US" sz="2000" dirty="0" smtClean="0">
                <a:latin typeface="Rockwell" panose="02060603020205020403" pitchFamily="18" charset="0"/>
              </a:rPr>
              <a:t>These </a:t>
            </a:r>
            <a:r>
              <a:rPr lang="en-US" sz="2000" dirty="0">
                <a:latin typeface="Rockwell" panose="02060603020205020403" pitchFamily="18" charset="0"/>
              </a:rPr>
              <a:t>are the things which defile the man; but to eat with unwashed hands does not defile the man.</a:t>
            </a:r>
            <a:r>
              <a:rPr lang="en-US" sz="2000" dirty="0" smtClean="0">
                <a:solidFill>
                  <a:srgbClr val="000000"/>
                </a:solidFill>
                <a:latin typeface="Rockwell" panose="02060603020205020403" pitchFamily="18" charset="0"/>
              </a:rPr>
              <a:t>”</a:t>
            </a:r>
            <a:endParaRPr lang="es-GT" sz="2000" dirty="0">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4038600" y="1143000"/>
            <a:ext cx="5105400" cy="5715000"/>
          </a:xfrm>
          <a:prstGeom prst="rect">
            <a:avLst/>
          </a:prstGeom>
        </p:spPr>
      </p:pic>
    </p:spTree>
    <p:extLst>
      <p:ext uri="{BB962C8B-B14F-4D97-AF65-F5344CB8AC3E}">
        <p14:creationId xmlns:p14="http://schemas.microsoft.com/office/powerpoint/2010/main" val="9083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200" b="1" dirty="0" smtClean="0">
                <a:latin typeface="Rockwell" panose="02060603020205020403" pitchFamily="18" charset="0"/>
              </a:rPr>
              <a:t>Jesus Demands It</a:t>
            </a:r>
            <a:endParaRPr lang="es-GT" sz="7200" b="1" dirty="0">
              <a:latin typeface="Rockwell" panose="02060603020205020403" pitchFamily="18" charset="0"/>
            </a:endParaRPr>
          </a:p>
        </p:txBody>
      </p:sp>
      <p:sp>
        <p:nvSpPr>
          <p:cNvPr id="3" name="Rectangle 2"/>
          <p:cNvSpPr/>
          <p:nvPr/>
        </p:nvSpPr>
        <p:spPr>
          <a:xfrm>
            <a:off x="76200" y="1143000"/>
            <a:ext cx="3962400" cy="5632311"/>
          </a:xfrm>
          <a:prstGeom prst="rect">
            <a:avLst/>
          </a:prstGeom>
          <a:ln w="28575">
            <a:solidFill>
              <a:schemeClr val="tx1"/>
            </a:solidFill>
          </a:ln>
        </p:spPr>
        <p:txBody>
          <a:bodyPr wrap="square">
            <a:spAutoFit/>
          </a:bodyPr>
          <a:lstStyle/>
          <a:p>
            <a:r>
              <a:rPr lang="en-US" sz="2000" b="1" dirty="0" smtClean="0">
                <a:solidFill>
                  <a:srgbClr val="000000"/>
                </a:solidFill>
                <a:latin typeface="Rockwell" panose="02060603020205020403" pitchFamily="18" charset="0"/>
              </a:rPr>
              <a:t>John 6:54</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He who eats My flesh and drinks My blood has eternal life, and </a:t>
            </a:r>
            <a:r>
              <a:rPr lang="en-US" sz="2000" dirty="0" smtClean="0">
                <a:latin typeface="Rockwell" panose="02060603020205020403" pitchFamily="18" charset="0"/>
              </a:rPr>
              <a:t>I will raise </a:t>
            </a:r>
            <a:r>
              <a:rPr lang="en-US" sz="2000" dirty="0">
                <a:latin typeface="Rockwell" panose="02060603020205020403" pitchFamily="18" charset="0"/>
              </a:rPr>
              <a:t>him up on the last day</a:t>
            </a:r>
            <a:r>
              <a:rPr lang="en-US" sz="2000" dirty="0" smtClean="0">
                <a:latin typeface="Rockwell" panose="02060603020205020403" pitchFamily="18" charset="0"/>
              </a:rPr>
              <a:t>.</a:t>
            </a:r>
            <a:r>
              <a:rPr lang="en-US" sz="2000" dirty="0" smtClean="0">
                <a:solidFill>
                  <a:srgbClr val="000000"/>
                </a:solidFill>
                <a:latin typeface="Rockwell" panose="02060603020205020403" pitchFamily="18" charset="0"/>
              </a:rPr>
              <a:t>”</a:t>
            </a:r>
          </a:p>
          <a:p>
            <a:endParaRPr lang="en-US" sz="1000" dirty="0" smtClean="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John 6:60</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Therefore many of His disciples, when </a:t>
            </a:r>
            <a:r>
              <a:rPr lang="en-US" sz="2000" dirty="0" smtClean="0">
                <a:latin typeface="Rockwell" panose="02060603020205020403" pitchFamily="18" charset="0"/>
              </a:rPr>
              <a:t>they heard this</a:t>
            </a:r>
            <a:r>
              <a:rPr lang="en-US" sz="2000" dirty="0">
                <a:latin typeface="Rockwell" panose="02060603020205020403" pitchFamily="18" charset="0"/>
              </a:rPr>
              <a:t> </a:t>
            </a:r>
            <a:r>
              <a:rPr lang="en-US" sz="2000" dirty="0" smtClean="0">
                <a:latin typeface="Rockwell" panose="02060603020205020403" pitchFamily="18" charset="0"/>
              </a:rPr>
              <a:t>said, ‘This </a:t>
            </a:r>
            <a:r>
              <a:rPr lang="en-US" sz="2000" dirty="0">
                <a:latin typeface="Rockwell" panose="02060603020205020403" pitchFamily="18" charset="0"/>
              </a:rPr>
              <a:t>is a difficult statement; who can listen to </a:t>
            </a:r>
            <a:r>
              <a:rPr lang="en-US" sz="2000" dirty="0" smtClean="0">
                <a:latin typeface="Rockwell" panose="02060603020205020403" pitchFamily="18" charset="0"/>
              </a:rPr>
              <a:t>it?’”</a:t>
            </a:r>
          </a:p>
          <a:p>
            <a:endParaRPr lang="en-US" sz="1000" dirty="0">
              <a:latin typeface="Rockwell" panose="02060603020205020403" pitchFamily="18" charset="0"/>
            </a:endParaRPr>
          </a:p>
          <a:p>
            <a:r>
              <a:rPr lang="en-US" sz="2000" b="1" dirty="0" smtClean="0">
                <a:latin typeface="Rockwell" panose="02060603020205020403" pitchFamily="18" charset="0"/>
              </a:rPr>
              <a:t>John 6:66-68</a:t>
            </a:r>
            <a:r>
              <a:rPr lang="en-US" sz="2000" dirty="0" smtClean="0">
                <a:latin typeface="Rockwell" panose="02060603020205020403" pitchFamily="18" charset="0"/>
              </a:rPr>
              <a:t> – “</a:t>
            </a:r>
            <a:r>
              <a:rPr lang="en-US" sz="2000" b="1" baseline="30000" dirty="0" smtClean="0">
                <a:latin typeface="Rockwell" panose="02060603020205020403" pitchFamily="18" charset="0"/>
              </a:rPr>
              <a:t>66</a:t>
            </a:r>
            <a:r>
              <a:rPr lang="en-US" sz="2000" dirty="0" smtClean="0">
                <a:latin typeface="Rockwell" panose="02060603020205020403" pitchFamily="18" charset="0"/>
              </a:rPr>
              <a:t>As </a:t>
            </a:r>
            <a:r>
              <a:rPr lang="en-US" sz="2000" dirty="0">
                <a:latin typeface="Rockwell" panose="02060603020205020403" pitchFamily="18" charset="0"/>
              </a:rPr>
              <a:t>a result of this many </a:t>
            </a:r>
            <a:r>
              <a:rPr lang="en-US" sz="2000" dirty="0" smtClean="0">
                <a:latin typeface="Rockwell" panose="02060603020205020403" pitchFamily="18" charset="0"/>
              </a:rPr>
              <a:t>of His disciples withdrew and </a:t>
            </a:r>
            <a:r>
              <a:rPr lang="en-US" sz="2000" dirty="0">
                <a:latin typeface="Rockwell" panose="02060603020205020403" pitchFamily="18" charset="0"/>
              </a:rPr>
              <a:t>were not walking with Him anymore</a:t>
            </a:r>
            <a:r>
              <a:rPr lang="en-US" sz="2000" dirty="0" smtClean="0">
                <a:latin typeface="Rockwell" panose="02060603020205020403" pitchFamily="18" charset="0"/>
              </a:rPr>
              <a:t>.</a:t>
            </a:r>
            <a:r>
              <a:rPr lang="en-US" sz="2000" dirty="0">
                <a:latin typeface="Rockwell" panose="02060603020205020403" pitchFamily="18" charset="0"/>
              </a:rPr>
              <a:t> </a:t>
            </a:r>
            <a:r>
              <a:rPr lang="en-US" sz="2000" b="1" baseline="30000" dirty="0" smtClean="0">
                <a:latin typeface="Rockwell" panose="02060603020205020403" pitchFamily="18" charset="0"/>
              </a:rPr>
              <a:t>67</a:t>
            </a:r>
            <a:r>
              <a:rPr lang="en-US" sz="2000" dirty="0" smtClean="0">
                <a:latin typeface="Rockwell" panose="02060603020205020403" pitchFamily="18" charset="0"/>
              </a:rPr>
              <a:t>So </a:t>
            </a:r>
            <a:r>
              <a:rPr lang="en-US" sz="2000" dirty="0">
                <a:latin typeface="Rockwell" panose="02060603020205020403" pitchFamily="18" charset="0"/>
              </a:rPr>
              <a:t>Jesus said to the </a:t>
            </a:r>
            <a:r>
              <a:rPr lang="en-US" sz="2000" dirty="0" smtClean="0">
                <a:latin typeface="Rockwell" panose="02060603020205020403" pitchFamily="18" charset="0"/>
              </a:rPr>
              <a:t>twelve,</a:t>
            </a:r>
            <a:r>
              <a:rPr lang="en-US" sz="2000" dirty="0">
                <a:latin typeface="Rockwell" panose="02060603020205020403" pitchFamily="18" charset="0"/>
              </a:rPr>
              <a:t> </a:t>
            </a:r>
            <a:r>
              <a:rPr lang="en-US" sz="2000" dirty="0" smtClean="0">
                <a:latin typeface="Rockwell" panose="02060603020205020403" pitchFamily="18" charset="0"/>
              </a:rPr>
              <a:t>‘You </a:t>
            </a:r>
            <a:r>
              <a:rPr lang="en-US" sz="2000" dirty="0">
                <a:latin typeface="Rockwell" panose="02060603020205020403" pitchFamily="18" charset="0"/>
              </a:rPr>
              <a:t>do not want to go away also, </a:t>
            </a:r>
            <a:r>
              <a:rPr lang="en-US" sz="2000" dirty="0" smtClean="0">
                <a:latin typeface="Rockwell" panose="02060603020205020403" pitchFamily="18" charset="0"/>
              </a:rPr>
              <a:t>do you?’ </a:t>
            </a:r>
            <a:r>
              <a:rPr lang="en-US" sz="2000" b="1" baseline="30000" dirty="0" smtClean="0">
                <a:latin typeface="Rockwell" panose="02060603020205020403" pitchFamily="18" charset="0"/>
              </a:rPr>
              <a:t>68</a:t>
            </a:r>
            <a:r>
              <a:rPr lang="en-US" sz="2000" dirty="0" smtClean="0">
                <a:latin typeface="Rockwell" panose="02060603020205020403" pitchFamily="18" charset="0"/>
              </a:rPr>
              <a:t>Simon </a:t>
            </a:r>
            <a:r>
              <a:rPr lang="en-US" sz="2000" dirty="0">
                <a:latin typeface="Rockwell" panose="02060603020205020403" pitchFamily="18" charset="0"/>
              </a:rPr>
              <a:t>Peter answered </a:t>
            </a:r>
            <a:r>
              <a:rPr lang="en-US" sz="2000" dirty="0" smtClean="0">
                <a:latin typeface="Rockwell" panose="02060603020205020403" pitchFamily="18" charset="0"/>
              </a:rPr>
              <a:t>Him, ‘Lord</a:t>
            </a:r>
            <a:r>
              <a:rPr lang="en-US" sz="2000" dirty="0">
                <a:latin typeface="Rockwell" panose="02060603020205020403" pitchFamily="18" charset="0"/>
              </a:rPr>
              <a:t>, </a:t>
            </a:r>
            <a:r>
              <a:rPr lang="en-US" sz="2000" dirty="0" smtClean="0">
                <a:latin typeface="Rockwell" panose="02060603020205020403" pitchFamily="18" charset="0"/>
              </a:rPr>
              <a:t>to whom </a:t>
            </a:r>
            <a:r>
              <a:rPr lang="en-US" sz="2000" dirty="0">
                <a:latin typeface="Rockwell" panose="02060603020205020403" pitchFamily="18" charset="0"/>
              </a:rPr>
              <a:t>shall we go? </a:t>
            </a:r>
            <a:r>
              <a:rPr lang="en-US" sz="2000" dirty="0" smtClean="0">
                <a:latin typeface="Rockwell" panose="02060603020205020403" pitchFamily="18" charset="0"/>
              </a:rPr>
              <a:t>You have words </a:t>
            </a:r>
            <a:r>
              <a:rPr lang="en-US" sz="2000" dirty="0">
                <a:latin typeface="Rockwell" panose="02060603020205020403" pitchFamily="18" charset="0"/>
              </a:rPr>
              <a:t>of eternal life</a:t>
            </a:r>
            <a:r>
              <a:rPr lang="en-US" sz="2000" dirty="0" smtClean="0">
                <a:latin typeface="Rockwell" panose="02060603020205020403" pitchFamily="18" charset="0"/>
              </a:rPr>
              <a:t>.’”</a:t>
            </a:r>
          </a:p>
        </p:txBody>
      </p:sp>
      <p:pic>
        <p:nvPicPr>
          <p:cNvPr id="1026" name="Picture 2" descr="Image result for eat the flesh of the son of ma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60205"/>
            <a:ext cx="4953000" cy="561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7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24225</TotalTime>
  <Words>3015</Words>
  <Application>Microsoft Office PowerPoint</Application>
  <PresentationFormat>On-screen Show (4:3)</PresentationFormat>
  <Paragraphs>189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Rockwell</vt:lpstr>
      <vt:lpstr>Times New Roman</vt:lpstr>
      <vt:lpstr>Office Theme</vt:lpstr>
      <vt:lpstr>PowerPoint Presentation</vt:lpstr>
      <vt:lpstr>PowerPoint Presentation</vt:lpstr>
      <vt:lpstr>PowerPoint Presentation</vt:lpstr>
      <vt:lpstr>What Is Understanding?</vt:lpstr>
      <vt:lpstr>Example</vt:lpstr>
      <vt:lpstr>Example</vt:lpstr>
      <vt:lpstr>Example</vt:lpstr>
      <vt:lpstr>Jesus Demands It</vt:lpstr>
      <vt:lpstr>Jesus Demands It</vt:lpstr>
      <vt:lpstr>Jesus Demands It</vt:lpstr>
      <vt:lpstr>What Hinders Us?</vt:lpstr>
      <vt:lpstr>What Hinders Us?</vt:lpstr>
      <vt:lpstr>Gaining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343</cp:revision>
  <cp:lastPrinted>2019-12-04T23:32:11Z</cp:lastPrinted>
  <dcterms:created xsi:type="dcterms:W3CDTF">2006-08-16T00:00:00Z</dcterms:created>
  <dcterms:modified xsi:type="dcterms:W3CDTF">2019-12-04T23:35:07Z</dcterms:modified>
</cp:coreProperties>
</file>