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0" r:id="rId2"/>
    <p:sldId id="256" r:id="rId3"/>
    <p:sldId id="271" r:id="rId4"/>
    <p:sldId id="257" r:id="rId5"/>
    <p:sldId id="258" r:id="rId6"/>
    <p:sldId id="259" r:id="rId7"/>
    <p:sldId id="260" r:id="rId8"/>
    <p:sldId id="262" r:id="rId9"/>
    <p:sldId id="263" r:id="rId10"/>
    <p:sldId id="265" r:id="rId11"/>
    <p:sldId id="266" r:id="rId12"/>
    <p:sldId id="268" r:id="rId13"/>
    <p:sldId id="269" r:id="rId14"/>
    <p:sldId id="267" r:id="rId15"/>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82" autoAdjust="0"/>
    <p:restoredTop sz="52524" autoAdjust="0"/>
  </p:normalViewPr>
  <p:slideViewPr>
    <p:cSldViewPr>
      <p:cViewPr varScale="1">
        <p:scale>
          <a:sx n="60" d="100"/>
          <a:sy n="60" d="100"/>
        </p:scale>
        <p:origin x="2838" y="102"/>
      </p:cViewPr>
      <p:guideLst>
        <p:guide orient="horz" pos="2160"/>
        <p:guide pos="2880"/>
      </p:guideLst>
    </p:cSldViewPr>
  </p:slideViewPr>
  <p:notesTextViewPr>
    <p:cViewPr>
      <p:scale>
        <a:sx n="100" d="100"/>
        <a:sy n="100" d="100"/>
      </p:scale>
      <p:origin x="0" y="0"/>
    </p:cViewPr>
  </p:notesTextViewPr>
  <p:notesViewPr>
    <p:cSldViewPr>
      <p:cViewPr varScale="1">
        <p:scale>
          <a:sx n="116" d="100"/>
          <a:sy n="116" d="100"/>
        </p:scale>
        <p:origin x="238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505200" y="-8238"/>
            <a:ext cx="2133600" cy="1600200"/>
          </a:xfrm>
          <a:prstGeom prst="rect">
            <a:avLst/>
          </a:prstGeom>
          <a:noFill/>
          <a:ln w="12700">
            <a:solidFill>
              <a:prstClr val="black"/>
            </a:solidFill>
          </a:ln>
        </p:spPr>
        <p:txBody>
          <a:bodyPr vert="horz" lIns="91440" tIns="45720" rIns="91440" bIns="45720" rtlCol="0" anchor="ctr"/>
          <a:lstStyle/>
          <a:p>
            <a:endParaRPr lang="es-GT"/>
          </a:p>
        </p:txBody>
      </p:sp>
      <p:sp>
        <p:nvSpPr>
          <p:cNvPr id="5" name="Notes Placeholder 4"/>
          <p:cNvSpPr>
            <a:spLocks noGrp="1"/>
          </p:cNvSpPr>
          <p:nvPr>
            <p:ph type="body" sz="quarter" idx="3"/>
          </p:nvPr>
        </p:nvSpPr>
        <p:spPr>
          <a:xfrm>
            <a:off x="76200" y="1676400"/>
            <a:ext cx="8991600" cy="472440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GT"/>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s-GT"/>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E712F549-4277-491E-B045-5BF51186A4DF}" type="slidenum">
              <a:rPr lang="es-GT" smtClean="0"/>
              <a:t>‹#›</a:t>
            </a:fld>
            <a:endParaRPr lang="es-GT"/>
          </a:p>
        </p:txBody>
      </p:sp>
    </p:spTree>
    <p:extLst>
      <p:ext uri="{BB962C8B-B14F-4D97-AF65-F5344CB8AC3E}">
        <p14:creationId xmlns:p14="http://schemas.microsoft.com/office/powerpoint/2010/main" val="1310984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Overview of chart.</a:t>
            </a:r>
          </a:p>
          <a:p>
            <a:pPr lvl="0"/>
            <a:endParaRPr lang="en-US" dirty="0" smtClean="0"/>
          </a:p>
          <a:p>
            <a:pPr lvl="0"/>
            <a:r>
              <a:rPr lang="en-US" dirty="0" smtClean="0"/>
              <a:t>Being</a:t>
            </a:r>
            <a:r>
              <a:rPr lang="en-US" baseline="0" dirty="0" smtClean="0"/>
              <a:t> wise is a commandment given by God to all Christians – </a:t>
            </a:r>
            <a:r>
              <a:rPr lang="en-US" b="1" baseline="0" dirty="0" smtClean="0"/>
              <a:t>Eph 5:15</a:t>
            </a:r>
            <a:r>
              <a:rPr lang="en-US" baseline="0" dirty="0" smtClean="0"/>
              <a:t> – “</a:t>
            </a:r>
            <a:r>
              <a:rPr lang="en-US" sz="1200" b="0" i="0" kern="1200" dirty="0" smtClean="0">
                <a:solidFill>
                  <a:schemeClr val="tx1"/>
                </a:solidFill>
                <a:effectLst/>
                <a:latin typeface="+mn-lt"/>
                <a:ea typeface="+mn-ea"/>
                <a:cs typeface="+mn-cs"/>
              </a:rPr>
              <a:t>Therefore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be careful how you walk, not as unwise men but as wise</a:t>
            </a:r>
            <a:r>
              <a:rPr lang="en-US" baseline="0" dirty="0" smtClean="0"/>
              <a:t>”. Wisdom takes the Christian discipline beyond simply asking the question “Is this sinful?” That’s obviously the first question we ask when confronted with any situation. We have to go further and ask, “Is this wise?” This takes our decision-making out of the realm of “Can I do this” and places in the realm of “Should I do this?” and that is the question that mature Christians ask. </a:t>
            </a:r>
          </a:p>
          <a:p>
            <a:pPr lvl="0"/>
            <a:endParaRPr lang="en-US" baseline="0" dirty="0" smtClean="0"/>
          </a:p>
          <a:p>
            <a:pPr lvl="0"/>
            <a:r>
              <a:rPr lang="en-US" baseline="0" dirty="0" smtClean="0"/>
              <a:t>“Its not a sin to take just one sip of alcohol” – maybe it is, maybe it isn’t, but that’s not the point. “Ryan are you saying I’m going to hell if I got to this frat party but I don’t engage in what they’re doing?” Why are we basing our faith simply around avoiding the things that keep us out of hell? Shouldn’t we be aiming toward purity and holiness and wisdom? If you try to go through life as a Christian nick-picking legal technicalities, you’re missing the whole point…and I can assure you that Satan will wipe the floor with you. </a:t>
            </a:r>
          </a:p>
          <a:p>
            <a:pPr lvl="0"/>
            <a:endParaRPr lang="en-US" baseline="0" dirty="0" smtClean="0"/>
          </a:p>
          <a:p>
            <a:pPr lvl="0"/>
            <a:r>
              <a:rPr lang="en-US" baseline="0" dirty="0" smtClean="0"/>
              <a:t>Wisdom is about pursuing the things that gives us the greatest chance of spiritual success. That’s the essence of the book of Proverbs isn’t it? When you think about proverbs, think about “probabilities”. In this book, God is giving us “truisms” that will give us the greatest likelihood of being righteous. It’s not that they’re guarantees. </a:t>
            </a:r>
            <a:r>
              <a:rPr lang="en-US" b="1" baseline="0" dirty="0" smtClean="0"/>
              <a:t>Prov 22:6</a:t>
            </a:r>
            <a:r>
              <a:rPr lang="en-US" baseline="0" dirty="0" smtClean="0"/>
              <a:t> – “</a:t>
            </a:r>
            <a:r>
              <a:rPr lang="en-US" sz="1200" b="0" i="0" kern="1200" dirty="0" smtClean="0">
                <a:solidFill>
                  <a:schemeClr val="tx1"/>
                </a:solidFill>
                <a:effectLst/>
                <a:latin typeface="+mn-lt"/>
                <a:ea typeface="+mn-ea"/>
                <a:cs typeface="+mn-cs"/>
              </a:rPr>
              <a:t>Train up a child</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in the way he should go, even when he is old he will not depart from it.</a:t>
            </a:r>
            <a:r>
              <a:rPr lang="en-US" baseline="0" dirty="0" smtClean="0"/>
              <a:t>” Is that always true? No, there are children who grow up after much spiritual training and decide later on to follow the devil. But which is more likely to guarantee a child’s success, training him in the way he should go, or leaving he/she to his/her own choices at a very young age? We know the answer. </a:t>
            </a:r>
          </a:p>
          <a:p>
            <a:pPr lvl="0"/>
            <a:endParaRPr lang="en-US" baseline="0" dirty="0" smtClean="0"/>
          </a:p>
          <a:p>
            <a:pPr lvl="0"/>
            <a:r>
              <a:rPr lang="en-US" baseline="0" dirty="0" smtClean="0"/>
              <a:t>Proverbs is probabilities and wisdom is seeking after the paths that lead us to the greatest likelihood of success regardless whether or not we can prove using legal technicalities whether something is 100% right or wrong.</a:t>
            </a:r>
            <a:endParaRPr lang="es-GT" dirty="0"/>
          </a:p>
        </p:txBody>
      </p:sp>
      <p:sp>
        <p:nvSpPr>
          <p:cNvPr id="4" name="Slide Number Placeholder 3"/>
          <p:cNvSpPr>
            <a:spLocks noGrp="1"/>
          </p:cNvSpPr>
          <p:nvPr>
            <p:ph type="sldNum" sz="quarter" idx="10"/>
          </p:nvPr>
        </p:nvSpPr>
        <p:spPr/>
        <p:txBody>
          <a:bodyPr/>
          <a:lstStyle/>
          <a:p>
            <a:fld id="{DD18FA12-6C28-43A1-98DF-A2D7D6D8C695}" type="slidenum">
              <a:rPr lang="es-GT" smtClean="0"/>
              <a:t>1</a:t>
            </a:fld>
            <a:endParaRPr lang="es-GT"/>
          </a:p>
        </p:txBody>
      </p:sp>
    </p:spTree>
    <p:extLst>
      <p:ext uri="{BB962C8B-B14F-4D97-AF65-F5344CB8AC3E}">
        <p14:creationId xmlns:p14="http://schemas.microsoft.com/office/powerpoint/2010/main" val="1277157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kern="1200" dirty="0" smtClean="0">
                <a:solidFill>
                  <a:schemeClr val="tx1"/>
                </a:solidFill>
                <a:effectLst/>
                <a:latin typeface="+mn-lt"/>
                <a:ea typeface="+mn-ea"/>
                <a:cs typeface="+mn-cs"/>
              </a:rPr>
              <a:t>Now, there</a:t>
            </a:r>
            <a:r>
              <a:rPr lang="en-US" sz="1200" u="none" kern="1200" baseline="0" dirty="0" smtClean="0">
                <a:solidFill>
                  <a:schemeClr val="tx1"/>
                </a:solidFill>
                <a:effectLst/>
                <a:latin typeface="+mn-lt"/>
                <a:ea typeface="+mn-ea"/>
                <a:cs typeface="+mn-cs"/>
              </a:rPr>
              <a:t> </a:t>
            </a:r>
            <a:r>
              <a:rPr lang="en-US" sz="1200" u="none" kern="1200" baseline="0" dirty="0" smtClean="0">
                <a:solidFill>
                  <a:schemeClr val="tx1"/>
                </a:solidFill>
                <a:effectLst/>
                <a:latin typeface="+mn-lt"/>
                <a:ea typeface="+mn-ea"/>
                <a:cs typeface="+mn-cs"/>
              </a:rPr>
              <a:t>are implications to having an appropriate, healthy fear of the </a:t>
            </a:r>
            <a:r>
              <a:rPr lang="en-US" sz="1200" u="none" kern="1200" baseline="0" dirty="0" smtClean="0">
                <a:solidFill>
                  <a:schemeClr val="tx1"/>
                </a:solidFill>
                <a:effectLst/>
                <a:latin typeface="+mn-lt"/>
                <a:ea typeface="+mn-ea"/>
                <a:cs typeface="+mn-cs"/>
              </a:rPr>
              <a:t>Lord. It causes </a:t>
            </a:r>
            <a:r>
              <a:rPr lang="en-US" sz="1200" u="none" kern="1200" baseline="0" dirty="0" smtClean="0">
                <a:solidFill>
                  <a:schemeClr val="tx1"/>
                </a:solidFill>
                <a:effectLst/>
                <a:latin typeface="+mn-lt"/>
                <a:ea typeface="+mn-ea"/>
                <a:cs typeface="+mn-cs"/>
              </a:rPr>
              <a:t>us to have a proper assessment </a:t>
            </a:r>
            <a:r>
              <a:rPr lang="en-US" sz="1200" u="none" kern="1200" baseline="0" dirty="0" smtClean="0">
                <a:solidFill>
                  <a:schemeClr val="tx1"/>
                </a:solidFill>
                <a:effectLst/>
                <a:latin typeface="+mn-lt"/>
                <a:ea typeface="+mn-ea"/>
                <a:cs typeface="+mn-cs"/>
              </a:rPr>
              <a:t>of our own </a:t>
            </a:r>
            <a:r>
              <a:rPr lang="en-US" sz="1200" u="none" kern="1200" baseline="0" dirty="0" smtClean="0">
                <a:solidFill>
                  <a:schemeClr val="tx1"/>
                </a:solidFill>
                <a:effectLst/>
                <a:latin typeface="+mn-lt"/>
                <a:ea typeface="+mn-ea"/>
                <a:cs typeface="+mn-cs"/>
              </a:rPr>
              <a:t>life. First of which is a constant awareness of His </a:t>
            </a:r>
            <a:r>
              <a:rPr lang="en-US" sz="1200" u="sng" kern="1200" baseline="0" dirty="0" smtClean="0">
                <a:solidFill>
                  <a:schemeClr val="tx1"/>
                </a:solidFill>
                <a:effectLst/>
                <a:latin typeface="+mn-lt"/>
                <a:ea typeface="+mn-ea"/>
                <a:cs typeface="+mn-cs"/>
              </a:rPr>
              <a:t>presence</a:t>
            </a:r>
            <a:r>
              <a:rPr lang="en-US" sz="1200" u="none" kern="1200" baseline="0" dirty="0" smtClean="0">
                <a:solidFill>
                  <a:schemeClr val="tx1"/>
                </a:solidFill>
                <a:effectLst/>
                <a:latin typeface="+mn-lt"/>
                <a:ea typeface="+mn-ea"/>
                <a:cs typeface="+mn-cs"/>
              </a:rPr>
              <a:t>. </a:t>
            </a:r>
          </a:p>
          <a:p>
            <a:pPr lvl="0"/>
            <a:endParaRPr lang="en-US" sz="1200" u="none" kern="1200" baseline="0" dirty="0" smtClean="0">
              <a:solidFill>
                <a:schemeClr val="tx1"/>
              </a:solidFill>
              <a:effectLst/>
              <a:latin typeface="+mn-lt"/>
              <a:ea typeface="+mn-ea"/>
              <a:cs typeface="+mn-cs"/>
            </a:endParaRPr>
          </a:p>
          <a:p>
            <a:pPr lvl="0"/>
            <a:r>
              <a:rPr lang="en-US" sz="1200" b="1" u="none" kern="1200" baseline="0" dirty="0" smtClean="0">
                <a:solidFill>
                  <a:schemeClr val="tx1"/>
                </a:solidFill>
                <a:effectLst/>
                <a:latin typeface="+mn-lt"/>
                <a:ea typeface="+mn-ea"/>
                <a:cs typeface="+mn-cs"/>
              </a:rPr>
              <a:t>Psa 139:2; Jer 12:3a</a:t>
            </a:r>
            <a:r>
              <a:rPr lang="en-US" sz="1200" b="0" u="none" kern="1200" baseline="0" dirty="0" smtClean="0">
                <a:solidFill>
                  <a:schemeClr val="tx1"/>
                </a:solidFill>
                <a:effectLst/>
                <a:latin typeface="+mn-lt"/>
                <a:ea typeface="+mn-ea"/>
                <a:cs typeface="+mn-cs"/>
              </a:rPr>
              <a:t> – God is watching and evaluating everything that we do, everything that we say, everything that we think. Isn’t that a scary thought? Someone once asked me if I could choose any super power, what would it be? There may be several I would choose, but I can tell you what I absolutely would NOT choose. I don’t want to read minds. If words hurt, can you imagine what thoughts would do? We can think some pretty terrible things </a:t>
            </a:r>
            <a:r>
              <a:rPr lang="en-US" sz="1200" b="0" u="none" kern="1200" baseline="0" dirty="0" smtClean="0">
                <a:solidFill>
                  <a:schemeClr val="tx1"/>
                </a:solidFill>
                <a:effectLst/>
                <a:latin typeface="+mn-lt"/>
                <a:ea typeface="+mn-ea"/>
                <a:cs typeface="+mn-cs"/>
              </a:rPr>
              <a:t>in which we manage to bite our tongues. </a:t>
            </a:r>
            <a:r>
              <a:rPr lang="en-US" sz="1200" b="0" u="none" kern="1200" baseline="0" dirty="0" smtClean="0">
                <a:solidFill>
                  <a:schemeClr val="tx1"/>
                </a:solidFill>
                <a:effectLst/>
                <a:latin typeface="+mn-lt"/>
                <a:ea typeface="+mn-ea"/>
                <a:cs typeface="+mn-cs"/>
              </a:rPr>
              <a:t>Yet God knows them all, everyone of our thoughts. Many sin in secret so they won’t get caught by others. But when we sin, its not a matter of whether we are caught because every time we sin, we are caught. God sees it all, hears it all, evaluating everything that we say and do. Shouldn’t this knowledge about God and how disgusted He is with evil profoundly affect the way we live? We have an instinctive concern over what other people think of us, but how much more should we feel concerned with how God thinks about us since we will one day stand in judgment before Him?</a:t>
            </a:r>
          </a:p>
          <a:p>
            <a:pPr lvl="0"/>
            <a:endParaRPr lang="en-US" sz="1200" b="0" u="none" kern="1200" baseline="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Rom 1:21-22</a:t>
            </a:r>
            <a:r>
              <a:rPr lang="en-US" sz="1200" b="0" kern="120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 See, what this verse tells us is that its possible to know about God, </a:t>
            </a:r>
            <a:r>
              <a:rPr lang="en-US" sz="1200" b="0" kern="1200" baseline="0" dirty="0" smtClean="0">
                <a:solidFill>
                  <a:schemeClr val="tx1"/>
                </a:solidFill>
                <a:effectLst/>
                <a:latin typeface="+mn-lt"/>
                <a:ea typeface="+mn-ea"/>
                <a:cs typeface="+mn-cs"/>
              </a:rPr>
              <a:t>know that </a:t>
            </a:r>
            <a:r>
              <a:rPr lang="en-US" sz="1200" b="0" kern="1200" baseline="0" dirty="0" smtClean="0">
                <a:solidFill>
                  <a:schemeClr val="tx1"/>
                </a:solidFill>
                <a:effectLst/>
                <a:latin typeface="+mn-lt"/>
                <a:ea typeface="+mn-ea"/>
                <a:cs typeface="+mn-cs"/>
              </a:rPr>
              <a:t>He exists, and yet not focus enough on the implications of that knowledge. So though the Gentiles knew Him, they did not respect Him, honor Him, revere </a:t>
            </a:r>
            <a:r>
              <a:rPr lang="en-US" sz="1200" b="0" kern="1200" baseline="0" dirty="0" smtClean="0">
                <a:solidFill>
                  <a:schemeClr val="tx1"/>
                </a:solidFill>
                <a:effectLst/>
                <a:latin typeface="+mn-lt"/>
                <a:ea typeface="+mn-ea"/>
                <a:cs typeface="+mn-cs"/>
              </a:rPr>
              <a:t>Him. This </a:t>
            </a:r>
            <a:r>
              <a:rPr lang="en-US" sz="1200" b="0" kern="1200" baseline="0" dirty="0" smtClean="0">
                <a:solidFill>
                  <a:schemeClr val="tx1"/>
                </a:solidFill>
                <a:effectLst/>
                <a:latin typeface="+mn-lt"/>
                <a:ea typeface="+mn-ea"/>
                <a:cs typeface="+mn-cs"/>
              </a:rPr>
              <a:t>blinded them </a:t>
            </a:r>
            <a:r>
              <a:rPr lang="en-US" sz="1200" kern="1200" dirty="0" smtClean="0">
                <a:solidFill>
                  <a:schemeClr val="tx1"/>
                </a:solidFill>
                <a:effectLst/>
                <a:latin typeface="+mn-lt"/>
                <a:ea typeface="+mn-ea"/>
                <a:cs typeface="+mn-cs"/>
              </a:rPr>
              <a:t>from seeing His true presence</a:t>
            </a:r>
            <a:r>
              <a:rPr lang="en-US" sz="1200" kern="1200" baseline="0" dirty="0" smtClean="0">
                <a:solidFill>
                  <a:schemeClr val="tx1"/>
                </a:solidFill>
                <a:effectLst/>
                <a:latin typeface="+mn-lt"/>
                <a:ea typeface="+mn-ea"/>
                <a:cs typeface="+mn-cs"/>
              </a:rPr>
              <a:t> which kept them from a healthy fear. That’s how they became fools, the opposite of wisdom, because there was no fear of the Lord from which wisdom could launch. This is why its important that we empty ourselves </a:t>
            </a:r>
            <a:r>
              <a:rPr lang="en-US" sz="1200" kern="1200" dirty="0" smtClean="0">
                <a:solidFill>
                  <a:schemeClr val="tx1"/>
                </a:solidFill>
                <a:effectLst/>
                <a:latin typeface="+mn-lt"/>
                <a:ea typeface="+mn-ea"/>
                <a:cs typeface="+mn-cs"/>
              </a:rPr>
              <a:t>before we can obtain true wisdom.</a:t>
            </a:r>
            <a:endParaRPr lang="es-GT" sz="1200" kern="1200" dirty="0" smtClean="0">
              <a:solidFill>
                <a:schemeClr val="tx1"/>
              </a:solidFill>
              <a:effectLst/>
              <a:latin typeface="+mn-lt"/>
              <a:ea typeface="+mn-ea"/>
              <a:cs typeface="+mn-cs"/>
            </a:endParaRPr>
          </a:p>
          <a:p>
            <a:endParaRPr lang="es-GT" dirty="0"/>
          </a:p>
        </p:txBody>
      </p:sp>
      <p:sp>
        <p:nvSpPr>
          <p:cNvPr id="4" name="Slide Number Placeholder 3"/>
          <p:cNvSpPr>
            <a:spLocks noGrp="1"/>
          </p:cNvSpPr>
          <p:nvPr>
            <p:ph type="sldNum" sz="quarter" idx="10"/>
          </p:nvPr>
        </p:nvSpPr>
        <p:spPr/>
        <p:txBody>
          <a:bodyPr/>
          <a:lstStyle/>
          <a:p>
            <a:fld id="{E712F549-4277-491E-B045-5BF51186A4DF}" type="slidenum">
              <a:rPr lang="es-GT" smtClean="0"/>
              <a:t>10</a:t>
            </a:fld>
            <a:endParaRPr lang="es-GT"/>
          </a:p>
        </p:txBody>
      </p:sp>
    </p:spTree>
    <p:extLst>
      <p:ext uri="{BB962C8B-B14F-4D97-AF65-F5344CB8AC3E}">
        <p14:creationId xmlns:p14="http://schemas.microsoft.com/office/powerpoint/2010/main" val="4225009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kern="1200" dirty="0" smtClean="0">
                <a:solidFill>
                  <a:schemeClr val="tx1"/>
                </a:solidFill>
                <a:effectLst/>
                <a:latin typeface="+mn-lt"/>
                <a:ea typeface="+mn-ea"/>
                <a:cs typeface="+mn-cs"/>
              </a:rPr>
              <a:t>Fear</a:t>
            </a:r>
            <a:r>
              <a:rPr lang="en-US" sz="1200" u="none" kern="1200" baseline="0" dirty="0" smtClean="0">
                <a:solidFill>
                  <a:schemeClr val="tx1"/>
                </a:solidFill>
                <a:effectLst/>
                <a:latin typeface="+mn-lt"/>
                <a:ea typeface="+mn-ea"/>
                <a:cs typeface="+mn-cs"/>
              </a:rPr>
              <a:t> gives us a proper assessment of </a:t>
            </a:r>
            <a:r>
              <a:rPr lang="en-US" sz="1200" u="sng" kern="1200" dirty="0" smtClean="0">
                <a:solidFill>
                  <a:schemeClr val="tx1"/>
                </a:solidFill>
                <a:effectLst/>
                <a:latin typeface="+mn-lt"/>
                <a:ea typeface="+mn-ea"/>
                <a:cs typeface="+mn-cs"/>
              </a:rPr>
              <a:t>His character</a:t>
            </a:r>
            <a:r>
              <a:rPr lang="en-US" sz="1200" u="none" kern="1200" dirty="0" smtClean="0">
                <a:solidFill>
                  <a:schemeClr val="tx1"/>
                </a:solidFill>
                <a:effectLst/>
                <a:latin typeface="+mn-lt"/>
                <a:ea typeface="+mn-ea"/>
                <a:cs typeface="+mn-cs"/>
              </a:rPr>
              <a:t>.</a:t>
            </a:r>
            <a:r>
              <a:rPr lang="en-US" sz="1200" u="none" kern="1200" baseline="0" dirty="0" smtClean="0">
                <a:solidFill>
                  <a:schemeClr val="tx1"/>
                </a:solidFill>
                <a:effectLst/>
                <a:latin typeface="+mn-lt"/>
                <a:ea typeface="+mn-ea"/>
                <a:cs typeface="+mn-cs"/>
              </a:rPr>
              <a:t> Job is a perfect example of this. Job had a misconception about God. He believed himself undeserving of such suffering and so He began to question whether God could truly be just. And he just knew that if He could state his case personally that he would be exonerated. But when God did appear to him, in a whirlwind no less, Job found out just how unprepared he was to defend himself. And without going through those last couple chapters in detail, the point of it all </a:t>
            </a:r>
            <a:r>
              <a:rPr lang="en-US" sz="1200" u="none" kern="1200" baseline="0" dirty="0" smtClean="0">
                <a:solidFill>
                  <a:schemeClr val="tx1"/>
                </a:solidFill>
                <a:effectLst/>
                <a:latin typeface="+mn-lt"/>
                <a:ea typeface="+mn-ea"/>
                <a:cs typeface="+mn-cs"/>
              </a:rPr>
              <a:t>is this: </a:t>
            </a:r>
            <a:r>
              <a:rPr lang="en-US" sz="1200" u="none" kern="1200" baseline="0" dirty="0" smtClean="0">
                <a:solidFill>
                  <a:schemeClr val="tx1"/>
                </a:solidFill>
                <a:effectLst/>
                <a:latin typeface="+mn-lt"/>
                <a:ea typeface="+mn-ea"/>
                <a:cs typeface="+mn-cs"/>
              </a:rPr>
              <a:t>don’t assume you know why God does what He does until you know what God knows. And Job got the lesson – </a:t>
            </a:r>
            <a:r>
              <a:rPr lang="en-US" sz="1200" b="1" kern="1200" dirty="0" smtClean="0">
                <a:solidFill>
                  <a:schemeClr val="tx1"/>
                </a:solidFill>
                <a:effectLst/>
                <a:latin typeface="+mn-lt"/>
                <a:ea typeface="+mn-ea"/>
                <a:cs typeface="+mn-cs"/>
              </a:rPr>
              <a:t>Job 42:1-2</a:t>
            </a:r>
          </a:p>
          <a:p>
            <a:pPr lvl="0"/>
            <a:endParaRPr lang="es-GT"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Job’s misconception stemmed from a lack of hindsight of God’s purpose for Job’s suffering. And what I’m suggesting, is that</a:t>
            </a:r>
            <a:r>
              <a:rPr lang="en-US" sz="1200" kern="1200" baseline="0" dirty="0" smtClean="0">
                <a:solidFill>
                  <a:schemeClr val="tx1"/>
                </a:solidFill>
                <a:effectLst/>
                <a:latin typeface="+mn-lt"/>
                <a:ea typeface="+mn-ea"/>
                <a:cs typeface="+mn-cs"/>
              </a:rPr>
              <a:t> when we’re truly in awe of who and what God really is, we’re going to readily acknowledge that He is beyond our comprehension to grasp. As </a:t>
            </a:r>
            <a:r>
              <a:rPr lang="en-US" sz="1200" b="1" kern="1200" baseline="0" dirty="0" smtClean="0">
                <a:solidFill>
                  <a:schemeClr val="tx1"/>
                </a:solidFill>
                <a:effectLst/>
                <a:latin typeface="+mn-lt"/>
                <a:ea typeface="+mn-ea"/>
                <a:cs typeface="+mn-cs"/>
              </a:rPr>
              <a:t>Isa 55:8-9</a:t>
            </a:r>
            <a:r>
              <a:rPr lang="en-US" sz="1200" kern="1200" baseline="0" dirty="0" smtClean="0">
                <a:solidFill>
                  <a:schemeClr val="tx1"/>
                </a:solidFill>
                <a:effectLst/>
                <a:latin typeface="+mn-lt"/>
                <a:ea typeface="+mn-ea"/>
                <a:cs typeface="+mn-cs"/>
              </a:rPr>
              <a:t> says, his thoughts and His ways are so much higher and better than our own. The fear of the Lord gives us a proper assessment of His character wherein we won’t be tempted to tame Him or lower Him into our image as some kind of </a:t>
            </a:r>
            <a:r>
              <a:rPr lang="en-US" sz="1200" kern="1200" dirty="0" smtClean="0">
                <a:solidFill>
                  <a:schemeClr val="tx1"/>
                </a:solidFill>
                <a:effectLst/>
                <a:latin typeface="+mn-lt"/>
                <a:ea typeface="+mn-ea"/>
                <a:cs typeface="+mn-cs"/>
              </a:rPr>
              <a:t>nonthreatening entity, a permissive “buddy” who simply exists to give us what we want. God is </a:t>
            </a:r>
            <a:r>
              <a:rPr lang="en-US" sz="1200" kern="1200" dirty="0" smtClean="0">
                <a:solidFill>
                  <a:schemeClr val="tx1"/>
                </a:solidFill>
                <a:effectLst/>
                <a:latin typeface="+mn-lt"/>
                <a:ea typeface="+mn-ea"/>
                <a:cs typeface="+mn-cs"/>
              </a:rPr>
              <a:t>infinitely greater </a:t>
            </a:r>
            <a:r>
              <a:rPr lang="en-US" sz="1200" kern="1200" dirty="0" smtClean="0">
                <a:solidFill>
                  <a:schemeClr val="tx1"/>
                </a:solidFill>
                <a:effectLst/>
                <a:latin typeface="+mn-lt"/>
                <a:ea typeface="+mn-ea"/>
                <a:cs typeface="+mn-cs"/>
              </a:rPr>
              <a:t>than that!</a:t>
            </a:r>
            <a:endParaRPr lang="es-GT" dirty="0"/>
          </a:p>
        </p:txBody>
      </p:sp>
      <p:sp>
        <p:nvSpPr>
          <p:cNvPr id="4" name="Slide Number Placeholder 3"/>
          <p:cNvSpPr>
            <a:spLocks noGrp="1"/>
          </p:cNvSpPr>
          <p:nvPr>
            <p:ph type="sldNum" sz="quarter" idx="10"/>
          </p:nvPr>
        </p:nvSpPr>
        <p:spPr/>
        <p:txBody>
          <a:bodyPr/>
          <a:lstStyle/>
          <a:p>
            <a:fld id="{E712F549-4277-491E-B045-5BF51186A4DF}" type="slidenum">
              <a:rPr lang="es-GT" smtClean="0"/>
              <a:t>11</a:t>
            </a:fld>
            <a:endParaRPr lang="es-GT"/>
          </a:p>
        </p:txBody>
      </p:sp>
    </p:spTree>
    <p:extLst>
      <p:ext uri="{BB962C8B-B14F-4D97-AF65-F5344CB8AC3E}">
        <p14:creationId xmlns:p14="http://schemas.microsoft.com/office/powerpoint/2010/main" val="2779514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kern="1200" dirty="0" smtClean="0">
                <a:solidFill>
                  <a:schemeClr val="tx1"/>
                </a:solidFill>
                <a:effectLst/>
                <a:latin typeface="+mn-lt"/>
                <a:ea typeface="+mn-ea"/>
                <a:cs typeface="+mn-cs"/>
              </a:rPr>
              <a:t>Third,</a:t>
            </a:r>
            <a:r>
              <a:rPr lang="en-US" sz="1200" u="none" kern="1200" baseline="0" dirty="0" smtClean="0">
                <a:solidFill>
                  <a:schemeClr val="tx1"/>
                </a:solidFill>
                <a:effectLst/>
                <a:latin typeface="+mn-lt"/>
                <a:ea typeface="+mn-ea"/>
                <a:cs typeface="+mn-cs"/>
              </a:rPr>
              <a:t> fear gives us a proper assessment of other people. </a:t>
            </a:r>
            <a:r>
              <a:rPr lang="en-US" sz="1200" u="none" kern="1200" baseline="0" dirty="0" smtClean="0">
                <a:solidFill>
                  <a:schemeClr val="tx1"/>
                </a:solidFill>
                <a:effectLst/>
                <a:latin typeface="+mn-lt"/>
                <a:ea typeface="+mn-ea"/>
                <a:cs typeface="+mn-cs"/>
              </a:rPr>
              <a:t>If </a:t>
            </a:r>
            <a:r>
              <a:rPr lang="en-US" sz="1200" u="none" kern="1200" baseline="0" dirty="0" smtClean="0">
                <a:solidFill>
                  <a:schemeClr val="tx1"/>
                </a:solidFill>
                <a:effectLst/>
                <a:latin typeface="+mn-lt"/>
                <a:ea typeface="+mn-ea"/>
                <a:cs typeface="+mn-cs"/>
              </a:rPr>
              <a:t>we do not develop a healthy fear toward God, we will always be vulnerable to assessing ourselves and our actions by the opinions of other people. This happened all over the bible with many, many people: </a:t>
            </a:r>
            <a:endParaRPr lang="en-US" sz="1200" u="none" kern="1200" baseline="0" dirty="0" smtClean="0">
              <a:solidFill>
                <a:schemeClr val="tx1"/>
              </a:solidFill>
              <a:effectLst/>
              <a:latin typeface="+mn-lt"/>
              <a:ea typeface="+mn-ea"/>
              <a:cs typeface="+mn-cs"/>
            </a:endParaRPr>
          </a:p>
          <a:p>
            <a:pPr lvl="0"/>
            <a:endParaRPr lang="en-US" sz="1200" u="none" kern="1200" baseline="0" dirty="0" smtClean="0">
              <a:solidFill>
                <a:schemeClr val="tx1"/>
              </a:solidFill>
              <a:effectLst/>
              <a:latin typeface="+mn-lt"/>
              <a:ea typeface="+mn-ea"/>
              <a:cs typeface="+mn-cs"/>
            </a:endParaRPr>
          </a:p>
          <a:p>
            <a:pPr lvl="0"/>
            <a:r>
              <a:rPr lang="en-US" sz="1200" u="none" kern="1200" baseline="0" dirty="0" smtClean="0">
                <a:solidFill>
                  <a:schemeClr val="tx1"/>
                </a:solidFill>
                <a:effectLst/>
                <a:latin typeface="+mn-lt"/>
                <a:ea typeface="+mn-ea"/>
                <a:cs typeface="+mn-cs"/>
              </a:rPr>
              <a:t>Israel </a:t>
            </a:r>
            <a:r>
              <a:rPr lang="en-US" sz="1200" u="none" kern="1200" baseline="0" dirty="0" smtClean="0">
                <a:solidFill>
                  <a:schemeClr val="tx1"/>
                </a:solidFill>
                <a:effectLst/>
                <a:latin typeface="+mn-lt"/>
                <a:ea typeface="+mn-ea"/>
                <a:cs typeface="+mn-cs"/>
              </a:rPr>
              <a:t>toward Egypt (Ex </a:t>
            </a:r>
            <a:r>
              <a:rPr lang="en-US" sz="1200" u="none" kern="1200" baseline="0" dirty="0" smtClean="0">
                <a:solidFill>
                  <a:schemeClr val="tx1"/>
                </a:solidFill>
                <a:effectLst/>
                <a:latin typeface="+mn-lt"/>
                <a:ea typeface="+mn-ea"/>
                <a:cs typeface="+mn-cs"/>
              </a:rPr>
              <a:t>14:13)</a:t>
            </a:r>
          </a:p>
          <a:p>
            <a:pPr lvl="0"/>
            <a:r>
              <a:rPr lang="en-US" sz="1200" u="none" kern="1200" baseline="0" dirty="0" smtClean="0">
                <a:solidFill>
                  <a:schemeClr val="tx1"/>
                </a:solidFill>
                <a:effectLst/>
                <a:latin typeface="+mn-lt"/>
                <a:ea typeface="+mn-ea"/>
                <a:cs typeface="+mn-cs"/>
              </a:rPr>
              <a:t>King </a:t>
            </a:r>
            <a:r>
              <a:rPr lang="en-US" sz="1200" u="none" kern="1200" baseline="0" dirty="0" smtClean="0">
                <a:solidFill>
                  <a:schemeClr val="tx1"/>
                </a:solidFill>
                <a:effectLst/>
                <a:latin typeface="+mn-lt"/>
                <a:ea typeface="+mn-ea"/>
                <a:cs typeface="+mn-cs"/>
              </a:rPr>
              <a:t>Saul toward the people (1 Sam </a:t>
            </a:r>
            <a:r>
              <a:rPr lang="en-US" sz="1200" u="none" kern="1200" baseline="0" dirty="0" smtClean="0">
                <a:solidFill>
                  <a:schemeClr val="tx1"/>
                </a:solidFill>
                <a:effectLst/>
                <a:latin typeface="+mn-lt"/>
                <a:ea typeface="+mn-ea"/>
                <a:cs typeface="+mn-cs"/>
              </a:rPr>
              <a:t>15:24)</a:t>
            </a:r>
          </a:p>
          <a:p>
            <a:pPr lvl="0"/>
            <a:r>
              <a:rPr lang="en-US" sz="1200" u="none" kern="1200" baseline="0" dirty="0" smtClean="0">
                <a:solidFill>
                  <a:schemeClr val="tx1"/>
                </a:solidFill>
                <a:effectLst/>
                <a:latin typeface="+mn-lt"/>
                <a:ea typeface="+mn-ea"/>
                <a:cs typeface="+mn-cs"/>
              </a:rPr>
              <a:t>Elijah </a:t>
            </a:r>
            <a:r>
              <a:rPr lang="en-US" sz="1200" u="none" kern="1200" baseline="0" dirty="0" smtClean="0">
                <a:solidFill>
                  <a:schemeClr val="tx1"/>
                </a:solidFill>
                <a:effectLst/>
                <a:latin typeface="+mn-lt"/>
                <a:ea typeface="+mn-ea"/>
                <a:cs typeface="+mn-cs"/>
              </a:rPr>
              <a:t>scared to death of Jezebel (1 Kings </a:t>
            </a:r>
            <a:r>
              <a:rPr lang="en-US" sz="1200" u="none" kern="1200" baseline="0" dirty="0" smtClean="0">
                <a:solidFill>
                  <a:schemeClr val="tx1"/>
                </a:solidFill>
                <a:effectLst/>
                <a:latin typeface="+mn-lt"/>
                <a:ea typeface="+mn-ea"/>
                <a:cs typeface="+mn-cs"/>
              </a:rPr>
              <a:t>19:2-3a)</a:t>
            </a:r>
          </a:p>
          <a:p>
            <a:pPr lvl="0"/>
            <a:r>
              <a:rPr lang="en-US" sz="1200" u="none" kern="1200" baseline="0" dirty="0" smtClean="0">
                <a:solidFill>
                  <a:schemeClr val="tx1"/>
                </a:solidFill>
                <a:effectLst/>
                <a:latin typeface="+mn-lt"/>
                <a:ea typeface="+mn-ea"/>
                <a:cs typeface="+mn-cs"/>
              </a:rPr>
              <a:t>Pharisees </a:t>
            </a:r>
            <a:r>
              <a:rPr lang="en-US" sz="1200" u="none" kern="1200" baseline="0" dirty="0" smtClean="0">
                <a:solidFill>
                  <a:schemeClr val="tx1"/>
                </a:solidFill>
                <a:effectLst/>
                <a:latin typeface="+mn-lt"/>
                <a:ea typeface="+mn-ea"/>
                <a:cs typeface="+mn-cs"/>
              </a:rPr>
              <a:t>fearing the people (Luke 22:3) and the people fearing the Pharisees (John 12:42). How about that dreaded symbiotic circle? The people feared the Pharisees but the Pharisees feared the people. Maybe that circle could have been broken if one of the parties had the guts to start fearing God! We don’t </a:t>
            </a:r>
            <a:r>
              <a:rPr lang="en-US" sz="1200" u="none" kern="1200" baseline="0" dirty="0" smtClean="0">
                <a:solidFill>
                  <a:schemeClr val="tx1"/>
                </a:solidFill>
                <a:effectLst/>
                <a:latin typeface="+mn-lt"/>
                <a:ea typeface="+mn-ea"/>
                <a:cs typeface="+mn-cs"/>
              </a:rPr>
              <a:t>look </a:t>
            </a:r>
            <a:r>
              <a:rPr lang="en-US" sz="1200" u="none" kern="1200" baseline="0" dirty="0" smtClean="0">
                <a:solidFill>
                  <a:schemeClr val="tx1"/>
                </a:solidFill>
                <a:effectLst/>
                <a:latin typeface="+mn-lt"/>
                <a:ea typeface="+mn-ea"/>
                <a:cs typeface="+mn-cs"/>
              </a:rPr>
              <a:t>at these people in these insistences with any admiration whatsoever. We think, “What a bunch of </a:t>
            </a:r>
            <a:r>
              <a:rPr lang="en-US" sz="1200" u="none" kern="1200" baseline="0" dirty="0" err="1" smtClean="0">
                <a:solidFill>
                  <a:schemeClr val="tx1"/>
                </a:solidFill>
                <a:effectLst/>
                <a:latin typeface="+mn-lt"/>
                <a:ea typeface="+mn-ea"/>
                <a:cs typeface="+mn-cs"/>
              </a:rPr>
              <a:t>dufuses</a:t>
            </a:r>
            <a:r>
              <a:rPr lang="en-US" sz="1200" u="none" kern="1200" baseline="0" dirty="0" smtClean="0">
                <a:solidFill>
                  <a:schemeClr val="tx1"/>
                </a:solidFill>
                <a:effectLst/>
                <a:latin typeface="+mn-lt"/>
                <a:ea typeface="+mn-ea"/>
                <a:cs typeface="+mn-cs"/>
              </a:rPr>
              <a:t>. They were more scared of what people thought of them, or of what people would do to them, than the Cosmic Creator of this universe.”</a:t>
            </a:r>
            <a:endParaRPr lang="en-US" sz="1200" u="none" kern="1200" baseline="0" dirty="0" smtClean="0">
              <a:solidFill>
                <a:schemeClr val="tx1"/>
              </a:solidFill>
              <a:effectLst/>
              <a:latin typeface="+mn-lt"/>
              <a:ea typeface="+mn-ea"/>
              <a:cs typeface="+mn-cs"/>
            </a:endParaRPr>
          </a:p>
          <a:p>
            <a:pPr lvl="0"/>
            <a:endParaRPr lang="en-US" sz="1200" u="none" kern="1200" baseline="0" dirty="0" smtClean="0">
              <a:solidFill>
                <a:schemeClr val="tx1"/>
              </a:solidFill>
              <a:effectLst/>
              <a:latin typeface="+mn-lt"/>
              <a:ea typeface="+mn-ea"/>
              <a:cs typeface="+mn-cs"/>
            </a:endParaRPr>
          </a:p>
          <a:p>
            <a:pPr lvl="0"/>
            <a:r>
              <a:rPr lang="en-US" sz="1200" u="none" kern="1200" dirty="0" smtClean="0">
                <a:solidFill>
                  <a:schemeClr val="tx1"/>
                </a:solidFill>
                <a:effectLst/>
                <a:latin typeface="+mn-lt"/>
                <a:ea typeface="+mn-ea"/>
                <a:cs typeface="+mn-cs"/>
              </a:rPr>
              <a:t>Contrast this with Hebrews 11 and what people did by faith in</a:t>
            </a:r>
            <a:r>
              <a:rPr lang="en-US" sz="1200" u="none" kern="1200" baseline="0" dirty="0" smtClean="0">
                <a:solidFill>
                  <a:schemeClr val="tx1"/>
                </a:solidFill>
                <a:effectLst/>
                <a:latin typeface="+mn-lt"/>
                <a:ea typeface="+mn-ea"/>
                <a:cs typeface="+mn-cs"/>
              </a:rPr>
              <a:t> the very face of fear, when the opposition of man was against </a:t>
            </a:r>
            <a:r>
              <a:rPr lang="en-US" sz="1200" u="none" kern="1200" baseline="0" dirty="0" smtClean="0">
                <a:solidFill>
                  <a:schemeClr val="tx1"/>
                </a:solidFill>
                <a:effectLst/>
                <a:latin typeface="+mn-lt"/>
                <a:ea typeface="+mn-ea"/>
                <a:cs typeface="+mn-cs"/>
              </a:rPr>
              <a:t>them:</a:t>
            </a:r>
          </a:p>
          <a:p>
            <a:pPr lvl="0"/>
            <a:endParaRPr lang="en-US" sz="1200" u="none" kern="1200" baseline="0" dirty="0" smtClean="0">
              <a:solidFill>
                <a:schemeClr val="tx1"/>
              </a:solidFill>
              <a:effectLst/>
              <a:latin typeface="+mn-lt"/>
              <a:ea typeface="+mn-ea"/>
              <a:cs typeface="+mn-cs"/>
            </a:endParaRPr>
          </a:p>
          <a:p>
            <a:pPr lvl="0"/>
            <a:r>
              <a:rPr lang="en-US" sz="1200" u="none" kern="1200" baseline="0" dirty="0" smtClean="0">
                <a:solidFill>
                  <a:schemeClr val="tx1"/>
                </a:solidFill>
                <a:effectLst/>
                <a:latin typeface="+mn-lt"/>
                <a:ea typeface="+mn-ea"/>
                <a:cs typeface="+mn-cs"/>
              </a:rPr>
              <a:t>Noah </a:t>
            </a:r>
            <a:r>
              <a:rPr lang="en-US" sz="1200" u="none" kern="1200" baseline="0" dirty="0" smtClean="0">
                <a:solidFill>
                  <a:schemeClr val="tx1"/>
                </a:solidFill>
                <a:effectLst/>
                <a:latin typeface="+mn-lt"/>
                <a:ea typeface="+mn-ea"/>
                <a:cs typeface="+mn-cs"/>
              </a:rPr>
              <a:t>(Heb </a:t>
            </a:r>
            <a:r>
              <a:rPr lang="en-US" sz="1200" u="none" kern="1200" baseline="0" dirty="0" smtClean="0">
                <a:solidFill>
                  <a:schemeClr val="tx1"/>
                </a:solidFill>
                <a:effectLst/>
                <a:latin typeface="+mn-lt"/>
                <a:ea typeface="+mn-ea"/>
                <a:cs typeface="+mn-cs"/>
              </a:rPr>
              <a:t>11:7)</a:t>
            </a:r>
          </a:p>
          <a:p>
            <a:pPr lvl="0"/>
            <a:r>
              <a:rPr lang="en-US" sz="1200" u="none" kern="1200" baseline="0" dirty="0" smtClean="0">
                <a:solidFill>
                  <a:schemeClr val="tx1"/>
                </a:solidFill>
                <a:effectLst/>
                <a:latin typeface="+mn-lt"/>
                <a:ea typeface="+mn-ea"/>
                <a:cs typeface="+mn-cs"/>
              </a:rPr>
              <a:t>Moses’ Parents </a:t>
            </a:r>
            <a:r>
              <a:rPr lang="en-US" sz="1200" u="none" kern="1200" baseline="0" dirty="0" smtClean="0">
                <a:solidFill>
                  <a:schemeClr val="tx1"/>
                </a:solidFill>
                <a:effectLst/>
                <a:latin typeface="+mn-lt"/>
                <a:ea typeface="+mn-ea"/>
                <a:cs typeface="+mn-cs"/>
              </a:rPr>
              <a:t>(Heb </a:t>
            </a:r>
            <a:r>
              <a:rPr lang="en-US" sz="1200" u="none" kern="1200" baseline="0" dirty="0" smtClean="0">
                <a:solidFill>
                  <a:schemeClr val="tx1"/>
                </a:solidFill>
                <a:effectLst/>
                <a:latin typeface="+mn-lt"/>
                <a:ea typeface="+mn-ea"/>
                <a:cs typeface="+mn-cs"/>
              </a:rPr>
              <a:t>11:23)</a:t>
            </a:r>
          </a:p>
          <a:p>
            <a:pPr lvl="0"/>
            <a:r>
              <a:rPr lang="en-US" sz="1200" u="none" kern="1200" baseline="0" dirty="0" smtClean="0">
                <a:solidFill>
                  <a:schemeClr val="tx1"/>
                </a:solidFill>
                <a:effectLst/>
                <a:latin typeface="+mn-lt"/>
                <a:ea typeface="+mn-ea"/>
                <a:cs typeface="+mn-cs"/>
              </a:rPr>
              <a:t>Moses </a:t>
            </a:r>
            <a:r>
              <a:rPr lang="en-US" sz="1200" u="none" kern="1200" baseline="0" dirty="0" smtClean="0">
                <a:solidFill>
                  <a:schemeClr val="tx1"/>
                </a:solidFill>
                <a:effectLst/>
                <a:latin typeface="+mn-lt"/>
                <a:ea typeface="+mn-ea"/>
                <a:cs typeface="+mn-cs"/>
              </a:rPr>
              <a:t>(Heb </a:t>
            </a:r>
            <a:r>
              <a:rPr lang="en-US" sz="1200" u="none" kern="1200" baseline="0" dirty="0" smtClean="0">
                <a:solidFill>
                  <a:schemeClr val="tx1"/>
                </a:solidFill>
                <a:effectLst/>
                <a:latin typeface="+mn-lt"/>
                <a:ea typeface="+mn-ea"/>
                <a:cs typeface="+mn-cs"/>
              </a:rPr>
              <a:t>11:27)</a:t>
            </a:r>
          </a:p>
          <a:p>
            <a:pPr lvl="0"/>
            <a:r>
              <a:rPr lang="en-US" sz="1200" u="none" kern="1200" baseline="0" dirty="0" smtClean="0">
                <a:solidFill>
                  <a:schemeClr val="tx1"/>
                </a:solidFill>
                <a:effectLst/>
                <a:latin typeface="+mn-lt"/>
                <a:ea typeface="+mn-ea"/>
                <a:cs typeface="+mn-cs"/>
              </a:rPr>
              <a:t>Israel </a:t>
            </a:r>
            <a:r>
              <a:rPr lang="en-US" sz="1200" u="none" kern="1200" baseline="0" dirty="0" smtClean="0">
                <a:solidFill>
                  <a:schemeClr val="tx1"/>
                </a:solidFill>
                <a:effectLst/>
                <a:latin typeface="+mn-lt"/>
                <a:ea typeface="+mn-ea"/>
                <a:cs typeface="+mn-cs"/>
              </a:rPr>
              <a:t>(Heb </a:t>
            </a:r>
            <a:r>
              <a:rPr lang="en-US" sz="1200" u="none" kern="1200" baseline="0" dirty="0" smtClean="0">
                <a:solidFill>
                  <a:schemeClr val="tx1"/>
                </a:solidFill>
                <a:effectLst/>
                <a:latin typeface="+mn-lt"/>
                <a:ea typeface="+mn-ea"/>
                <a:cs typeface="+mn-cs"/>
              </a:rPr>
              <a:t>11:30)</a:t>
            </a:r>
          </a:p>
          <a:p>
            <a:pPr lvl="0"/>
            <a:r>
              <a:rPr lang="en-US" sz="1200" u="none" kern="1200" baseline="0" dirty="0" smtClean="0">
                <a:solidFill>
                  <a:schemeClr val="tx1"/>
                </a:solidFill>
                <a:effectLst/>
                <a:latin typeface="+mn-lt"/>
                <a:ea typeface="+mn-ea"/>
                <a:cs typeface="+mn-cs"/>
              </a:rPr>
              <a:t>Rahab </a:t>
            </a:r>
            <a:r>
              <a:rPr lang="en-US" sz="1200" u="none" kern="1200" baseline="0" dirty="0" smtClean="0">
                <a:solidFill>
                  <a:schemeClr val="tx1"/>
                </a:solidFill>
                <a:effectLst/>
                <a:latin typeface="+mn-lt"/>
                <a:ea typeface="+mn-ea"/>
                <a:cs typeface="+mn-cs"/>
              </a:rPr>
              <a:t>(Heb 11:31), etc. </a:t>
            </a:r>
            <a:endParaRPr lang="en-US" sz="1200" u="none" kern="1200" baseline="0" dirty="0" smtClean="0">
              <a:solidFill>
                <a:schemeClr val="tx1"/>
              </a:solidFill>
              <a:effectLst/>
              <a:latin typeface="+mn-lt"/>
              <a:ea typeface="+mn-ea"/>
              <a:cs typeface="+mn-cs"/>
            </a:endParaRPr>
          </a:p>
          <a:p>
            <a:pPr lvl="0"/>
            <a:endParaRPr lang="en-US" sz="1200" u="none" kern="1200" baseline="0" dirty="0" smtClean="0">
              <a:solidFill>
                <a:schemeClr val="tx1"/>
              </a:solidFill>
              <a:effectLst/>
              <a:latin typeface="+mn-lt"/>
              <a:ea typeface="+mn-ea"/>
              <a:cs typeface="+mn-cs"/>
            </a:endParaRPr>
          </a:p>
          <a:p>
            <a:pPr lvl="0"/>
            <a:r>
              <a:rPr lang="en-US" sz="1200" u="none" kern="1200" baseline="0" dirty="0" smtClean="0">
                <a:solidFill>
                  <a:schemeClr val="tx1"/>
                </a:solidFill>
                <a:effectLst/>
                <a:latin typeface="+mn-lt"/>
                <a:ea typeface="+mn-ea"/>
                <a:cs typeface="+mn-cs"/>
              </a:rPr>
              <a:t>They </a:t>
            </a:r>
            <a:r>
              <a:rPr lang="en-US" sz="1200" u="none" kern="1200" baseline="0" dirty="0" smtClean="0">
                <a:solidFill>
                  <a:schemeClr val="tx1"/>
                </a:solidFill>
                <a:effectLst/>
                <a:latin typeface="+mn-lt"/>
                <a:ea typeface="+mn-ea"/>
                <a:cs typeface="+mn-cs"/>
              </a:rPr>
              <a:t>didn’t fear the mocking, they didn’t fear death, they didn’t fear the wrath of the king, the armies of nations, or accusations of treason</a:t>
            </a:r>
            <a:r>
              <a:rPr lang="en-US" sz="1200" u="none" kern="1200" baseline="0" dirty="0" smtClean="0">
                <a:solidFill>
                  <a:schemeClr val="tx1"/>
                </a:solidFill>
                <a:effectLst/>
                <a:latin typeface="+mn-lt"/>
                <a:ea typeface="+mn-ea"/>
                <a:cs typeface="+mn-cs"/>
              </a:rPr>
              <a:t>. They had faith.</a:t>
            </a:r>
            <a:endParaRPr lang="en-US" sz="1200" u="none"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12F549-4277-491E-B045-5BF51186A4DF}" type="slidenum">
              <a:rPr lang="es-GT" smtClean="0"/>
              <a:t>12</a:t>
            </a:fld>
            <a:endParaRPr lang="es-GT"/>
          </a:p>
        </p:txBody>
      </p:sp>
    </p:spTree>
    <p:extLst>
      <p:ext uri="{BB962C8B-B14F-4D97-AF65-F5344CB8AC3E}">
        <p14:creationId xmlns:p14="http://schemas.microsoft.com/office/powerpoint/2010/main" val="3163157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kern="1200" baseline="0" dirty="0" smtClean="0">
                <a:solidFill>
                  <a:schemeClr val="tx1"/>
                </a:solidFill>
                <a:effectLst/>
                <a:latin typeface="+mn-lt"/>
                <a:ea typeface="+mn-ea"/>
                <a:cs typeface="+mn-cs"/>
              </a:rPr>
              <a:t>Contrast this with what we allow man to influence us to do. “If you really love me, you’ll have sex with me.” “If you’re cool, you’ll have a drink. Everyone does it.” “If you want guys to notice you, you need to </a:t>
            </a:r>
            <a:r>
              <a:rPr lang="en-US" sz="1200" u="none" kern="1200" baseline="0" dirty="0" smtClean="0">
                <a:solidFill>
                  <a:schemeClr val="tx1"/>
                </a:solidFill>
                <a:effectLst/>
                <a:latin typeface="+mn-lt"/>
                <a:ea typeface="+mn-ea"/>
                <a:cs typeface="+mn-cs"/>
              </a:rPr>
              <a:t>expose more skin, </a:t>
            </a:r>
            <a:r>
              <a:rPr lang="en-US" sz="1200" u="none" kern="1200" baseline="0" dirty="0" smtClean="0">
                <a:solidFill>
                  <a:schemeClr val="tx1"/>
                </a:solidFill>
                <a:effectLst/>
                <a:latin typeface="+mn-lt"/>
                <a:ea typeface="+mn-ea"/>
                <a:cs typeface="+mn-cs"/>
              </a:rPr>
              <a:t>more leg, more cleavage, and its important not to just do it in public but its GOT to go on social media, because the only way you’re going to be able to boost your self esteem is by tallying up those likes.</a:t>
            </a:r>
          </a:p>
          <a:p>
            <a:pPr lvl="0"/>
            <a:endParaRPr lang="en-US" sz="1200" u="none" kern="1200" baseline="0" dirty="0" smtClean="0">
              <a:solidFill>
                <a:schemeClr val="tx1"/>
              </a:solidFill>
              <a:effectLst/>
              <a:latin typeface="+mn-lt"/>
              <a:ea typeface="+mn-ea"/>
              <a:cs typeface="+mn-cs"/>
            </a:endParaRPr>
          </a:p>
          <a:p>
            <a:pPr lvl="0"/>
            <a:r>
              <a:rPr lang="en-US" sz="1200" u="none" kern="1200" baseline="0" dirty="0" smtClean="0">
                <a:solidFill>
                  <a:schemeClr val="tx1"/>
                </a:solidFill>
                <a:effectLst/>
                <a:latin typeface="+mn-lt"/>
                <a:ea typeface="+mn-ea"/>
                <a:cs typeface="+mn-cs"/>
              </a:rPr>
              <a:t>Folks, many of the sins we commit will come about simply because we let what man thinks override what God thinks and that is evidence that we do not have a healthy fear of the Lord – </a:t>
            </a:r>
            <a:r>
              <a:rPr lang="en-US" sz="1200" b="1" u="none" kern="1200" baseline="0" dirty="0" smtClean="0">
                <a:solidFill>
                  <a:schemeClr val="tx1"/>
                </a:solidFill>
                <a:effectLst/>
                <a:latin typeface="+mn-lt"/>
                <a:ea typeface="+mn-ea"/>
                <a:cs typeface="+mn-cs"/>
              </a:rPr>
              <a:t>Prov 29:25</a:t>
            </a:r>
            <a:r>
              <a:rPr lang="en-US" sz="1200" u="none" kern="1200" baseline="0" dirty="0" smtClean="0">
                <a:solidFill>
                  <a:schemeClr val="tx1"/>
                </a:solidFill>
                <a:effectLst/>
                <a:latin typeface="+mn-lt"/>
                <a:ea typeface="+mn-ea"/>
                <a:cs typeface="+mn-cs"/>
              </a:rPr>
              <a:t> – </a:t>
            </a:r>
            <a:r>
              <a:rPr lang="en-US" sz="1200" u="sng" kern="1200" baseline="0" dirty="0" smtClean="0">
                <a:solidFill>
                  <a:schemeClr val="tx1"/>
                </a:solidFill>
                <a:effectLst/>
                <a:latin typeface="+mn-lt"/>
                <a:ea typeface="+mn-ea"/>
                <a:cs typeface="+mn-cs"/>
              </a:rPr>
              <a:t>If you make your decisions based on what other people think, you’re becoming their prisoner</a:t>
            </a:r>
            <a:r>
              <a:rPr lang="en-US" sz="1200" u="none" kern="1200" baseline="0" dirty="0" smtClean="0">
                <a:solidFill>
                  <a:schemeClr val="tx1"/>
                </a:solidFill>
                <a:effectLst/>
                <a:latin typeface="+mn-lt"/>
                <a:ea typeface="+mn-ea"/>
                <a:cs typeface="+mn-cs"/>
              </a:rPr>
              <a:t>. And Jesus went to the cross to free us from those chains. Don’t willingly put them back on!</a:t>
            </a:r>
          </a:p>
          <a:p>
            <a:pPr lvl="0"/>
            <a:endParaRPr lang="en-US" sz="1200" u="none" kern="1200" baseline="0" dirty="0" smtClean="0">
              <a:solidFill>
                <a:schemeClr val="tx1"/>
              </a:solidFill>
              <a:effectLst/>
              <a:latin typeface="+mn-lt"/>
              <a:ea typeface="+mn-ea"/>
              <a:cs typeface="+mn-cs"/>
            </a:endParaRPr>
          </a:p>
          <a:p>
            <a:pPr lvl="0"/>
            <a:r>
              <a:rPr lang="en-US" sz="1200" b="1" u="none" kern="1200" baseline="0" dirty="0" smtClean="0">
                <a:solidFill>
                  <a:schemeClr val="tx1"/>
                </a:solidFill>
                <a:effectLst/>
                <a:latin typeface="+mn-lt"/>
                <a:ea typeface="+mn-ea"/>
                <a:cs typeface="+mn-cs"/>
              </a:rPr>
              <a:t>Isa 57:11</a:t>
            </a:r>
            <a:r>
              <a:rPr lang="en-US" sz="1200" u="none" kern="1200" baseline="0" dirty="0" smtClean="0">
                <a:solidFill>
                  <a:schemeClr val="tx1"/>
                </a:solidFill>
                <a:effectLst/>
                <a:latin typeface="+mn-lt"/>
                <a:ea typeface="+mn-ea"/>
                <a:cs typeface="+mn-cs"/>
              </a:rPr>
              <a:t> – In other words, what possible power and sway does man hold over you that you purposely sin just to avoid their wrath when in doing so you are going to incur God’s? It’s ludicrous to even consider! – </a:t>
            </a:r>
            <a:r>
              <a:rPr lang="en-US" sz="1200" b="1" u="none" kern="1200" baseline="0" dirty="0" smtClean="0">
                <a:solidFill>
                  <a:schemeClr val="tx1"/>
                </a:solidFill>
                <a:effectLst/>
                <a:latin typeface="+mn-lt"/>
                <a:ea typeface="+mn-ea"/>
                <a:cs typeface="+mn-cs"/>
              </a:rPr>
              <a:t>Prov 23:17</a:t>
            </a:r>
            <a:r>
              <a:rPr lang="en-US" sz="1200" u="none" kern="1200" baseline="0" dirty="0" smtClean="0">
                <a:solidFill>
                  <a:schemeClr val="tx1"/>
                </a:solidFill>
                <a:effectLst/>
                <a:latin typeface="+mn-lt"/>
                <a:ea typeface="+mn-ea"/>
                <a:cs typeface="+mn-cs"/>
              </a:rPr>
              <a:t> – In other words, stop caring about what they’re doing. It’s not as fun as you think.</a:t>
            </a:r>
          </a:p>
          <a:p>
            <a:pPr lvl="0"/>
            <a:endParaRPr lang="en-US" sz="1200" u="none" kern="1200" baseline="0" dirty="0" smtClean="0">
              <a:solidFill>
                <a:schemeClr val="tx1"/>
              </a:solidFill>
              <a:effectLst/>
              <a:latin typeface="+mn-lt"/>
              <a:ea typeface="+mn-ea"/>
              <a:cs typeface="+mn-cs"/>
            </a:endParaRPr>
          </a:p>
          <a:p>
            <a:pPr lvl="0"/>
            <a:r>
              <a:rPr lang="en-US" sz="1200" u="none" kern="1200" baseline="0" dirty="0" smtClean="0">
                <a:solidFill>
                  <a:schemeClr val="tx1"/>
                </a:solidFill>
                <a:effectLst/>
                <a:latin typeface="+mn-lt"/>
                <a:ea typeface="+mn-ea"/>
                <a:cs typeface="+mn-cs"/>
              </a:rPr>
              <a:t>Caring what other people think over what God thinks will suck the wisdom right out of us.</a:t>
            </a:r>
            <a:endParaRPr lang="es-GT" sz="1200" kern="1200" dirty="0" smtClean="0">
              <a:solidFill>
                <a:schemeClr val="tx1"/>
              </a:solidFill>
              <a:effectLst/>
              <a:latin typeface="+mn-lt"/>
              <a:ea typeface="+mn-ea"/>
              <a:cs typeface="+mn-cs"/>
            </a:endParaRPr>
          </a:p>
          <a:p>
            <a:pPr lvl="0"/>
            <a:endParaRPr lang="es-GT" dirty="0" smtClean="0"/>
          </a:p>
          <a:p>
            <a:endParaRPr lang="es-GT" dirty="0"/>
          </a:p>
        </p:txBody>
      </p:sp>
      <p:sp>
        <p:nvSpPr>
          <p:cNvPr id="4" name="Slide Number Placeholder 3"/>
          <p:cNvSpPr>
            <a:spLocks noGrp="1"/>
          </p:cNvSpPr>
          <p:nvPr>
            <p:ph type="sldNum" sz="quarter" idx="10"/>
          </p:nvPr>
        </p:nvSpPr>
        <p:spPr/>
        <p:txBody>
          <a:bodyPr/>
          <a:lstStyle/>
          <a:p>
            <a:fld id="{E712F549-4277-491E-B045-5BF51186A4DF}" type="slidenum">
              <a:rPr lang="es-GT" smtClean="0"/>
              <a:t>13</a:t>
            </a:fld>
            <a:endParaRPr lang="es-GT"/>
          </a:p>
        </p:txBody>
      </p:sp>
    </p:spTree>
    <p:extLst>
      <p:ext uri="{BB962C8B-B14F-4D97-AF65-F5344CB8AC3E}">
        <p14:creationId xmlns:p14="http://schemas.microsoft.com/office/powerpoint/2010/main" val="3598067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kern="1200" dirty="0" smtClean="0">
                <a:solidFill>
                  <a:schemeClr val="tx1"/>
                </a:solidFill>
                <a:effectLst/>
                <a:latin typeface="+mn-lt"/>
                <a:ea typeface="+mn-ea"/>
                <a:cs typeface="+mn-cs"/>
              </a:rPr>
              <a:t>Finally,</a:t>
            </a:r>
            <a:r>
              <a:rPr lang="en-US" sz="1200" u="none" kern="1200" baseline="0" dirty="0" smtClean="0">
                <a:solidFill>
                  <a:schemeClr val="tx1"/>
                </a:solidFill>
                <a:effectLst/>
                <a:latin typeface="+mn-lt"/>
                <a:ea typeface="+mn-ea"/>
                <a:cs typeface="+mn-cs"/>
              </a:rPr>
              <a:t> fear of the Lord gives us a proper assessment of </a:t>
            </a:r>
            <a:r>
              <a:rPr lang="en-US" sz="1200" u="sng" kern="1200" baseline="0" dirty="0" smtClean="0">
                <a:solidFill>
                  <a:schemeClr val="tx1"/>
                </a:solidFill>
                <a:effectLst/>
                <a:latin typeface="+mn-lt"/>
                <a:ea typeface="+mn-ea"/>
                <a:cs typeface="+mn-cs"/>
              </a:rPr>
              <a:t>ourselves</a:t>
            </a:r>
            <a:r>
              <a:rPr lang="en-US" sz="1200" u="none" kern="1200" baseline="0" dirty="0" smtClean="0">
                <a:solidFill>
                  <a:schemeClr val="tx1"/>
                </a:solidFill>
                <a:effectLst/>
                <a:latin typeface="+mn-lt"/>
                <a:ea typeface="+mn-ea"/>
                <a:cs typeface="+mn-cs"/>
              </a:rPr>
              <a:t>. This can be summed up in Solomon’s conclusion of the whole duty of man</a:t>
            </a:r>
            <a:r>
              <a:rPr lang="en-US" sz="1200" kern="1200" dirty="0" smtClean="0">
                <a:solidFill>
                  <a:schemeClr val="tx1"/>
                </a:solidFill>
                <a:effectLst/>
                <a:latin typeface="+mn-lt"/>
                <a:ea typeface="+mn-ea"/>
                <a:cs typeface="+mn-cs"/>
              </a:rPr>
              <a:t> – </a:t>
            </a:r>
            <a:r>
              <a:rPr lang="en-US" sz="1200" b="1" kern="1200" dirty="0" smtClean="0">
                <a:solidFill>
                  <a:schemeClr val="tx1"/>
                </a:solidFill>
                <a:effectLst/>
                <a:latin typeface="+mn-lt"/>
                <a:ea typeface="+mn-ea"/>
                <a:cs typeface="+mn-cs"/>
              </a:rPr>
              <a:t>Eccl 12:13-14</a:t>
            </a:r>
            <a:r>
              <a:rPr lang="en-US" sz="1200" b="0" kern="1200" baseline="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Fearing God means understanding our life’s purpose is not to acquire every vanity under</a:t>
            </a:r>
            <a:r>
              <a:rPr lang="en-US" sz="1200" kern="1200" baseline="0" dirty="0" smtClean="0">
                <a:solidFill>
                  <a:schemeClr val="tx1"/>
                </a:solidFill>
                <a:effectLst/>
                <a:latin typeface="+mn-lt"/>
                <a:ea typeface="+mn-ea"/>
                <a:cs typeface="+mn-cs"/>
              </a:rPr>
              <a:t> heaven, rather it is about living for </a:t>
            </a:r>
            <a:r>
              <a:rPr lang="en-US" sz="1200" kern="1200" baseline="0" smtClean="0">
                <a:solidFill>
                  <a:schemeClr val="tx1"/>
                </a:solidFill>
                <a:effectLst/>
                <a:latin typeface="+mn-lt"/>
                <a:ea typeface="+mn-ea"/>
                <a:cs typeface="+mn-cs"/>
              </a:rPr>
              <a:t>Jesus Christ </a:t>
            </a:r>
            <a:r>
              <a:rPr lang="en-US" sz="1200" kern="120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Gal 2:20</a:t>
            </a:r>
            <a:endParaRPr lang="es-GT" dirty="0"/>
          </a:p>
        </p:txBody>
      </p:sp>
      <p:sp>
        <p:nvSpPr>
          <p:cNvPr id="4" name="Slide Number Placeholder 3"/>
          <p:cNvSpPr>
            <a:spLocks noGrp="1"/>
          </p:cNvSpPr>
          <p:nvPr>
            <p:ph type="sldNum" sz="quarter" idx="10"/>
          </p:nvPr>
        </p:nvSpPr>
        <p:spPr/>
        <p:txBody>
          <a:bodyPr/>
          <a:lstStyle/>
          <a:p>
            <a:fld id="{E712F549-4277-491E-B045-5BF51186A4DF}" type="slidenum">
              <a:rPr lang="es-GT" smtClean="0"/>
              <a:t>14</a:t>
            </a:fld>
            <a:endParaRPr lang="es-GT"/>
          </a:p>
        </p:txBody>
      </p:sp>
    </p:spTree>
    <p:extLst>
      <p:ext uri="{BB962C8B-B14F-4D97-AF65-F5344CB8AC3E}">
        <p14:creationId xmlns:p14="http://schemas.microsoft.com/office/powerpoint/2010/main" val="1131330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a:t>
            </a:r>
            <a:r>
              <a:rPr lang="en-US" baseline="0" dirty="0" smtClean="0"/>
              <a:t> journey </a:t>
            </a:r>
            <a:r>
              <a:rPr lang="en-US" baseline="0" dirty="0" smtClean="0"/>
              <a:t>begins with the first step. </a:t>
            </a:r>
            <a:r>
              <a:rPr lang="en-US" baseline="0" dirty="0" smtClean="0"/>
              <a:t>For example – </a:t>
            </a:r>
            <a:r>
              <a:rPr lang="en-US" b="1" baseline="0" dirty="0" smtClean="0"/>
              <a:t>John 1:1</a:t>
            </a:r>
            <a:r>
              <a:rPr lang="en-US" baseline="0" dirty="0" smtClean="0"/>
              <a:t> – Without God, there would be nothing. God was the very beginning of everything </a:t>
            </a:r>
            <a:r>
              <a:rPr lang="en-US" baseline="0" dirty="0" smtClean="0"/>
              <a:t>that we </a:t>
            </a:r>
            <a:r>
              <a:rPr lang="en-US" baseline="0" dirty="0" smtClean="0"/>
              <a:t>know as existence itself. Even faith has a beginning – </a:t>
            </a:r>
            <a:r>
              <a:rPr lang="en-US" b="1" baseline="0" dirty="0" smtClean="0"/>
              <a:t>Rom 10:17</a:t>
            </a:r>
            <a:r>
              <a:rPr lang="en-US" baseline="0" dirty="0" smtClean="0"/>
              <a:t> – True faith’s beginning is hearing God’s word, the instruction He gives us which we choose to believe or not believe is the basis of all genuine faith. Even love has a beginning – </a:t>
            </a:r>
            <a:r>
              <a:rPr lang="en-US" b="1" baseline="0" dirty="0" smtClean="0"/>
              <a:t>1 John 4:19</a:t>
            </a:r>
            <a:r>
              <a:rPr lang="en-US" baseline="0" dirty="0" smtClean="0"/>
              <a:t> – We wouldn’t understand love nor could we even apply love correctly if it weren’t for the example we have of God’s love </a:t>
            </a:r>
            <a:r>
              <a:rPr lang="en-US" baseline="0" dirty="0" smtClean="0"/>
              <a:t>as it is expressed toward </a:t>
            </a:r>
            <a:r>
              <a:rPr lang="en-US" baseline="0" dirty="0" smtClean="0"/>
              <a:t>us. So truly some of the most significant Christian principles in the bible all have a source, a beginning.</a:t>
            </a:r>
          </a:p>
          <a:p>
            <a:endParaRPr lang="en-US" baseline="0" dirty="0" smtClean="0"/>
          </a:p>
          <a:p>
            <a:r>
              <a:rPr lang="en-US" baseline="0" dirty="0" smtClean="0"/>
              <a:t>Wisdom also has a beginning </a:t>
            </a:r>
            <a:r>
              <a:rPr lang="en-US" baseline="0" dirty="0" smtClean="0"/>
              <a:t>– </a:t>
            </a:r>
            <a:r>
              <a:rPr lang="en-US" b="1" baseline="0" dirty="0" smtClean="0"/>
              <a:t>Psa 9:10a; Psa 111:10; Job 28:28</a:t>
            </a:r>
            <a:r>
              <a:rPr lang="en-US" baseline="0" dirty="0" smtClean="0"/>
              <a:t> – There will be no wisdom to be had by </a:t>
            </a:r>
            <a:r>
              <a:rPr lang="en-US" baseline="0" dirty="0" smtClean="0"/>
              <a:t>any of us </a:t>
            </a:r>
            <a:r>
              <a:rPr lang="en-US" baseline="0" dirty="0" smtClean="0"/>
              <a:t>without a healthy sense of fear toward the Lord. Without </a:t>
            </a:r>
            <a:r>
              <a:rPr lang="en-US" baseline="0" dirty="0" smtClean="0"/>
              <a:t>the fear </a:t>
            </a:r>
            <a:r>
              <a:rPr lang="en-US" baseline="0" dirty="0" smtClean="0"/>
              <a:t>of the Lord, </a:t>
            </a:r>
            <a:r>
              <a:rPr lang="en-US" baseline="0" dirty="0" smtClean="0"/>
              <a:t>not only will we not become wise, but we </a:t>
            </a:r>
            <a:r>
              <a:rPr lang="en-US" baseline="0" dirty="0" smtClean="0"/>
              <a:t>will inevitably become fools. </a:t>
            </a:r>
          </a:p>
          <a:p>
            <a:endParaRPr lang="es-GT" dirty="0"/>
          </a:p>
        </p:txBody>
      </p:sp>
      <p:sp>
        <p:nvSpPr>
          <p:cNvPr id="4" name="Slide Number Placeholder 3"/>
          <p:cNvSpPr>
            <a:spLocks noGrp="1"/>
          </p:cNvSpPr>
          <p:nvPr>
            <p:ph type="sldNum" sz="quarter" idx="10"/>
          </p:nvPr>
        </p:nvSpPr>
        <p:spPr/>
        <p:txBody>
          <a:bodyPr/>
          <a:lstStyle/>
          <a:p>
            <a:fld id="{E712F549-4277-491E-B045-5BF51186A4DF}" type="slidenum">
              <a:rPr lang="es-GT" smtClean="0"/>
              <a:t>2</a:t>
            </a:fld>
            <a:endParaRPr lang="es-GT" dirty="0"/>
          </a:p>
        </p:txBody>
      </p:sp>
    </p:spTree>
    <p:extLst>
      <p:ext uri="{BB962C8B-B14F-4D97-AF65-F5344CB8AC3E}">
        <p14:creationId xmlns:p14="http://schemas.microsoft.com/office/powerpoint/2010/main" val="747022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the first pillar of wisdom is the fear of the Lord. Every other aspect of wisdom depends on this one virtue</a:t>
            </a:r>
            <a:r>
              <a:rPr lang="en-US" sz="1200" kern="1200" baseline="0" dirty="0" smtClean="0">
                <a:solidFill>
                  <a:schemeClr val="tx1"/>
                </a:solidFill>
                <a:effectLst/>
                <a:latin typeface="+mn-lt"/>
                <a:ea typeface="+mn-ea"/>
                <a:cs typeface="+mn-cs"/>
              </a:rPr>
              <a:t> being in place. We defined wisdom last week as this: </a:t>
            </a:r>
            <a:r>
              <a:rPr lang="en-US" sz="1200" kern="1200" dirty="0" smtClean="0">
                <a:solidFill>
                  <a:schemeClr val="tx1"/>
                </a:solidFill>
                <a:effectLst/>
                <a:latin typeface="+mn-lt"/>
                <a:ea typeface="+mn-ea"/>
                <a:cs typeface="+mn-cs"/>
              </a:rPr>
              <a:t>“Wisdom is the combination of factual knowledge, situational insight,</a:t>
            </a:r>
            <a:r>
              <a:rPr lang="en-US" sz="1200" kern="1200" baseline="0" dirty="0" smtClean="0">
                <a:solidFill>
                  <a:schemeClr val="tx1"/>
                </a:solidFill>
                <a:effectLst/>
                <a:latin typeface="+mn-lt"/>
                <a:ea typeface="+mn-ea"/>
                <a:cs typeface="+mn-cs"/>
              </a:rPr>
              <a:t> a strong, necessary</a:t>
            </a:r>
            <a:r>
              <a:rPr lang="en-US" sz="1200" kern="1200" dirty="0" smtClean="0">
                <a:solidFill>
                  <a:schemeClr val="tx1"/>
                </a:solidFill>
                <a:effectLst/>
                <a:latin typeface="+mn-lt"/>
                <a:ea typeface="+mn-ea"/>
                <a:cs typeface="+mn-cs"/>
              </a:rPr>
              <a:t> resolve, that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when practiced, has the greatest likelihood of achieving an intended righteous goal”.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fear of</a:t>
            </a:r>
            <a:r>
              <a:rPr lang="en-US" sz="1200" kern="1200" baseline="0" dirty="0" smtClean="0">
                <a:solidFill>
                  <a:schemeClr val="tx1"/>
                </a:solidFill>
                <a:effectLst/>
                <a:latin typeface="+mn-lt"/>
                <a:ea typeface="+mn-ea"/>
                <a:cs typeface="+mn-cs"/>
              </a:rPr>
              <a:t> the Lord</a:t>
            </a:r>
            <a:r>
              <a:rPr lang="en-US" sz="1200" kern="1200" dirty="0" smtClean="0">
                <a:solidFill>
                  <a:schemeClr val="tx1"/>
                </a:solidFill>
                <a:effectLst/>
                <a:latin typeface="+mn-lt"/>
                <a:ea typeface="+mn-ea"/>
                <a:cs typeface="+mn-cs"/>
              </a:rPr>
              <a:t> is that necessary resolve.</a:t>
            </a:r>
            <a:r>
              <a:rPr lang="en-US" sz="1200" kern="1200" baseline="0" dirty="0" smtClean="0">
                <a:solidFill>
                  <a:schemeClr val="tx1"/>
                </a:solidFill>
                <a:effectLst/>
                <a:latin typeface="+mn-lt"/>
                <a:ea typeface="+mn-ea"/>
                <a:cs typeface="+mn-cs"/>
              </a:rPr>
              <a:t> Fear is that motivation to see a path through to its righteous end. </a:t>
            </a:r>
            <a:r>
              <a:rPr lang="en-US" sz="1200" kern="1200" dirty="0" smtClean="0">
                <a:solidFill>
                  <a:schemeClr val="tx1"/>
                </a:solidFill>
                <a:effectLst/>
                <a:latin typeface="+mn-lt"/>
                <a:ea typeface="+mn-ea"/>
                <a:cs typeface="+mn-cs"/>
              </a:rPr>
              <a:t>Just as a car cannot start without gas, fear is the fuel that ignites within us just the right resolve and incentive to begin thinking about life through the lens of wisdom.</a:t>
            </a:r>
          </a:p>
          <a:p>
            <a:endParaRPr lang="es-GT" dirty="0"/>
          </a:p>
        </p:txBody>
      </p:sp>
      <p:sp>
        <p:nvSpPr>
          <p:cNvPr id="4" name="Slide Number Placeholder 3"/>
          <p:cNvSpPr>
            <a:spLocks noGrp="1"/>
          </p:cNvSpPr>
          <p:nvPr>
            <p:ph type="sldNum" sz="quarter" idx="10"/>
          </p:nvPr>
        </p:nvSpPr>
        <p:spPr/>
        <p:txBody>
          <a:bodyPr/>
          <a:lstStyle/>
          <a:p>
            <a:fld id="{DD18FA12-6C28-43A1-98DF-A2D7D6D8C695}" type="slidenum">
              <a:rPr lang="es-GT" smtClean="0"/>
              <a:t>3</a:t>
            </a:fld>
            <a:endParaRPr lang="es-GT"/>
          </a:p>
        </p:txBody>
      </p:sp>
    </p:spTree>
    <p:extLst>
      <p:ext uri="{BB962C8B-B14F-4D97-AF65-F5344CB8AC3E}">
        <p14:creationId xmlns:p14="http://schemas.microsoft.com/office/powerpoint/2010/main" val="2477040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Because</a:t>
            </a:r>
            <a:r>
              <a:rPr lang="en-US"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if </a:t>
            </a:r>
            <a:r>
              <a:rPr lang="en-US" sz="1200" kern="1200" baseline="0" dirty="0" smtClean="0">
                <a:solidFill>
                  <a:schemeClr val="tx1"/>
                </a:solidFill>
                <a:effectLst/>
                <a:latin typeface="+mn-lt"/>
                <a:ea typeface="+mn-ea"/>
                <a:cs typeface="+mn-cs"/>
              </a:rPr>
              <a:t>don’t learn to </a:t>
            </a:r>
            <a:r>
              <a:rPr lang="en-US" sz="1200" kern="1200" baseline="0" dirty="0" smtClean="0">
                <a:solidFill>
                  <a:schemeClr val="tx1"/>
                </a:solidFill>
                <a:effectLst/>
                <a:latin typeface="+mn-lt"/>
                <a:ea typeface="+mn-ea"/>
                <a:cs typeface="+mn-cs"/>
              </a:rPr>
              <a:t>fear the Lord, we will never be a people </a:t>
            </a:r>
            <a:r>
              <a:rPr lang="en-US" sz="1200" kern="1200" baseline="0" dirty="0" smtClean="0">
                <a:solidFill>
                  <a:schemeClr val="tx1"/>
                </a:solidFill>
                <a:effectLst/>
                <a:latin typeface="+mn-lt"/>
                <a:ea typeface="+mn-ea"/>
                <a:cs typeface="+mn-cs"/>
              </a:rPr>
              <a:t>that readily </a:t>
            </a:r>
            <a:r>
              <a:rPr lang="en-US" sz="1200" kern="1200" baseline="0" dirty="0" smtClean="0">
                <a:solidFill>
                  <a:schemeClr val="tx1"/>
                </a:solidFill>
                <a:effectLst/>
                <a:latin typeface="+mn-lt"/>
                <a:ea typeface="+mn-ea"/>
                <a:cs typeface="+mn-cs"/>
              </a:rPr>
              <a:t>receive instruction – </a:t>
            </a:r>
            <a:r>
              <a:rPr lang="en-US" sz="1200" b="1" kern="1200" baseline="0" dirty="0" smtClean="0">
                <a:solidFill>
                  <a:schemeClr val="tx1"/>
                </a:solidFill>
                <a:effectLst/>
                <a:latin typeface="+mn-lt"/>
                <a:ea typeface="+mn-ea"/>
                <a:cs typeface="+mn-cs"/>
              </a:rPr>
              <a:t>Prov 15:33</a:t>
            </a:r>
            <a:r>
              <a:rPr lang="en-US" sz="1200" kern="1200" baseline="0" dirty="0" smtClean="0">
                <a:solidFill>
                  <a:schemeClr val="tx1"/>
                </a:solidFill>
                <a:effectLst/>
                <a:latin typeface="+mn-lt"/>
                <a:ea typeface="+mn-ea"/>
                <a:cs typeface="+mn-cs"/>
              </a:rPr>
              <a:t> – Wisdom demands accepting instruction so that we can have the factual we need to make the right decisions. Fools, however, despise wisdom and instruction. Why? Because they have no fear – </a:t>
            </a:r>
            <a:r>
              <a:rPr lang="en-US" sz="1200" b="1" kern="1200" baseline="0" dirty="0" smtClean="0">
                <a:solidFill>
                  <a:schemeClr val="tx1"/>
                </a:solidFill>
                <a:effectLst/>
                <a:latin typeface="+mn-lt"/>
                <a:ea typeface="+mn-ea"/>
                <a:cs typeface="+mn-cs"/>
              </a:rPr>
              <a:t>Prov 1:7</a:t>
            </a:r>
            <a:endParaRPr lang="en-US" sz="1200" b="0" kern="1200" baseline="0" dirty="0" smtClean="0">
              <a:solidFill>
                <a:schemeClr val="tx1"/>
              </a:solidFill>
              <a:effectLst/>
              <a:latin typeface="+mn-lt"/>
              <a:ea typeface="+mn-ea"/>
              <a:cs typeface="+mn-cs"/>
            </a:endParaRPr>
          </a:p>
          <a:p>
            <a:pPr lvl="0"/>
            <a:endParaRPr lang="en-US" sz="1200" b="0" kern="1200" baseline="0" dirty="0" smtClean="0">
              <a:solidFill>
                <a:schemeClr val="tx1"/>
              </a:solidFill>
              <a:effectLst/>
              <a:latin typeface="+mn-lt"/>
              <a:ea typeface="+mn-ea"/>
              <a:cs typeface="+mn-cs"/>
            </a:endParaRPr>
          </a:p>
          <a:p>
            <a:pPr lvl="0"/>
            <a:r>
              <a:rPr lang="en-US" sz="1200" kern="1200" baseline="0" dirty="0" smtClean="0">
                <a:solidFill>
                  <a:schemeClr val="tx1"/>
                </a:solidFill>
                <a:effectLst/>
                <a:latin typeface="+mn-lt"/>
                <a:ea typeface="+mn-ea"/>
                <a:cs typeface="+mn-cs"/>
              </a:rPr>
              <a:t>It is not uncommon for someone to be instructing another from God’s word, especially in a public setting where a lot of people are present, for there to be people present who completing tune out the instruction. Preachers experience </a:t>
            </a:r>
            <a:r>
              <a:rPr lang="en-US" sz="1200" kern="1200" baseline="0" dirty="0" smtClean="0">
                <a:solidFill>
                  <a:schemeClr val="tx1"/>
                </a:solidFill>
                <a:effectLst/>
                <a:latin typeface="+mn-lt"/>
                <a:ea typeface="+mn-ea"/>
                <a:cs typeface="+mn-cs"/>
              </a:rPr>
              <a:t>this all the time </a:t>
            </a:r>
            <a:r>
              <a:rPr lang="en-US" sz="1200" kern="1200" baseline="0" dirty="0" smtClean="0">
                <a:solidFill>
                  <a:schemeClr val="tx1"/>
                </a:solidFill>
                <a:effectLst/>
                <a:latin typeface="+mn-lt"/>
                <a:ea typeface="+mn-ea"/>
                <a:cs typeface="+mn-cs"/>
              </a:rPr>
              <a:t>as do most bible class teachers. </a:t>
            </a:r>
            <a:r>
              <a:rPr lang="en-US" sz="1200" kern="1200" baseline="0" dirty="0" smtClean="0">
                <a:solidFill>
                  <a:schemeClr val="tx1"/>
                </a:solidFill>
                <a:effectLst/>
                <a:latin typeface="+mn-lt"/>
                <a:ea typeface="+mn-ea"/>
                <a:cs typeface="+mn-cs"/>
              </a:rPr>
              <a:t>For some, instruction </a:t>
            </a:r>
            <a:r>
              <a:rPr lang="en-US" sz="1200" kern="1200" baseline="0" dirty="0" smtClean="0">
                <a:solidFill>
                  <a:schemeClr val="tx1"/>
                </a:solidFill>
                <a:effectLst/>
                <a:latin typeface="+mn-lt"/>
                <a:ea typeface="+mn-ea"/>
                <a:cs typeface="+mn-cs"/>
              </a:rPr>
              <a:t>goes through one ear and out the other. They’re playing on their phones, whispering in the ears of the person sitting next to them, making fun of </a:t>
            </a:r>
            <a:r>
              <a:rPr lang="en-US" sz="1200" kern="1200" baseline="0" dirty="0" smtClean="0">
                <a:solidFill>
                  <a:schemeClr val="tx1"/>
                </a:solidFill>
                <a:effectLst/>
                <a:latin typeface="+mn-lt"/>
                <a:ea typeface="+mn-ea"/>
                <a:cs typeface="+mn-cs"/>
              </a:rPr>
              <a:t>the speaker said </a:t>
            </a:r>
            <a:r>
              <a:rPr lang="en-US" sz="1200" kern="1200" baseline="0" dirty="0" smtClean="0">
                <a:solidFill>
                  <a:schemeClr val="tx1"/>
                </a:solidFill>
                <a:effectLst/>
                <a:latin typeface="+mn-lt"/>
                <a:ea typeface="+mn-ea"/>
                <a:cs typeface="+mn-cs"/>
              </a:rPr>
              <a:t>something wrong, misquoted a verse, honing in on </a:t>
            </a:r>
            <a:r>
              <a:rPr lang="en-US" sz="1200" kern="1200" baseline="0" dirty="0" smtClean="0">
                <a:solidFill>
                  <a:schemeClr val="tx1"/>
                </a:solidFill>
                <a:effectLst/>
                <a:latin typeface="+mn-lt"/>
                <a:ea typeface="+mn-ea"/>
                <a:cs typeface="+mn-cs"/>
              </a:rPr>
              <a:t>their personally </a:t>
            </a:r>
            <a:r>
              <a:rPr lang="en-US" sz="1200" kern="1200" baseline="0" dirty="0" smtClean="0">
                <a:solidFill>
                  <a:schemeClr val="tx1"/>
                </a:solidFill>
                <a:effectLst/>
                <a:latin typeface="+mn-lt"/>
                <a:ea typeface="+mn-ea"/>
                <a:cs typeface="+mn-cs"/>
              </a:rPr>
              <a:t>quarks, and more. </a:t>
            </a:r>
            <a:r>
              <a:rPr lang="en-US" sz="1200" kern="1200" baseline="0" dirty="0" smtClean="0">
                <a:solidFill>
                  <a:schemeClr val="tx1"/>
                </a:solidFill>
                <a:effectLst/>
                <a:latin typeface="+mn-lt"/>
                <a:ea typeface="+mn-ea"/>
                <a:cs typeface="+mn-cs"/>
              </a:rPr>
              <a:t>If we’re doing that, there </a:t>
            </a:r>
            <a:r>
              <a:rPr lang="en-US" sz="1200" kern="1200" baseline="0" dirty="0" smtClean="0">
                <a:solidFill>
                  <a:schemeClr val="tx1"/>
                </a:solidFill>
                <a:effectLst/>
                <a:latin typeface="+mn-lt"/>
                <a:ea typeface="+mn-ea"/>
                <a:cs typeface="+mn-cs"/>
              </a:rPr>
              <a:t>is no awareness of Jesus being among us, no respect for occasions </a:t>
            </a:r>
            <a:r>
              <a:rPr lang="en-US" sz="1200" kern="1200" baseline="0" dirty="0" smtClean="0">
                <a:solidFill>
                  <a:schemeClr val="tx1"/>
                </a:solidFill>
                <a:effectLst/>
                <a:latin typeface="+mn-lt"/>
                <a:ea typeface="+mn-ea"/>
                <a:cs typeface="+mn-cs"/>
              </a:rPr>
              <a:t>such as this that </a:t>
            </a:r>
            <a:r>
              <a:rPr lang="en-US" sz="1200" kern="1200" baseline="0" dirty="0" smtClean="0">
                <a:solidFill>
                  <a:schemeClr val="tx1"/>
                </a:solidFill>
                <a:effectLst/>
                <a:latin typeface="+mn-lt"/>
                <a:ea typeface="+mn-ea"/>
                <a:cs typeface="+mn-cs"/>
              </a:rPr>
              <a:t>call for instruction so we might gain knowledge. To sum it up, there’s no fear of God. </a:t>
            </a:r>
            <a:endParaRPr lang="es-GT"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12F549-4277-491E-B045-5BF51186A4DF}" type="slidenum">
              <a:rPr lang="es-GT" smtClean="0"/>
              <a:t>4</a:t>
            </a:fld>
            <a:endParaRPr lang="es-GT"/>
          </a:p>
        </p:txBody>
      </p:sp>
    </p:spTree>
    <p:extLst>
      <p:ext uri="{BB962C8B-B14F-4D97-AF65-F5344CB8AC3E}">
        <p14:creationId xmlns:p14="http://schemas.microsoft.com/office/powerpoint/2010/main" val="2258927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Think about it this way. How do children begin learning to obey the instruction</a:t>
            </a:r>
            <a:r>
              <a:rPr lang="en-US" sz="1200" kern="1200" baseline="0" dirty="0" smtClean="0">
                <a:solidFill>
                  <a:schemeClr val="tx1"/>
                </a:solidFill>
                <a:effectLst/>
                <a:latin typeface="+mn-lt"/>
                <a:ea typeface="+mn-ea"/>
                <a:cs typeface="+mn-cs"/>
              </a:rPr>
              <a:t> of their parents? What do they need when they’re young to learn the fundamentals of life so that when they’re grown up and the </a:t>
            </a:r>
            <a:r>
              <a:rPr lang="en-US" sz="1200" kern="1200" baseline="0" dirty="0" smtClean="0">
                <a:solidFill>
                  <a:schemeClr val="tx1"/>
                </a:solidFill>
                <a:effectLst/>
                <a:latin typeface="+mn-lt"/>
                <a:ea typeface="+mn-ea"/>
                <a:cs typeface="+mn-cs"/>
              </a:rPr>
              <a:t>real challenges </a:t>
            </a:r>
            <a:r>
              <a:rPr lang="en-US" sz="1200" kern="1200" baseline="0" dirty="0" smtClean="0">
                <a:solidFill>
                  <a:schemeClr val="tx1"/>
                </a:solidFill>
                <a:effectLst/>
                <a:latin typeface="+mn-lt"/>
                <a:ea typeface="+mn-ea"/>
                <a:cs typeface="+mn-cs"/>
              </a:rPr>
              <a:t>come, they’ll have the </a:t>
            </a:r>
            <a:r>
              <a:rPr lang="en-US" sz="1200" kern="1200" baseline="0" dirty="0" smtClean="0">
                <a:solidFill>
                  <a:schemeClr val="tx1"/>
                </a:solidFill>
                <a:effectLst/>
                <a:latin typeface="+mn-lt"/>
                <a:ea typeface="+mn-ea"/>
                <a:cs typeface="+mn-cs"/>
              </a:rPr>
              <a:t>knowledge, insight, </a:t>
            </a:r>
            <a:r>
              <a:rPr lang="en-US" sz="1200" kern="1200" baseline="0" dirty="0" smtClean="0">
                <a:solidFill>
                  <a:schemeClr val="tx1"/>
                </a:solidFill>
                <a:effectLst/>
                <a:latin typeface="+mn-lt"/>
                <a:ea typeface="+mn-ea"/>
                <a:cs typeface="+mn-cs"/>
              </a:rPr>
              <a:t>and resolve to handle them appropriately</a:t>
            </a:r>
            <a:r>
              <a:rPr lang="en-US" sz="1200" kern="1200" dirty="0" smtClean="0">
                <a:solidFill>
                  <a:schemeClr val="tx1"/>
                </a:solidFill>
                <a:effectLst/>
                <a:latin typeface="+mn-lt"/>
                <a:ea typeface="+mn-ea"/>
                <a:cs typeface="+mn-cs"/>
              </a:rPr>
              <a:t>? They need discipline. They need</a:t>
            </a:r>
            <a:r>
              <a:rPr lang="en-US" sz="1200" kern="1200" baseline="0" dirty="0" smtClean="0">
                <a:solidFill>
                  <a:schemeClr val="tx1"/>
                </a:solidFill>
                <a:effectLst/>
                <a:latin typeface="+mn-lt"/>
                <a:ea typeface="+mn-ea"/>
                <a:cs typeface="+mn-cs"/>
              </a:rPr>
              <a:t> the fear put in them –</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Prov 22:15</a:t>
            </a:r>
            <a:r>
              <a:rPr lang="en-US" sz="1200" kern="1200" baseline="0" dirty="0" smtClean="0">
                <a:solidFill>
                  <a:schemeClr val="tx1"/>
                </a:solidFill>
                <a:effectLst/>
                <a:latin typeface="+mn-lt"/>
                <a:ea typeface="+mn-ea"/>
                <a:cs typeface="+mn-cs"/>
              </a:rPr>
              <a:t> – </a:t>
            </a:r>
            <a:r>
              <a:rPr lang="en-US" sz="1200" kern="1200" baseline="0" dirty="0" smtClean="0">
                <a:solidFill>
                  <a:schemeClr val="tx1"/>
                </a:solidFill>
                <a:effectLst/>
                <a:latin typeface="+mn-lt"/>
                <a:ea typeface="+mn-ea"/>
                <a:cs typeface="+mn-cs"/>
              </a:rPr>
              <a:t>Right? As </a:t>
            </a:r>
            <a:r>
              <a:rPr lang="en-US" sz="1200" kern="1200" baseline="0" dirty="0" smtClean="0">
                <a:solidFill>
                  <a:schemeClr val="tx1"/>
                </a:solidFill>
                <a:effectLst/>
                <a:latin typeface="+mn-lt"/>
                <a:ea typeface="+mn-ea"/>
                <a:cs typeface="+mn-cs"/>
              </a:rPr>
              <a:t>much as we love young children, they struggle very early on with selfishness. Concepts like “sharing” can become extremely challenging. Even </a:t>
            </a:r>
            <a:r>
              <a:rPr lang="en-US" sz="1200" kern="1200" baseline="0" dirty="0" smtClean="0">
                <a:solidFill>
                  <a:schemeClr val="tx1"/>
                </a:solidFill>
                <a:effectLst/>
                <a:latin typeface="+mn-lt"/>
                <a:ea typeface="+mn-ea"/>
                <a:cs typeface="+mn-cs"/>
              </a:rPr>
              <a:t>simple </a:t>
            </a:r>
            <a:r>
              <a:rPr lang="en-US" sz="1200" kern="1200" baseline="0" dirty="0" smtClean="0">
                <a:solidFill>
                  <a:schemeClr val="tx1"/>
                </a:solidFill>
                <a:effectLst/>
                <a:latin typeface="+mn-lt"/>
                <a:ea typeface="+mn-ea"/>
                <a:cs typeface="+mn-cs"/>
              </a:rPr>
              <a:t>instructions like “do not eat that cookie until after dinner” can be really hard to obey. That is, until you know what’s coming to you if you disobey</a:t>
            </a:r>
            <a:r>
              <a:rPr lang="en-US" sz="1200" kern="1200" baseline="0" dirty="0" smtClean="0">
                <a:solidFill>
                  <a:schemeClr val="tx1"/>
                </a:solidFill>
                <a:effectLst/>
                <a:latin typeface="+mn-lt"/>
                <a:ea typeface="+mn-ea"/>
                <a:cs typeface="+mn-cs"/>
              </a:rPr>
              <a:t>.</a:t>
            </a:r>
          </a:p>
          <a:p>
            <a:pPr lvl="0"/>
            <a:endParaRPr lang="en-US" sz="1200" kern="1200" baseline="0" dirty="0" smtClean="0">
              <a:solidFill>
                <a:schemeClr val="tx1"/>
              </a:solidFill>
              <a:effectLst/>
              <a:latin typeface="+mn-lt"/>
              <a:ea typeface="+mn-ea"/>
              <a:cs typeface="+mn-cs"/>
            </a:endParaRPr>
          </a:p>
          <a:p>
            <a:pPr lvl="0"/>
            <a:r>
              <a:rPr lang="en-US" sz="1200" kern="1200" baseline="0" dirty="0" smtClean="0">
                <a:solidFill>
                  <a:schemeClr val="tx1"/>
                </a:solidFill>
                <a:effectLst/>
                <a:latin typeface="+mn-lt"/>
                <a:ea typeface="+mn-ea"/>
                <a:cs typeface="+mn-cs"/>
              </a:rPr>
              <a:t>The </a:t>
            </a:r>
            <a:r>
              <a:rPr lang="en-US" sz="1200" kern="1200" baseline="0" dirty="0" smtClean="0">
                <a:solidFill>
                  <a:schemeClr val="tx1"/>
                </a:solidFill>
                <a:effectLst/>
                <a:latin typeface="+mn-lt"/>
                <a:ea typeface="+mn-ea"/>
                <a:cs typeface="+mn-cs"/>
              </a:rPr>
              <a:t>point </a:t>
            </a:r>
            <a:r>
              <a:rPr lang="en-US" sz="1200" kern="1200" baseline="0" dirty="0" smtClean="0">
                <a:solidFill>
                  <a:schemeClr val="tx1"/>
                </a:solidFill>
                <a:effectLst/>
                <a:latin typeface="+mn-lt"/>
                <a:ea typeface="+mn-ea"/>
                <a:cs typeface="+mn-cs"/>
              </a:rPr>
              <a:t>is this: even </a:t>
            </a:r>
            <a:r>
              <a:rPr lang="en-US" sz="1200" kern="1200" baseline="0" dirty="0" smtClean="0">
                <a:solidFill>
                  <a:schemeClr val="tx1"/>
                </a:solidFill>
                <a:effectLst/>
                <a:latin typeface="+mn-lt"/>
                <a:ea typeface="+mn-ea"/>
                <a:cs typeface="+mn-cs"/>
              </a:rPr>
              <a:t>as adults, we have a similar </a:t>
            </a:r>
            <a:r>
              <a:rPr lang="en-US" sz="1200" kern="1200" dirty="0" smtClean="0">
                <a:solidFill>
                  <a:schemeClr val="tx1"/>
                </a:solidFill>
                <a:effectLst/>
                <a:latin typeface="+mn-lt"/>
                <a:ea typeface="+mn-ea"/>
                <a:cs typeface="+mn-cs"/>
              </a:rPr>
              <a:t>“foolishness” that is bound up in our hearts that culminates into sin – </a:t>
            </a:r>
            <a:r>
              <a:rPr lang="en-US" sz="1200" b="1" kern="1200" dirty="0" smtClean="0">
                <a:solidFill>
                  <a:schemeClr val="tx1"/>
                </a:solidFill>
                <a:effectLst/>
                <a:latin typeface="+mn-lt"/>
                <a:ea typeface="+mn-ea"/>
                <a:cs typeface="+mn-cs"/>
              </a:rPr>
              <a:t>Eph 4:14</a:t>
            </a:r>
            <a:r>
              <a:rPr lang="en-US" sz="1200" b="0" kern="1200" baseline="0" dirty="0" smtClean="0">
                <a:solidFill>
                  <a:schemeClr val="tx1"/>
                </a:solidFill>
                <a:effectLst/>
                <a:latin typeface="+mn-lt"/>
                <a:ea typeface="+mn-ea"/>
                <a:cs typeface="+mn-cs"/>
              </a:rPr>
              <a:t> – What this means is that there are people in the world that want to use </a:t>
            </a:r>
            <a:r>
              <a:rPr lang="en-US" sz="1200" b="0" kern="1200" baseline="0" dirty="0" smtClean="0">
                <a:solidFill>
                  <a:schemeClr val="tx1"/>
                </a:solidFill>
                <a:effectLst/>
                <a:latin typeface="+mn-lt"/>
                <a:ea typeface="+mn-ea"/>
                <a:cs typeface="+mn-cs"/>
              </a:rPr>
              <a:t>us, abuse </a:t>
            </a:r>
            <a:r>
              <a:rPr lang="en-US" sz="1200" b="0" kern="1200" baseline="0" dirty="0" smtClean="0">
                <a:solidFill>
                  <a:schemeClr val="tx1"/>
                </a:solidFill>
                <a:effectLst/>
                <a:latin typeface="+mn-lt"/>
                <a:ea typeface="+mn-ea"/>
                <a:cs typeface="+mn-cs"/>
              </a:rPr>
              <a:t>us, manipulate us, take advantage of us, </a:t>
            </a:r>
            <a:r>
              <a:rPr lang="en-US" sz="1200" b="0" kern="1200" baseline="0" dirty="0" smtClean="0">
                <a:solidFill>
                  <a:schemeClr val="tx1"/>
                </a:solidFill>
                <a:effectLst/>
                <a:latin typeface="+mn-lt"/>
                <a:ea typeface="+mn-ea"/>
                <a:cs typeface="+mn-cs"/>
              </a:rPr>
              <a:t>threaten us, all </a:t>
            </a:r>
            <a:r>
              <a:rPr lang="en-US" sz="1200" b="0" kern="1200" baseline="0" dirty="0" smtClean="0">
                <a:solidFill>
                  <a:schemeClr val="tx1"/>
                </a:solidFill>
                <a:effectLst/>
                <a:latin typeface="+mn-lt"/>
                <a:ea typeface="+mn-ea"/>
                <a:cs typeface="+mn-cs"/>
              </a:rPr>
              <a:t>for their own selfish gain. And they’ll use every trick in the book they can muster to do so – </a:t>
            </a:r>
            <a:r>
              <a:rPr lang="en-US" sz="1200" b="0" kern="1200" baseline="0" dirty="0" smtClean="0">
                <a:solidFill>
                  <a:schemeClr val="tx1"/>
                </a:solidFill>
                <a:effectLst/>
                <a:latin typeface="+mn-lt"/>
                <a:ea typeface="+mn-ea"/>
                <a:cs typeface="+mn-cs"/>
              </a:rPr>
              <a:t>Paul calls it craftiness </a:t>
            </a:r>
            <a:r>
              <a:rPr lang="en-US" sz="1200" b="0" kern="1200" baseline="0" dirty="0" smtClean="0">
                <a:solidFill>
                  <a:schemeClr val="tx1"/>
                </a:solidFill>
                <a:effectLst/>
                <a:latin typeface="+mn-lt"/>
                <a:ea typeface="+mn-ea"/>
                <a:cs typeface="+mn-cs"/>
              </a:rPr>
              <a:t>and deceitful scheming. How do we prevent </a:t>
            </a:r>
            <a:r>
              <a:rPr lang="en-US" sz="1200" b="0" kern="1200" baseline="0" dirty="0" smtClean="0">
                <a:solidFill>
                  <a:schemeClr val="tx1"/>
                </a:solidFill>
                <a:effectLst/>
                <a:latin typeface="+mn-lt"/>
                <a:ea typeface="+mn-ea"/>
                <a:cs typeface="+mn-cs"/>
              </a:rPr>
              <a:t>being taken advantage of in this way? </a:t>
            </a:r>
            <a:r>
              <a:rPr lang="en-US" sz="1200" b="0" kern="1200" baseline="0" dirty="0" smtClean="0">
                <a:solidFill>
                  <a:schemeClr val="tx1"/>
                </a:solidFill>
                <a:effectLst/>
                <a:latin typeface="+mn-lt"/>
                <a:ea typeface="+mn-ea"/>
                <a:cs typeface="+mn-cs"/>
              </a:rPr>
              <a:t>The </a:t>
            </a:r>
            <a:r>
              <a:rPr lang="en-US" sz="1200" b="0" kern="1200" baseline="0" dirty="0" smtClean="0">
                <a:solidFill>
                  <a:schemeClr val="tx1"/>
                </a:solidFill>
                <a:effectLst/>
                <a:latin typeface="+mn-lt"/>
                <a:ea typeface="+mn-ea"/>
                <a:cs typeface="+mn-cs"/>
              </a:rPr>
              <a:t>next verse </a:t>
            </a:r>
            <a:r>
              <a:rPr lang="en-US" sz="1200" b="0" kern="1200" baseline="0" dirty="0" smtClean="0">
                <a:solidFill>
                  <a:schemeClr val="tx1"/>
                </a:solidFill>
                <a:effectLst/>
                <a:latin typeface="+mn-lt"/>
                <a:ea typeface="+mn-ea"/>
                <a:cs typeface="+mn-cs"/>
              </a:rPr>
              <a:t>tells us – we’re to “grow up</a:t>
            </a:r>
            <a:r>
              <a:rPr lang="en-US" sz="1200" b="0" kern="1200" baseline="0" dirty="0" smtClean="0">
                <a:solidFill>
                  <a:schemeClr val="tx1"/>
                </a:solidFill>
                <a:effectLst/>
                <a:latin typeface="+mn-lt"/>
                <a:ea typeface="+mn-ea"/>
                <a:cs typeface="+mn-cs"/>
              </a:rPr>
              <a:t>”. We’re to grow in into Him in all things. </a:t>
            </a:r>
            <a:r>
              <a:rPr lang="en-US" sz="1200" b="0" kern="1200" baseline="0" dirty="0" smtClean="0">
                <a:solidFill>
                  <a:schemeClr val="tx1"/>
                </a:solidFill>
                <a:effectLst/>
                <a:latin typeface="+mn-lt"/>
                <a:ea typeface="+mn-ea"/>
                <a:cs typeface="+mn-cs"/>
              </a:rPr>
              <a:t>And children of God will never grow up until they learn the fear of the Lord. </a:t>
            </a:r>
            <a:endParaRPr lang="es-GT" sz="1200" kern="1200" dirty="0" smtClean="0">
              <a:solidFill>
                <a:schemeClr val="tx1"/>
              </a:solidFill>
              <a:effectLst/>
              <a:latin typeface="+mn-lt"/>
              <a:ea typeface="+mn-ea"/>
              <a:cs typeface="+mn-cs"/>
            </a:endParaRPr>
          </a:p>
          <a:p>
            <a:endParaRPr lang="es-GT" dirty="0"/>
          </a:p>
        </p:txBody>
      </p:sp>
      <p:sp>
        <p:nvSpPr>
          <p:cNvPr id="4" name="Slide Number Placeholder 3"/>
          <p:cNvSpPr>
            <a:spLocks noGrp="1"/>
          </p:cNvSpPr>
          <p:nvPr>
            <p:ph type="sldNum" sz="quarter" idx="10"/>
          </p:nvPr>
        </p:nvSpPr>
        <p:spPr/>
        <p:txBody>
          <a:bodyPr/>
          <a:lstStyle/>
          <a:p>
            <a:fld id="{E712F549-4277-491E-B045-5BF51186A4DF}" type="slidenum">
              <a:rPr lang="es-GT" smtClean="0"/>
              <a:t>5</a:t>
            </a:fld>
            <a:endParaRPr lang="es-GT"/>
          </a:p>
        </p:txBody>
      </p:sp>
    </p:spTree>
    <p:extLst>
      <p:ext uri="{BB962C8B-B14F-4D97-AF65-F5344CB8AC3E}">
        <p14:creationId xmlns:p14="http://schemas.microsoft.com/office/powerpoint/2010/main" val="1143620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why do some in</a:t>
            </a:r>
            <a:r>
              <a:rPr lang="en-US" baseline="0" dirty="0" smtClean="0"/>
              <a:t> mainstream Christendom, and even some in the church, balk at the subject of fearing God? Why is that a subject that many Christians don’t want to think about?</a:t>
            </a:r>
            <a:endParaRPr lang="en-US" dirty="0" smtClean="0"/>
          </a:p>
          <a:p>
            <a:endParaRPr lang="en-US" dirty="0" smtClean="0"/>
          </a:p>
          <a:p>
            <a:r>
              <a:rPr lang="en-US" dirty="0" smtClean="0"/>
              <a:t>“</a:t>
            </a:r>
            <a:r>
              <a:rPr lang="en-US" dirty="0" smtClean="0"/>
              <a:t>But I don’t want my relationship with God to be defined</a:t>
            </a:r>
            <a:r>
              <a:rPr lang="en-US" baseline="0" dirty="0" smtClean="0"/>
              <a:t> by </a:t>
            </a:r>
            <a:r>
              <a:rPr lang="en-US" dirty="0" smtClean="0"/>
              <a:t>fear” – Funny, since those we admire most in the bible</a:t>
            </a:r>
            <a:r>
              <a:rPr lang="en-US" baseline="0" dirty="0" smtClean="0"/>
              <a:t> all had a healthy fear of the Lord.</a:t>
            </a:r>
          </a:p>
          <a:p>
            <a:endParaRPr lang="en-US" baseline="0" dirty="0" smtClean="0"/>
          </a:p>
          <a:p>
            <a:r>
              <a:rPr lang="en-US" baseline="0" dirty="0" smtClean="0"/>
              <a:t>When Abraham was about to obey God and sacrifice his son as a burnt offering, God stopped Him and said, “for now I know you fear the Lord.” – </a:t>
            </a:r>
            <a:r>
              <a:rPr lang="en-US" b="1" baseline="0" dirty="0" smtClean="0"/>
              <a:t>Gen </a:t>
            </a:r>
            <a:r>
              <a:rPr lang="en-US" b="1" baseline="0" dirty="0" smtClean="0"/>
              <a:t>22:12</a:t>
            </a:r>
            <a:endParaRPr lang="en-US" b="0" baseline="0" dirty="0" smtClean="0"/>
          </a:p>
          <a:p>
            <a:r>
              <a:rPr lang="en-US" baseline="0" dirty="0" smtClean="0"/>
              <a:t>When </a:t>
            </a:r>
            <a:r>
              <a:rPr lang="en-US" baseline="0" dirty="0" smtClean="0"/>
              <a:t>the Hebrew midwives refused to kill the Israelite baby boys, we’re told that the reason was they “feared God” – </a:t>
            </a:r>
            <a:r>
              <a:rPr lang="en-US" b="1" baseline="0" dirty="0" smtClean="0"/>
              <a:t>Ex </a:t>
            </a:r>
            <a:r>
              <a:rPr lang="en-US" b="1" baseline="0" dirty="0" smtClean="0"/>
              <a:t>1:17,22</a:t>
            </a:r>
            <a:endParaRPr lang="en-US" b="0" baseline="0" dirty="0" smtClean="0"/>
          </a:p>
          <a:p>
            <a:r>
              <a:rPr lang="en-US" b="0" baseline="0" dirty="0" smtClean="0"/>
              <a:t>When </a:t>
            </a:r>
            <a:r>
              <a:rPr lang="en-US" baseline="0" dirty="0" smtClean="0"/>
              <a:t>Moses father-in-law was giving him advice on how to delegate his duties, he advised him to select judges among the people who “fear God” – </a:t>
            </a:r>
            <a:r>
              <a:rPr lang="en-US" b="1" baseline="0" dirty="0" smtClean="0"/>
              <a:t>Ex </a:t>
            </a:r>
            <a:r>
              <a:rPr lang="en-US" b="1" baseline="0" dirty="0" smtClean="0"/>
              <a:t>18:21</a:t>
            </a:r>
            <a:endParaRPr lang="en-US" b="0" baseline="0" dirty="0" smtClean="0"/>
          </a:p>
          <a:p>
            <a:r>
              <a:rPr lang="en-US" baseline="0" dirty="0" smtClean="0"/>
              <a:t>Job </a:t>
            </a:r>
            <a:r>
              <a:rPr lang="en-US" baseline="0" dirty="0" smtClean="0"/>
              <a:t>is described by God as one “fearing God and turning away from evil” – </a:t>
            </a:r>
            <a:r>
              <a:rPr lang="en-US" b="1" baseline="0" dirty="0" smtClean="0"/>
              <a:t>Job </a:t>
            </a:r>
            <a:r>
              <a:rPr lang="en-US" b="1" baseline="0" dirty="0" smtClean="0"/>
              <a:t>1:1,8</a:t>
            </a:r>
            <a:endParaRPr lang="en-US" b="0" baseline="0" dirty="0" smtClean="0"/>
          </a:p>
          <a:p>
            <a:r>
              <a:rPr lang="en-US" baseline="0" dirty="0" smtClean="0"/>
              <a:t>Regarding </a:t>
            </a:r>
            <a:r>
              <a:rPr lang="en-US" baseline="0" dirty="0" smtClean="0"/>
              <a:t>the virtuous woman of Prov 31, we learn that “a woman who fears the Lord shall be praised” – </a:t>
            </a:r>
            <a:r>
              <a:rPr lang="en-US" b="1" baseline="0" dirty="0" smtClean="0"/>
              <a:t>Prov </a:t>
            </a:r>
            <a:r>
              <a:rPr lang="en-US" b="1" baseline="0" dirty="0" smtClean="0"/>
              <a:t>31:30</a:t>
            </a:r>
            <a:endParaRPr lang="en-US" b="0" baseline="0" dirty="0" smtClean="0"/>
          </a:p>
          <a:p>
            <a:r>
              <a:rPr lang="en-US" baseline="0" dirty="0" smtClean="0"/>
              <a:t>When </a:t>
            </a:r>
            <a:r>
              <a:rPr lang="en-US" baseline="0" dirty="0" smtClean="0"/>
              <a:t>the thief on the cross rebuked his </a:t>
            </a:r>
            <a:r>
              <a:rPr lang="en-US" baseline="0" dirty="0" smtClean="0"/>
              <a:t>fellow </a:t>
            </a:r>
            <a:r>
              <a:rPr lang="en-US" baseline="0" dirty="0" smtClean="0"/>
              <a:t>thief for mocking Jesus, he said, “Do you not even fear God?”, </a:t>
            </a:r>
            <a:r>
              <a:rPr lang="en-US" baseline="0" dirty="0" smtClean="0"/>
              <a:t>which implies </a:t>
            </a:r>
            <a:r>
              <a:rPr lang="en-US" baseline="0" dirty="0" smtClean="0"/>
              <a:t>that he did – </a:t>
            </a:r>
            <a:r>
              <a:rPr lang="en-US" b="1" baseline="0" dirty="0" smtClean="0"/>
              <a:t>Luke </a:t>
            </a:r>
            <a:r>
              <a:rPr lang="en-US" b="1" baseline="0" dirty="0" smtClean="0"/>
              <a:t>23:40</a:t>
            </a:r>
            <a:endParaRPr lang="en-US" b="0" baseline="0" dirty="0" smtClean="0"/>
          </a:p>
          <a:p>
            <a:r>
              <a:rPr lang="en-US" baseline="0" dirty="0" smtClean="0"/>
              <a:t>Cornelius </a:t>
            </a:r>
            <a:r>
              <a:rPr lang="en-US" baseline="0" dirty="0" smtClean="0"/>
              <a:t>was described as “a righteous and God-fearing man…” – </a:t>
            </a:r>
            <a:r>
              <a:rPr lang="en-US" b="1" baseline="0" dirty="0" smtClean="0"/>
              <a:t>Acts </a:t>
            </a:r>
            <a:r>
              <a:rPr lang="en-US" b="1" baseline="0" dirty="0" smtClean="0"/>
              <a:t>10:22</a:t>
            </a:r>
            <a:endParaRPr lang="en-US" b="0" baseline="0" dirty="0" smtClean="0"/>
          </a:p>
          <a:p>
            <a:r>
              <a:rPr lang="en-US" baseline="0" dirty="0" smtClean="0"/>
              <a:t>And </a:t>
            </a:r>
            <a:r>
              <a:rPr lang="en-US" baseline="0" dirty="0" smtClean="0"/>
              <a:t>the Apostles…what made them such great evangelists? “Knowing the fear of the Lord, we persuade men…” – </a:t>
            </a:r>
            <a:r>
              <a:rPr lang="en-US" b="1" baseline="0" dirty="0" smtClean="0"/>
              <a:t>2 Cor </a:t>
            </a:r>
            <a:r>
              <a:rPr lang="en-US" b="1" baseline="0" dirty="0" smtClean="0"/>
              <a:t>5:11</a:t>
            </a:r>
          </a:p>
          <a:p>
            <a:endParaRPr lang="en-US" baseline="0" dirty="0" smtClean="0"/>
          </a:p>
          <a:p>
            <a:r>
              <a:rPr lang="en-US" baseline="0" dirty="0" smtClean="0"/>
              <a:t>These </a:t>
            </a:r>
            <a:r>
              <a:rPr lang="en-US" baseline="0" dirty="0" smtClean="0"/>
              <a:t>are some of the most honored, well-respected men and women of the bible and they all had one thing in common – they feared the Lord.</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“But I’m saved by grace!” – Yes, we are. “Amazing grace, how sweet the sound, that saved a wretch like me. But what’s the second verse? – </a:t>
            </a:r>
            <a:r>
              <a:rPr lang="en-US" sz="1200" kern="1200" dirty="0" smtClean="0">
                <a:solidFill>
                  <a:schemeClr val="tx1"/>
                </a:solidFill>
                <a:effectLst/>
                <a:latin typeface="+mn-lt"/>
                <a:ea typeface="+mn-ea"/>
                <a:cs typeface="+mn-cs"/>
              </a:rPr>
              <a:t>“Was grace that taught my heart to fear…”.</a:t>
            </a:r>
            <a:r>
              <a:rPr lang="en-US" sz="1200" kern="1200" baseline="0" dirty="0" smtClean="0">
                <a:solidFill>
                  <a:schemeClr val="tx1"/>
                </a:solidFill>
                <a:effectLst/>
                <a:latin typeface="+mn-lt"/>
                <a:ea typeface="+mn-ea"/>
                <a:cs typeface="+mn-cs"/>
              </a:rPr>
              <a:t> And when that fear becomes rooted in us and we grow in faith, what we actually find out is that a lot of the motive for why we do things as mature Christians is not driven by fear as much as it is driven by love – “And grace my fears relieved…” – </a:t>
            </a:r>
            <a:r>
              <a:rPr lang="en-US" sz="1200" b="1" kern="1200" baseline="0" dirty="0" smtClean="0">
                <a:solidFill>
                  <a:schemeClr val="tx1"/>
                </a:solidFill>
                <a:effectLst/>
                <a:latin typeface="+mn-lt"/>
                <a:ea typeface="+mn-ea"/>
                <a:cs typeface="+mn-cs"/>
              </a:rPr>
              <a:t>1 John 4:18</a:t>
            </a:r>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12F549-4277-491E-B045-5BF51186A4DF}" type="slidenum">
              <a:rPr lang="es-GT" smtClean="0"/>
              <a:t>6</a:t>
            </a:fld>
            <a:endParaRPr lang="es-GT"/>
          </a:p>
        </p:txBody>
      </p:sp>
    </p:spTree>
    <p:extLst>
      <p:ext uri="{BB962C8B-B14F-4D97-AF65-F5344CB8AC3E}">
        <p14:creationId xmlns:p14="http://schemas.microsoft.com/office/powerpoint/2010/main" val="2356561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there are two extremes we can take regarding the fear of</a:t>
            </a:r>
            <a:r>
              <a:rPr lang="en-US" baseline="0" dirty="0" smtClean="0"/>
              <a:t> God, both as equally unhealthy as the other. One extreme is to be so frightened of God, that the very thought of Him fills us with terror and dread. It’s the idea that He is some kind of cosmic grouch just waiting for us to commit the slightest infraction so He can strike us down with hell, fire, and brimstone. And many who view God this way live lives of hopelessness and paranoia and misery. And if you try to introduce this faulty concept of our Creator to a lost world, it will come across as incredibly distasteful because no one would ever try to draw near or close to </a:t>
            </a:r>
            <a:r>
              <a:rPr lang="en-US" baseline="0" dirty="0" smtClean="0"/>
              <a:t>the </a:t>
            </a:r>
            <a:r>
              <a:rPr lang="en-US" baseline="0" dirty="0" smtClean="0"/>
              <a:t>Lord for a </a:t>
            </a:r>
            <a:r>
              <a:rPr lang="en-US" baseline="0" dirty="0" smtClean="0"/>
              <a:t>personal, intimate </a:t>
            </a:r>
            <a:r>
              <a:rPr lang="en-US" baseline="0" dirty="0" smtClean="0"/>
              <a:t>relationship </a:t>
            </a:r>
            <a:r>
              <a:rPr lang="en-US" baseline="0" dirty="0" smtClean="0"/>
              <a:t>if </a:t>
            </a:r>
            <a:r>
              <a:rPr lang="en-US" baseline="0" dirty="0" smtClean="0"/>
              <a:t>they think that the moment they step out of line, God will crush them. This is not the fear of God the bible teaches that the faithful must have.</a:t>
            </a:r>
          </a:p>
          <a:p>
            <a:endParaRPr lang="en-US" baseline="0" dirty="0" smtClean="0"/>
          </a:p>
          <a:p>
            <a:r>
              <a:rPr lang="en-US" baseline="0" dirty="0" smtClean="0"/>
              <a:t>The other extreme, though, is to have no fear whatsoever. This is when we act flippant and cavalier toward God, and treat it like some casual relationship. We treat Him like He is some permissive “buddy god” who is our pal and winks at sin and whatever is cool with us is cool with Him. All this does is place God down at our level and robs us of the ability to have toward Him the healthy </a:t>
            </a:r>
            <a:r>
              <a:rPr lang="en-US" baseline="0" dirty="0" smtClean="0"/>
              <a:t>respect, awe, and majesty that </a:t>
            </a:r>
            <a:r>
              <a:rPr lang="en-US" baseline="0" dirty="0" smtClean="0"/>
              <a:t>He deserves by virtue of His might and awesomeness. </a:t>
            </a:r>
          </a:p>
          <a:p>
            <a:endParaRPr lang="en-US" baseline="0" dirty="0" smtClean="0"/>
          </a:p>
          <a:p>
            <a:r>
              <a:rPr lang="en-US" baseline="0" dirty="0" smtClean="0"/>
              <a:t>I will say this: if you are not a Christian, you have every reason for experiencing terror and dread because hell is what awaits for those who do not obey the gospel. But if you are a Christian, saved by the grace of God, we must develop what is a healthy, biblical fear toward God. So what is that exactly?</a:t>
            </a:r>
            <a:endParaRPr lang="en-US" dirty="0" smtClean="0"/>
          </a:p>
          <a:p>
            <a:endParaRPr lang="en-US" dirty="0" smtClean="0"/>
          </a:p>
          <a:p>
            <a:endParaRPr lang="es-GT" dirty="0"/>
          </a:p>
        </p:txBody>
      </p:sp>
      <p:sp>
        <p:nvSpPr>
          <p:cNvPr id="4" name="Slide Number Placeholder 3"/>
          <p:cNvSpPr>
            <a:spLocks noGrp="1"/>
          </p:cNvSpPr>
          <p:nvPr>
            <p:ph type="sldNum" sz="quarter" idx="10"/>
          </p:nvPr>
        </p:nvSpPr>
        <p:spPr/>
        <p:txBody>
          <a:bodyPr/>
          <a:lstStyle/>
          <a:p>
            <a:fld id="{E712F549-4277-491E-B045-5BF51186A4DF}" type="slidenum">
              <a:rPr lang="es-GT" smtClean="0"/>
              <a:t>7</a:t>
            </a:fld>
            <a:endParaRPr lang="es-GT"/>
          </a:p>
        </p:txBody>
      </p:sp>
    </p:spTree>
    <p:extLst>
      <p:ext uri="{BB962C8B-B14F-4D97-AF65-F5344CB8AC3E}">
        <p14:creationId xmlns:p14="http://schemas.microsoft.com/office/powerpoint/2010/main" val="2928513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kern="1200" dirty="0" smtClean="0">
                <a:solidFill>
                  <a:schemeClr val="tx1"/>
                </a:solidFill>
                <a:effectLst/>
                <a:latin typeface="+mn-lt"/>
                <a:ea typeface="+mn-ea"/>
                <a:cs typeface="+mn-cs"/>
              </a:rPr>
              <a:t>Now,</a:t>
            </a:r>
            <a:r>
              <a:rPr lang="en-US" sz="1200" u="none" kern="1200" baseline="0" dirty="0" smtClean="0">
                <a:solidFill>
                  <a:schemeClr val="tx1"/>
                </a:solidFill>
                <a:effectLst/>
                <a:latin typeface="+mn-lt"/>
                <a:ea typeface="+mn-ea"/>
                <a:cs typeface="+mn-cs"/>
              </a:rPr>
              <a:t> the bible does use the fear of God in the sense of a frightening feeling. And that sounds counterintuitive to what we just discussed. But we need to have the knowledge that God is not only able but in certain circumstances even willing to scare us beyond belief if He so chooses. However, in doing so, scripture always seems to indicate that this is a means to an end.</a:t>
            </a:r>
          </a:p>
          <a:p>
            <a:pPr lvl="0"/>
            <a:endParaRPr lang="en-US" sz="1200" u="none" kern="1200" baseline="0" dirty="0" smtClean="0">
              <a:solidFill>
                <a:schemeClr val="tx1"/>
              </a:solidFill>
              <a:effectLst/>
              <a:latin typeface="+mn-lt"/>
              <a:ea typeface="+mn-ea"/>
              <a:cs typeface="+mn-cs"/>
            </a:endParaRPr>
          </a:p>
          <a:p>
            <a:pPr lvl="0"/>
            <a:r>
              <a:rPr lang="en-US" sz="1200" u="none" kern="1200" baseline="0" dirty="0" smtClean="0">
                <a:solidFill>
                  <a:schemeClr val="tx1"/>
                </a:solidFill>
                <a:effectLst/>
                <a:latin typeface="+mn-lt"/>
                <a:ea typeface="+mn-ea"/>
                <a:cs typeface="+mn-cs"/>
              </a:rPr>
              <a:t>For example – </a:t>
            </a:r>
            <a:r>
              <a:rPr lang="en-US" sz="1200" b="1" u="none" kern="1200" baseline="0" dirty="0" smtClean="0">
                <a:solidFill>
                  <a:schemeClr val="tx1"/>
                </a:solidFill>
                <a:effectLst/>
                <a:latin typeface="+mn-lt"/>
                <a:ea typeface="+mn-ea"/>
                <a:cs typeface="+mn-cs"/>
              </a:rPr>
              <a:t>Deut 2:25</a:t>
            </a:r>
            <a:r>
              <a:rPr lang="en-US" sz="1200" b="0" u="none" kern="1200" baseline="0" dirty="0" smtClean="0">
                <a:solidFill>
                  <a:schemeClr val="tx1"/>
                </a:solidFill>
                <a:effectLst/>
                <a:latin typeface="+mn-lt"/>
                <a:ea typeface="+mn-ea"/>
                <a:cs typeface="+mn-cs"/>
              </a:rPr>
              <a:t> – Did God want to put this fear in the Canaanites because He’s mean and just revels in people shaking in their boots? No. But He understood that the people of Canaan were so far gone in iniquity, if </a:t>
            </a:r>
            <a:r>
              <a:rPr lang="en-US" sz="1200" b="0" u="none" kern="1200" baseline="0" dirty="0" smtClean="0">
                <a:solidFill>
                  <a:schemeClr val="tx1"/>
                </a:solidFill>
                <a:effectLst/>
                <a:latin typeface="+mn-lt"/>
                <a:ea typeface="+mn-ea"/>
                <a:cs typeface="+mn-cs"/>
              </a:rPr>
              <a:t>there was any </a:t>
            </a:r>
            <a:r>
              <a:rPr lang="en-US" sz="1200" b="0" u="none" kern="1200" baseline="0" dirty="0" smtClean="0">
                <a:solidFill>
                  <a:schemeClr val="tx1"/>
                </a:solidFill>
                <a:effectLst/>
                <a:latin typeface="+mn-lt"/>
                <a:ea typeface="+mn-ea"/>
                <a:cs typeface="+mn-cs"/>
              </a:rPr>
              <a:t>potential for repentance </a:t>
            </a:r>
            <a:r>
              <a:rPr lang="en-US" sz="1200" b="0" u="none" kern="1200" baseline="0" dirty="0" smtClean="0">
                <a:solidFill>
                  <a:schemeClr val="tx1"/>
                </a:solidFill>
                <a:effectLst/>
                <a:latin typeface="+mn-lt"/>
                <a:ea typeface="+mn-ea"/>
                <a:cs typeface="+mn-cs"/>
              </a:rPr>
              <a:t>left in them, </a:t>
            </a:r>
            <a:r>
              <a:rPr lang="en-US" sz="1200" b="0" u="none" kern="1200" baseline="0" dirty="0" smtClean="0">
                <a:solidFill>
                  <a:schemeClr val="tx1"/>
                </a:solidFill>
                <a:effectLst/>
                <a:latin typeface="+mn-lt"/>
                <a:ea typeface="+mn-ea"/>
                <a:cs typeface="+mn-cs"/>
              </a:rPr>
              <a:t>it was going to take this kind of dread and fear to get it out of them. </a:t>
            </a:r>
          </a:p>
          <a:p>
            <a:pPr lvl="0"/>
            <a:endParaRPr lang="en-US" sz="1200" b="0" u="none" kern="1200" baseline="0" dirty="0" smtClean="0">
              <a:solidFill>
                <a:schemeClr val="tx1"/>
              </a:solidFill>
              <a:effectLst/>
              <a:latin typeface="+mn-lt"/>
              <a:ea typeface="+mn-ea"/>
              <a:cs typeface="+mn-cs"/>
            </a:endParaRPr>
          </a:p>
          <a:p>
            <a:pPr lvl="0"/>
            <a:r>
              <a:rPr lang="en-US" sz="1200" b="0" u="none" kern="1200" baseline="0" dirty="0" smtClean="0">
                <a:solidFill>
                  <a:schemeClr val="tx1"/>
                </a:solidFill>
                <a:effectLst/>
                <a:latin typeface="+mn-lt"/>
                <a:ea typeface="+mn-ea"/>
                <a:cs typeface="+mn-cs"/>
              </a:rPr>
              <a:t>And God was </a:t>
            </a:r>
            <a:r>
              <a:rPr lang="en-US" sz="1200" b="0" u="none" kern="1200" baseline="0" dirty="0" smtClean="0">
                <a:solidFill>
                  <a:schemeClr val="tx1"/>
                </a:solidFill>
                <a:effectLst/>
                <a:latin typeface="+mn-lt"/>
                <a:ea typeface="+mn-ea"/>
                <a:cs typeface="+mn-cs"/>
              </a:rPr>
              <a:t>vindicated in applying this fear. Can you think of any Canaanites who responded appropriately to this fear? </a:t>
            </a:r>
            <a:r>
              <a:rPr lang="en-US" sz="1200" b="0" u="none" kern="1200" baseline="0" dirty="0" smtClean="0">
                <a:solidFill>
                  <a:schemeClr val="tx1"/>
                </a:solidFill>
                <a:effectLst/>
                <a:latin typeface="+mn-lt"/>
                <a:ea typeface="+mn-ea"/>
                <a:cs typeface="+mn-cs"/>
              </a:rPr>
              <a:t>– </a:t>
            </a:r>
            <a:r>
              <a:rPr lang="en-US" sz="1200" b="1" u="none" kern="1200" baseline="0" dirty="0" smtClean="0">
                <a:solidFill>
                  <a:schemeClr val="tx1"/>
                </a:solidFill>
                <a:effectLst/>
                <a:latin typeface="+mn-lt"/>
                <a:ea typeface="+mn-ea"/>
                <a:cs typeface="+mn-cs"/>
              </a:rPr>
              <a:t>Josh 2:9-11</a:t>
            </a:r>
            <a:r>
              <a:rPr lang="en-US" sz="1200" b="0" u="none" kern="1200" baseline="0" dirty="0" smtClean="0">
                <a:solidFill>
                  <a:schemeClr val="tx1"/>
                </a:solidFill>
                <a:effectLst/>
                <a:latin typeface="+mn-lt"/>
                <a:ea typeface="+mn-ea"/>
                <a:cs typeface="+mn-cs"/>
              </a:rPr>
              <a:t> – Notice how the terror of the Lord fell on all of them. They all had that in common. But only Rahab would let this fear of God usurp all else. And she was saved because of it. Some people suggest that you can catch more people with </a:t>
            </a:r>
            <a:r>
              <a:rPr lang="en-US" sz="1200" b="0" u="none" kern="1200" baseline="0" dirty="0" smtClean="0">
                <a:solidFill>
                  <a:schemeClr val="tx1"/>
                </a:solidFill>
                <a:effectLst/>
                <a:latin typeface="+mn-lt"/>
                <a:ea typeface="+mn-ea"/>
                <a:cs typeface="+mn-cs"/>
              </a:rPr>
              <a:t>honey/sugar </a:t>
            </a:r>
            <a:r>
              <a:rPr lang="en-US" sz="1200" b="0" u="none" kern="1200" baseline="0" dirty="0" smtClean="0">
                <a:solidFill>
                  <a:schemeClr val="tx1"/>
                </a:solidFill>
                <a:effectLst/>
                <a:latin typeface="+mn-lt"/>
                <a:ea typeface="+mn-ea"/>
                <a:cs typeface="+mn-cs"/>
              </a:rPr>
              <a:t>than with </a:t>
            </a:r>
            <a:r>
              <a:rPr lang="en-US" sz="1200" b="0" u="none" kern="1200" baseline="0" dirty="0" smtClean="0">
                <a:solidFill>
                  <a:schemeClr val="tx1"/>
                </a:solidFill>
                <a:effectLst/>
                <a:latin typeface="+mn-lt"/>
                <a:ea typeface="+mn-ea"/>
                <a:cs typeface="+mn-cs"/>
              </a:rPr>
              <a:t>fire/brimstone</a:t>
            </a:r>
            <a:r>
              <a:rPr lang="en-US" sz="1200" b="0" u="none" kern="1200" baseline="0" dirty="0" smtClean="0">
                <a:solidFill>
                  <a:schemeClr val="tx1"/>
                </a:solidFill>
                <a:effectLst/>
                <a:latin typeface="+mn-lt"/>
                <a:ea typeface="+mn-ea"/>
                <a:cs typeface="+mn-cs"/>
              </a:rPr>
              <a:t>. This saying may be true for some, but it is not true for everyone. There are some people who simply will not respond until the fear of the Lord is instilled in them. </a:t>
            </a:r>
            <a:endParaRPr lang="en-US" sz="1200" b="1" u="none"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12F549-4277-491E-B045-5BF51186A4DF}" type="slidenum">
              <a:rPr lang="es-GT" smtClean="0"/>
              <a:t>8</a:t>
            </a:fld>
            <a:endParaRPr lang="es-GT"/>
          </a:p>
        </p:txBody>
      </p:sp>
    </p:spTree>
    <p:extLst>
      <p:ext uri="{BB962C8B-B14F-4D97-AF65-F5344CB8AC3E}">
        <p14:creationId xmlns:p14="http://schemas.microsoft.com/office/powerpoint/2010/main" val="491046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kern="1200" dirty="0" smtClean="0">
                <a:solidFill>
                  <a:schemeClr val="tx1"/>
                </a:solidFill>
                <a:effectLst/>
                <a:latin typeface="+mn-lt"/>
                <a:ea typeface="+mn-ea"/>
                <a:cs typeface="+mn-cs"/>
              </a:rPr>
              <a:t>But the</a:t>
            </a:r>
            <a:r>
              <a:rPr lang="en-US" sz="1200" u="none" kern="1200" baseline="0" dirty="0" smtClean="0">
                <a:solidFill>
                  <a:schemeClr val="tx1"/>
                </a:solidFill>
                <a:effectLst/>
                <a:latin typeface="+mn-lt"/>
                <a:ea typeface="+mn-ea"/>
                <a:cs typeface="+mn-cs"/>
              </a:rPr>
              <a:t> </a:t>
            </a:r>
            <a:r>
              <a:rPr lang="en-US" sz="1200" u="none" kern="1200" baseline="0" dirty="0" smtClean="0">
                <a:solidFill>
                  <a:schemeClr val="tx1"/>
                </a:solidFill>
                <a:effectLst/>
                <a:latin typeface="+mn-lt"/>
                <a:ea typeface="+mn-ea"/>
                <a:cs typeface="+mn-cs"/>
              </a:rPr>
              <a:t>fear of the Lord also means having an awe-inspired reverence toward God. Consider the example of God’s appearance to Israel at Mt. Sinai. Ex 19 describes the mountain as being covered in smoke like the smoke of a furnace and there was fire. The whole mountain quaked. There was the sound of a trumpet which grew louder and louder and God spoke to Moses in thunder. Then God spoke the Ten Commandments. And after doing so, the people were so scared they begged Moses to beseech the Lord to stop speaking but that Moses would instead relay the messages and that they would obey. Now notice what Moses reply to this is – </a:t>
            </a:r>
            <a:r>
              <a:rPr lang="en-US" sz="1200" b="1" u="none" kern="1200" baseline="0" dirty="0" smtClean="0">
                <a:solidFill>
                  <a:schemeClr val="tx1"/>
                </a:solidFill>
                <a:effectLst/>
                <a:latin typeface="+mn-lt"/>
                <a:ea typeface="+mn-ea"/>
                <a:cs typeface="+mn-cs"/>
              </a:rPr>
              <a:t>Ex 20:20</a:t>
            </a:r>
          </a:p>
          <a:p>
            <a:pPr lvl="0"/>
            <a:endParaRPr lang="en-US" sz="1200" u="none" kern="1200" baseline="0" dirty="0" smtClean="0">
              <a:solidFill>
                <a:schemeClr val="tx1"/>
              </a:solidFill>
              <a:effectLst/>
              <a:latin typeface="+mn-lt"/>
              <a:ea typeface="+mn-ea"/>
              <a:cs typeface="+mn-cs"/>
            </a:endParaRPr>
          </a:p>
          <a:p>
            <a:pPr lvl="0"/>
            <a:r>
              <a:rPr lang="en-US" sz="1200" u="none" kern="1200" baseline="0" dirty="0" smtClean="0">
                <a:solidFill>
                  <a:schemeClr val="tx1"/>
                </a:solidFill>
                <a:effectLst/>
                <a:latin typeface="+mn-lt"/>
                <a:ea typeface="+mn-ea"/>
                <a:cs typeface="+mn-cs"/>
              </a:rPr>
              <a:t>Did you catch that? Don’t be afraid, God is simply putting the fear in you. He’s talking about two different types of fear isn’t He? He doesn’t want them to feel dread and terror, like He was about to put in the Canaanites. God had went to a lot of trouble to bring them our of Egypt and up to this point But He does want to instill within them a healthy reverence and respect of His majesty because that is what helps us to think twice about </a:t>
            </a:r>
            <a:r>
              <a:rPr lang="en-US" sz="1200" u="none" kern="1200" baseline="0" dirty="0" smtClean="0">
                <a:solidFill>
                  <a:schemeClr val="tx1"/>
                </a:solidFill>
                <a:effectLst/>
                <a:latin typeface="+mn-lt"/>
                <a:ea typeface="+mn-ea"/>
                <a:cs typeface="+mn-cs"/>
              </a:rPr>
              <a:t>even getting close to sin.</a:t>
            </a:r>
            <a:endParaRPr lang="en-US" sz="1200" u="none" kern="1200" baseline="0" dirty="0" smtClean="0">
              <a:solidFill>
                <a:schemeClr val="tx1"/>
              </a:solidFill>
              <a:effectLst/>
              <a:latin typeface="+mn-lt"/>
              <a:ea typeface="+mn-ea"/>
              <a:cs typeface="+mn-cs"/>
            </a:endParaRPr>
          </a:p>
          <a:p>
            <a:pPr lvl="0"/>
            <a:endParaRPr lang="en-US" sz="1200" u="none"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baseline="0" dirty="0" smtClean="0">
                <a:solidFill>
                  <a:schemeClr val="tx1"/>
                </a:solidFill>
                <a:effectLst/>
                <a:latin typeface="+mn-lt"/>
                <a:ea typeface="+mn-ea"/>
                <a:cs typeface="+mn-cs"/>
              </a:rPr>
              <a:t>Notice Isaiah’s reaction while in the presence of God, after seeing the Lord sitting on His throne, lofty and exalted, and His train filling the temple with the angels surrounding Him singing, “Holy, holy, holy…” – </a:t>
            </a:r>
            <a:r>
              <a:rPr lang="en-US" sz="1200" b="1" u="none" kern="1200" baseline="0" dirty="0" smtClean="0">
                <a:solidFill>
                  <a:schemeClr val="tx1"/>
                </a:solidFill>
                <a:effectLst/>
                <a:latin typeface="+mn-lt"/>
                <a:ea typeface="+mn-ea"/>
                <a:cs typeface="+mn-cs"/>
              </a:rPr>
              <a:t>Isa 6:5</a:t>
            </a:r>
            <a:r>
              <a:rPr lang="en-US" sz="1200" u="none" kern="1200" baseline="0" dirty="0" smtClean="0">
                <a:solidFill>
                  <a:schemeClr val="tx1"/>
                </a:solidFill>
                <a:effectLst/>
                <a:latin typeface="+mn-lt"/>
                <a:ea typeface="+mn-ea"/>
                <a:cs typeface="+mn-cs"/>
              </a:rPr>
              <a:t> – This is the reaction we need to have toward God. We are to be </a:t>
            </a:r>
            <a:r>
              <a:rPr lang="en-US" sz="1200" kern="1200" dirty="0" smtClean="0">
                <a:solidFill>
                  <a:schemeClr val="tx1"/>
                </a:solidFill>
                <a:effectLst/>
                <a:latin typeface="+mn-lt"/>
                <a:ea typeface="+mn-ea"/>
                <a:cs typeface="+mn-cs"/>
              </a:rPr>
              <a:t>overwhelmed by who God is. His glorify confounds us, makes us weak in the knees. Because when we’re this captivated by God, </a:t>
            </a:r>
            <a:r>
              <a:rPr lang="en-US" sz="1200" kern="1200" dirty="0" smtClean="0">
                <a:solidFill>
                  <a:schemeClr val="tx1"/>
                </a:solidFill>
                <a:effectLst/>
                <a:latin typeface="+mn-lt"/>
                <a:ea typeface="+mn-ea"/>
                <a:cs typeface="+mn-cs"/>
              </a:rPr>
              <a:t>He then</a:t>
            </a:r>
            <a:r>
              <a:rPr lang="en-US" sz="1200" kern="1200" baseline="0" dirty="0" smtClean="0">
                <a:solidFill>
                  <a:schemeClr val="tx1"/>
                </a:solidFill>
                <a:effectLst/>
                <a:latin typeface="+mn-lt"/>
                <a:ea typeface="+mn-ea"/>
                <a:cs typeface="+mn-cs"/>
              </a:rPr>
              <a:t> becomes</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front and center of our lives, constantly on our mind, and every decision we make is compelled by the very knowledge of His glory. This is the fear of the Lord that is the beginning of wisdom, a healthy awe-inspired</a:t>
            </a:r>
            <a:r>
              <a:rPr lang="en-US" sz="1200" kern="1200" baseline="0" dirty="0" smtClean="0">
                <a:solidFill>
                  <a:schemeClr val="tx1"/>
                </a:solidFill>
                <a:effectLst/>
                <a:latin typeface="+mn-lt"/>
                <a:ea typeface="+mn-ea"/>
                <a:cs typeface="+mn-cs"/>
              </a:rPr>
              <a:t> reverence toward God. </a:t>
            </a:r>
            <a:r>
              <a:rPr lang="en-US" sz="1200" kern="1200" dirty="0" smtClean="0">
                <a:solidFill>
                  <a:schemeClr val="tx1"/>
                </a:solidFill>
                <a:effectLst/>
                <a:latin typeface="+mn-lt"/>
                <a:ea typeface="+mn-ea"/>
                <a:cs typeface="+mn-cs"/>
              </a:rPr>
              <a:t>By respecting God in this way, He is preeminent, He is everything. There is no room for anything/anyone else.</a:t>
            </a:r>
            <a:endParaRPr lang="es-GT"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12F549-4277-491E-B045-5BF51186A4DF}" type="slidenum">
              <a:rPr lang="es-GT" smtClean="0"/>
              <a:t>9</a:t>
            </a:fld>
            <a:endParaRPr lang="es-GT"/>
          </a:p>
        </p:txBody>
      </p:sp>
    </p:spTree>
    <p:extLst>
      <p:ext uri="{BB962C8B-B14F-4D97-AF65-F5344CB8AC3E}">
        <p14:creationId xmlns:p14="http://schemas.microsoft.com/office/powerpoint/2010/main" val="3190537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srcRect b="32997"/>
          <a:stretch/>
        </p:blipFill>
        <p:spPr>
          <a:xfrm>
            <a:off x="1881163" y="909010"/>
            <a:ext cx="4136827" cy="4413981"/>
          </a:xfrm>
          <a:prstGeom prst="rect">
            <a:avLst/>
          </a:prstGeom>
        </p:spPr>
      </p:pic>
      <p:grpSp>
        <p:nvGrpSpPr>
          <p:cNvPr id="6" name="Group 5"/>
          <p:cNvGrpSpPr/>
          <p:nvPr/>
        </p:nvGrpSpPr>
        <p:grpSpPr>
          <a:xfrm>
            <a:off x="122216" y="2676699"/>
            <a:ext cx="769669" cy="665018"/>
            <a:chOff x="1005840" y="1911927"/>
            <a:chExt cx="841264" cy="822960"/>
          </a:xfrm>
        </p:grpSpPr>
        <p:sp>
          <p:nvSpPr>
            <p:cNvPr id="4" name="Flowchart: Alternate Process 3"/>
            <p:cNvSpPr/>
            <p:nvPr/>
          </p:nvSpPr>
          <p:spPr>
            <a:xfrm>
              <a:off x="1005840" y="1911927"/>
              <a:ext cx="841264" cy="822960"/>
            </a:xfrm>
            <a:prstGeom prst="flowChartAlternateProcess">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TextBox 4"/>
            <p:cNvSpPr txBox="1"/>
            <p:nvPr/>
          </p:nvSpPr>
          <p:spPr>
            <a:xfrm flipH="1">
              <a:off x="1005840" y="2107763"/>
              <a:ext cx="841263" cy="418961"/>
            </a:xfrm>
            <a:prstGeom prst="rect">
              <a:avLst/>
            </a:prstGeom>
            <a:noFill/>
          </p:spPr>
          <p:txBody>
            <a:bodyPr wrap="square" rtlCol="0">
              <a:spAutoFit/>
            </a:bodyPr>
            <a:lstStyle/>
            <a:p>
              <a:pPr algn="ctr"/>
              <a:r>
                <a:rPr lang="en-US" sz="1600" b="1" dirty="0" smtClean="0">
                  <a:solidFill>
                    <a:schemeClr val="bg1"/>
                  </a:solidFill>
                </a:rPr>
                <a:t>Fear</a:t>
              </a:r>
              <a:endParaRPr lang="en-US" sz="1600" b="1" dirty="0">
                <a:solidFill>
                  <a:schemeClr val="bg1"/>
                </a:solidFill>
              </a:endParaRPr>
            </a:p>
          </p:txBody>
        </p:sp>
      </p:grpSp>
      <p:grpSp>
        <p:nvGrpSpPr>
          <p:cNvPr id="7" name="Group 6"/>
          <p:cNvGrpSpPr/>
          <p:nvPr/>
        </p:nvGrpSpPr>
        <p:grpSpPr>
          <a:xfrm>
            <a:off x="1186024" y="2676699"/>
            <a:ext cx="1144164" cy="665018"/>
            <a:chOff x="758363" y="1911927"/>
            <a:chExt cx="1554980" cy="822960"/>
          </a:xfrm>
        </p:grpSpPr>
        <p:sp>
          <p:nvSpPr>
            <p:cNvPr id="8" name="Rectangle 7"/>
            <p:cNvSpPr/>
            <p:nvPr/>
          </p:nvSpPr>
          <p:spPr>
            <a:xfrm>
              <a:off x="758363" y="1911927"/>
              <a:ext cx="1552693" cy="822960"/>
            </a:xfrm>
            <a:prstGeom prst="flowChartAlternateProcess">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extBox 8"/>
            <p:cNvSpPr txBox="1"/>
            <p:nvPr/>
          </p:nvSpPr>
          <p:spPr>
            <a:xfrm flipH="1">
              <a:off x="760650" y="2094571"/>
              <a:ext cx="1552693" cy="463532"/>
            </a:xfrm>
            <a:prstGeom prst="flowChartAlternateProcess">
              <a:avLst/>
            </a:prstGeom>
            <a:noFill/>
          </p:spPr>
          <p:txBody>
            <a:bodyPr wrap="square" rtlCol="0">
              <a:spAutoFit/>
            </a:bodyPr>
            <a:lstStyle/>
            <a:p>
              <a:pPr algn="ctr"/>
              <a:r>
                <a:rPr lang="en-US" sz="1600" b="1" dirty="0" smtClean="0">
                  <a:solidFill>
                    <a:schemeClr val="bg1"/>
                  </a:solidFill>
                </a:rPr>
                <a:t>Instruction</a:t>
              </a:r>
              <a:endParaRPr lang="en-US" sz="1600" b="1" dirty="0">
                <a:solidFill>
                  <a:schemeClr val="bg1"/>
                </a:solidFill>
              </a:endParaRPr>
            </a:p>
          </p:txBody>
        </p:sp>
      </p:grpSp>
      <p:sp>
        <p:nvSpPr>
          <p:cNvPr id="10" name="Rectangle 9"/>
          <p:cNvSpPr/>
          <p:nvPr/>
        </p:nvSpPr>
        <p:spPr>
          <a:xfrm>
            <a:off x="0" y="1578406"/>
            <a:ext cx="1180408" cy="1015663"/>
          </a:xfrm>
          <a:prstGeom prst="rect">
            <a:avLst/>
          </a:prstGeom>
          <a:ln w="12700">
            <a:solidFill>
              <a:schemeClr val="tx1"/>
            </a:solidFill>
          </a:ln>
        </p:spPr>
        <p:txBody>
          <a:bodyPr wrap="square">
            <a:spAutoFit/>
          </a:bodyPr>
          <a:lstStyle/>
          <a:p>
            <a:pPr algn="ctr"/>
            <a:r>
              <a:rPr lang="en-US" sz="1200" dirty="0" smtClean="0">
                <a:solidFill>
                  <a:srgbClr val="000000"/>
                </a:solidFill>
                <a:latin typeface="Rockwell" panose="02060603020205020403" pitchFamily="18" charset="0"/>
              </a:rPr>
              <a:t>“The </a:t>
            </a:r>
            <a:r>
              <a:rPr lang="en-US" sz="1200" u="sng" dirty="0">
                <a:solidFill>
                  <a:srgbClr val="000000"/>
                </a:solidFill>
                <a:latin typeface="Rockwell" panose="02060603020205020403" pitchFamily="18" charset="0"/>
              </a:rPr>
              <a:t>fear</a:t>
            </a:r>
            <a:r>
              <a:rPr lang="en-US" sz="1200" dirty="0">
                <a:solidFill>
                  <a:srgbClr val="000000"/>
                </a:solidFill>
                <a:latin typeface="Rockwell" panose="02060603020205020403" pitchFamily="18" charset="0"/>
              </a:rPr>
              <a:t> of </a:t>
            </a:r>
            <a:r>
              <a:rPr lang="en-US" sz="1200" dirty="0" smtClean="0">
                <a:solidFill>
                  <a:srgbClr val="000000"/>
                </a:solidFill>
                <a:latin typeface="Rockwell" panose="02060603020205020403" pitchFamily="18" charset="0"/>
              </a:rPr>
              <a:t>the Lord is </a:t>
            </a:r>
            <a:r>
              <a:rPr lang="en-US" sz="1200" dirty="0">
                <a:solidFill>
                  <a:srgbClr val="000000"/>
                </a:solidFill>
                <a:latin typeface="Rockwell" panose="02060603020205020403" pitchFamily="18" charset="0"/>
              </a:rPr>
              <a:t>the beginning of </a:t>
            </a:r>
            <a:r>
              <a:rPr lang="en-US" sz="1200" dirty="0" smtClean="0">
                <a:solidFill>
                  <a:srgbClr val="000000"/>
                </a:solidFill>
                <a:latin typeface="Rockwell" panose="02060603020205020403" pitchFamily="18" charset="0"/>
              </a:rPr>
              <a:t>wisdom” (</a:t>
            </a:r>
            <a:r>
              <a:rPr lang="en-US" sz="1200" b="1" dirty="0" smtClean="0">
                <a:solidFill>
                  <a:srgbClr val="000000"/>
                </a:solidFill>
                <a:latin typeface="Rockwell" panose="02060603020205020403" pitchFamily="18" charset="0"/>
              </a:rPr>
              <a:t>Prov 9:10a)</a:t>
            </a:r>
            <a:endParaRPr lang="en-US" sz="1200" b="1" dirty="0">
              <a:latin typeface="Rockwell" panose="02060603020205020403" pitchFamily="18" charset="0"/>
            </a:endParaRPr>
          </a:p>
        </p:txBody>
      </p:sp>
      <p:sp>
        <p:nvSpPr>
          <p:cNvPr id="11" name="Rectangle 10"/>
          <p:cNvSpPr/>
          <p:nvPr/>
        </p:nvSpPr>
        <p:spPr>
          <a:xfrm>
            <a:off x="1205275" y="1578406"/>
            <a:ext cx="1204827" cy="1015663"/>
          </a:xfrm>
          <a:prstGeom prst="rect">
            <a:avLst/>
          </a:prstGeom>
          <a:ln w="12700">
            <a:solidFill>
              <a:schemeClr val="tx1"/>
            </a:solidFill>
          </a:ln>
        </p:spPr>
        <p:txBody>
          <a:bodyPr wrap="square">
            <a:spAutoFit/>
          </a:bodyPr>
          <a:lstStyle/>
          <a:p>
            <a:pPr algn="ctr"/>
            <a:r>
              <a:rPr lang="en-US" sz="1200" dirty="0" smtClean="0">
                <a:solidFill>
                  <a:srgbClr val="000000"/>
                </a:solidFill>
                <a:latin typeface="Rockwell" panose="02060603020205020403" pitchFamily="18" charset="0"/>
              </a:rPr>
              <a:t>“The fear </a:t>
            </a:r>
            <a:r>
              <a:rPr lang="en-US" sz="1200" dirty="0">
                <a:solidFill>
                  <a:srgbClr val="000000"/>
                </a:solidFill>
                <a:latin typeface="Rockwell" panose="02060603020205020403" pitchFamily="18" charset="0"/>
              </a:rPr>
              <a:t>of </a:t>
            </a:r>
            <a:r>
              <a:rPr lang="en-US" sz="1200" dirty="0" smtClean="0">
                <a:solidFill>
                  <a:srgbClr val="000000"/>
                </a:solidFill>
                <a:latin typeface="Rockwell" panose="02060603020205020403" pitchFamily="18" charset="0"/>
              </a:rPr>
              <a:t>the Lord is </a:t>
            </a:r>
            <a:r>
              <a:rPr lang="en-US" sz="1200" dirty="0">
                <a:solidFill>
                  <a:srgbClr val="000000"/>
                </a:solidFill>
                <a:latin typeface="Rockwell" panose="02060603020205020403" pitchFamily="18" charset="0"/>
              </a:rPr>
              <a:t>the </a:t>
            </a:r>
            <a:r>
              <a:rPr lang="en-US" sz="1200" u="sng" dirty="0">
                <a:solidFill>
                  <a:srgbClr val="000000"/>
                </a:solidFill>
                <a:latin typeface="Rockwell" panose="02060603020205020403" pitchFamily="18" charset="0"/>
              </a:rPr>
              <a:t>instruction</a:t>
            </a:r>
            <a:r>
              <a:rPr lang="en-US" sz="1200" dirty="0">
                <a:solidFill>
                  <a:srgbClr val="000000"/>
                </a:solidFill>
                <a:latin typeface="Rockwell" panose="02060603020205020403" pitchFamily="18" charset="0"/>
              </a:rPr>
              <a:t> for </a:t>
            </a:r>
            <a:r>
              <a:rPr lang="en-US" sz="1200" dirty="0" smtClean="0">
                <a:solidFill>
                  <a:srgbClr val="000000"/>
                </a:solidFill>
                <a:latin typeface="Rockwell" panose="02060603020205020403" pitchFamily="18" charset="0"/>
              </a:rPr>
              <a:t>wisdom” (</a:t>
            </a:r>
            <a:r>
              <a:rPr lang="en-US" sz="1200" b="1" dirty="0" smtClean="0">
                <a:solidFill>
                  <a:srgbClr val="000000"/>
                </a:solidFill>
                <a:latin typeface="Rockwell" panose="02060603020205020403" pitchFamily="18" charset="0"/>
              </a:rPr>
              <a:t>Prov 15:33a</a:t>
            </a:r>
            <a:r>
              <a:rPr lang="en-US" sz="1200" dirty="0" smtClean="0">
                <a:solidFill>
                  <a:srgbClr val="000000"/>
                </a:solidFill>
                <a:latin typeface="Rockwell" panose="02060603020205020403" pitchFamily="18" charset="0"/>
              </a:rPr>
              <a:t>)</a:t>
            </a:r>
            <a:endParaRPr lang="en-US" sz="1200" dirty="0">
              <a:latin typeface="Rockwell" panose="02060603020205020403" pitchFamily="18" charset="0"/>
            </a:endParaRPr>
          </a:p>
        </p:txBody>
      </p:sp>
      <p:sp>
        <p:nvSpPr>
          <p:cNvPr id="2" name="Right Arrow 1"/>
          <p:cNvSpPr/>
          <p:nvPr/>
        </p:nvSpPr>
        <p:spPr>
          <a:xfrm>
            <a:off x="891883" y="2924762"/>
            <a:ext cx="288525" cy="209136"/>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1" name="Right Arrow 20"/>
          <p:cNvSpPr/>
          <p:nvPr/>
        </p:nvSpPr>
        <p:spPr>
          <a:xfrm>
            <a:off x="2328505" y="2896216"/>
            <a:ext cx="230846" cy="24938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23" name="Group 22"/>
          <p:cNvGrpSpPr/>
          <p:nvPr/>
        </p:nvGrpSpPr>
        <p:grpSpPr>
          <a:xfrm>
            <a:off x="6036324" y="2676699"/>
            <a:ext cx="1315107" cy="665019"/>
            <a:chOff x="758363" y="1911927"/>
            <a:chExt cx="1552693" cy="1005727"/>
          </a:xfrm>
          <a:solidFill>
            <a:srgbClr val="00B050"/>
          </a:solidFill>
        </p:grpSpPr>
        <p:sp>
          <p:nvSpPr>
            <p:cNvPr id="24" name="Rectangle 23"/>
            <p:cNvSpPr/>
            <p:nvPr/>
          </p:nvSpPr>
          <p:spPr>
            <a:xfrm>
              <a:off x="758363" y="1911927"/>
              <a:ext cx="1552693" cy="822960"/>
            </a:xfrm>
            <a:prstGeom prst="flowChartAlternateProcess">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 name="TextBox 24"/>
            <p:cNvSpPr txBox="1"/>
            <p:nvPr/>
          </p:nvSpPr>
          <p:spPr>
            <a:xfrm flipH="1">
              <a:off x="758363" y="2117009"/>
              <a:ext cx="1552693" cy="800645"/>
            </a:xfrm>
            <a:prstGeom prst="flowChartAlternateProcess">
              <a:avLst/>
            </a:prstGeom>
            <a:grpFill/>
          </p:spPr>
          <p:txBody>
            <a:bodyPr wrap="square" rtlCol="0">
              <a:spAutoFit/>
            </a:bodyPr>
            <a:lstStyle/>
            <a:p>
              <a:pPr algn="ctr"/>
              <a:r>
                <a:rPr lang="en-US" sz="1600" b="1" dirty="0" smtClean="0">
                  <a:solidFill>
                    <a:schemeClr val="bg1"/>
                  </a:solidFill>
                </a:rPr>
                <a:t>Discernment</a:t>
              </a:r>
              <a:endParaRPr lang="en-US" sz="1600" b="1" dirty="0">
                <a:solidFill>
                  <a:schemeClr val="bg1"/>
                </a:solidFill>
              </a:endParaRPr>
            </a:p>
          </p:txBody>
        </p:sp>
      </p:grpSp>
      <p:grpSp>
        <p:nvGrpSpPr>
          <p:cNvPr id="27" name="Group 26"/>
          <p:cNvGrpSpPr/>
          <p:nvPr/>
        </p:nvGrpSpPr>
        <p:grpSpPr>
          <a:xfrm>
            <a:off x="3976715" y="1361849"/>
            <a:ext cx="1460942" cy="1378902"/>
            <a:chOff x="7116772" y="399011"/>
            <a:chExt cx="1460942" cy="1378902"/>
          </a:xfrm>
        </p:grpSpPr>
        <p:pic>
          <p:nvPicPr>
            <p:cNvPr id="3" name="Picture 2"/>
            <p:cNvPicPr>
              <a:picLocks noChangeAspect="1"/>
            </p:cNvPicPr>
            <p:nvPr/>
          </p:nvPicPr>
          <p:blipFill>
            <a:blip r:embed="rId4">
              <a:clrChange>
                <a:clrFrom>
                  <a:srgbClr val="FFFFFF"/>
                </a:clrFrom>
                <a:clrTo>
                  <a:srgbClr val="FFFFFF">
                    <a:alpha val="0"/>
                  </a:srgbClr>
                </a:clrTo>
              </a:clrChange>
            </a:blip>
            <a:stretch>
              <a:fillRect/>
            </a:stretch>
          </p:blipFill>
          <p:spPr>
            <a:xfrm>
              <a:off x="7116772" y="399011"/>
              <a:ext cx="1456862" cy="1378902"/>
            </a:xfrm>
            <a:prstGeom prst="rect">
              <a:avLst/>
            </a:prstGeom>
          </p:spPr>
        </p:pic>
        <p:sp>
          <p:nvSpPr>
            <p:cNvPr id="26" name="TextBox 25"/>
            <p:cNvSpPr txBox="1"/>
            <p:nvPr/>
          </p:nvSpPr>
          <p:spPr>
            <a:xfrm>
              <a:off x="7124071" y="915092"/>
              <a:ext cx="1453643" cy="307777"/>
            </a:xfrm>
            <a:prstGeom prst="rect">
              <a:avLst/>
            </a:prstGeom>
            <a:noFill/>
          </p:spPr>
          <p:txBody>
            <a:bodyPr wrap="square" rtlCol="0">
              <a:spAutoFit/>
            </a:bodyPr>
            <a:lstStyle/>
            <a:p>
              <a:pPr algn="ctr"/>
              <a:r>
                <a:rPr lang="en-US" sz="1400" b="1" dirty="0" smtClean="0"/>
                <a:t>Understanding</a:t>
              </a:r>
              <a:endParaRPr lang="en-US" sz="1400" b="1" dirty="0"/>
            </a:p>
          </p:txBody>
        </p:sp>
      </p:grpSp>
      <p:grpSp>
        <p:nvGrpSpPr>
          <p:cNvPr id="28" name="Group 27"/>
          <p:cNvGrpSpPr/>
          <p:nvPr/>
        </p:nvGrpSpPr>
        <p:grpSpPr>
          <a:xfrm>
            <a:off x="2720114" y="2359362"/>
            <a:ext cx="1460942" cy="1378902"/>
            <a:chOff x="7116772" y="399011"/>
            <a:chExt cx="1460942" cy="1378902"/>
          </a:xfrm>
          <a:noFill/>
        </p:grpSpPr>
        <p:pic>
          <p:nvPicPr>
            <p:cNvPr id="29" name="Picture 28"/>
            <p:cNvPicPr>
              <a:picLocks noChangeAspect="1"/>
            </p:cNvPicPr>
            <p:nvPr/>
          </p:nvPicPr>
          <p:blipFill>
            <a:blip r:embed="rId4">
              <a:clrChange>
                <a:clrFrom>
                  <a:srgbClr val="FFFFFF"/>
                </a:clrFrom>
                <a:clrTo>
                  <a:srgbClr val="FFFFFF">
                    <a:alpha val="0"/>
                  </a:srgbClr>
                </a:clrTo>
              </a:clrChange>
            </a:blip>
            <a:stretch>
              <a:fillRect/>
            </a:stretch>
          </p:blipFill>
          <p:spPr>
            <a:xfrm>
              <a:off x="7116772" y="399011"/>
              <a:ext cx="1456862" cy="1378902"/>
            </a:xfrm>
            <a:prstGeom prst="rect">
              <a:avLst/>
            </a:prstGeom>
            <a:grpFill/>
          </p:spPr>
        </p:pic>
        <p:sp>
          <p:nvSpPr>
            <p:cNvPr id="30" name="TextBox 29"/>
            <p:cNvSpPr txBox="1"/>
            <p:nvPr/>
          </p:nvSpPr>
          <p:spPr>
            <a:xfrm>
              <a:off x="7124071" y="915092"/>
              <a:ext cx="1453643" cy="307777"/>
            </a:xfrm>
            <a:prstGeom prst="rect">
              <a:avLst/>
            </a:prstGeom>
            <a:grpFill/>
          </p:spPr>
          <p:txBody>
            <a:bodyPr wrap="square" rtlCol="0">
              <a:spAutoFit/>
            </a:bodyPr>
            <a:lstStyle/>
            <a:p>
              <a:pPr algn="ctr"/>
              <a:r>
                <a:rPr lang="en-US" sz="1400" b="1" dirty="0" smtClean="0"/>
                <a:t>Knowledge</a:t>
              </a:r>
              <a:endParaRPr lang="en-US" sz="1400" b="1" dirty="0"/>
            </a:p>
          </p:txBody>
        </p:sp>
      </p:grpSp>
      <p:grpSp>
        <p:nvGrpSpPr>
          <p:cNvPr id="31" name="Group 30"/>
          <p:cNvGrpSpPr/>
          <p:nvPr/>
        </p:nvGrpSpPr>
        <p:grpSpPr>
          <a:xfrm>
            <a:off x="3974675" y="3256832"/>
            <a:ext cx="1460942" cy="1378902"/>
            <a:chOff x="7116772" y="399011"/>
            <a:chExt cx="1460942" cy="1378902"/>
          </a:xfrm>
        </p:grpSpPr>
        <p:pic>
          <p:nvPicPr>
            <p:cNvPr id="32" name="Picture 31"/>
            <p:cNvPicPr>
              <a:picLocks noChangeAspect="1"/>
            </p:cNvPicPr>
            <p:nvPr/>
          </p:nvPicPr>
          <p:blipFill>
            <a:blip r:embed="rId4">
              <a:clrChange>
                <a:clrFrom>
                  <a:srgbClr val="FFFFFF"/>
                </a:clrFrom>
                <a:clrTo>
                  <a:srgbClr val="FFFFFF">
                    <a:alpha val="0"/>
                  </a:srgbClr>
                </a:clrTo>
              </a:clrChange>
            </a:blip>
            <a:stretch>
              <a:fillRect/>
            </a:stretch>
          </p:blipFill>
          <p:spPr>
            <a:xfrm>
              <a:off x="7116772" y="399011"/>
              <a:ext cx="1456862" cy="1378902"/>
            </a:xfrm>
            <a:prstGeom prst="rect">
              <a:avLst/>
            </a:prstGeom>
          </p:spPr>
        </p:pic>
        <p:sp>
          <p:nvSpPr>
            <p:cNvPr id="33" name="TextBox 32"/>
            <p:cNvSpPr txBox="1"/>
            <p:nvPr/>
          </p:nvSpPr>
          <p:spPr>
            <a:xfrm>
              <a:off x="7124071" y="915092"/>
              <a:ext cx="1453643" cy="307777"/>
            </a:xfrm>
            <a:prstGeom prst="rect">
              <a:avLst/>
            </a:prstGeom>
            <a:noFill/>
          </p:spPr>
          <p:txBody>
            <a:bodyPr wrap="square" rtlCol="0">
              <a:spAutoFit/>
            </a:bodyPr>
            <a:lstStyle/>
            <a:p>
              <a:pPr algn="ctr"/>
              <a:r>
                <a:rPr lang="en-US" sz="1400" b="1" dirty="0" smtClean="0"/>
                <a:t>Trust</a:t>
              </a:r>
              <a:endParaRPr lang="en-US" sz="1400" b="1" dirty="0"/>
            </a:p>
          </p:txBody>
        </p:sp>
      </p:grpSp>
      <p:sp>
        <p:nvSpPr>
          <p:cNvPr id="34" name="Right Arrow 33"/>
          <p:cNvSpPr/>
          <p:nvPr/>
        </p:nvSpPr>
        <p:spPr>
          <a:xfrm>
            <a:off x="5701092" y="2904639"/>
            <a:ext cx="324197" cy="24938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nvGrpSpPr>
          <p:cNvPr id="35" name="Group 34"/>
          <p:cNvGrpSpPr/>
          <p:nvPr/>
        </p:nvGrpSpPr>
        <p:grpSpPr>
          <a:xfrm>
            <a:off x="7584603" y="2676699"/>
            <a:ext cx="1461964" cy="665018"/>
            <a:chOff x="758363" y="1911927"/>
            <a:chExt cx="1552693" cy="1183535"/>
          </a:xfrm>
          <a:solidFill>
            <a:srgbClr val="00B050"/>
          </a:solidFill>
        </p:grpSpPr>
        <p:sp>
          <p:nvSpPr>
            <p:cNvPr id="36" name="Rectangle 23"/>
            <p:cNvSpPr/>
            <p:nvPr/>
          </p:nvSpPr>
          <p:spPr>
            <a:xfrm>
              <a:off x="758363" y="1911927"/>
              <a:ext cx="1552693" cy="822960"/>
            </a:xfrm>
            <a:prstGeom prst="flowChartAlternateProcess">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7" name="TextBox 36"/>
            <p:cNvSpPr txBox="1"/>
            <p:nvPr/>
          </p:nvSpPr>
          <p:spPr>
            <a:xfrm flipH="1">
              <a:off x="758363" y="2117008"/>
              <a:ext cx="1552693" cy="978454"/>
            </a:xfrm>
            <a:prstGeom prst="flowChartAlternateProcess">
              <a:avLst/>
            </a:prstGeom>
            <a:grpFill/>
          </p:spPr>
          <p:txBody>
            <a:bodyPr wrap="square" rtlCol="0">
              <a:spAutoFit/>
            </a:bodyPr>
            <a:lstStyle/>
            <a:p>
              <a:pPr algn="ctr"/>
              <a:r>
                <a:rPr lang="en-US" sz="1600" b="1" dirty="0" smtClean="0">
                  <a:solidFill>
                    <a:schemeClr val="bg1"/>
                  </a:solidFill>
                </a:rPr>
                <a:t>Righteousness</a:t>
              </a:r>
              <a:endParaRPr lang="en-US" sz="1600" b="1" dirty="0">
                <a:solidFill>
                  <a:schemeClr val="bg1"/>
                </a:solidFill>
              </a:endParaRPr>
            </a:p>
          </p:txBody>
        </p:sp>
      </p:grpSp>
      <p:sp>
        <p:nvSpPr>
          <p:cNvPr id="38" name="Right Arrow 37"/>
          <p:cNvSpPr/>
          <p:nvPr/>
        </p:nvSpPr>
        <p:spPr>
          <a:xfrm>
            <a:off x="7351432" y="2900382"/>
            <a:ext cx="233172" cy="24938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cxnSp>
        <p:nvCxnSpPr>
          <p:cNvPr id="13" name="Straight Connector 12"/>
          <p:cNvCxnSpPr/>
          <p:nvPr/>
        </p:nvCxnSpPr>
        <p:spPr>
          <a:xfrm flipH="1">
            <a:off x="2559351" y="4317025"/>
            <a:ext cx="1446416" cy="589645"/>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76947" y="4422438"/>
            <a:ext cx="1748860" cy="1015663"/>
          </a:xfrm>
          <a:prstGeom prst="rect">
            <a:avLst/>
          </a:prstGeom>
          <a:ln w="12700">
            <a:solidFill>
              <a:schemeClr val="tx1"/>
            </a:solidFill>
          </a:ln>
        </p:spPr>
        <p:txBody>
          <a:bodyPr wrap="square">
            <a:spAutoFit/>
          </a:bodyPr>
          <a:lstStyle/>
          <a:p>
            <a:pPr algn="ctr"/>
            <a:r>
              <a:rPr lang="en-US" sz="1200" dirty="0" smtClean="0">
                <a:solidFill>
                  <a:srgbClr val="000000"/>
                </a:solidFill>
                <a:latin typeface="Rockwell" panose="02060603020205020403" pitchFamily="18" charset="0"/>
              </a:rPr>
              <a:t>“</a:t>
            </a:r>
            <a:r>
              <a:rPr lang="en-US" sz="1200" u="sng" dirty="0" smtClean="0">
                <a:solidFill>
                  <a:srgbClr val="000000"/>
                </a:solidFill>
                <a:latin typeface="Rockwell" panose="02060603020205020403" pitchFamily="18" charset="0"/>
              </a:rPr>
              <a:t>Trust</a:t>
            </a:r>
            <a:r>
              <a:rPr lang="en-US" sz="1200" dirty="0" smtClean="0">
                <a:solidFill>
                  <a:srgbClr val="000000"/>
                </a:solidFill>
                <a:latin typeface="Rockwell" panose="02060603020205020403" pitchFamily="18" charset="0"/>
              </a:rPr>
              <a:t> </a:t>
            </a:r>
            <a:r>
              <a:rPr lang="en-US" sz="1200" dirty="0">
                <a:solidFill>
                  <a:srgbClr val="000000"/>
                </a:solidFill>
                <a:latin typeface="Rockwell" panose="02060603020205020403" pitchFamily="18" charset="0"/>
              </a:rPr>
              <a:t>in </a:t>
            </a:r>
            <a:r>
              <a:rPr lang="en-US" sz="1200" dirty="0" smtClean="0">
                <a:solidFill>
                  <a:srgbClr val="000000"/>
                </a:solidFill>
                <a:latin typeface="Rockwell" panose="02060603020205020403" pitchFamily="18" charset="0"/>
              </a:rPr>
              <a:t>the Lord with </a:t>
            </a:r>
            <a:r>
              <a:rPr lang="en-US" sz="1200" dirty="0">
                <a:solidFill>
                  <a:srgbClr val="000000"/>
                </a:solidFill>
                <a:latin typeface="Rockwell" panose="02060603020205020403" pitchFamily="18" charset="0"/>
              </a:rPr>
              <a:t>all your </a:t>
            </a:r>
            <a:r>
              <a:rPr lang="en-US" sz="1200" dirty="0" smtClean="0">
                <a:solidFill>
                  <a:srgbClr val="000000"/>
                </a:solidFill>
                <a:latin typeface="Rockwell" panose="02060603020205020403" pitchFamily="18" charset="0"/>
              </a:rPr>
              <a:t>heart and</a:t>
            </a:r>
            <a:r>
              <a:rPr lang="en-US" sz="1200" dirty="0">
                <a:solidFill>
                  <a:srgbClr val="000000"/>
                </a:solidFill>
                <a:latin typeface="Rockwell" panose="02060603020205020403" pitchFamily="18" charset="0"/>
              </a:rPr>
              <a:t> do not lean on your own understanding</a:t>
            </a:r>
            <a:r>
              <a:rPr lang="en-US" sz="1200" dirty="0" smtClean="0">
                <a:solidFill>
                  <a:srgbClr val="000000"/>
                </a:solidFill>
                <a:latin typeface="Rockwell" panose="02060603020205020403" pitchFamily="18" charset="0"/>
              </a:rPr>
              <a:t>.”</a:t>
            </a:r>
          </a:p>
          <a:p>
            <a:pPr algn="ctr"/>
            <a:r>
              <a:rPr lang="en-US" sz="1200" b="1" dirty="0" smtClean="0">
                <a:solidFill>
                  <a:srgbClr val="000000"/>
                </a:solidFill>
                <a:latin typeface="Rockwell" panose="02060603020205020403" pitchFamily="18" charset="0"/>
              </a:rPr>
              <a:t>(Prov 3:5)</a:t>
            </a:r>
            <a:endParaRPr lang="en-US" sz="1200" b="1" dirty="0">
              <a:latin typeface="Rockwell" panose="02060603020205020403" pitchFamily="18" charset="0"/>
            </a:endParaRPr>
          </a:p>
        </p:txBody>
      </p:sp>
      <p:sp>
        <p:nvSpPr>
          <p:cNvPr id="15" name="Rectangle 14"/>
          <p:cNvSpPr/>
          <p:nvPr/>
        </p:nvSpPr>
        <p:spPr>
          <a:xfrm>
            <a:off x="3779520" y="95910"/>
            <a:ext cx="2238470" cy="646331"/>
          </a:xfrm>
          <a:prstGeom prst="rect">
            <a:avLst/>
          </a:prstGeom>
          <a:ln w="12700">
            <a:solidFill>
              <a:schemeClr val="tx1"/>
            </a:solidFill>
          </a:ln>
        </p:spPr>
        <p:txBody>
          <a:bodyPr wrap="square">
            <a:spAutoFit/>
          </a:bodyPr>
          <a:lstStyle/>
          <a:p>
            <a:pPr algn="ctr"/>
            <a:r>
              <a:rPr lang="en-US" sz="1200" dirty="0" smtClean="0">
                <a:latin typeface="Rockwell" panose="02060603020205020403" pitchFamily="18" charset="0"/>
                <a:ea typeface="Calibri" panose="020F0502020204030204" pitchFamily="34" charset="0"/>
              </a:rPr>
              <a:t>“The </a:t>
            </a:r>
            <a:r>
              <a:rPr lang="en-US" sz="1200" dirty="0">
                <a:latin typeface="Rockwell" panose="02060603020205020403" pitchFamily="18" charset="0"/>
                <a:ea typeface="Calibri" panose="020F0502020204030204" pitchFamily="34" charset="0"/>
              </a:rPr>
              <a:t>knowledge of the Holy One is </a:t>
            </a:r>
            <a:r>
              <a:rPr lang="en-US" sz="1200" u="sng" dirty="0" smtClean="0">
                <a:latin typeface="Rockwell" panose="02060603020205020403" pitchFamily="18" charset="0"/>
                <a:ea typeface="Calibri" panose="020F0502020204030204" pitchFamily="34" charset="0"/>
              </a:rPr>
              <a:t>understanding</a:t>
            </a:r>
            <a:r>
              <a:rPr lang="en-US" sz="1200" dirty="0" smtClean="0">
                <a:latin typeface="Rockwell" panose="02060603020205020403" pitchFamily="18" charset="0"/>
                <a:ea typeface="Calibri" panose="020F0502020204030204" pitchFamily="34" charset="0"/>
              </a:rPr>
              <a:t>”</a:t>
            </a:r>
          </a:p>
          <a:p>
            <a:pPr algn="ctr"/>
            <a:r>
              <a:rPr lang="en-US" sz="1200" dirty="0" smtClean="0">
                <a:latin typeface="Rockwell" panose="02060603020205020403" pitchFamily="18" charset="0"/>
                <a:ea typeface="Calibri" panose="020F0502020204030204" pitchFamily="34" charset="0"/>
              </a:rPr>
              <a:t>(</a:t>
            </a:r>
            <a:r>
              <a:rPr lang="en-US" sz="1200" b="1" dirty="0" smtClean="0">
                <a:latin typeface="Rockwell" panose="02060603020205020403" pitchFamily="18" charset="0"/>
                <a:ea typeface="Calibri" panose="020F0502020204030204" pitchFamily="34" charset="0"/>
              </a:rPr>
              <a:t>Prov 9:10b</a:t>
            </a:r>
            <a:r>
              <a:rPr lang="en-US" sz="1200" dirty="0" smtClean="0">
                <a:latin typeface="Rockwell" panose="02060603020205020403" pitchFamily="18" charset="0"/>
                <a:ea typeface="Calibri" panose="020F0502020204030204" pitchFamily="34" charset="0"/>
              </a:rPr>
              <a:t>)</a:t>
            </a:r>
            <a:endParaRPr lang="en-US" sz="1200" dirty="0">
              <a:latin typeface="Rockwell" panose="02060603020205020403" pitchFamily="18" charset="0"/>
            </a:endParaRPr>
          </a:p>
        </p:txBody>
      </p:sp>
      <p:cxnSp>
        <p:nvCxnSpPr>
          <p:cNvPr id="39" name="Straight Connector 38"/>
          <p:cNvCxnSpPr/>
          <p:nvPr/>
        </p:nvCxnSpPr>
        <p:spPr>
          <a:xfrm flipH="1">
            <a:off x="4729286" y="845768"/>
            <a:ext cx="83359" cy="464928"/>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6690179" y="1578406"/>
            <a:ext cx="458342" cy="972759"/>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7584603" y="3360352"/>
            <a:ext cx="729660" cy="566449"/>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517025" y="835398"/>
            <a:ext cx="469669" cy="1485001"/>
          </a:xfrm>
          <a:prstGeom prst="line">
            <a:avLst/>
          </a:prstGeom>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388107" y="95911"/>
            <a:ext cx="2043990" cy="646331"/>
          </a:xfrm>
          <a:prstGeom prst="rect">
            <a:avLst/>
          </a:prstGeom>
          <a:ln w="12700">
            <a:solidFill>
              <a:schemeClr val="tx1"/>
            </a:solidFill>
          </a:ln>
        </p:spPr>
        <p:txBody>
          <a:bodyPr wrap="square">
            <a:spAutoFit/>
          </a:bodyPr>
          <a:lstStyle/>
          <a:p>
            <a:pPr algn="ctr"/>
            <a:r>
              <a:rPr lang="en-US" sz="1200" dirty="0" smtClean="0">
                <a:latin typeface="Rockwell" panose="02060603020205020403" pitchFamily="18" charset="0"/>
                <a:ea typeface="Calibri" panose="020F0502020204030204" pitchFamily="34" charset="0"/>
              </a:rPr>
              <a:t>“The </a:t>
            </a:r>
            <a:r>
              <a:rPr lang="en-US" sz="1200" dirty="0">
                <a:latin typeface="Rockwell" panose="02060603020205020403" pitchFamily="18" charset="0"/>
                <a:ea typeface="Calibri" panose="020F0502020204030204" pitchFamily="34" charset="0"/>
              </a:rPr>
              <a:t>fear of </a:t>
            </a:r>
            <a:r>
              <a:rPr lang="en-US" sz="1200" dirty="0" smtClean="0">
                <a:latin typeface="Rockwell" panose="02060603020205020403" pitchFamily="18" charset="0"/>
                <a:ea typeface="Calibri" panose="020F0502020204030204" pitchFamily="34" charset="0"/>
              </a:rPr>
              <a:t>the Lord is </a:t>
            </a:r>
            <a:r>
              <a:rPr lang="en-US" sz="1200" dirty="0">
                <a:latin typeface="Rockwell" panose="02060603020205020403" pitchFamily="18" charset="0"/>
                <a:ea typeface="Calibri" panose="020F0502020204030204" pitchFamily="34" charset="0"/>
              </a:rPr>
              <a:t>the beginning of </a:t>
            </a:r>
            <a:r>
              <a:rPr lang="en-US" sz="1200" u="sng" dirty="0" smtClean="0">
                <a:latin typeface="Rockwell" panose="02060603020205020403" pitchFamily="18" charset="0"/>
                <a:ea typeface="Calibri" panose="020F0502020204030204" pitchFamily="34" charset="0"/>
              </a:rPr>
              <a:t>knowledge</a:t>
            </a:r>
            <a:r>
              <a:rPr lang="en-US" sz="1200" dirty="0" smtClean="0">
                <a:latin typeface="Rockwell" panose="02060603020205020403" pitchFamily="18" charset="0"/>
                <a:ea typeface="Calibri" panose="020F0502020204030204" pitchFamily="34" charset="0"/>
              </a:rPr>
              <a:t>”</a:t>
            </a:r>
          </a:p>
          <a:p>
            <a:pPr algn="ctr"/>
            <a:r>
              <a:rPr lang="en-US" sz="1200" dirty="0">
                <a:latin typeface="Rockwell" panose="02060603020205020403" pitchFamily="18" charset="0"/>
              </a:rPr>
              <a:t>(</a:t>
            </a:r>
            <a:r>
              <a:rPr lang="en-US" sz="1200" b="1" dirty="0" smtClean="0">
                <a:latin typeface="Rockwell" panose="02060603020205020403" pitchFamily="18" charset="0"/>
              </a:rPr>
              <a:t>Prov 1:7a)</a:t>
            </a:r>
            <a:endParaRPr lang="en-US" sz="1200" b="1" dirty="0">
              <a:latin typeface="Rockwell" panose="02060603020205020403" pitchFamily="18" charset="0"/>
            </a:endParaRPr>
          </a:p>
        </p:txBody>
      </p:sp>
      <p:sp>
        <p:nvSpPr>
          <p:cNvPr id="44" name="Rectangle 43"/>
          <p:cNvSpPr/>
          <p:nvPr/>
        </p:nvSpPr>
        <p:spPr>
          <a:xfrm>
            <a:off x="6503791" y="491640"/>
            <a:ext cx="1436830" cy="1015663"/>
          </a:xfrm>
          <a:prstGeom prst="rect">
            <a:avLst/>
          </a:prstGeom>
          <a:ln w="12700">
            <a:solidFill>
              <a:schemeClr val="tx1"/>
            </a:solidFill>
          </a:ln>
        </p:spPr>
        <p:txBody>
          <a:bodyPr wrap="square">
            <a:spAutoFit/>
          </a:bodyPr>
          <a:lstStyle/>
          <a:p>
            <a:pPr algn="ctr"/>
            <a:r>
              <a:rPr lang="en-US" sz="1200" dirty="0" smtClean="0">
                <a:latin typeface="Rockwell" panose="02060603020205020403" pitchFamily="18" charset="0"/>
                <a:ea typeface="Calibri" panose="020F0502020204030204" pitchFamily="34" charset="0"/>
              </a:rPr>
              <a:t>“For </a:t>
            </a:r>
            <a:r>
              <a:rPr lang="en-US" sz="1200" dirty="0">
                <a:latin typeface="Rockwell" panose="02060603020205020403" pitchFamily="18" charset="0"/>
                <a:ea typeface="Calibri" panose="020F0502020204030204" pitchFamily="34" charset="0"/>
              </a:rPr>
              <a:t>if you cry for </a:t>
            </a:r>
            <a:r>
              <a:rPr lang="en-US" sz="1200" u="sng" dirty="0">
                <a:latin typeface="Rockwell" panose="02060603020205020403" pitchFamily="18" charset="0"/>
                <a:ea typeface="Calibri" panose="020F0502020204030204" pitchFamily="34" charset="0"/>
              </a:rPr>
              <a:t>discernment</a:t>
            </a:r>
            <a:r>
              <a:rPr lang="en-US" sz="1200" dirty="0">
                <a:latin typeface="Rockwell" panose="02060603020205020403" pitchFamily="18" charset="0"/>
                <a:ea typeface="Calibri" panose="020F0502020204030204" pitchFamily="34" charset="0"/>
              </a:rPr>
              <a:t>, </a:t>
            </a:r>
            <a:r>
              <a:rPr lang="en-US" sz="1200" dirty="0" smtClean="0">
                <a:latin typeface="Rockwell" panose="02060603020205020403" pitchFamily="18" charset="0"/>
                <a:ea typeface="Calibri" panose="020F0502020204030204" pitchFamily="34" charset="0"/>
              </a:rPr>
              <a:t>lift </a:t>
            </a:r>
            <a:r>
              <a:rPr lang="en-US" sz="1200" dirty="0">
                <a:latin typeface="Rockwell" panose="02060603020205020403" pitchFamily="18" charset="0"/>
                <a:ea typeface="Calibri" panose="020F0502020204030204" pitchFamily="34" charset="0"/>
              </a:rPr>
              <a:t>your voice for understanding</a:t>
            </a:r>
            <a:r>
              <a:rPr lang="en-US" sz="1200" dirty="0" smtClean="0">
                <a:latin typeface="Rockwell" panose="02060603020205020403" pitchFamily="18" charset="0"/>
                <a:ea typeface="Calibri" panose="020F0502020204030204" pitchFamily="34" charset="0"/>
              </a:rPr>
              <a:t>”</a:t>
            </a:r>
          </a:p>
          <a:p>
            <a:pPr algn="ctr"/>
            <a:r>
              <a:rPr lang="en-US" sz="1200" b="1" dirty="0" smtClean="0">
                <a:latin typeface="Rockwell" panose="02060603020205020403" pitchFamily="18" charset="0"/>
                <a:ea typeface="Calibri" panose="020F0502020204030204" pitchFamily="34" charset="0"/>
              </a:rPr>
              <a:t>(Prov 2:3</a:t>
            </a:r>
            <a:r>
              <a:rPr lang="en-US" sz="1200" dirty="0" smtClean="0">
                <a:latin typeface="Rockwell" panose="02060603020205020403" pitchFamily="18" charset="0"/>
                <a:ea typeface="Calibri" panose="020F0502020204030204" pitchFamily="34" charset="0"/>
              </a:rPr>
              <a:t>)</a:t>
            </a:r>
            <a:endParaRPr lang="en-US" sz="1200" dirty="0">
              <a:latin typeface="Rockwell" panose="02060603020205020403" pitchFamily="18" charset="0"/>
            </a:endParaRPr>
          </a:p>
        </p:txBody>
      </p:sp>
      <p:sp>
        <p:nvSpPr>
          <p:cNvPr id="45" name="Rectangle 44"/>
          <p:cNvSpPr/>
          <p:nvPr/>
        </p:nvSpPr>
        <p:spPr>
          <a:xfrm>
            <a:off x="6513880" y="3993859"/>
            <a:ext cx="2141445" cy="646331"/>
          </a:xfrm>
          <a:prstGeom prst="rect">
            <a:avLst/>
          </a:prstGeom>
          <a:ln w="12700">
            <a:solidFill>
              <a:schemeClr val="tx1"/>
            </a:solidFill>
          </a:ln>
        </p:spPr>
        <p:txBody>
          <a:bodyPr wrap="square">
            <a:spAutoFit/>
          </a:bodyPr>
          <a:lstStyle/>
          <a:p>
            <a:pPr algn="ctr"/>
            <a:r>
              <a:rPr lang="en-US" sz="1200" dirty="0" smtClean="0">
                <a:solidFill>
                  <a:srgbClr val="000000"/>
                </a:solidFill>
                <a:latin typeface="Rockwell" panose="02060603020205020403" pitchFamily="18" charset="0"/>
              </a:rPr>
              <a:t>“The</a:t>
            </a:r>
            <a:r>
              <a:rPr lang="en-US" sz="1200" dirty="0">
                <a:solidFill>
                  <a:srgbClr val="000000"/>
                </a:solidFill>
                <a:latin typeface="Rockwell" panose="02060603020205020403" pitchFamily="18" charset="0"/>
              </a:rPr>
              <a:t> mouth of the righteous flows with </a:t>
            </a:r>
            <a:r>
              <a:rPr lang="en-US" sz="1200" dirty="0" smtClean="0">
                <a:solidFill>
                  <a:srgbClr val="000000"/>
                </a:solidFill>
                <a:latin typeface="Rockwell" panose="02060603020205020403" pitchFamily="18" charset="0"/>
              </a:rPr>
              <a:t>wisdom”</a:t>
            </a:r>
          </a:p>
          <a:p>
            <a:pPr algn="ctr"/>
            <a:r>
              <a:rPr lang="en-US" sz="1200" dirty="0" smtClean="0">
                <a:solidFill>
                  <a:srgbClr val="000000"/>
                </a:solidFill>
                <a:latin typeface="Rockwell" panose="02060603020205020403" pitchFamily="18" charset="0"/>
              </a:rPr>
              <a:t>(</a:t>
            </a:r>
            <a:r>
              <a:rPr lang="en-US" sz="1200" b="1" dirty="0" smtClean="0">
                <a:solidFill>
                  <a:srgbClr val="000000"/>
                </a:solidFill>
                <a:latin typeface="Rockwell" panose="02060603020205020403" pitchFamily="18" charset="0"/>
              </a:rPr>
              <a:t>Prov 10:31a</a:t>
            </a:r>
            <a:r>
              <a:rPr lang="en-US" sz="1200" dirty="0" smtClean="0">
                <a:solidFill>
                  <a:srgbClr val="000000"/>
                </a:solidFill>
                <a:latin typeface="Rockwell" panose="02060603020205020403" pitchFamily="18" charset="0"/>
              </a:rPr>
              <a:t>)</a:t>
            </a:r>
            <a:endParaRPr lang="en-US" sz="1200" dirty="0">
              <a:latin typeface="Rockwell" panose="02060603020205020403" pitchFamily="18" charset="0"/>
            </a:endParaRPr>
          </a:p>
        </p:txBody>
      </p:sp>
      <p:sp>
        <p:nvSpPr>
          <p:cNvPr id="47" name="Rectangle 46"/>
          <p:cNvSpPr/>
          <p:nvPr/>
        </p:nvSpPr>
        <p:spPr>
          <a:xfrm>
            <a:off x="7505772" y="2090417"/>
            <a:ext cx="1603997" cy="523220"/>
          </a:xfrm>
          <a:prstGeom prst="rect">
            <a:avLst/>
          </a:prstGeom>
          <a:ln w="12700">
            <a:solidFill>
              <a:schemeClr val="tx1"/>
            </a:solidFill>
          </a:ln>
        </p:spPr>
        <p:txBody>
          <a:bodyPr wrap="square">
            <a:spAutoFit/>
          </a:bodyPr>
          <a:lstStyle/>
          <a:p>
            <a:pPr algn="ctr"/>
            <a:r>
              <a:rPr lang="en-US" sz="1400" dirty="0" smtClean="0">
                <a:solidFill>
                  <a:srgbClr val="0A0A0A"/>
                </a:solidFill>
                <a:latin typeface="Rockwell" panose="02060603020205020403" pitchFamily="18" charset="0"/>
              </a:rPr>
              <a:t>Formerly spelled “</a:t>
            </a:r>
            <a:r>
              <a:rPr lang="en-US" sz="1400" dirty="0" err="1" smtClean="0">
                <a:solidFill>
                  <a:srgbClr val="0A0A0A"/>
                </a:solidFill>
                <a:latin typeface="Rockwell" panose="02060603020205020403" pitchFamily="18" charset="0"/>
              </a:rPr>
              <a:t>rightwiseness</a:t>
            </a:r>
            <a:r>
              <a:rPr lang="en-US" sz="1400" dirty="0" smtClean="0">
                <a:solidFill>
                  <a:srgbClr val="0A0A0A"/>
                </a:solidFill>
                <a:latin typeface="Rockwell" panose="02060603020205020403" pitchFamily="18" charset="0"/>
              </a:rPr>
              <a:t>”</a:t>
            </a:r>
            <a:endParaRPr lang="en-US" sz="1400" dirty="0">
              <a:latin typeface="Rockwell" panose="02060603020205020403" pitchFamily="18" charset="0"/>
            </a:endParaRPr>
          </a:p>
        </p:txBody>
      </p:sp>
      <p:sp>
        <p:nvSpPr>
          <p:cNvPr id="48" name="Rectangle 47"/>
          <p:cNvSpPr/>
          <p:nvPr/>
        </p:nvSpPr>
        <p:spPr>
          <a:xfrm>
            <a:off x="622716" y="6403712"/>
            <a:ext cx="7532866" cy="369332"/>
          </a:xfrm>
          <a:prstGeom prst="rect">
            <a:avLst/>
          </a:prstGeom>
        </p:spPr>
        <p:txBody>
          <a:bodyPr wrap="square">
            <a:spAutoFit/>
          </a:bodyPr>
          <a:lstStyle/>
          <a:p>
            <a:pPr algn="ctr"/>
            <a:r>
              <a:rPr lang="en-US" dirty="0" smtClean="0">
                <a:solidFill>
                  <a:srgbClr val="000000"/>
                </a:solidFill>
                <a:latin typeface="Helvetica Neue"/>
              </a:rPr>
              <a:t>…has</a:t>
            </a:r>
            <a:r>
              <a:rPr lang="en-US" dirty="0">
                <a:solidFill>
                  <a:srgbClr val="000000"/>
                </a:solidFill>
                <a:latin typeface="Helvetica Neue"/>
              </a:rPr>
              <a:t> built her </a:t>
            </a:r>
            <a:r>
              <a:rPr lang="en-US" dirty="0" smtClean="0">
                <a:solidFill>
                  <a:srgbClr val="000000"/>
                </a:solidFill>
                <a:latin typeface="Helvetica Neue"/>
              </a:rPr>
              <a:t>house, she </a:t>
            </a:r>
            <a:r>
              <a:rPr lang="en-US" dirty="0">
                <a:solidFill>
                  <a:srgbClr val="000000"/>
                </a:solidFill>
                <a:latin typeface="Helvetica Neue"/>
              </a:rPr>
              <a:t>has hewn out her seven </a:t>
            </a:r>
            <a:r>
              <a:rPr lang="en-US" dirty="0" smtClean="0">
                <a:solidFill>
                  <a:srgbClr val="000000"/>
                </a:solidFill>
                <a:latin typeface="Helvetica Neue"/>
              </a:rPr>
              <a:t>pillars. (Prov 9:1)</a:t>
            </a:r>
            <a:endParaRPr lang="en-US" dirty="0"/>
          </a:p>
        </p:txBody>
      </p:sp>
      <p:sp>
        <p:nvSpPr>
          <p:cNvPr id="49" name="Rectangle 48"/>
          <p:cNvSpPr/>
          <p:nvPr/>
        </p:nvSpPr>
        <p:spPr>
          <a:xfrm>
            <a:off x="3292852" y="5775829"/>
            <a:ext cx="2192594" cy="677108"/>
          </a:xfrm>
          <a:prstGeom prst="rect">
            <a:avLst/>
          </a:prstGeom>
        </p:spPr>
        <p:txBody>
          <a:bodyPr wrap="square">
            <a:spAutoFit/>
          </a:bodyPr>
          <a:lstStyle/>
          <a:p>
            <a:r>
              <a:rPr lang="en-US" sz="3800" b="1" u="sng" dirty="0" smtClean="0">
                <a:solidFill>
                  <a:srgbClr val="000000"/>
                </a:solidFill>
                <a:latin typeface="Rockwell" panose="02060603020205020403" pitchFamily="18" charset="0"/>
              </a:rPr>
              <a:t>Wisdom</a:t>
            </a:r>
            <a:endParaRPr lang="en-US" sz="3800" b="1" u="sng" dirty="0">
              <a:latin typeface="Rockwell" panose="02060603020205020403" pitchFamily="18" charset="0"/>
            </a:endParaRPr>
          </a:p>
        </p:txBody>
      </p:sp>
      <p:cxnSp>
        <p:nvCxnSpPr>
          <p:cNvPr id="51" name="Straight Connector 50"/>
          <p:cNvCxnSpPr/>
          <p:nvPr/>
        </p:nvCxnSpPr>
        <p:spPr>
          <a:xfrm>
            <a:off x="122216" y="5775830"/>
            <a:ext cx="8924351"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flipH="1">
            <a:off x="9032914" y="4930269"/>
            <a:ext cx="11535" cy="857466"/>
          </a:xfrm>
          <a:prstGeom prst="line">
            <a:avLst/>
          </a:prstGeom>
          <a:ln w="38100"/>
        </p:spPr>
        <p:style>
          <a:lnRef idx="1">
            <a:schemeClr val="dk1"/>
          </a:lnRef>
          <a:fillRef idx="0">
            <a:schemeClr val="dk1"/>
          </a:fillRef>
          <a:effectRef idx="0">
            <a:schemeClr val="dk1"/>
          </a:effectRef>
          <a:fontRef idx="minor">
            <a:schemeClr val="tx1"/>
          </a:fontRef>
        </p:style>
      </p:cxnSp>
      <p:cxnSp>
        <p:nvCxnSpPr>
          <p:cNvPr id="56" name="Straight Connector 55"/>
          <p:cNvCxnSpPr/>
          <p:nvPr/>
        </p:nvCxnSpPr>
        <p:spPr>
          <a:xfrm flipH="1">
            <a:off x="122216" y="4930269"/>
            <a:ext cx="11535" cy="857466"/>
          </a:xfrm>
          <a:prstGeom prst="line">
            <a:avLst/>
          </a:prstGeom>
          <a:ln w="38100"/>
        </p:spPr>
        <p:style>
          <a:lnRef idx="1">
            <a:schemeClr val="dk1"/>
          </a:lnRef>
          <a:fillRef idx="0">
            <a:schemeClr val="dk1"/>
          </a:fillRef>
          <a:effectRef idx="0">
            <a:schemeClr val="dk1"/>
          </a:effectRef>
          <a:fontRef idx="minor">
            <a:schemeClr val="tx1"/>
          </a:fontRef>
        </p:style>
      </p:cxnSp>
      <p:sp>
        <p:nvSpPr>
          <p:cNvPr id="55" name="Curved Down Arrow 54"/>
          <p:cNvSpPr/>
          <p:nvPr/>
        </p:nvSpPr>
        <p:spPr>
          <a:xfrm rot="8062065" flipH="1" flipV="1">
            <a:off x="3258196" y="1865899"/>
            <a:ext cx="615836" cy="27839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Curved Down Arrow 56"/>
          <p:cNvSpPr/>
          <p:nvPr/>
        </p:nvSpPr>
        <p:spPr>
          <a:xfrm rot="2232515" flipH="1" flipV="1">
            <a:off x="3287670" y="3908805"/>
            <a:ext cx="615836" cy="24139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Curved Down Arrow 59"/>
          <p:cNvSpPr/>
          <p:nvPr/>
        </p:nvSpPr>
        <p:spPr>
          <a:xfrm rot="15972926" flipH="1" flipV="1">
            <a:off x="4915826" y="2886646"/>
            <a:ext cx="615836" cy="21938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762449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84885"/>
          </a:xfrm>
          <a:prstGeom prst="rect">
            <a:avLst/>
          </a:prstGeom>
        </p:spPr>
        <p:txBody>
          <a:bodyPr wrap="square">
            <a:spAutoFit/>
          </a:bodyPr>
          <a:lstStyle/>
          <a:p>
            <a:pPr algn="ctr"/>
            <a:r>
              <a:rPr lang="en-US" sz="5800" b="1" u="sng" dirty="0" smtClean="0">
                <a:latin typeface="Rockwell" panose="02060603020205020403" pitchFamily="18" charset="0"/>
              </a:rPr>
              <a:t>His Presence</a:t>
            </a:r>
            <a:endParaRPr lang="es-GT" sz="5800" b="1" u="sng" dirty="0">
              <a:latin typeface="Rockwell" panose="02060603020205020403" pitchFamily="18" charset="0"/>
            </a:endParaRPr>
          </a:p>
        </p:txBody>
      </p:sp>
      <p:sp>
        <p:nvSpPr>
          <p:cNvPr id="5" name="Rectangle 4"/>
          <p:cNvSpPr/>
          <p:nvPr/>
        </p:nvSpPr>
        <p:spPr>
          <a:xfrm>
            <a:off x="152400" y="984885"/>
            <a:ext cx="8839200" cy="2062103"/>
          </a:xfrm>
          <a:prstGeom prst="rect">
            <a:avLst/>
          </a:prstGeom>
          <a:ln w="28575">
            <a:solidFill>
              <a:schemeClr val="tx1"/>
            </a:solidFill>
          </a:ln>
        </p:spPr>
        <p:txBody>
          <a:bodyPr wrap="square">
            <a:spAutoFit/>
          </a:bodyPr>
          <a:lstStyle/>
          <a:p>
            <a:pPr lvl="0"/>
            <a:r>
              <a:rPr lang="en-US" sz="2800" b="1" dirty="0">
                <a:latin typeface="Rockwell" panose="02060603020205020403" pitchFamily="18" charset="0"/>
              </a:rPr>
              <a:t>Psa 139:2</a:t>
            </a:r>
            <a:r>
              <a:rPr lang="en-US" sz="2800" dirty="0">
                <a:latin typeface="Rockwell" panose="02060603020205020403" pitchFamily="18" charset="0"/>
              </a:rPr>
              <a:t> – “You know when I sit down and when I rise up; You understand my thought from afar</a:t>
            </a:r>
            <a:r>
              <a:rPr lang="en-US" sz="2800" dirty="0" smtClean="0">
                <a:latin typeface="Rockwell" panose="02060603020205020403" pitchFamily="18" charset="0"/>
              </a:rPr>
              <a:t>.”</a:t>
            </a:r>
          </a:p>
          <a:p>
            <a:pPr lvl="0"/>
            <a:endParaRPr lang="en-US" sz="1600" dirty="0" smtClean="0">
              <a:latin typeface="Rockwell" panose="02060603020205020403" pitchFamily="18" charset="0"/>
            </a:endParaRPr>
          </a:p>
          <a:p>
            <a:pPr lvl="0"/>
            <a:r>
              <a:rPr lang="en-US" sz="2800" b="1" dirty="0" smtClean="0">
                <a:latin typeface="Rockwell" panose="02060603020205020403" pitchFamily="18" charset="0"/>
              </a:rPr>
              <a:t>Jer 12:3a</a:t>
            </a:r>
            <a:r>
              <a:rPr lang="en-US" sz="2800" dirty="0" smtClean="0">
                <a:latin typeface="Rockwell" panose="02060603020205020403" pitchFamily="18" charset="0"/>
              </a:rPr>
              <a:t> – “</a:t>
            </a:r>
            <a:r>
              <a:rPr lang="en-US" sz="2800" dirty="0">
                <a:latin typeface="Rockwell" panose="02060603020205020403" pitchFamily="18" charset="0"/>
              </a:rPr>
              <a:t>But You know me, O </a:t>
            </a:r>
            <a:r>
              <a:rPr lang="en-US" sz="2800" cap="small" dirty="0" smtClean="0">
                <a:latin typeface="Rockwell" panose="02060603020205020403" pitchFamily="18" charset="0"/>
              </a:rPr>
              <a:t>Lord</a:t>
            </a:r>
            <a:r>
              <a:rPr lang="en-US" sz="2800" dirty="0" smtClean="0">
                <a:latin typeface="Rockwell" panose="02060603020205020403" pitchFamily="18" charset="0"/>
              </a:rPr>
              <a:t>; You </a:t>
            </a:r>
            <a:r>
              <a:rPr lang="en-US" sz="2800" dirty="0">
                <a:latin typeface="Rockwell" panose="02060603020205020403" pitchFamily="18" charset="0"/>
              </a:rPr>
              <a:t>see </a:t>
            </a:r>
            <a:r>
              <a:rPr lang="en-US" sz="2800" dirty="0" smtClean="0">
                <a:latin typeface="Rockwell" panose="02060603020205020403" pitchFamily="18" charset="0"/>
              </a:rPr>
              <a:t>me; and </a:t>
            </a:r>
            <a:r>
              <a:rPr lang="en-US" sz="2800" dirty="0">
                <a:latin typeface="Rockwell" panose="02060603020205020403" pitchFamily="18" charset="0"/>
              </a:rPr>
              <a:t>You examine my heart’s attitude toward You.</a:t>
            </a:r>
            <a:r>
              <a:rPr lang="en-US" sz="2800" dirty="0" smtClean="0">
                <a:latin typeface="Rockwell" panose="02060603020205020403" pitchFamily="18" charset="0"/>
              </a:rPr>
              <a:t>”</a:t>
            </a:r>
            <a:endParaRPr lang="en-US" sz="2800" dirty="0">
              <a:latin typeface="Rockwell" panose="02060603020205020403" pitchFamily="18" charset="0"/>
            </a:endParaRPr>
          </a:p>
        </p:txBody>
      </p:sp>
      <p:pic>
        <p:nvPicPr>
          <p:cNvPr id="7170" name="Picture 2" descr="Image result for God omnisci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150780"/>
            <a:ext cx="4419600" cy="355481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644189" y="3150781"/>
            <a:ext cx="4343400" cy="3554819"/>
          </a:xfrm>
          <a:prstGeom prst="rect">
            <a:avLst/>
          </a:prstGeom>
          <a:ln w="28575">
            <a:solidFill>
              <a:schemeClr val="tx1"/>
            </a:solidFill>
          </a:ln>
        </p:spPr>
        <p:txBody>
          <a:bodyPr wrap="square">
            <a:spAutoFit/>
          </a:bodyPr>
          <a:lstStyle/>
          <a:p>
            <a:r>
              <a:rPr lang="en-US" sz="2500" b="1" dirty="0" smtClean="0">
                <a:solidFill>
                  <a:srgbClr val="000000"/>
                </a:solidFill>
                <a:latin typeface="Rockwell" panose="02060603020205020403" pitchFamily="18" charset="0"/>
              </a:rPr>
              <a:t>Rom 1:21-22</a:t>
            </a:r>
            <a:r>
              <a:rPr lang="en-US" sz="2500" dirty="0" smtClean="0">
                <a:solidFill>
                  <a:srgbClr val="000000"/>
                </a:solidFill>
                <a:latin typeface="Rockwell" panose="02060603020205020403" pitchFamily="18" charset="0"/>
              </a:rPr>
              <a:t> – “</a:t>
            </a:r>
            <a:r>
              <a:rPr lang="en-US" sz="2500" b="1" baseline="30000" dirty="0" smtClean="0">
                <a:solidFill>
                  <a:srgbClr val="000000"/>
                </a:solidFill>
                <a:latin typeface="Rockwell" panose="02060603020205020403" pitchFamily="18" charset="0"/>
              </a:rPr>
              <a:t>21</a:t>
            </a:r>
            <a:r>
              <a:rPr lang="en-US" sz="2500" dirty="0" smtClean="0">
                <a:solidFill>
                  <a:srgbClr val="000000"/>
                </a:solidFill>
                <a:latin typeface="Rockwell" panose="02060603020205020403" pitchFamily="18" charset="0"/>
              </a:rPr>
              <a:t>For </a:t>
            </a:r>
            <a:r>
              <a:rPr lang="en-US" sz="2500" dirty="0">
                <a:solidFill>
                  <a:srgbClr val="000000"/>
                </a:solidFill>
                <a:latin typeface="Rockwell" panose="02060603020205020403" pitchFamily="18" charset="0"/>
              </a:rPr>
              <a:t>even though they knew God, they did </a:t>
            </a:r>
            <a:r>
              <a:rPr lang="en-US" sz="2500" dirty="0" smtClean="0">
                <a:solidFill>
                  <a:srgbClr val="000000"/>
                </a:solidFill>
                <a:latin typeface="Rockwell" panose="02060603020205020403" pitchFamily="18" charset="0"/>
              </a:rPr>
              <a:t>not honor </a:t>
            </a:r>
            <a:r>
              <a:rPr lang="en-US" sz="2500" dirty="0">
                <a:solidFill>
                  <a:srgbClr val="000000"/>
                </a:solidFill>
                <a:latin typeface="Rockwell" panose="02060603020205020403" pitchFamily="18" charset="0"/>
              </a:rPr>
              <a:t>Him as God or give thanks, but they became futile in their speculations, and their foolish heart </a:t>
            </a:r>
            <a:r>
              <a:rPr lang="en-US" sz="2500" dirty="0" smtClean="0">
                <a:solidFill>
                  <a:srgbClr val="000000"/>
                </a:solidFill>
                <a:latin typeface="Rockwell" panose="02060603020205020403" pitchFamily="18" charset="0"/>
              </a:rPr>
              <a:t>was darkened. </a:t>
            </a:r>
            <a:r>
              <a:rPr lang="en-US" sz="2500" b="1" baseline="30000" dirty="0" smtClean="0">
                <a:solidFill>
                  <a:srgbClr val="000000"/>
                </a:solidFill>
                <a:latin typeface="Rockwell" panose="02060603020205020403" pitchFamily="18" charset="0"/>
              </a:rPr>
              <a:t>22</a:t>
            </a:r>
            <a:r>
              <a:rPr lang="en-US" sz="2500" dirty="0" smtClean="0">
                <a:solidFill>
                  <a:srgbClr val="000000"/>
                </a:solidFill>
                <a:latin typeface="Rockwell" panose="02060603020205020403" pitchFamily="18" charset="0"/>
              </a:rPr>
              <a:t>Professing </a:t>
            </a:r>
            <a:r>
              <a:rPr lang="en-US" sz="2500" dirty="0">
                <a:solidFill>
                  <a:srgbClr val="000000"/>
                </a:solidFill>
                <a:latin typeface="Rockwell" panose="02060603020205020403" pitchFamily="18" charset="0"/>
              </a:rPr>
              <a:t>to be wise, they became </a:t>
            </a:r>
            <a:r>
              <a:rPr lang="en-US" sz="2500" dirty="0" smtClean="0">
                <a:solidFill>
                  <a:srgbClr val="000000"/>
                </a:solidFill>
                <a:latin typeface="Rockwell" panose="02060603020205020403" pitchFamily="18" charset="0"/>
              </a:rPr>
              <a:t>fools.”</a:t>
            </a:r>
            <a:endParaRPr lang="es-GT" sz="2500" dirty="0">
              <a:latin typeface="Rockwell" panose="02060603020205020403" pitchFamily="18" charset="0"/>
            </a:endParaRPr>
          </a:p>
        </p:txBody>
      </p:sp>
    </p:spTree>
    <p:extLst>
      <p:ext uri="{BB962C8B-B14F-4D97-AF65-F5344CB8AC3E}">
        <p14:creationId xmlns:p14="http://schemas.microsoft.com/office/powerpoint/2010/main" val="30113415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500"/>
                                        <p:tgtEl>
                                          <p:spTgt spid="5">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170"/>
                                        </p:tgtEl>
                                        <p:attrNameLst>
                                          <p:attrName>style.visibility</p:attrName>
                                        </p:attrNameLst>
                                      </p:cBhvr>
                                      <p:to>
                                        <p:strVal val="visible"/>
                                      </p:to>
                                    </p:set>
                                    <p:animEffect transition="in" filter="fade">
                                      <p:cBhvr>
                                        <p:cTn id="19" dur="500"/>
                                        <p:tgtEl>
                                          <p:spTgt spid="717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84885"/>
          </a:xfrm>
          <a:prstGeom prst="rect">
            <a:avLst/>
          </a:prstGeom>
        </p:spPr>
        <p:txBody>
          <a:bodyPr wrap="square">
            <a:spAutoFit/>
          </a:bodyPr>
          <a:lstStyle/>
          <a:p>
            <a:pPr algn="ctr"/>
            <a:r>
              <a:rPr lang="en-US" sz="5800" b="1" u="sng" dirty="0" smtClean="0">
                <a:latin typeface="Rockwell" panose="02060603020205020403" pitchFamily="18" charset="0"/>
              </a:rPr>
              <a:t>His Character</a:t>
            </a:r>
            <a:endParaRPr lang="es-GT" sz="5800" b="1" u="sng" dirty="0">
              <a:latin typeface="Rockwell" panose="02060603020205020403" pitchFamily="18" charset="0"/>
            </a:endParaRPr>
          </a:p>
        </p:txBody>
      </p:sp>
      <p:sp>
        <p:nvSpPr>
          <p:cNvPr id="3" name="Rectangle 2"/>
          <p:cNvSpPr/>
          <p:nvPr/>
        </p:nvSpPr>
        <p:spPr>
          <a:xfrm>
            <a:off x="76200" y="984885"/>
            <a:ext cx="8991600" cy="1938992"/>
          </a:xfrm>
          <a:prstGeom prst="rect">
            <a:avLst/>
          </a:prstGeom>
          <a:ln w="28575">
            <a:solidFill>
              <a:schemeClr val="tx1"/>
            </a:solidFill>
          </a:ln>
        </p:spPr>
        <p:txBody>
          <a:bodyPr wrap="square">
            <a:spAutoFit/>
          </a:bodyPr>
          <a:lstStyle/>
          <a:p>
            <a:r>
              <a:rPr lang="en-US" sz="2400" b="1" dirty="0" smtClean="0">
                <a:solidFill>
                  <a:srgbClr val="000000"/>
                </a:solidFill>
                <a:latin typeface="Rockwell" panose="02060603020205020403" pitchFamily="18" charset="0"/>
              </a:rPr>
              <a:t>Job 42:2-3</a:t>
            </a:r>
            <a:r>
              <a:rPr lang="en-US" sz="2400" dirty="0" smtClean="0">
                <a:solidFill>
                  <a:srgbClr val="000000"/>
                </a:solidFill>
                <a:latin typeface="Rockwell" panose="02060603020205020403" pitchFamily="18" charset="0"/>
              </a:rPr>
              <a:t> – “</a:t>
            </a:r>
            <a:r>
              <a:rPr lang="en-US" sz="2400" b="1" baseline="30000" dirty="0" smtClean="0">
                <a:solidFill>
                  <a:srgbClr val="000000"/>
                </a:solidFill>
                <a:latin typeface="Rockwell" panose="02060603020205020403" pitchFamily="18" charset="0"/>
              </a:rPr>
              <a:t>2</a:t>
            </a:r>
            <a:r>
              <a:rPr lang="en-US" sz="2400" dirty="0" smtClean="0">
                <a:solidFill>
                  <a:srgbClr val="000000"/>
                </a:solidFill>
                <a:latin typeface="Rockwell" panose="02060603020205020403" pitchFamily="18" charset="0"/>
              </a:rPr>
              <a:t>I </a:t>
            </a:r>
            <a:r>
              <a:rPr lang="en-US" sz="2400" dirty="0">
                <a:solidFill>
                  <a:srgbClr val="000000"/>
                </a:solidFill>
                <a:latin typeface="Rockwell" panose="02060603020205020403" pitchFamily="18" charset="0"/>
              </a:rPr>
              <a:t>know that You can do all </a:t>
            </a:r>
            <a:r>
              <a:rPr lang="en-US" sz="2400" dirty="0" smtClean="0">
                <a:solidFill>
                  <a:srgbClr val="000000"/>
                </a:solidFill>
                <a:latin typeface="Rockwell" panose="02060603020205020403" pitchFamily="18" charset="0"/>
              </a:rPr>
              <a:t>things, and </a:t>
            </a:r>
            <a:r>
              <a:rPr lang="en-US" sz="2400" dirty="0">
                <a:solidFill>
                  <a:srgbClr val="000000"/>
                </a:solidFill>
                <a:latin typeface="Rockwell" panose="02060603020205020403" pitchFamily="18" charset="0"/>
              </a:rPr>
              <a:t>that no purpose of Yours can be </a:t>
            </a:r>
            <a:r>
              <a:rPr lang="en-US" sz="2400" dirty="0" smtClean="0">
                <a:solidFill>
                  <a:srgbClr val="000000"/>
                </a:solidFill>
                <a:latin typeface="Rockwell" panose="02060603020205020403" pitchFamily="18" charset="0"/>
              </a:rPr>
              <a:t>thwarted. </a:t>
            </a:r>
            <a:r>
              <a:rPr lang="en-US" sz="2400" b="1" baseline="30000" dirty="0" smtClean="0">
                <a:solidFill>
                  <a:srgbClr val="000000"/>
                </a:solidFill>
                <a:latin typeface="Rockwell" panose="02060603020205020403" pitchFamily="18" charset="0"/>
              </a:rPr>
              <a:t>3</a:t>
            </a:r>
            <a:r>
              <a:rPr lang="en-US" sz="2400" dirty="0" smtClean="0">
                <a:solidFill>
                  <a:srgbClr val="000000"/>
                </a:solidFill>
                <a:latin typeface="Rockwell" panose="02060603020205020403" pitchFamily="18" charset="0"/>
              </a:rPr>
              <a:t>‘Who </a:t>
            </a:r>
            <a:r>
              <a:rPr lang="en-US" sz="2400" dirty="0">
                <a:solidFill>
                  <a:srgbClr val="000000"/>
                </a:solidFill>
                <a:latin typeface="Rockwell" panose="02060603020205020403" pitchFamily="18" charset="0"/>
              </a:rPr>
              <a:t>is this that hides counsel without knowledge</a:t>
            </a:r>
            <a:r>
              <a:rPr lang="en-US" sz="2400" dirty="0" smtClean="0">
                <a:solidFill>
                  <a:srgbClr val="000000"/>
                </a:solidFill>
                <a:latin typeface="Rockwell" panose="02060603020205020403" pitchFamily="18" charset="0"/>
              </a:rPr>
              <a:t>?’ Therefore </a:t>
            </a:r>
            <a:r>
              <a:rPr lang="en-US" sz="2400" dirty="0">
                <a:solidFill>
                  <a:srgbClr val="000000"/>
                </a:solidFill>
                <a:latin typeface="Rockwell" panose="02060603020205020403" pitchFamily="18" charset="0"/>
              </a:rPr>
              <a:t>I have declared that which I did </a:t>
            </a:r>
            <a:r>
              <a:rPr lang="en-US" sz="2400" dirty="0" smtClean="0">
                <a:solidFill>
                  <a:srgbClr val="000000"/>
                </a:solidFill>
                <a:latin typeface="Rockwell" panose="02060603020205020403" pitchFamily="18" charset="0"/>
              </a:rPr>
              <a:t>not understand, things</a:t>
            </a:r>
            <a:r>
              <a:rPr lang="en-US" sz="2400" dirty="0">
                <a:solidFill>
                  <a:srgbClr val="000000"/>
                </a:solidFill>
                <a:latin typeface="Rockwell" panose="02060603020205020403" pitchFamily="18" charset="0"/>
              </a:rPr>
              <a:t> too wonderful for me, which I did not know</a:t>
            </a:r>
            <a:r>
              <a:rPr lang="en-US" sz="2400" dirty="0" smtClean="0">
                <a:solidFill>
                  <a:srgbClr val="000000"/>
                </a:solidFill>
                <a:latin typeface="Rockwell" panose="02060603020205020403" pitchFamily="18" charset="0"/>
              </a:rPr>
              <a:t>.”</a:t>
            </a:r>
            <a:endParaRPr lang="es-GT" sz="2400" dirty="0">
              <a:latin typeface="Rockwell" panose="02060603020205020403" pitchFamily="18" charset="0"/>
            </a:endParaRPr>
          </a:p>
        </p:txBody>
      </p:sp>
      <p:pic>
        <p:nvPicPr>
          <p:cNvPr id="8194" name="Picture 2" descr="Image result for isa 55: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048000"/>
            <a:ext cx="4550229" cy="381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3048000"/>
            <a:ext cx="44196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3876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194"/>
                                        </p:tgtEl>
                                        <p:attrNameLst>
                                          <p:attrName>style.visibility</p:attrName>
                                        </p:attrNameLst>
                                      </p:cBhvr>
                                      <p:to>
                                        <p:strVal val="visible"/>
                                      </p:to>
                                    </p:set>
                                    <p:animEffect transition="in" filter="fade">
                                      <p:cBhvr>
                                        <p:cTn id="15"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413" y="1939536"/>
            <a:ext cx="8917555" cy="1938992"/>
          </a:xfrm>
          <a:prstGeom prst="rect">
            <a:avLst/>
          </a:prstGeom>
          <a:solidFill>
            <a:srgbClr val="FF0000"/>
          </a:solidFill>
          <a:ln w="28575">
            <a:solidFill>
              <a:schemeClr val="tx1"/>
            </a:solidFill>
          </a:ln>
        </p:spPr>
        <p:txBody>
          <a:bodyPr wrap="square">
            <a:spAutoFit/>
          </a:bodyPr>
          <a:lstStyle/>
          <a:p>
            <a:pPr marL="285750" indent="-285750">
              <a:buFont typeface="Arial" panose="020B0604020202020204" pitchFamily="34" charset="0"/>
              <a:buChar char="•"/>
            </a:pPr>
            <a:r>
              <a:rPr lang="en-US" sz="2400" dirty="0" smtClean="0">
                <a:solidFill>
                  <a:schemeClr val="bg1"/>
                </a:solidFill>
                <a:latin typeface="Rockwell" panose="02060603020205020403" pitchFamily="18" charset="0"/>
              </a:rPr>
              <a:t>Israel Feared The Egyptians – </a:t>
            </a:r>
            <a:r>
              <a:rPr lang="en-US" sz="2400" b="1" dirty="0" smtClean="0">
                <a:solidFill>
                  <a:schemeClr val="bg1"/>
                </a:solidFill>
                <a:latin typeface="Rockwell" panose="02060603020205020403" pitchFamily="18" charset="0"/>
              </a:rPr>
              <a:t>Ex 14:13</a:t>
            </a:r>
          </a:p>
          <a:p>
            <a:pPr marL="285750" indent="-285750">
              <a:buFont typeface="Arial" panose="020B0604020202020204" pitchFamily="34" charset="0"/>
              <a:buChar char="•"/>
            </a:pPr>
            <a:r>
              <a:rPr lang="en-US" sz="2400" dirty="0" smtClean="0">
                <a:solidFill>
                  <a:schemeClr val="bg1"/>
                </a:solidFill>
                <a:latin typeface="Rockwell" panose="02060603020205020403" pitchFamily="18" charset="0"/>
              </a:rPr>
              <a:t>King Saul Feared The People – </a:t>
            </a:r>
            <a:r>
              <a:rPr lang="en-US" sz="2400" b="1" dirty="0" smtClean="0">
                <a:solidFill>
                  <a:schemeClr val="bg1"/>
                </a:solidFill>
                <a:latin typeface="Rockwell" panose="02060603020205020403" pitchFamily="18" charset="0"/>
              </a:rPr>
              <a:t>1 Sam 15:24</a:t>
            </a:r>
            <a:endParaRPr lang="en-US" sz="2400" dirty="0" smtClean="0">
              <a:solidFill>
                <a:schemeClr val="bg1"/>
              </a:solidFill>
              <a:latin typeface="Rockwell" panose="02060603020205020403" pitchFamily="18" charset="0"/>
            </a:endParaRPr>
          </a:p>
          <a:p>
            <a:pPr marL="285750" indent="-285750">
              <a:buFont typeface="Arial" panose="020B0604020202020204" pitchFamily="34" charset="0"/>
              <a:buChar char="•"/>
            </a:pPr>
            <a:r>
              <a:rPr lang="en-US" sz="2400" dirty="0" smtClean="0">
                <a:solidFill>
                  <a:schemeClr val="bg1"/>
                </a:solidFill>
                <a:latin typeface="Rockwell" panose="02060603020205020403" pitchFamily="18" charset="0"/>
              </a:rPr>
              <a:t>Elijah Feared Jezebel – </a:t>
            </a:r>
            <a:r>
              <a:rPr lang="en-US" sz="2400" b="1" dirty="0" smtClean="0">
                <a:solidFill>
                  <a:schemeClr val="bg1"/>
                </a:solidFill>
                <a:latin typeface="Rockwell" panose="02060603020205020403" pitchFamily="18" charset="0"/>
              </a:rPr>
              <a:t>1 Kings 19:2-3a</a:t>
            </a:r>
          </a:p>
          <a:p>
            <a:pPr marL="285750" indent="-285750">
              <a:buFont typeface="Arial" panose="020B0604020202020204" pitchFamily="34" charset="0"/>
              <a:buChar char="•"/>
            </a:pPr>
            <a:r>
              <a:rPr lang="en-US" sz="2400" dirty="0" smtClean="0">
                <a:solidFill>
                  <a:schemeClr val="bg1"/>
                </a:solidFill>
                <a:latin typeface="Rockwell" panose="02060603020205020403" pitchFamily="18" charset="0"/>
              </a:rPr>
              <a:t>Pharisees Feared The People – </a:t>
            </a:r>
            <a:r>
              <a:rPr lang="en-US" sz="2400" b="1" dirty="0" smtClean="0">
                <a:solidFill>
                  <a:schemeClr val="bg1"/>
                </a:solidFill>
                <a:latin typeface="Rockwell" panose="02060603020205020403" pitchFamily="18" charset="0"/>
              </a:rPr>
              <a:t>Luke 22:3</a:t>
            </a:r>
          </a:p>
          <a:p>
            <a:pPr marL="285750" indent="-285750">
              <a:buFont typeface="Arial" panose="020B0604020202020204" pitchFamily="34" charset="0"/>
              <a:buChar char="•"/>
            </a:pPr>
            <a:r>
              <a:rPr lang="en-US" sz="2400" dirty="0" smtClean="0">
                <a:solidFill>
                  <a:schemeClr val="bg1"/>
                </a:solidFill>
                <a:latin typeface="Rockwell" panose="02060603020205020403" pitchFamily="18" charset="0"/>
              </a:rPr>
              <a:t>The People Feared The Pharisees – </a:t>
            </a:r>
            <a:r>
              <a:rPr lang="en-US" sz="2400" b="1" dirty="0" smtClean="0">
                <a:solidFill>
                  <a:schemeClr val="bg1"/>
                </a:solidFill>
                <a:latin typeface="Rockwell" panose="02060603020205020403" pitchFamily="18" charset="0"/>
              </a:rPr>
              <a:t>John 12:42</a:t>
            </a:r>
            <a:endParaRPr lang="es-GT" sz="2400" b="1" dirty="0">
              <a:solidFill>
                <a:schemeClr val="bg1"/>
              </a:solidFill>
              <a:latin typeface="Rockwell" panose="02060603020205020403" pitchFamily="18" charset="0"/>
            </a:endParaRPr>
          </a:p>
        </p:txBody>
      </p:sp>
      <p:sp>
        <p:nvSpPr>
          <p:cNvPr id="3" name="Rectangle 2"/>
          <p:cNvSpPr/>
          <p:nvPr/>
        </p:nvSpPr>
        <p:spPr>
          <a:xfrm>
            <a:off x="2062748" y="1016206"/>
            <a:ext cx="5009769" cy="923330"/>
          </a:xfrm>
          <a:prstGeom prst="rect">
            <a:avLst/>
          </a:prstGeom>
          <a:noFill/>
        </p:spPr>
        <p:txBody>
          <a:bodyPr wrap="none" lIns="91440" tIns="45720" rIns="91440" bIns="45720">
            <a:spAutoFit/>
          </a:bodyPr>
          <a:lstStyle/>
          <a:p>
            <a:pPr algn="ctr"/>
            <a:r>
              <a:rPr lang="en-US" sz="5400" b="0" cap="none" spc="0" dirty="0" smtClean="0">
                <a:ln w="0"/>
                <a:solidFill>
                  <a:srgbClr val="FF0000"/>
                </a:solidFill>
                <a:effectLst>
                  <a:outerShdw blurRad="38100" dist="19050" dir="2700000" algn="tl" rotWithShape="0">
                    <a:schemeClr val="dk1">
                      <a:alpha val="40000"/>
                    </a:schemeClr>
                  </a:outerShdw>
                </a:effectLst>
                <a:latin typeface="Rockwell" panose="02060603020205020403" pitchFamily="18" charset="0"/>
              </a:rPr>
              <a:t>Fear Over Faith</a:t>
            </a:r>
            <a:endParaRPr lang="en-US" sz="5400" b="0" cap="none" spc="0" dirty="0">
              <a:ln w="0"/>
              <a:solidFill>
                <a:srgbClr val="FF0000"/>
              </a:solidFill>
              <a:effectLst>
                <a:outerShdw blurRad="38100" dist="19050" dir="2700000" algn="tl" rotWithShape="0">
                  <a:schemeClr val="dk1">
                    <a:alpha val="40000"/>
                  </a:schemeClr>
                </a:outerShdw>
              </a:effectLst>
              <a:latin typeface="Rockwell" panose="02060603020205020403" pitchFamily="18" charset="0"/>
            </a:endParaRPr>
          </a:p>
        </p:txBody>
      </p:sp>
      <p:sp>
        <p:nvSpPr>
          <p:cNvPr id="4" name="Rectangle 3"/>
          <p:cNvSpPr/>
          <p:nvPr/>
        </p:nvSpPr>
        <p:spPr>
          <a:xfrm>
            <a:off x="2051863" y="3878528"/>
            <a:ext cx="5009769" cy="923330"/>
          </a:xfrm>
          <a:prstGeom prst="rect">
            <a:avLst/>
          </a:prstGeom>
          <a:noFill/>
        </p:spPr>
        <p:txBody>
          <a:bodyPr wrap="none" lIns="91440" tIns="45720" rIns="91440" bIns="45720">
            <a:spAutoFit/>
          </a:bodyPr>
          <a:lstStyle/>
          <a:p>
            <a:pPr algn="ctr"/>
            <a:r>
              <a:rPr lang="en-US" sz="5400" b="0" cap="none" spc="0" dirty="0" smtClean="0">
                <a:ln w="0"/>
                <a:solidFill>
                  <a:srgbClr val="00B050"/>
                </a:solidFill>
                <a:effectLst>
                  <a:outerShdw blurRad="38100" dist="19050" dir="2700000" algn="tl" rotWithShape="0">
                    <a:schemeClr val="dk1">
                      <a:alpha val="40000"/>
                    </a:schemeClr>
                  </a:outerShdw>
                </a:effectLst>
                <a:latin typeface="Rockwell" panose="02060603020205020403" pitchFamily="18" charset="0"/>
              </a:rPr>
              <a:t>Faith Over Fear</a:t>
            </a:r>
            <a:endParaRPr lang="en-US" sz="5400" b="0" cap="none" spc="0" dirty="0">
              <a:ln w="0"/>
              <a:solidFill>
                <a:srgbClr val="00B050"/>
              </a:solidFill>
              <a:effectLst>
                <a:outerShdw blurRad="38100" dist="19050" dir="2700000" algn="tl" rotWithShape="0">
                  <a:schemeClr val="dk1">
                    <a:alpha val="40000"/>
                  </a:schemeClr>
                </a:outerShdw>
              </a:effectLst>
              <a:latin typeface="Rockwell" panose="02060603020205020403" pitchFamily="18" charset="0"/>
            </a:endParaRPr>
          </a:p>
        </p:txBody>
      </p:sp>
      <p:sp>
        <p:nvSpPr>
          <p:cNvPr id="5" name="Rectangle 4"/>
          <p:cNvSpPr/>
          <p:nvPr/>
        </p:nvSpPr>
        <p:spPr>
          <a:xfrm>
            <a:off x="103413" y="4801858"/>
            <a:ext cx="8906669" cy="1938992"/>
          </a:xfrm>
          <a:prstGeom prst="rect">
            <a:avLst/>
          </a:prstGeom>
          <a:solidFill>
            <a:srgbClr val="00B050"/>
          </a:solidFill>
          <a:ln w="28575">
            <a:solidFill>
              <a:schemeClr val="tx1"/>
            </a:solidFill>
          </a:ln>
        </p:spPr>
        <p:txBody>
          <a:bodyPr wrap="square" numCol="1">
            <a:spAutoFit/>
          </a:bodyPr>
          <a:lstStyle/>
          <a:p>
            <a:pPr marL="457200" indent="-457200">
              <a:buFont typeface="Arial" panose="020B0604020202020204" pitchFamily="34" charset="0"/>
              <a:buChar char="•"/>
            </a:pPr>
            <a:r>
              <a:rPr lang="en-US" sz="2400" dirty="0" smtClean="0">
                <a:solidFill>
                  <a:schemeClr val="bg1"/>
                </a:solidFill>
                <a:latin typeface="Rockwell" panose="02060603020205020403" pitchFamily="18" charset="0"/>
              </a:rPr>
              <a:t>Noah “Revered” God – </a:t>
            </a:r>
            <a:r>
              <a:rPr lang="en-US" sz="2400" b="1" dirty="0" smtClean="0">
                <a:solidFill>
                  <a:schemeClr val="bg1"/>
                </a:solidFill>
                <a:latin typeface="Rockwell" panose="02060603020205020403" pitchFamily="18" charset="0"/>
              </a:rPr>
              <a:t>Heb 11:7</a:t>
            </a:r>
          </a:p>
          <a:p>
            <a:pPr marL="457200" indent="-457200">
              <a:buFont typeface="Arial" panose="020B0604020202020204" pitchFamily="34" charset="0"/>
              <a:buChar char="•"/>
            </a:pPr>
            <a:r>
              <a:rPr lang="en-US" sz="2400" dirty="0" smtClean="0">
                <a:solidFill>
                  <a:schemeClr val="bg1"/>
                </a:solidFill>
                <a:latin typeface="Rockwell" panose="02060603020205020403" pitchFamily="18" charset="0"/>
              </a:rPr>
              <a:t>Moses Parents Didn’t Fear The King’s Edict– </a:t>
            </a:r>
            <a:r>
              <a:rPr lang="en-US" sz="2400" b="1" dirty="0" smtClean="0">
                <a:solidFill>
                  <a:schemeClr val="bg1"/>
                </a:solidFill>
                <a:latin typeface="Rockwell" panose="02060603020205020403" pitchFamily="18" charset="0"/>
              </a:rPr>
              <a:t>Heb </a:t>
            </a:r>
            <a:r>
              <a:rPr lang="en-US" sz="2400" b="1" dirty="0" smtClean="0">
                <a:solidFill>
                  <a:schemeClr val="bg1"/>
                </a:solidFill>
                <a:latin typeface="Rockwell" panose="02060603020205020403" pitchFamily="18" charset="0"/>
              </a:rPr>
              <a:t>11:23</a:t>
            </a:r>
            <a:endParaRPr lang="en-US" sz="2400" b="1" dirty="0" smtClean="0">
              <a:solidFill>
                <a:schemeClr val="bg1"/>
              </a:solidFill>
              <a:latin typeface="Rockwell" panose="02060603020205020403" pitchFamily="18" charset="0"/>
            </a:endParaRPr>
          </a:p>
          <a:p>
            <a:pPr marL="457200" indent="-457200">
              <a:buFont typeface="Arial" panose="020B0604020202020204" pitchFamily="34" charset="0"/>
              <a:buChar char="•"/>
            </a:pPr>
            <a:r>
              <a:rPr lang="en-US" sz="2400" dirty="0" smtClean="0">
                <a:solidFill>
                  <a:schemeClr val="bg1"/>
                </a:solidFill>
                <a:latin typeface="Rockwell" panose="02060603020205020403" pitchFamily="18" charset="0"/>
              </a:rPr>
              <a:t>Moses Didn’t Fear Pharaoh’s Wrath – </a:t>
            </a:r>
            <a:r>
              <a:rPr lang="en-US" sz="2400" b="1" dirty="0" smtClean="0">
                <a:solidFill>
                  <a:schemeClr val="bg1"/>
                </a:solidFill>
                <a:latin typeface="Rockwell" panose="02060603020205020403" pitchFamily="18" charset="0"/>
              </a:rPr>
              <a:t>Heb 11:27</a:t>
            </a:r>
          </a:p>
          <a:p>
            <a:pPr marL="457200" indent="-457200">
              <a:buFont typeface="Arial" panose="020B0604020202020204" pitchFamily="34" charset="0"/>
              <a:buChar char="•"/>
            </a:pPr>
            <a:r>
              <a:rPr lang="en-US" sz="2400" dirty="0" smtClean="0">
                <a:solidFill>
                  <a:schemeClr val="bg1"/>
                </a:solidFill>
                <a:latin typeface="Rockwell" panose="02060603020205020403" pitchFamily="18" charset="0"/>
              </a:rPr>
              <a:t>Israel Encircled Jericho – </a:t>
            </a:r>
            <a:r>
              <a:rPr lang="en-US" sz="2400" b="1" dirty="0" smtClean="0">
                <a:solidFill>
                  <a:schemeClr val="bg1"/>
                </a:solidFill>
                <a:latin typeface="Rockwell" panose="02060603020205020403" pitchFamily="18" charset="0"/>
              </a:rPr>
              <a:t>Heb 11:30</a:t>
            </a:r>
          </a:p>
          <a:p>
            <a:pPr marL="457200" indent="-457200">
              <a:buFont typeface="Arial" panose="020B0604020202020204" pitchFamily="34" charset="0"/>
              <a:buChar char="•"/>
            </a:pPr>
            <a:r>
              <a:rPr lang="en-US" sz="2400" dirty="0" smtClean="0">
                <a:solidFill>
                  <a:schemeClr val="bg1"/>
                </a:solidFill>
                <a:latin typeface="Rockwell" panose="02060603020205020403" pitchFamily="18" charset="0"/>
              </a:rPr>
              <a:t>Rahab Welcomed The Spies – </a:t>
            </a:r>
            <a:r>
              <a:rPr lang="en-US" sz="2400" b="1" dirty="0" smtClean="0">
                <a:solidFill>
                  <a:schemeClr val="bg1"/>
                </a:solidFill>
                <a:latin typeface="Rockwell" panose="02060603020205020403" pitchFamily="18" charset="0"/>
              </a:rPr>
              <a:t>Heb 11:31</a:t>
            </a:r>
            <a:endParaRPr lang="es-GT" sz="2400" b="1" dirty="0">
              <a:solidFill>
                <a:schemeClr val="bg1"/>
              </a:solidFill>
              <a:latin typeface="Rockwell" panose="02060603020205020403" pitchFamily="18" charset="0"/>
            </a:endParaRPr>
          </a:p>
        </p:txBody>
      </p:sp>
      <p:sp>
        <p:nvSpPr>
          <p:cNvPr id="6" name="Rectangle 5"/>
          <p:cNvSpPr/>
          <p:nvPr/>
        </p:nvSpPr>
        <p:spPr>
          <a:xfrm>
            <a:off x="0" y="0"/>
            <a:ext cx="9144000" cy="984885"/>
          </a:xfrm>
          <a:prstGeom prst="rect">
            <a:avLst/>
          </a:prstGeom>
        </p:spPr>
        <p:txBody>
          <a:bodyPr wrap="square">
            <a:spAutoFit/>
          </a:bodyPr>
          <a:lstStyle/>
          <a:p>
            <a:pPr algn="ctr"/>
            <a:r>
              <a:rPr lang="en-US" sz="5800" b="1" u="sng" dirty="0" smtClean="0">
                <a:latin typeface="Rockwell" panose="02060603020205020403" pitchFamily="18" charset="0"/>
              </a:rPr>
              <a:t>Other People</a:t>
            </a:r>
            <a:endParaRPr lang="es-GT" sz="5800" b="1" u="sng" dirty="0">
              <a:latin typeface="Rockwell" panose="02060603020205020403" pitchFamily="18" charset="0"/>
            </a:endParaRPr>
          </a:p>
        </p:txBody>
      </p:sp>
    </p:spTree>
    <p:extLst>
      <p:ext uri="{BB962C8B-B14F-4D97-AF65-F5344CB8AC3E}">
        <p14:creationId xmlns:p14="http://schemas.microsoft.com/office/powerpoint/2010/main" val="10140630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500"/>
                                        <p:tgtEl>
                                          <p:spTgt spid="2">
                                            <p:txEl>
                                              <p:pRg st="2" end="2"/>
                                            </p:txEl>
                                          </p:spTgt>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500"/>
                                        <p:tgtEl>
                                          <p:spTgt spid="2">
                                            <p:txEl>
                                              <p:pRg st="3" end="3"/>
                                            </p:txEl>
                                          </p:spTgt>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fade">
                                      <p:cBhvr>
                                        <p:cTn id="29" dur="500"/>
                                        <p:tgtEl>
                                          <p:spTgt spid="2">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par>
                                <p:cTn id="38" presetID="10" presetClass="entr" presetSubtype="0" fill="hold" nodeType="withEffect">
                                  <p:stCondLst>
                                    <p:cond delay="0"/>
                                  </p:stCondLst>
                                  <p:childTnLst>
                                    <p:set>
                                      <p:cBhvr>
                                        <p:cTn id="39" dur="1" fill="hold">
                                          <p:stCondLst>
                                            <p:cond delay="0"/>
                                          </p:stCondLst>
                                        </p:cTn>
                                        <p:tgtEl>
                                          <p:spTgt spid="5">
                                            <p:txEl>
                                              <p:pRg st="0" end="0"/>
                                            </p:txEl>
                                          </p:spTgt>
                                        </p:tgtEl>
                                        <p:attrNameLst>
                                          <p:attrName>style.visibility</p:attrName>
                                        </p:attrNameLst>
                                      </p:cBhvr>
                                      <p:to>
                                        <p:strVal val="visible"/>
                                      </p:to>
                                    </p:set>
                                    <p:animEffect transition="in" filter="fade">
                                      <p:cBhvr>
                                        <p:cTn id="40" dur="500"/>
                                        <p:tgtEl>
                                          <p:spTgt spid="5">
                                            <p:txEl>
                                              <p:pRg st="0" end="0"/>
                                            </p:txEl>
                                          </p:spTgt>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5">
                                            <p:txEl>
                                              <p:pRg st="1" end="1"/>
                                            </p:txEl>
                                          </p:spTgt>
                                        </p:tgtEl>
                                        <p:attrNameLst>
                                          <p:attrName>style.visibility</p:attrName>
                                        </p:attrNameLst>
                                      </p:cBhvr>
                                      <p:to>
                                        <p:strVal val="visible"/>
                                      </p:to>
                                    </p:set>
                                    <p:animEffect transition="in" filter="fade">
                                      <p:cBhvr>
                                        <p:cTn id="44" dur="500"/>
                                        <p:tgtEl>
                                          <p:spTgt spid="5">
                                            <p:txEl>
                                              <p:pRg st="1" end="1"/>
                                            </p:txEl>
                                          </p:spTgt>
                                        </p:tgtEl>
                                      </p:cBhvr>
                                    </p:animEffect>
                                  </p:childTnLst>
                                </p:cTn>
                              </p:par>
                            </p:childTnLst>
                          </p:cTn>
                        </p:par>
                        <p:par>
                          <p:cTn id="45" fill="hold">
                            <p:stCondLst>
                              <p:cond delay="1000"/>
                            </p:stCondLst>
                            <p:childTnLst>
                              <p:par>
                                <p:cTn id="46" presetID="10" presetClass="entr" presetSubtype="0" fill="hold" nodeType="afterEffect">
                                  <p:stCondLst>
                                    <p:cond delay="0"/>
                                  </p:stCondLst>
                                  <p:childTnLst>
                                    <p:set>
                                      <p:cBhvr>
                                        <p:cTn id="47" dur="1" fill="hold">
                                          <p:stCondLst>
                                            <p:cond delay="0"/>
                                          </p:stCondLst>
                                        </p:cTn>
                                        <p:tgtEl>
                                          <p:spTgt spid="5">
                                            <p:txEl>
                                              <p:pRg st="2" end="2"/>
                                            </p:txEl>
                                          </p:spTgt>
                                        </p:tgtEl>
                                        <p:attrNameLst>
                                          <p:attrName>style.visibility</p:attrName>
                                        </p:attrNameLst>
                                      </p:cBhvr>
                                      <p:to>
                                        <p:strVal val="visible"/>
                                      </p:to>
                                    </p:set>
                                    <p:animEffect transition="in" filter="fade">
                                      <p:cBhvr>
                                        <p:cTn id="48" dur="500"/>
                                        <p:tgtEl>
                                          <p:spTgt spid="5">
                                            <p:txEl>
                                              <p:pRg st="2" end="2"/>
                                            </p:txEl>
                                          </p:spTgt>
                                        </p:tgtEl>
                                      </p:cBhvr>
                                    </p:animEffect>
                                  </p:childTnLst>
                                </p:cTn>
                              </p:par>
                            </p:childTnLst>
                          </p:cTn>
                        </p:par>
                        <p:par>
                          <p:cTn id="49" fill="hold">
                            <p:stCondLst>
                              <p:cond delay="1500"/>
                            </p:stCondLst>
                            <p:childTnLst>
                              <p:par>
                                <p:cTn id="50" presetID="10" presetClass="entr" presetSubtype="0" fill="hold" nodeType="afterEffect">
                                  <p:stCondLst>
                                    <p:cond delay="0"/>
                                  </p:stCondLst>
                                  <p:childTnLst>
                                    <p:set>
                                      <p:cBhvr>
                                        <p:cTn id="51" dur="1" fill="hold">
                                          <p:stCondLst>
                                            <p:cond delay="0"/>
                                          </p:stCondLst>
                                        </p:cTn>
                                        <p:tgtEl>
                                          <p:spTgt spid="5">
                                            <p:txEl>
                                              <p:pRg st="3" end="3"/>
                                            </p:txEl>
                                          </p:spTgt>
                                        </p:tgtEl>
                                        <p:attrNameLst>
                                          <p:attrName>style.visibility</p:attrName>
                                        </p:attrNameLst>
                                      </p:cBhvr>
                                      <p:to>
                                        <p:strVal val="visible"/>
                                      </p:to>
                                    </p:set>
                                    <p:animEffect transition="in" filter="fade">
                                      <p:cBhvr>
                                        <p:cTn id="52" dur="500"/>
                                        <p:tgtEl>
                                          <p:spTgt spid="5">
                                            <p:txEl>
                                              <p:pRg st="3" end="3"/>
                                            </p:txEl>
                                          </p:spTgt>
                                        </p:tgtEl>
                                      </p:cBhvr>
                                    </p:animEffect>
                                  </p:childTnLst>
                                </p:cTn>
                              </p:par>
                            </p:childTnLst>
                          </p:cTn>
                        </p:par>
                        <p:par>
                          <p:cTn id="53" fill="hold">
                            <p:stCondLst>
                              <p:cond delay="2000"/>
                            </p:stCondLst>
                            <p:childTnLst>
                              <p:par>
                                <p:cTn id="54" presetID="10" presetClass="entr" presetSubtype="0" fill="hold" nodeType="afterEffect">
                                  <p:stCondLst>
                                    <p:cond delay="0"/>
                                  </p:stCondLst>
                                  <p:childTnLst>
                                    <p:set>
                                      <p:cBhvr>
                                        <p:cTn id="55" dur="1" fill="hold">
                                          <p:stCondLst>
                                            <p:cond delay="0"/>
                                          </p:stCondLst>
                                        </p:cTn>
                                        <p:tgtEl>
                                          <p:spTgt spid="5">
                                            <p:txEl>
                                              <p:pRg st="4" end="4"/>
                                            </p:txEl>
                                          </p:spTgt>
                                        </p:tgtEl>
                                        <p:attrNameLst>
                                          <p:attrName>style.visibility</p:attrName>
                                        </p:attrNameLst>
                                      </p:cBhvr>
                                      <p:to>
                                        <p:strVal val="visible"/>
                                      </p:to>
                                    </p:set>
                                    <p:animEffect transition="in" filter="fade">
                                      <p:cBhvr>
                                        <p:cTn id="56"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stop caring what other people think of you"/>
          <p:cNvPicPr>
            <a:picLocks noChangeAspect="1" noChangeArrowheads="1"/>
          </p:cNvPicPr>
          <p:nvPr/>
        </p:nvPicPr>
        <p:blipFill rotWithShape="1">
          <a:blip r:embed="rId3">
            <a:extLst>
              <a:ext uri="{28A0092B-C50C-407E-A947-70E740481C1C}">
                <a14:useLocalDpi xmlns:a14="http://schemas.microsoft.com/office/drawing/2010/main" val="0"/>
              </a:ext>
            </a:extLst>
          </a:blip>
          <a:srcRect b="10010"/>
          <a:stretch/>
        </p:blipFill>
        <p:spPr bwMode="auto">
          <a:xfrm>
            <a:off x="0" y="983396"/>
            <a:ext cx="4419600" cy="575542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0" y="983396"/>
            <a:ext cx="4419600" cy="5755422"/>
          </a:xfrm>
          <a:prstGeom prst="rect">
            <a:avLst/>
          </a:prstGeom>
          <a:ln w="28575">
            <a:solidFill>
              <a:schemeClr val="tx1"/>
            </a:solidFill>
          </a:ln>
        </p:spPr>
        <p:txBody>
          <a:bodyPr wrap="square">
            <a:spAutoFit/>
          </a:bodyPr>
          <a:lstStyle/>
          <a:p>
            <a:r>
              <a:rPr lang="en-US" sz="2400" b="1" dirty="0" smtClean="0">
                <a:solidFill>
                  <a:srgbClr val="000000"/>
                </a:solidFill>
                <a:latin typeface="Rockwell" panose="02060603020205020403" pitchFamily="18" charset="0"/>
              </a:rPr>
              <a:t>Prov 29:25</a:t>
            </a:r>
            <a:r>
              <a:rPr lang="en-US" sz="2400" dirty="0" smtClean="0">
                <a:solidFill>
                  <a:srgbClr val="000000"/>
                </a:solidFill>
                <a:latin typeface="Rockwell" panose="02060603020205020403" pitchFamily="18" charset="0"/>
              </a:rPr>
              <a:t> – “The</a:t>
            </a:r>
            <a:r>
              <a:rPr lang="en-US" sz="2400" dirty="0">
                <a:solidFill>
                  <a:srgbClr val="000000"/>
                </a:solidFill>
                <a:latin typeface="Rockwell" panose="02060603020205020403" pitchFamily="18" charset="0"/>
              </a:rPr>
              <a:t> fear of </a:t>
            </a:r>
            <a:r>
              <a:rPr lang="en-US" sz="2400" dirty="0" smtClean="0">
                <a:solidFill>
                  <a:srgbClr val="000000"/>
                </a:solidFill>
                <a:latin typeface="Rockwell" panose="02060603020205020403" pitchFamily="18" charset="0"/>
              </a:rPr>
              <a:t>man brings </a:t>
            </a:r>
            <a:r>
              <a:rPr lang="en-US" sz="2400" dirty="0">
                <a:solidFill>
                  <a:srgbClr val="000000"/>
                </a:solidFill>
                <a:latin typeface="Rockwell" panose="02060603020205020403" pitchFamily="18" charset="0"/>
              </a:rPr>
              <a:t>a </a:t>
            </a:r>
            <a:r>
              <a:rPr lang="en-US" sz="2400" dirty="0" smtClean="0">
                <a:solidFill>
                  <a:srgbClr val="000000"/>
                </a:solidFill>
                <a:latin typeface="Rockwell" panose="02060603020205020403" pitchFamily="18" charset="0"/>
              </a:rPr>
              <a:t>snare, but he who trusts in the Lord will be </a:t>
            </a:r>
            <a:r>
              <a:rPr lang="en-US" sz="2400" dirty="0">
                <a:solidFill>
                  <a:srgbClr val="000000"/>
                </a:solidFill>
                <a:latin typeface="Rockwell" panose="02060603020205020403" pitchFamily="18" charset="0"/>
              </a:rPr>
              <a:t>exalted</a:t>
            </a:r>
            <a:r>
              <a:rPr lang="en-US" sz="2400" dirty="0" smtClean="0">
                <a:solidFill>
                  <a:srgbClr val="000000"/>
                </a:solidFill>
                <a:latin typeface="Rockwell" panose="02060603020205020403" pitchFamily="18" charset="0"/>
              </a:rPr>
              <a:t>.”</a:t>
            </a:r>
          </a:p>
          <a:p>
            <a:endParaRPr lang="en-US" sz="1600" dirty="0" smtClean="0">
              <a:solidFill>
                <a:srgbClr val="000000"/>
              </a:solidFill>
              <a:latin typeface="Rockwell" panose="02060603020205020403" pitchFamily="18" charset="0"/>
            </a:endParaRPr>
          </a:p>
          <a:p>
            <a:r>
              <a:rPr lang="en-US" sz="2400" b="1" dirty="0" smtClean="0">
                <a:latin typeface="Rockwell" panose="02060603020205020403" pitchFamily="18" charset="0"/>
              </a:rPr>
              <a:t>Isa 57:11</a:t>
            </a:r>
            <a:r>
              <a:rPr lang="en-US" sz="2400" dirty="0" smtClean="0">
                <a:latin typeface="Rockwell" panose="02060603020205020403" pitchFamily="18" charset="0"/>
              </a:rPr>
              <a:t> – “</a:t>
            </a:r>
            <a:r>
              <a:rPr lang="en-US" sz="2400" dirty="0">
                <a:latin typeface="Rockwell" panose="02060603020205020403" pitchFamily="18" charset="0"/>
              </a:rPr>
              <a:t>Of </a:t>
            </a:r>
            <a:r>
              <a:rPr lang="en-US" sz="2400" dirty="0" smtClean="0">
                <a:latin typeface="Rockwell" panose="02060603020205020403" pitchFamily="18" charset="0"/>
              </a:rPr>
              <a:t>whom were you worried </a:t>
            </a:r>
            <a:r>
              <a:rPr lang="en-US" sz="2400" dirty="0">
                <a:latin typeface="Rockwell" panose="02060603020205020403" pitchFamily="18" charset="0"/>
              </a:rPr>
              <a:t>and </a:t>
            </a:r>
            <a:r>
              <a:rPr lang="en-US" sz="2400" dirty="0" smtClean="0">
                <a:latin typeface="Rockwell" panose="02060603020205020403" pitchFamily="18" charset="0"/>
              </a:rPr>
              <a:t>fearful when you lied, and </a:t>
            </a:r>
            <a:r>
              <a:rPr lang="en-US" sz="2400" dirty="0">
                <a:latin typeface="Rockwell" panose="02060603020205020403" pitchFamily="18" charset="0"/>
              </a:rPr>
              <a:t>did not remember </a:t>
            </a:r>
            <a:r>
              <a:rPr lang="en-US" sz="2400" dirty="0" smtClean="0">
                <a:latin typeface="Rockwell" panose="02060603020205020403" pitchFamily="18" charset="0"/>
              </a:rPr>
              <a:t>Me nor give me a thought? Was </a:t>
            </a:r>
            <a:r>
              <a:rPr lang="en-US" sz="2400" dirty="0">
                <a:latin typeface="Rockwell" panose="02060603020205020403" pitchFamily="18" charset="0"/>
              </a:rPr>
              <a:t>I not silent even for a long </a:t>
            </a:r>
            <a:r>
              <a:rPr lang="en-US" sz="2400" dirty="0" smtClean="0">
                <a:latin typeface="Rockwell" panose="02060603020205020403" pitchFamily="18" charset="0"/>
              </a:rPr>
              <a:t>time so you do not </a:t>
            </a:r>
            <a:r>
              <a:rPr lang="en-US" sz="2400" dirty="0">
                <a:latin typeface="Rockwell" panose="02060603020205020403" pitchFamily="18" charset="0"/>
              </a:rPr>
              <a:t>fear Me</a:t>
            </a:r>
            <a:r>
              <a:rPr lang="en-US" sz="2400" dirty="0" smtClean="0">
                <a:latin typeface="Rockwell" panose="02060603020205020403" pitchFamily="18" charset="0"/>
              </a:rPr>
              <a:t>?”</a:t>
            </a:r>
          </a:p>
          <a:p>
            <a:endParaRPr lang="en-US" sz="1600" dirty="0" smtClean="0">
              <a:latin typeface="Rockwell" panose="02060603020205020403" pitchFamily="18" charset="0"/>
            </a:endParaRPr>
          </a:p>
          <a:p>
            <a:r>
              <a:rPr lang="en-US" sz="2400" b="1" dirty="0" smtClean="0">
                <a:latin typeface="Rockwell" panose="02060603020205020403" pitchFamily="18" charset="0"/>
              </a:rPr>
              <a:t>Prov 23:17</a:t>
            </a:r>
            <a:r>
              <a:rPr lang="en-US" sz="2400" dirty="0" smtClean="0">
                <a:latin typeface="Rockwell" panose="02060603020205020403" pitchFamily="18" charset="0"/>
              </a:rPr>
              <a:t> – “</a:t>
            </a:r>
            <a:r>
              <a:rPr lang="en-US" sz="2400" dirty="0">
                <a:latin typeface="Rockwell" panose="02060603020205020403" pitchFamily="18" charset="0"/>
              </a:rPr>
              <a:t>Do not let your heart envy </a:t>
            </a:r>
            <a:r>
              <a:rPr lang="en-US" sz="2400" dirty="0" smtClean="0">
                <a:latin typeface="Rockwell" panose="02060603020205020403" pitchFamily="18" charset="0"/>
              </a:rPr>
              <a:t>sinners, but</a:t>
            </a:r>
            <a:r>
              <a:rPr lang="en-US" sz="2400" dirty="0">
                <a:latin typeface="Rockwell" panose="02060603020205020403" pitchFamily="18" charset="0"/>
              </a:rPr>
              <a:t> live in </a:t>
            </a:r>
            <a:r>
              <a:rPr lang="en-US" sz="2400" dirty="0" smtClean="0">
                <a:latin typeface="Rockwell" panose="02060603020205020403" pitchFamily="18" charset="0"/>
              </a:rPr>
              <a:t>the</a:t>
            </a:r>
            <a:r>
              <a:rPr lang="en-US" sz="2400" dirty="0">
                <a:latin typeface="Rockwell" panose="02060603020205020403" pitchFamily="18" charset="0"/>
              </a:rPr>
              <a:t> </a:t>
            </a:r>
            <a:r>
              <a:rPr lang="en-US" sz="2400" dirty="0" smtClean="0">
                <a:latin typeface="Rockwell" panose="02060603020205020403" pitchFamily="18" charset="0"/>
              </a:rPr>
              <a:t>fear </a:t>
            </a:r>
            <a:r>
              <a:rPr lang="en-US" sz="2400" dirty="0">
                <a:latin typeface="Rockwell" panose="02060603020205020403" pitchFamily="18" charset="0"/>
              </a:rPr>
              <a:t>of </a:t>
            </a:r>
            <a:r>
              <a:rPr lang="en-US" sz="2400" dirty="0" smtClean="0">
                <a:latin typeface="Rockwell" panose="02060603020205020403" pitchFamily="18" charset="0"/>
              </a:rPr>
              <a:t>the Lord always.”</a:t>
            </a:r>
            <a:endParaRPr lang="es-GT" sz="2400" dirty="0">
              <a:latin typeface="Rockwell" panose="02060603020205020403" pitchFamily="18" charset="0"/>
            </a:endParaRPr>
          </a:p>
        </p:txBody>
      </p:sp>
      <p:sp>
        <p:nvSpPr>
          <p:cNvPr id="6" name="Rectangle 5"/>
          <p:cNvSpPr/>
          <p:nvPr/>
        </p:nvSpPr>
        <p:spPr>
          <a:xfrm>
            <a:off x="0" y="0"/>
            <a:ext cx="9144000" cy="984885"/>
          </a:xfrm>
          <a:prstGeom prst="rect">
            <a:avLst/>
          </a:prstGeom>
        </p:spPr>
        <p:txBody>
          <a:bodyPr wrap="square">
            <a:spAutoFit/>
          </a:bodyPr>
          <a:lstStyle/>
          <a:p>
            <a:pPr algn="ctr"/>
            <a:r>
              <a:rPr lang="en-US" sz="5800" b="1" u="sng" dirty="0" smtClean="0">
                <a:latin typeface="Rockwell" panose="02060603020205020403" pitchFamily="18" charset="0"/>
              </a:rPr>
              <a:t>Other People</a:t>
            </a:r>
            <a:endParaRPr lang="es-GT" sz="5800" b="1" u="sng" dirty="0">
              <a:latin typeface="Rockwell" panose="02060603020205020403" pitchFamily="18" charset="0"/>
            </a:endParaRPr>
          </a:p>
        </p:txBody>
      </p:sp>
    </p:spTree>
    <p:extLst>
      <p:ext uri="{BB962C8B-B14F-4D97-AF65-F5344CB8AC3E}">
        <p14:creationId xmlns:p14="http://schemas.microsoft.com/office/powerpoint/2010/main" val="20103569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fade">
                                      <p:cBhvr>
                                        <p:cTn id="2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84885"/>
          </a:xfrm>
          <a:prstGeom prst="rect">
            <a:avLst/>
          </a:prstGeom>
        </p:spPr>
        <p:txBody>
          <a:bodyPr wrap="square">
            <a:spAutoFit/>
          </a:bodyPr>
          <a:lstStyle/>
          <a:p>
            <a:pPr algn="ctr"/>
            <a:r>
              <a:rPr lang="en-US" sz="5800" b="1" u="sng" dirty="0" smtClean="0">
                <a:latin typeface="Rockwell" panose="02060603020205020403" pitchFamily="18" charset="0"/>
              </a:rPr>
              <a:t>Ourselves</a:t>
            </a:r>
            <a:endParaRPr lang="es-GT" sz="5800" b="1" u="sng" dirty="0">
              <a:latin typeface="Rockwell" panose="02060603020205020403" pitchFamily="18" charset="0"/>
            </a:endParaRPr>
          </a:p>
        </p:txBody>
      </p:sp>
      <p:pic>
        <p:nvPicPr>
          <p:cNvPr id="10242" name="Picture 2" descr="Image result for eccl 12:13-14"/>
          <p:cNvPicPr>
            <a:picLocks noChangeAspect="1" noChangeArrowheads="1"/>
          </p:cNvPicPr>
          <p:nvPr/>
        </p:nvPicPr>
        <p:blipFill rotWithShape="1">
          <a:blip r:embed="rId3">
            <a:extLst>
              <a:ext uri="{28A0092B-C50C-407E-A947-70E740481C1C}">
                <a14:useLocalDpi xmlns:a14="http://schemas.microsoft.com/office/drawing/2010/main" val="0"/>
              </a:ext>
            </a:extLst>
          </a:blip>
          <a:srcRect l="12500" t="15306" r="11666" b="14245"/>
          <a:stretch/>
        </p:blipFill>
        <p:spPr bwMode="auto">
          <a:xfrm>
            <a:off x="0" y="984885"/>
            <a:ext cx="9144000" cy="5873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3629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every journey begins somewhe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4419600" cy="3886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6200" y="3962400"/>
            <a:ext cx="4419600" cy="2831544"/>
          </a:xfrm>
          <a:prstGeom prst="rect">
            <a:avLst/>
          </a:prstGeom>
          <a:ln w="28575">
            <a:solidFill>
              <a:schemeClr val="tx1"/>
            </a:solidFill>
          </a:ln>
        </p:spPr>
        <p:txBody>
          <a:bodyPr wrap="square">
            <a:spAutoFit/>
          </a:bodyPr>
          <a:lstStyle/>
          <a:p>
            <a:r>
              <a:rPr lang="en-US" sz="2200" b="1" dirty="0" smtClean="0">
                <a:solidFill>
                  <a:srgbClr val="000000"/>
                </a:solidFill>
                <a:latin typeface="Rockwell" panose="02060603020205020403" pitchFamily="18" charset="0"/>
              </a:rPr>
              <a:t>John 1:1</a:t>
            </a:r>
            <a:r>
              <a:rPr lang="en-US" sz="2200" dirty="0" smtClean="0">
                <a:solidFill>
                  <a:srgbClr val="000000"/>
                </a:solidFill>
                <a:latin typeface="Rockwell" panose="02060603020205020403" pitchFamily="18" charset="0"/>
              </a:rPr>
              <a:t> – “</a:t>
            </a:r>
            <a:r>
              <a:rPr lang="en-US" sz="2200" dirty="0" smtClean="0">
                <a:latin typeface="Rockwell" panose="02060603020205020403" pitchFamily="18" charset="0"/>
              </a:rPr>
              <a:t>In the beginning was</a:t>
            </a:r>
            <a:r>
              <a:rPr lang="en-US" sz="2200" dirty="0">
                <a:latin typeface="Rockwell" panose="02060603020205020403" pitchFamily="18" charset="0"/>
              </a:rPr>
              <a:t> </a:t>
            </a:r>
            <a:r>
              <a:rPr lang="en-US" sz="2200" dirty="0" smtClean="0">
                <a:latin typeface="Rockwell" panose="02060603020205020403" pitchFamily="18" charset="0"/>
              </a:rPr>
              <a:t>the Word…”</a:t>
            </a:r>
            <a:endParaRPr lang="en-US" sz="2200" dirty="0" smtClean="0">
              <a:solidFill>
                <a:srgbClr val="000000"/>
              </a:solidFill>
              <a:latin typeface="Rockwell" panose="02060603020205020403" pitchFamily="18" charset="0"/>
            </a:endParaRPr>
          </a:p>
          <a:p>
            <a:endParaRPr lang="en-US" sz="1200" b="1" dirty="0" smtClean="0">
              <a:solidFill>
                <a:srgbClr val="000000"/>
              </a:solidFill>
              <a:latin typeface="Rockwell" panose="02060603020205020403" pitchFamily="18" charset="0"/>
            </a:endParaRPr>
          </a:p>
          <a:p>
            <a:r>
              <a:rPr lang="en-US" sz="2200" b="1" dirty="0" smtClean="0">
                <a:solidFill>
                  <a:srgbClr val="000000"/>
                </a:solidFill>
                <a:latin typeface="Rockwell" panose="02060603020205020403" pitchFamily="18" charset="0"/>
              </a:rPr>
              <a:t>Rom 10:17</a:t>
            </a:r>
            <a:r>
              <a:rPr lang="en-US" sz="2200" dirty="0" smtClean="0">
                <a:solidFill>
                  <a:srgbClr val="000000"/>
                </a:solidFill>
                <a:latin typeface="Rockwell" panose="02060603020205020403" pitchFamily="18" charset="0"/>
              </a:rPr>
              <a:t> – “So faith comes from</a:t>
            </a:r>
            <a:r>
              <a:rPr lang="en-US" sz="2200" dirty="0">
                <a:solidFill>
                  <a:srgbClr val="000000"/>
                </a:solidFill>
                <a:latin typeface="Rockwell" panose="02060603020205020403" pitchFamily="18" charset="0"/>
              </a:rPr>
              <a:t> hearing, and hearing by the </a:t>
            </a:r>
            <a:r>
              <a:rPr lang="en-US" sz="2200" dirty="0" smtClean="0">
                <a:solidFill>
                  <a:srgbClr val="000000"/>
                </a:solidFill>
                <a:latin typeface="Rockwell" panose="02060603020205020403" pitchFamily="18" charset="0"/>
              </a:rPr>
              <a:t>word of </a:t>
            </a:r>
            <a:r>
              <a:rPr lang="en-US" sz="2200" dirty="0">
                <a:solidFill>
                  <a:srgbClr val="000000"/>
                </a:solidFill>
                <a:latin typeface="Rockwell" panose="02060603020205020403" pitchFamily="18" charset="0"/>
              </a:rPr>
              <a:t>Christ</a:t>
            </a:r>
            <a:r>
              <a:rPr lang="en-US" sz="2200" dirty="0" smtClean="0">
                <a:solidFill>
                  <a:srgbClr val="000000"/>
                </a:solidFill>
                <a:latin typeface="Rockwell" panose="02060603020205020403" pitchFamily="18" charset="0"/>
              </a:rPr>
              <a:t>.” </a:t>
            </a:r>
          </a:p>
          <a:p>
            <a:endParaRPr lang="en-US" sz="1200" dirty="0" smtClean="0">
              <a:solidFill>
                <a:srgbClr val="000000"/>
              </a:solidFill>
              <a:latin typeface="Rockwell" panose="02060603020205020403" pitchFamily="18" charset="0"/>
            </a:endParaRPr>
          </a:p>
          <a:p>
            <a:r>
              <a:rPr lang="en-US" sz="2200" b="1" dirty="0" smtClean="0">
                <a:solidFill>
                  <a:srgbClr val="000000"/>
                </a:solidFill>
                <a:latin typeface="Rockwell" panose="02060603020205020403" pitchFamily="18" charset="0"/>
              </a:rPr>
              <a:t>1 John 4:19</a:t>
            </a:r>
            <a:r>
              <a:rPr lang="en-US" sz="2200" dirty="0" smtClean="0">
                <a:solidFill>
                  <a:srgbClr val="000000"/>
                </a:solidFill>
                <a:latin typeface="Rockwell" panose="02060603020205020403" pitchFamily="18" charset="0"/>
              </a:rPr>
              <a:t> – “</a:t>
            </a:r>
            <a:r>
              <a:rPr lang="en-US" sz="2200" dirty="0">
                <a:latin typeface="Rockwell" panose="02060603020205020403" pitchFamily="18" charset="0"/>
              </a:rPr>
              <a:t>We love, because He first loved us</a:t>
            </a:r>
            <a:r>
              <a:rPr lang="en-US" sz="2200" dirty="0" smtClean="0">
                <a:solidFill>
                  <a:srgbClr val="000000"/>
                </a:solidFill>
                <a:latin typeface="Rockwell" panose="02060603020205020403" pitchFamily="18" charset="0"/>
              </a:rPr>
              <a:t>”</a:t>
            </a:r>
          </a:p>
        </p:txBody>
      </p:sp>
      <p:pic>
        <p:nvPicPr>
          <p:cNvPr id="1028" name="Picture 4" descr="Image result for fear of the Lord is the beginn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0"/>
            <a:ext cx="4495800" cy="38862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572000" y="3962400"/>
            <a:ext cx="4495800" cy="2831544"/>
          </a:xfrm>
          <a:prstGeom prst="rect">
            <a:avLst/>
          </a:prstGeom>
          <a:ln w="28575">
            <a:solidFill>
              <a:schemeClr val="tx1"/>
            </a:solidFill>
          </a:ln>
        </p:spPr>
        <p:txBody>
          <a:bodyPr wrap="square">
            <a:spAutoFit/>
          </a:bodyPr>
          <a:lstStyle/>
          <a:p>
            <a:r>
              <a:rPr lang="en-US" sz="2200" b="1" dirty="0" smtClean="0">
                <a:solidFill>
                  <a:srgbClr val="000000"/>
                </a:solidFill>
                <a:latin typeface="Rockwell" panose="02060603020205020403" pitchFamily="18" charset="0"/>
              </a:rPr>
              <a:t>Psa 9:10a</a:t>
            </a:r>
            <a:r>
              <a:rPr lang="en-US" sz="2200" dirty="0" smtClean="0">
                <a:solidFill>
                  <a:srgbClr val="000000"/>
                </a:solidFill>
                <a:latin typeface="Rockwell" panose="02060603020205020403" pitchFamily="18" charset="0"/>
              </a:rPr>
              <a:t> – “</a:t>
            </a:r>
            <a:r>
              <a:rPr lang="en-US" sz="2200" dirty="0">
                <a:latin typeface="Rockwell" panose="02060603020205020403" pitchFamily="18" charset="0"/>
              </a:rPr>
              <a:t>The fear </a:t>
            </a:r>
            <a:r>
              <a:rPr lang="en-US" sz="2200" dirty="0" smtClean="0">
                <a:latin typeface="Rockwell" panose="02060603020205020403" pitchFamily="18" charset="0"/>
              </a:rPr>
              <a:t>of the Lord is the beginning </a:t>
            </a:r>
            <a:r>
              <a:rPr lang="en-US" sz="2200" dirty="0">
                <a:latin typeface="Rockwell" panose="02060603020205020403" pitchFamily="18" charset="0"/>
              </a:rPr>
              <a:t>of wisdom</a:t>
            </a:r>
            <a:r>
              <a:rPr lang="en-US" sz="2200" dirty="0" smtClean="0">
                <a:solidFill>
                  <a:srgbClr val="000000"/>
                </a:solidFill>
                <a:latin typeface="Rockwell" panose="02060603020205020403" pitchFamily="18" charset="0"/>
              </a:rPr>
              <a:t>”</a:t>
            </a:r>
          </a:p>
          <a:p>
            <a:endParaRPr lang="en-US" sz="2300" dirty="0" smtClean="0">
              <a:solidFill>
                <a:srgbClr val="000000"/>
              </a:solidFill>
              <a:latin typeface="Rockwell" panose="02060603020205020403" pitchFamily="18" charset="0"/>
            </a:endParaRPr>
          </a:p>
          <a:p>
            <a:r>
              <a:rPr lang="en-US" sz="2200" b="1" dirty="0" smtClean="0">
                <a:solidFill>
                  <a:srgbClr val="000000"/>
                </a:solidFill>
                <a:latin typeface="Rockwell" panose="02060603020205020403" pitchFamily="18" charset="0"/>
              </a:rPr>
              <a:t>Psa 111:10a</a:t>
            </a:r>
            <a:r>
              <a:rPr lang="en-US" sz="2200" dirty="0" smtClean="0">
                <a:solidFill>
                  <a:srgbClr val="000000"/>
                </a:solidFill>
                <a:latin typeface="Rockwell" panose="02060603020205020403" pitchFamily="18" charset="0"/>
              </a:rPr>
              <a:t> – “</a:t>
            </a:r>
            <a:r>
              <a:rPr lang="en-US" sz="2200" dirty="0" smtClean="0">
                <a:latin typeface="Rockwell" panose="02060603020205020403" pitchFamily="18" charset="0"/>
              </a:rPr>
              <a:t>The fear of the Lord is </a:t>
            </a:r>
            <a:r>
              <a:rPr lang="en-US" sz="2200" dirty="0">
                <a:latin typeface="Rockwell" panose="02060603020205020403" pitchFamily="18" charset="0"/>
              </a:rPr>
              <a:t>the beginning of wisdom</a:t>
            </a:r>
            <a:r>
              <a:rPr lang="en-US" sz="2200" dirty="0" smtClean="0">
                <a:solidFill>
                  <a:srgbClr val="000000"/>
                </a:solidFill>
                <a:latin typeface="Rockwell" panose="02060603020205020403" pitchFamily="18" charset="0"/>
              </a:rPr>
              <a:t>”</a:t>
            </a:r>
          </a:p>
          <a:p>
            <a:endParaRPr lang="en-US" sz="2300" dirty="0" smtClean="0">
              <a:solidFill>
                <a:srgbClr val="000000"/>
              </a:solidFill>
              <a:latin typeface="Rockwell" panose="02060603020205020403" pitchFamily="18" charset="0"/>
            </a:endParaRPr>
          </a:p>
          <a:p>
            <a:r>
              <a:rPr lang="en-US" sz="2200" b="1" dirty="0" smtClean="0">
                <a:solidFill>
                  <a:srgbClr val="000000"/>
                </a:solidFill>
                <a:latin typeface="Rockwell" panose="02060603020205020403" pitchFamily="18" charset="0"/>
              </a:rPr>
              <a:t>Job 28:28a</a:t>
            </a:r>
            <a:r>
              <a:rPr lang="en-US" sz="2200" dirty="0" smtClean="0">
                <a:solidFill>
                  <a:srgbClr val="000000"/>
                </a:solidFill>
                <a:latin typeface="Rockwell" panose="02060603020205020403" pitchFamily="18" charset="0"/>
              </a:rPr>
              <a:t> – “</a:t>
            </a:r>
            <a:r>
              <a:rPr lang="en-US" sz="2200" dirty="0">
                <a:latin typeface="Rockwell" panose="02060603020205020403" pitchFamily="18" charset="0"/>
              </a:rPr>
              <a:t>Behold</a:t>
            </a:r>
            <a:r>
              <a:rPr lang="en-US" sz="2200" dirty="0" smtClean="0">
                <a:latin typeface="Rockwell" panose="02060603020205020403" pitchFamily="18" charset="0"/>
              </a:rPr>
              <a:t>, the fear of the </a:t>
            </a:r>
            <a:r>
              <a:rPr lang="en-US" sz="2200" dirty="0">
                <a:latin typeface="Rockwell" panose="02060603020205020403" pitchFamily="18" charset="0"/>
              </a:rPr>
              <a:t>Lord, that is wisdom</a:t>
            </a:r>
            <a:r>
              <a:rPr lang="en-US" sz="2200" dirty="0" smtClean="0">
                <a:solidFill>
                  <a:srgbClr val="000000"/>
                </a:solidFill>
                <a:latin typeface="Rockwell" panose="02060603020205020403" pitchFamily="18" charset="0"/>
              </a:rPr>
              <a:t>”</a:t>
            </a:r>
          </a:p>
        </p:txBody>
      </p:sp>
    </p:spTree>
    <p:extLst>
      <p:ext uri="{BB962C8B-B14F-4D97-AF65-F5344CB8AC3E}">
        <p14:creationId xmlns:p14="http://schemas.microsoft.com/office/powerpoint/2010/main" val="8112588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fade">
                                      <p:cBhvr>
                                        <p:cTn id="25" dur="500"/>
                                        <p:tgtEl>
                                          <p:spTgt spid="102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nodeType="with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fade">
                                      <p:cBhvr>
                                        <p:cTn id="31" dur="500"/>
                                        <p:tgtEl>
                                          <p:spTgt spid="6">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
                                            <p:txEl>
                                              <p:pRg st="2" end="2"/>
                                            </p:txEl>
                                          </p:spTgt>
                                        </p:tgtEl>
                                        <p:attrNameLst>
                                          <p:attrName>style.visibility</p:attrName>
                                        </p:attrNameLst>
                                      </p:cBhvr>
                                      <p:to>
                                        <p:strVal val="visible"/>
                                      </p:to>
                                    </p:set>
                                    <p:animEffect transition="in" filter="fade">
                                      <p:cBhvr>
                                        <p:cTn id="36" dur="500"/>
                                        <p:tgtEl>
                                          <p:spTgt spid="6">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animEffect transition="in" filter="fade">
                                      <p:cBhvr>
                                        <p:cTn id="41"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2400" y="0"/>
            <a:ext cx="5181600" cy="3352800"/>
          </a:xfr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rmAutofit/>
          </a:bodyPr>
          <a:lstStyle/>
          <a:p>
            <a:pPr marL="0" indent="0" algn="ctr">
              <a:lnSpc>
                <a:spcPct val="200000"/>
              </a:lnSpc>
              <a:buNone/>
            </a:pPr>
            <a:r>
              <a:rPr lang="en-US" b="1" dirty="0" smtClean="0">
                <a:latin typeface="Rockwell" panose="02060603020205020403" pitchFamily="18" charset="0"/>
              </a:rPr>
              <a:t>FACTUAL </a:t>
            </a:r>
            <a:r>
              <a:rPr lang="en-US" b="1" dirty="0" smtClean="0">
                <a:latin typeface="Rockwell" panose="02060603020205020403" pitchFamily="18" charset="0"/>
              </a:rPr>
              <a:t>KNOWLEDGE</a:t>
            </a:r>
          </a:p>
          <a:p>
            <a:pPr marL="0" indent="0" algn="ctr">
              <a:lnSpc>
                <a:spcPct val="200000"/>
              </a:lnSpc>
              <a:buNone/>
            </a:pPr>
            <a:r>
              <a:rPr lang="en-US" b="1" dirty="0" smtClean="0">
                <a:latin typeface="Rockwell" panose="02060603020205020403" pitchFamily="18" charset="0"/>
              </a:rPr>
              <a:t>SITUATIONAL INSIGHT</a:t>
            </a:r>
            <a:endParaRPr lang="en-US" b="1" dirty="0" smtClean="0">
              <a:latin typeface="Rockwell" panose="02060603020205020403" pitchFamily="18" charset="0"/>
            </a:endParaRPr>
          </a:p>
          <a:p>
            <a:pPr marL="0" indent="0" algn="ctr">
              <a:lnSpc>
                <a:spcPct val="200000"/>
              </a:lnSpc>
              <a:buNone/>
            </a:pPr>
            <a:r>
              <a:rPr lang="en-US" b="1" dirty="0" smtClean="0">
                <a:latin typeface="Rockwell" panose="02060603020205020403" pitchFamily="18" charset="0"/>
              </a:rPr>
              <a:t>NECESSARY RESOLVE</a:t>
            </a:r>
            <a:endParaRPr lang="en-US" b="1" dirty="0">
              <a:latin typeface="Rockwell" panose="02060603020205020403" pitchFamily="18" charset="0"/>
            </a:endParaRPr>
          </a:p>
        </p:txBody>
      </p:sp>
      <p:sp>
        <p:nvSpPr>
          <p:cNvPr id="5" name="Striped Right Arrow 4"/>
          <p:cNvSpPr/>
          <p:nvPr/>
        </p:nvSpPr>
        <p:spPr>
          <a:xfrm rot="5400000">
            <a:off x="5212441" y="3997598"/>
            <a:ext cx="2681516" cy="1428750"/>
          </a:xfrm>
          <a:prstGeom prst="striped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6" name="Content Placeholder 2"/>
          <p:cNvSpPr txBox="1">
            <a:spLocks/>
          </p:cNvSpPr>
          <p:nvPr/>
        </p:nvSpPr>
        <p:spPr>
          <a:xfrm>
            <a:off x="3962400" y="6071146"/>
            <a:ext cx="5181598" cy="774822"/>
          </a:xfrm>
          <a:prstGeom prst="rect">
            <a:avLst/>
          </a:prstGeom>
        </p:spPr>
        <p:style>
          <a:lnRef idx="1">
            <a:schemeClr val="accent3"/>
          </a:lnRef>
          <a:fillRef idx="3">
            <a:schemeClr val="accent3"/>
          </a:fillRef>
          <a:effectRef idx="2">
            <a:schemeClr val="accent3"/>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lt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lt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lt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9pPr>
          </a:lstStyle>
          <a:p>
            <a:pPr marL="0" indent="0" algn="ctr">
              <a:buFont typeface="Arial" panose="020B0604020202020204" pitchFamily="34" charset="0"/>
              <a:buNone/>
            </a:pPr>
            <a:r>
              <a:rPr lang="en-US" sz="3500" b="1" dirty="0" smtClean="0">
                <a:latin typeface="Rockwell" panose="02060603020205020403" pitchFamily="18" charset="0"/>
              </a:rPr>
              <a:t>Righteous goal</a:t>
            </a:r>
          </a:p>
        </p:txBody>
      </p:sp>
      <p:pic>
        <p:nvPicPr>
          <p:cNvPr id="9" name="Picture 8"/>
          <p:cNvPicPr>
            <a:picLocks noChangeAspect="1"/>
          </p:cNvPicPr>
          <p:nvPr/>
        </p:nvPicPr>
        <p:blipFill>
          <a:blip r:embed="rId3"/>
          <a:stretch>
            <a:fillRect/>
          </a:stretch>
        </p:blipFill>
        <p:spPr>
          <a:xfrm>
            <a:off x="0" y="0"/>
            <a:ext cx="3962400" cy="6858000"/>
          </a:xfrm>
          <a:prstGeom prst="rect">
            <a:avLst/>
          </a:prstGeom>
        </p:spPr>
      </p:pic>
      <p:sp>
        <p:nvSpPr>
          <p:cNvPr id="7" name="Oval 6"/>
          <p:cNvSpPr/>
          <p:nvPr/>
        </p:nvSpPr>
        <p:spPr>
          <a:xfrm>
            <a:off x="3962400" y="2209800"/>
            <a:ext cx="5181598" cy="11430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Tree>
    <p:extLst>
      <p:ext uri="{BB962C8B-B14F-4D97-AF65-F5344CB8AC3E}">
        <p14:creationId xmlns:p14="http://schemas.microsoft.com/office/powerpoint/2010/main" val="3474880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up)">
                                      <p:cBhvr>
                                        <p:cTn id="23" dur="500"/>
                                        <p:tgtEl>
                                          <p:spTgt spid="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heel(1)">
                                      <p:cBhvr>
                                        <p:cTn id="3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ble art-Theme verse Proverb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362200"/>
            <a:ext cx="8839200" cy="44957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2400" y="136863"/>
            <a:ext cx="8839200" cy="2062103"/>
          </a:xfrm>
          <a:prstGeom prst="rect">
            <a:avLst/>
          </a:prstGeom>
          <a:ln w="28575">
            <a:solidFill>
              <a:schemeClr val="tx1"/>
            </a:solidFill>
          </a:ln>
        </p:spPr>
        <p:txBody>
          <a:bodyPr wrap="square">
            <a:spAutoFit/>
          </a:bodyPr>
          <a:lstStyle/>
          <a:p>
            <a:r>
              <a:rPr lang="en-US" sz="2900" b="1" dirty="0">
                <a:solidFill>
                  <a:srgbClr val="000000"/>
                </a:solidFill>
                <a:latin typeface="Rockwell" panose="02060603020205020403" pitchFamily="18" charset="0"/>
              </a:rPr>
              <a:t>Prov 15:33</a:t>
            </a:r>
            <a:r>
              <a:rPr lang="en-US" sz="2900" dirty="0">
                <a:solidFill>
                  <a:srgbClr val="000000"/>
                </a:solidFill>
                <a:latin typeface="Rockwell" panose="02060603020205020403" pitchFamily="18" charset="0"/>
              </a:rPr>
              <a:t> – “The fear </a:t>
            </a:r>
            <a:r>
              <a:rPr lang="en-US" sz="2900" dirty="0" smtClean="0">
                <a:solidFill>
                  <a:srgbClr val="000000"/>
                </a:solidFill>
                <a:latin typeface="Rockwell" panose="02060603020205020403" pitchFamily="18" charset="0"/>
              </a:rPr>
              <a:t>of the Lord is the </a:t>
            </a:r>
            <a:r>
              <a:rPr lang="en-US" sz="2900" dirty="0">
                <a:solidFill>
                  <a:srgbClr val="000000"/>
                </a:solidFill>
                <a:latin typeface="Rockwell" panose="02060603020205020403" pitchFamily="18" charset="0"/>
              </a:rPr>
              <a:t>instruction for </a:t>
            </a:r>
            <a:r>
              <a:rPr lang="en-US" sz="2900" dirty="0" smtClean="0">
                <a:solidFill>
                  <a:srgbClr val="000000"/>
                </a:solidFill>
                <a:latin typeface="Rockwell" panose="02060603020205020403" pitchFamily="18" charset="0"/>
              </a:rPr>
              <a:t>wisdom…”</a:t>
            </a:r>
          </a:p>
          <a:p>
            <a:endParaRPr lang="en-US" sz="1200" dirty="0" smtClean="0">
              <a:solidFill>
                <a:srgbClr val="000000"/>
              </a:solidFill>
              <a:latin typeface="Rockwell" panose="02060603020205020403" pitchFamily="18" charset="0"/>
            </a:endParaRPr>
          </a:p>
          <a:p>
            <a:r>
              <a:rPr lang="en-US" sz="2900" b="1" dirty="0" smtClean="0">
                <a:solidFill>
                  <a:srgbClr val="000000"/>
                </a:solidFill>
                <a:latin typeface="Rockwell" panose="02060603020205020403" pitchFamily="18" charset="0"/>
              </a:rPr>
              <a:t>Prov 1:7</a:t>
            </a:r>
            <a:r>
              <a:rPr lang="en-US" sz="2900" dirty="0" smtClean="0">
                <a:solidFill>
                  <a:srgbClr val="000000"/>
                </a:solidFill>
                <a:latin typeface="Rockwell" panose="02060603020205020403" pitchFamily="18" charset="0"/>
              </a:rPr>
              <a:t> – “</a:t>
            </a:r>
            <a:r>
              <a:rPr lang="en-US" sz="2900" dirty="0">
                <a:latin typeface="Rockwell" panose="02060603020205020403" pitchFamily="18" charset="0"/>
              </a:rPr>
              <a:t>The fear of the </a:t>
            </a:r>
            <a:r>
              <a:rPr lang="en-US" sz="2900" cap="small" dirty="0">
                <a:latin typeface="Rockwell" panose="02060603020205020403" pitchFamily="18" charset="0"/>
              </a:rPr>
              <a:t>Lord</a:t>
            </a:r>
            <a:r>
              <a:rPr lang="en-US" sz="2900" dirty="0">
                <a:latin typeface="Rockwell" panose="02060603020205020403" pitchFamily="18" charset="0"/>
              </a:rPr>
              <a:t> is the beginning of </a:t>
            </a:r>
            <a:r>
              <a:rPr lang="en-US" sz="2900" dirty="0" smtClean="0">
                <a:latin typeface="Rockwell" panose="02060603020205020403" pitchFamily="18" charset="0"/>
              </a:rPr>
              <a:t>knowledge; fools </a:t>
            </a:r>
            <a:r>
              <a:rPr lang="en-US" sz="2900" dirty="0">
                <a:latin typeface="Rockwell" panose="02060603020205020403" pitchFamily="18" charset="0"/>
              </a:rPr>
              <a:t>despise wisdom and instruction</a:t>
            </a:r>
            <a:r>
              <a:rPr lang="en-US" sz="2900" dirty="0" smtClean="0">
                <a:latin typeface="Rockwell" panose="02060603020205020403" pitchFamily="18" charset="0"/>
              </a:rPr>
              <a:t>.</a:t>
            </a:r>
            <a:r>
              <a:rPr lang="en-US" sz="2900" dirty="0" smtClean="0">
                <a:solidFill>
                  <a:srgbClr val="000000"/>
                </a:solidFill>
                <a:latin typeface="Rockwell" panose="02060603020205020403" pitchFamily="18" charset="0"/>
              </a:rPr>
              <a:t>”</a:t>
            </a:r>
          </a:p>
        </p:txBody>
      </p:sp>
    </p:spTree>
    <p:extLst>
      <p:ext uri="{BB962C8B-B14F-4D97-AF65-F5344CB8AC3E}">
        <p14:creationId xmlns:p14="http://schemas.microsoft.com/office/powerpoint/2010/main" val="36146234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spank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087960"/>
            <a:ext cx="4495800" cy="32554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6200" y="76200"/>
            <a:ext cx="4495800" cy="923330"/>
          </a:xfrm>
          <a:prstGeom prst="rect">
            <a:avLst/>
          </a:prstGeom>
          <a:ln w="28575">
            <a:solidFill>
              <a:schemeClr val="tx1"/>
            </a:solidFill>
          </a:ln>
        </p:spPr>
        <p:txBody>
          <a:bodyPr wrap="square">
            <a:spAutoFit/>
          </a:bodyPr>
          <a:lstStyle/>
          <a:p>
            <a:pPr lvl="0"/>
            <a:r>
              <a:rPr lang="en-US" b="1" dirty="0">
                <a:latin typeface="Rockwell" panose="02060603020205020403" pitchFamily="18" charset="0"/>
              </a:rPr>
              <a:t>Prov 22:15</a:t>
            </a:r>
            <a:r>
              <a:rPr lang="en-US" dirty="0">
                <a:latin typeface="Rockwell" panose="02060603020205020403" pitchFamily="18" charset="0"/>
              </a:rPr>
              <a:t> – “Foolishness is bound in the heart of a child; but the rod of correction shall drive it far from him.”</a:t>
            </a:r>
          </a:p>
        </p:txBody>
      </p:sp>
      <p:pic>
        <p:nvPicPr>
          <p:cNvPr id="5" name="Picture 4"/>
          <p:cNvPicPr>
            <a:picLocks noChangeAspect="1"/>
          </p:cNvPicPr>
          <p:nvPr/>
        </p:nvPicPr>
        <p:blipFill>
          <a:blip r:embed="rId4"/>
          <a:stretch>
            <a:fillRect/>
          </a:stretch>
        </p:blipFill>
        <p:spPr>
          <a:xfrm>
            <a:off x="4648200" y="1905000"/>
            <a:ext cx="4419600" cy="2438400"/>
          </a:xfrm>
          <a:prstGeom prst="rect">
            <a:avLst/>
          </a:prstGeom>
        </p:spPr>
      </p:pic>
      <p:sp>
        <p:nvSpPr>
          <p:cNvPr id="6" name="Rectangle 5"/>
          <p:cNvSpPr/>
          <p:nvPr/>
        </p:nvSpPr>
        <p:spPr>
          <a:xfrm>
            <a:off x="4648200" y="76199"/>
            <a:ext cx="4419600" cy="1754326"/>
          </a:xfrm>
          <a:prstGeom prst="rect">
            <a:avLst/>
          </a:prstGeom>
          <a:ln w="28575">
            <a:solidFill>
              <a:schemeClr val="tx1"/>
            </a:solidFill>
          </a:ln>
        </p:spPr>
        <p:txBody>
          <a:bodyPr wrap="square">
            <a:spAutoFit/>
          </a:bodyPr>
          <a:lstStyle/>
          <a:p>
            <a:r>
              <a:rPr lang="en-US" b="1" dirty="0" smtClean="0">
                <a:solidFill>
                  <a:srgbClr val="000000"/>
                </a:solidFill>
                <a:latin typeface="Rockwell" panose="02060603020205020403" pitchFamily="18" charset="0"/>
              </a:rPr>
              <a:t>Eph 4:14</a:t>
            </a:r>
            <a:r>
              <a:rPr lang="en-US" dirty="0" smtClean="0">
                <a:solidFill>
                  <a:srgbClr val="000000"/>
                </a:solidFill>
                <a:latin typeface="Rockwell" panose="02060603020205020403" pitchFamily="18" charset="0"/>
              </a:rPr>
              <a:t> – “As </a:t>
            </a:r>
            <a:r>
              <a:rPr lang="en-US" dirty="0">
                <a:solidFill>
                  <a:srgbClr val="000000"/>
                </a:solidFill>
                <a:latin typeface="Rockwell" panose="02060603020205020403" pitchFamily="18" charset="0"/>
              </a:rPr>
              <a:t>a result, we are no longer to be children, tossed here and there by waves and carried about by every wind of doctrine, by the trickery of men</a:t>
            </a:r>
            <a:r>
              <a:rPr lang="en-US" dirty="0" smtClean="0">
                <a:solidFill>
                  <a:srgbClr val="000000"/>
                </a:solidFill>
                <a:latin typeface="Rockwell" panose="02060603020205020403" pitchFamily="18" charset="0"/>
              </a:rPr>
              <a:t>, by craftiness in</a:t>
            </a:r>
            <a:r>
              <a:rPr lang="en-US" dirty="0">
                <a:solidFill>
                  <a:srgbClr val="000000"/>
                </a:solidFill>
                <a:latin typeface="Rockwell" panose="02060603020205020403" pitchFamily="18" charset="0"/>
              </a:rPr>
              <a:t> deceitful </a:t>
            </a:r>
            <a:r>
              <a:rPr lang="en-US" dirty="0" smtClean="0">
                <a:solidFill>
                  <a:srgbClr val="000000"/>
                </a:solidFill>
                <a:latin typeface="Rockwell" panose="02060603020205020403" pitchFamily="18" charset="0"/>
              </a:rPr>
              <a:t>scheming.”</a:t>
            </a:r>
            <a:endParaRPr lang="es-GT" dirty="0">
              <a:latin typeface="Rockwell" panose="02060603020205020403" pitchFamily="18" charset="0"/>
            </a:endParaRPr>
          </a:p>
        </p:txBody>
      </p:sp>
      <p:pic>
        <p:nvPicPr>
          <p:cNvPr id="2052" name="Picture 4" descr="Image result for eph 4:15 grow u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1" y="4417876"/>
            <a:ext cx="8991600" cy="2426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2105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52"/>
                                        </p:tgtEl>
                                        <p:attrNameLst>
                                          <p:attrName>style.visibility</p:attrName>
                                        </p:attrNameLst>
                                      </p:cBhvr>
                                      <p:to>
                                        <p:strVal val="visible"/>
                                      </p:to>
                                    </p:set>
                                    <p:animEffect transition="in" filter="fade">
                                      <p:cBhvr>
                                        <p:cTn id="25"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
            <a:ext cx="8991600" cy="3231654"/>
          </a:xfrm>
          <a:prstGeom prst="rect">
            <a:avLst/>
          </a:prstGeom>
          <a:solidFill>
            <a:srgbClr val="92D050"/>
          </a:solidFill>
          <a:ln w="28575">
            <a:solidFill>
              <a:schemeClr val="tx1"/>
            </a:solidFill>
          </a:ln>
        </p:spPr>
        <p:txBody>
          <a:bodyPr wrap="square">
            <a:spAutoFit/>
          </a:bodyPr>
          <a:lstStyle/>
          <a:p>
            <a:pPr>
              <a:lnSpc>
                <a:spcPct val="150000"/>
              </a:lnSpc>
            </a:pPr>
            <a:r>
              <a:rPr lang="en-US" sz="1700" b="1" dirty="0">
                <a:latin typeface="Rockwell" panose="02060603020205020403" pitchFamily="18" charset="0"/>
              </a:rPr>
              <a:t>Abraham</a:t>
            </a:r>
            <a:r>
              <a:rPr lang="en-US" sz="1700" dirty="0">
                <a:latin typeface="Rockwell" panose="02060603020205020403" pitchFamily="18" charset="0"/>
              </a:rPr>
              <a:t> </a:t>
            </a:r>
            <a:r>
              <a:rPr lang="en-US" sz="1700" dirty="0" smtClean="0">
                <a:latin typeface="Rockwell" panose="02060603020205020403" pitchFamily="18" charset="0"/>
              </a:rPr>
              <a:t>– “…for </a:t>
            </a:r>
            <a:r>
              <a:rPr lang="en-US" sz="1700" dirty="0">
                <a:latin typeface="Rockwell" panose="02060603020205020403" pitchFamily="18" charset="0"/>
              </a:rPr>
              <a:t>now I know that </a:t>
            </a:r>
            <a:r>
              <a:rPr lang="en-US" sz="1700" dirty="0" smtClean="0">
                <a:latin typeface="Rockwell" panose="02060603020205020403" pitchFamily="18" charset="0"/>
              </a:rPr>
              <a:t>you</a:t>
            </a:r>
            <a:r>
              <a:rPr lang="en-US" sz="1700" dirty="0">
                <a:latin typeface="Rockwell" panose="02060603020205020403" pitchFamily="18" charset="0"/>
              </a:rPr>
              <a:t> </a:t>
            </a:r>
            <a:r>
              <a:rPr lang="en-US" sz="1700" u="sng" dirty="0" smtClean="0">
                <a:latin typeface="Rockwell" panose="02060603020205020403" pitchFamily="18" charset="0"/>
              </a:rPr>
              <a:t>fear God</a:t>
            </a:r>
            <a:r>
              <a:rPr lang="en-US" sz="1700" dirty="0" smtClean="0">
                <a:latin typeface="Rockwell" panose="02060603020205020403" pitchFamily="18" charset="0"/>
              </a:rPr>
              <a:t>…” –  </a:t>
            </a:r>
            <a:r>
              <a:rPr lang="en-US" sz="1700" b="1" dirty="0">
                <a:latin typeface="Rockwell" panose="02060603020205020403" pitchFamily="18" charset="0"/>
              </a:rPr>
              <a:t>Gen 22:12</a:t>
            </a:r>
          </a:p>
          <a:p>
            <a:pPr lvl="0">
              <a:lnSpc>
                <a:spcPct val="150000"/>
              </a:lnSpc>
              <a:defRPr/>
            </a:pPr>
            <a:r>
              <a:rPr lang="en-US" sz="1700" b="1" dirty="0" smtClean="0">
                <a:latin typeface="Rockwell" panose="02060603020205020403" pitchFamily="18" charset="0"/>
              </a:rPr>
              <a:t>Hebrew Midwives</a:t>
            </a:r>
            <a:r>
              <a:rPr lang="en-US" sz="1700" dirty="0" smtClean="0">
                <a:latin typeface="Rockwell" panose="02060603020205020403" pitchFamily="18" charset="0"/>
              </a:rPr>
              <a:t> – “…the midwives </a:t>
            </a:r>
            <a:r>
              <a:rPr lang="en-US" sz="1700" u="sng" dirty="0" smtClean="0">
                <a:latin typeface="Rockwell" panose="02060603020205020403" pitchFamily="18" charset="0"/>
              </a:rPr>
              <a:t>feared God</a:t>
            </a:r>
            <a:r>
              <a:rPr lang="en-US" sz="1700" dirty="0" smtClean="0">
                <a:latin typeface="Rockwell" panose="02060603020205020403" pitchFamily="18" charset="0"/>
              </a:rPr>
              <a:t>…” </a:t>
            </a:r>
            <a:r>
              <a:rPr lang="en-US" sz="1700" dirty="0">
                <a:latin typeface="Rockwell" panose="02060603020205020403" pitchFamily="18" charset="0"/>
              </a:rPr>
              <a:t>– </a:t>
            </a:r>
            <a:r>
              <a:rPr lang="en-US" sz="1700" b="1" dirty="0">
                <a:latin typeface="Rockwell" panose="02060603020205020403" pitchFamily="18" charset="0"/>
              </a:rPr>
              <a:t>Ex 1:17, 22</a:t>
            </a:r>
          </a:p>
          <a:p>
            <a:pPr lvl="0">
              <a:lnSpc>
                <a:spcPct val="150000"/>
              </a:lnSpc>
              <a:defRPr/>
            </a:pPr>
            <a:r>
              <a:rPr lang="en-US" sz="1700" b="1" dirty="0" smtClean="0">
                <a:latin typeface="Rockwell" panose="02060603020205020403" pitchFamily="18" charset="0"/>
              </a:rPr>
              <a:t>Moses’ </a:t>
            </a:r>
            <a:r>
              <a:rPr lang="en-US" sz="1700" b="1" dirty="0">
                <a:latin typeface="Rockwell" panose="02060603020205020403" pitchFamily="18" charset="0"/>
              </a:rPr>
              <a:t>J</a:t>
            </a:r>
            <a:r>
              <a:rPr lang="en-US" sz="1700" b="1" dirty="0" smtClean="0">
                <a:latin typeface="Rockwell" panose="02060603020205020403" pitchFamily="18" charset="0"/>
              </a:rPr>
              <a:t>udges</a:t>
            </a:r>
            <a:r>
              <a:rPr lang="en-US" sz="1700" dirty="0" smtClean="0">
                <a:latin typeface="Rockwell" panose="02060603020205020403" pitchFamily="18" charset="0"/>
              </a:rPr>
              <a:t> – “…select </a:t>
            </a:r>
            <a:r>
              <a:rPr lang="en-US" sz="1700" dirty="0">
                <a:latin typeface="Rockwell" panose="02060603020205020403" pitchFamily="18" charset="0"/>
              </a:rPr>
              <a:t>out of all the people able men who </a:t>
            </a:r>
            <a:r>
              <a:rPr lang="en-US" sz="1700" u="sng" dirty="0">
                <a:latin typeface="Rockwell" panose="02060603020205020403" pitchFamily="18" charset="0"/>
              </a:rPr>
              <a:t>fear God</a:t>
            </a:r>
            <a:r>
              <a:rPr lang="en-US" sz="1700" dirty="0" smtClean="0">
                <a:latin typeface="Rockwell" panose="02060603020205020403" pitchFamily="18" charset="0"/>
              </a:rPr>
              <a:t>” </a:t>
            </a:r>
            <a:r>
              <a:rPr lang="en-US" sz="1700" dirty="0">
                <a:latin typeface="Rockwell" panose="02060603020205020403" pitchFamily="18" charset="0"/>
              </a:rPr>
              <a:t>– </a:t>
            </a:r>
            <a:r>
              <a:rPr lang="en-US" sz="1700" b="1" dirty="0">
                <a:latin typeface="Rockwell" panose="02060603020205020403" pitchFamily="18" charset="0"/>
              </a:rPr>
              <a:t>Ex 18:21</a:t>
            </a:r>
          </a:p>
          <a:p>
            <a:pPr lvl="0">
              <a:lnSpc>
                <a:spcPct val="150000"/>
              </a:lnSpc>
              <a:defRPr/>
            </a:pPr>
            <a:r>
              <a:rPr lang="en-US" sz="1700" b="1" dirty="0" smtClean="0">
                <a:latin typeface="Rockwell" panose="02060603020205020403" pitchFamily="18" charset="0"/>
              </a:rPr>
              <a:t>Job</a:t>
            </a:r>
            <a:r>
              <a:rPr lang="en-US" sz="1700" dirty="0" smtClean="0">
                <a:latin typeface="Rockwell" panose="02060603020205020403" pitchFamily="18" charset="0"/>
              </a:rPr>
              <a:t> – “…</a:t>
            </a:r>
            <a:r>
              <a:rPr lang="en-US" sz="1700" u="sng" dirty="0" smtClean="0">
                <a:latin typeface="Rockwell" panose="02060603020205020403" pitchFamily="18" charset="0"/>
              </a:rPr>
              <a:t>fearing </a:t>
            </a:r>
            <a:r>
              <a:rPr lang="en-US" sz="1700" u="sng" dirty="0">
                <a:latin typeface="Rockwell" panose="02060603020205020403" pitchFamily="18" charset="0"/>
              </a:rPr>
              <a:t>God</a:t>
            </a:r>
            <a:r>
              <a:rPr lang="en-US" sz="1700" dirty="0">
                <a:latin typeface="Rockwell" panose="02060603020205020403" pitchFamily="18" charset="0"/>
              </a:rPr>
              <a:t> and turning away from </a:t>
            </a:r>
            <a:r>
              <a:rPr lang="en-US" sz="1700" dirty="0" smtClean="0">
                <a:latin typeface="Rockwell" panose="02060603020205020403" pitchFamily="18" charset="0"/>
              </a:rPr>
              <a:t>evil…” </a:t>
            </a:r>
            <a:r>
              <a:rPr lang="en-US" sz="1700" dirty="0">
                <a:latin typeface="Rockwell" panose="02060603020205020403" pitchFamily="18" charset="0"/>
              </a:rPr>
              <a:t>– </a:t>
            </a:r>
            <a:r>
              <a:rPr lang="en-US" sz="1700" b="1" dirty="0">
                <a:latin typeface="Rockwell" panose="02060603020205020403" pitchFamily="18" charset="0"/>
              </a:rPr>
              <a:t>Job 1:1,8</a:t>
            </a:r>
          </a:p>
          <a:p>
            <a:pPr>
              <a:lnSpc>
                <a:spcPct val="150000"/>
              </a:lnSpc>
            </a:pPr>
            <a:r>
              <a:rPr lang="en-US" sz="1700" b="1" dirty="0" smtClean="0">
                <a:latin typeface="Rockwell" panose="02060603020205020403" pitchFamily="18" charset="0"/>
              </a:rPr>
              <a:t>Virtuous Woman</a:t>
            </a:r>
            <a:r>
              <a:rPr lang="en-US" sz="1700" dirty="0" smtClean="0">
                <a:latin typeface="Rockwell" panose="02060603020205020403" pitchFamily="18" charset="0"/>
              </a:rPr>
              <a:t> – “…a </a:t>
            </a:r>
            <a:r>
              <a:rPr lang="en-US" sz="1700" dirty="0">
                <a:latin typeface="Rockwell" panose="02060603020205020403" pitchFamily="18" charset="0"/>
              </a:rPr>
              <a:t>woman </a:t>
            </a:r>
            <a:r>
              <a:rPr lang="en-US" sz="1700" dirty="0" smtClean="0">
                <a:latin typeface="Rockwell" panose="02060603020205020403" pitchFamily="18" charset="0"/>
              </a:rPr>
              <a:t>who</a:t>
            </a:r>
            <a:r>
              <a:rPr lang="en-US" sz="1700" dirty="0">
                <a:latin typeface="Rockwell" panose="02060603020205020403" pitchFamily="18" charset="0"/>
              </a:rPr>
              <a:t> </a:t>
            </a:r>
            <a:r>
              <a:rPr lang="en-US" sz="1700" u="sng" dirty="0" smtClean="0">
                <a:latin typeface="Rockwell" panose="02060603020205020403" pitchFamily="18" charset="0"/>
              </a:rPr>
              <a:t>fears the</a:t>
            </a:r>
            <a:r>
              <a:rPr lang="en-US" sz="1700" u="sng" dirty="0">
                <a:latin typeface="Rockwell" panose="02060603020205020403" pitchFamily="18" charset="0"/>
              </a:rPr>
              <a:t> </a:t>
            </a:r>
            <a:r>
              <a:rPr lang="en-US" sz="1700" u="sng" cap="small" dirty="0">
                <a:latin typeface="Rockwell" panose="02060603020205020403" pitchFamily="18" charset="0"/>
              </a:rPr>
              <a:t>Lord</a:t>
            </a:r>
            <a:r>
              <a:rPr lang="en-US" sz="1700" dirty="0">
                <a:latin typeface="Rockwell" panose="02060603020205020403" pitchFamily="18" charset="0"/>
              </a:rPr>
              <a:t>, she shall be </a:t>
            </a:r>
            <a:r>
              <a:rPr lang="en-US" sz="1700" dirty="0" smtClean="0">
                <a:latin typeface="Rockwell" panose="02060603020205020403" pitchFamily="18" charset="0"/>
              </a:rPr>
              <a:t>praised…” </a:t>
            </a:r>
            <a:r>
              <a:rPr lang="en-US" sz="1700" dirty="0">
                <a:latin typeface="Rockwell" panose="02060603020205020403" pitchFamily="18" charset="0"/>
              </a:rPr>
              <a:t>– </a:t>
            </a:r>
            <a:r>
              <a:rPr lang="en-US" sz="1700" b="1" dirty="0">
                <a:latin typeface="Rockwell" panose="02060603020205020403" pitchFamily="18" charset="0"/>
              </a:rPr>
              <a:t>Prov 31:30</a:t>
            </a:r>
          </a:p>
          <a:p>
            <a:pPr>
              <a:lnSpc>
                <a:spcPct val="150000"/>
              </a:lnSpc>
            </a:pPr>
            <a:r>
              <a:rPr lang="en-US" sz="1700" b="1" dirty="0">
                <a:latin typeface="Rockwell" panose="02060603020205020403" pitchFamily="18" charset="0"/>
              </a:rPr>
              <a:t>Thief </a:t>
            </a:r>
            <a:r>
              <a:rPr lang="en-US" sz="1700" b="1" dirty="0" smtClean="0">
                <a:latin typeface="Rockwell" panose="02060603020205020403" pitchFamily="18" charset="0"/>
              </a:rPr>
              <a:t>On The Cross</a:t>
            </a:r>
            <a:r>
              <a:rPr lang="en-US" sz="1700" dirty="0" smtClean="0">
                <a:latin typeface="Rockwell" panose="02060603020205020403" pitchFamily="18" charset="0"/>
              </a:rPr>
              <a:t> – “</a:t>
            </a:r>
            <a:r>
              <a:rPr lang="en-US" sz="1700" dirty="0">
                <a:latin typeface="Rockwell" panose="02060603020205020403" pitchFamily="18" charset="0"/>
              </a:rPr>
              <a:t>Do you not even </a:t>
            </a:r>
            <a:r>
              <a:rPr lang="en-US" sz="1700" u="sng" dirty="0">
                <a:latin typeface="Rockwell" panose="02060603020205020403" pitchFamily="18" charset="0"/>
              </a:rPr>
              <a:t>fear </a:t>
            </a:r>
            <a:r>
              <a:rPr lang="en-US" sz="1700" u="sng" dirty="0" smtClean="0">
                <a:latin typeface="Rockwell" panose="02060603020205020403" pitchFamily="18" charset="0"/>
              </a:rPr>
              <a:t>God</a:t>
            </a:r>
            <a:r>
              <a:rPr lang="en-US" sz="1700" dirty="0" smtClean="0">
                <a:latin typeface="Rockwell" panose="02060603020205020403" pitchFamily="18" charset="0"/>
              </a:rPr>
              <a:t>…” </a:t>
            </a:r>
            <a:r>
              <a:rPr lang="en-US" sz="1700" dirty="0">
                <a:latin typeface="Rockwell" panose="02060603020205020403" pitchFamily="18" charset="0"/>
              </a:rPr>
              <a:t>– </a:t>
            </a:r>
            <a:r>
              <a:rPr lang="en-US" sz="1700" b="1" dirty="0">
                <a:latin typeface="Rockwell" panose="02060603020205020403" pitchFamily="18" charset="0"/>
              </a:rPr>
              <a:t>Luke 23:40</a:t>
            </a:r>
          </a:p>
          <a:p>
            <a:pPr>
              <a:lnSpc>
                <a:spcPct val="150000"/>
              </a:lnSpc>
            </a:pPr>
            <a:r>
              <a:rPr lang="en-US" sz="1700" b="1" dirty="0" smtClean="0">
                <a:latin typeface="Rockwell" panose="02060603020205020403" pitchFamily="18" charset="0"/>
              </a:rPr>
              <a:t>Cornelius</a:t>
            </a:r>
            <a:r>
              <a:rPr lang="en-US" sz="1700" dirty="0" smtClean="0">
                <a:latin typeface="Rockwell" panose="02060603020205020403" pitchFamily="18" charset="0"/>
              </a:rPr>
              <a:t> – “…a </a:t>
            </a:r>
            <a:r>
              <a:rPr lang="en-US" sz="1700" dirty="0">
                <a:latin typeface="Rockwell" panose="02060603020205020403" pitchFamily="18" charset="0"/>
              </a:rPr>
              <a:t>righteous and </a:t>
            </a:r>
            <a:r>
              <a:rPr lang="en-US" sz="1700" u="sng" dirty="0">
                <a:latin typeface="Rockwell" panose="02060603020205020403" pitchFamily="18" charset="0"/>
              </a:rPr>
              <a:t>God-fearing</a:t>
            </a:r>
            <a:r>
              <a:rPr lang="en-US" sz="1700" dirty="0">
                <a:latin typeface="Rockwell" panose="02060603020205020403" pitchFamily="18" charset="0"/>
              </a:rPr>
              <a:t> </a:t>
            </a:r>
            <a:r>
              <a:rPr lang="en-US" sz="1700" dirty="0" smtClean="0">
                <a:latin typeface="Rockwell" panose="02060603020205020403" pitchFamily="18" charset="0"/>
              </a:rPr>
              <a:t>man…” </a:t>
            </a:r>
            <a:r>
              <a:rPr lang="en-US" sz="1700" dirty="0">
                <a:latin typeface="Rockwell" panose="02060603020205020403" pitchFamily="18" charset="0"/>
              </a:rPr>
              <a:t>– </a:t>
            </a:r>
            <a:r>
              <a:rPr lang="en-US" sz="1700" b="1" dirty="0">
                <a:latin typeface="Rockwell" panose="02060603020205020403" pitchFamily="18" charset="0"/>
              </a:rPr>
              <a:t>Acts 10:22</a:t>
            </a:r>
          </a:p>
          <a:p>
            <a:pPr>
              <a:lnSpc>
                <a:spcPct val="150000"/>
              </a:lnSpc>
            </a:pPr>
            <a:r>
              <a:rPr lang="en-US" sz="1700" b="1" dirty="0" smtClean="0">
                <a:latin typeface="Rockwell" panose="02060603020205020403" pitchFamily="18" charset="0"/>
              </a:rPr>
              <a:t>Apostles</a:t>
            </a:r>
            <a:r>
              <a:rPr lang="en-US" sz="1700" dirty="0" smtClean="0">
                <a:latin typeface="Rockwell" panose="02060603020205020403" pitchFamily="18" charset="0"/>
              </a:rPr>
              <a:t> – “…knowing </a:t>
            </a:r>
            <a:r>
              <a:rPr lang="en-US" sz="1700" dirty="0">
                <a:latin typeface="Rockwell" panose="02060603020205020403" pitchFamily="18" charset="0"/>
              </a:rPr>
              <a:t>the </a:t>
            </a:r>
            <a:r>
              <a:rPr lang="en-US" sz="1700" u="sng" dirty="0">
                <a:latin typeface="Rockwell" panose="02060603020205020403" pitchFamily="18" charset="0"/>
              </a:rPr>
              <a:t>fear of the Lord</a:t>
            </a:r>
            <a:r>
              <a:rPr lang="en-US" sz="1700" dirty="0">
                <a:latin typeface="Rockwell" panose="02060603020205020403" pitchFamily="18" charset="0"/>
              </a:rPr>
              <a:t>, we persuade </a:t>
            </a:r>
            <a:r>
              <a:rPr lang="en-US" sz="1700" dirty="0" smtClean="0">
                <a:latin typeface="Rockwell" panose="02060603020205020403" pitchFamily="18" charset="0"/>
              </a:rPr>
              <a:t>men…” </a:t>
            </a:r>
            <a:r>
              <a:rPr lang="en-US" sz="1700" dirty="0">
                <a:latin typeface="Rockwell" panose="02060603020205020403" pitchFamily="18" charset="0"/>
              </a:rPr>
              <a:t>– </a:t>
            </a:r>
            <a:r>
              <a:rPr lang="en-US" sz="1700" b="1" dirty="0">
                <a:latin typeface="Rockwell" panose="02060603020205020403" pitchFamily="18" charset="0"/>
              </a:rPr>
              <a:t>2 Cor 5:11</a:t>
            </a:r>
          </a:p>
        </p:txBody>
      </p:sp>
      <p:pic>
        <p:nvPicPr>
          <p:cNvPr id="3074" name="Picture 2" descr="Image result for amazing grace how sweet the sound"/>
          <p:cNvPicPr>
            <a:picLocks noChangeAspect="1" noChangeArrowheads="1"/>
          </p:cNvPicPr>
          <p:nvPr/>
        </p:nvPicPr>
        <p:blipFill rotWithShape="1">
          <a:blip r:embed="rId3">
            <a:extLst>
              <a:ext uri="{28A0092B-C50C-407E-A947-70E740481C1C}">
                <a14:useLocalDpi xmlns:a14="http://schemas.microsoft.com/office/drawing/2010/main" val="0"/>
              </a:ext>
            </a:extLst>
          </a:blip>
          <a:srcRect t="17778" b="20000"/>
          <a:stretch/>
        </p:blipFill>
        <p:spPr bwMode="auto">
          <a:xfrm>
            <a:off x="76200" y="3424518"/>
            <a:ext cx="4495800" cy="20618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4572000" y="3424518"/>
            <a:ext cx="4495800" cy="2061882"/>
          </a:xfrm>
          <a:prstGeom prst="rect">
            <a:avLst/>
          </a:prstGeom>
        </p:spPr>
      </p:pic>
      <p:sp>
        <p:nvSpPr>
          <p:cNvPr id="6" name="Rectangle 5"/>
          <p:cNvSpPr/>
          <p:nvPr/>
        </p:nvSpPr>
        <p:spPr>
          <a:xfrm>
            <a:off x="76200" y="5558118"/>
            <a:ext cx="8991600" cy="1246495"/>
          </a:xfrm>
          <a:prstGeom prst="rect">
            <a:avLst/>
          </a:prstGeom>
          <a:ln w="28575">
            <a:solidFill>
              <a:schemeClr val="tx1"/>
            </a:solidFill>
          </a:ln>
        </p:spPr>
        <p:txBody>
          <a:bodyPr wrap="square">
            <a:spAutoFit/>
          </a:bodyPr>
          <a:lstStyle/>
          <a:p>
            <a:r>
              <a:rPr lang="en-US" sz="2500" b="1" dirty="0" smtClean="0">
                <a:solidFill>
                  <a:srgbClr val="000000"/>
                </a:solidFill>
                <a:latin typeface="Rockwell" panose="02060603020205020403" pitchFamily="18" charset="0"/>
              </a:rPr>
              <a:t>1 John 4:18</a:t>
            </a:r>
            <a:r>
              <a:rPr lang="en-US" sz="2500" dirty="0" smtClean="0">
                <a:solidFill>
                  <a:srgbClr val="000000"/>
                </a:solidFill>
                <a:latin typeface="Rockwell" panose="02060603020205020403" pitchFamily="18" charset="0"/>
              </a:rPr>
              <a:t> – “There </a:t>
            </a:r>
            <a:r>
              <a:rPr lang="en-US" sz="2500" dirty="0">
                <a:solidFill>
                  <a:srgbClr val="000000"/>
                </a:solidFill>
                <a:latin typeface="Rockwell" panose="02060603020205020403" pitchFamily="18" charset="0"/>
              </a:rPr>
              <a:t>is no fear in love; but </a:t>
            </a:r>
            <a:r>
              <a:rPr lang="en-US" sz="2500" u="sng" dirty="0">
                <a:solidFill>
                  <a:srgbClr val="000000"/>
                </a:solidFill>
                <a:latin typeface="Rockwell" panose="02060603020205020403" pitchFamily="18" charset="0"/>
              </a:rPr>
              <a:t>perfect love casts out fear</a:t>
            </a:r>
            <a:r>
              <a:rPr lang="en-US" sz="2500" dirty="0">
                <a:solidFill>
                  <a:srgbClr val="000000"/>
                </a:solidFill>
                <a:latin typeface="Rockwell" panose="02060603020205020403" pitchFamily="18" charset="0"/>
              </a:rPr>
              <a:t>, because </a:t>
            </a:r>
            <a:r>
              <a:rPr lang="en-US" sz="2500" dirty="0" smtClean="0">
                <a:solidFill>
                  <a:srgbClr val="000000"/>
                </a:solidFill>
                <a:latin typeface="Rockwell" panose="02060603020205020403" pitchFamily="18" charset="0"/>
              </a:rPr>
              <a:t>fear involves </a:t>
            </a:r>
            <a:r>
              <a:rPr lang="en-US" sz="2500" dirty="0">
                <a:solidFill>
                  <a:srgbClr val="000000"/>
                </a:solidFill>
                <a:latin typeface="Rockwell" panose="02060603020205020403" pitchFamily="18" charset="0"/>
              </a:rPr>
              <a:t>punishment, and the one who fears </a:t>
            </a:r>
            <a:r>
              <a:rPr lang="en-US" sz="2500" dirty="0" smtClean="0">
                <a:solidFill>
                  <a:srgbClr val="000000"/>
                </a:solidFill>
                <a:latin typeface="Rockwell" panose="02060603020205020403" pitchFamily="18" charset="0"/>
              </a:rPr>
              <a:t>is not perfected </a:t>
            </a:r>
            <a:r>
              <a:rPr lang="en-US" sz="2500" dirty="0">
                <a:solidFill>
                  <a:srgbClr val="000000"/>
                </a:solidFill>
                <a:latin typeface="Rockwell" panose="02060603020205020403" pitchFamily="18" charset="0"/>
              </a:rPr>
              <a:t>in love</a:t>
            </a:r>
            <a:r>
              <a:rPr lang="en-US" sz="2500" dirty="0" smtClean="0">
                <a:solidFill>
                  <a:srgbClr val="000000"/>
                </a:solidFill>
                <a:latin typeface="Rockwell" panose="02060603020205020403" pitchFamily="18" charset="0"/>
              </a:rPr>
              <a:t>.”</a:t>
            </a:r>
            <a:endParaRPr lang="es-GT" sz="2500" dirty="0">
              <a:latin typeface="Rockwell" panose="02060603020205020403" pitchFamily="18" charset="0"/>
            </a:endParaRPr>
          </a:p>
        </p:txBody>
      </p:sp>
    </p:spTree>
    <p:extLst>
      <p:ext uri="{BB962C8B-B14F-4D97-AF65-F5344CB8AC3E}">
        <p14:creationId xmlns:p14="http://schemas.microsoft.com/office/powerpoint/2010/main" val="5716059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500"/>
                                        <p:tgtEl>
                                          <p:spTgt spid="4">
                                            <p:txEl>
                                              <p:pRg st="1" end="1"/>
                                            </p:txEl>
                                          </p:spTgt>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500"/>
                                        <p:tgtEl>
                                          <p:spTgt spid="4">
                                            <p:txEl>
                                              <p:pRg st="2" end="2"/>
                                            </p:txEl>
                                          </p:spTgt>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fade">
                                      <p:cBhvr>
                                        <p:cTn id="26" dur="500"/>
                                        <p:tgtEl>
                                          <p:spTgt spid="4">
                                            <p:txEl>
                                              <p:pRg st="4" end="4"/>
                                            </p:txEl>
                                          </p:spTgt>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fade">
                                      <p:cBhvr>
                                        <p:cTn id="30" dur="500"/>
                                        <p:tgtEl>
                                          <p:spTgt spid="4">
                                            <p:txEl>
                                              <p:pRg st="5" end="5"/>
                                            </p:txEl>
                                          </p:spTgt>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animEffect transition="in" filter="fade">
                                      <p:cBhvr>
                                        <p:cTn id="34" dur="500"/>
                                        <p:tgtEl>
                                          <p:spTgt spid="4">
                                            <p:txEl>
                                              <p:pRg st="6" end="6"/>
                                            </p:txEl>
                                          </p:spTgt>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4">
                                            <p:txEl>
                                              <p:pRg st="7" end="7"/>
                                            </p:txEl>
                                          </p:spTgt>
                                        </p:tgtEl>
                                        <p:attrNameLst>
                                          <p:attrName>style.visibility</p:attrName>
                                        </p:attrNameLst>
                                      </p:cBhvr>
                                      <p:to>
                                        <p:strVal val="visible"/>
                                      </p:to>
                                    </p:set>
                                    <p:animEffect transition="in" filter="fade">
                                      <p:cBhvr>
                                        <p:cTn id="38" dur="500"/>
                                        <p:tgtEl>
                                          <p:spTgt spid="4">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074"/>
                                        </p:tgtEl>
                                        <p:attrNameLst>
                                          <p:attrName>style.visibility</p:attrName>
                                        </p:attrNameLst>
                                      </p:cBhvr>
                                      <p:to>
                                        <p:strVal val="visible"/>
                                      </p:to>
                                    </p:set>
                                    <p:animEffect transition="in" filter="fade">
                                      <p:cBhvr>
                                        <p:cTn id="43" dur="500"/>
                                        <p:tgtEl>
                                          <p:spTgt spid="307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pendulum swingi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787"/>
          <a:stretch/>
        </p:blipFill>
        <p:spPr bwMode="auto">
          <a:xfrm>
            <a:off x="2895600" y="954107"/>
            <a:ext cx="3352800" cy="328512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412" y="0"/>
            <a:ext cx="9131411" cy="954107"/>
          </a:xfrm>
          <a:prstGeom prst="rect">
            <a:avLst/>
          </a:prstGeom>
        </p:spPr>
        <p:txBody>
          <a:bodyPr wrap="none">
            <a:spAutoFit/>
          </a:bodyPr>
          <a:lstStyle/>
          <a:p>
            <a:r>
              <a:rPr lang="en-US" sz="5600" u="sng" dirty="0" smtClean="0">
                <a:latin typeface="Rockwell" panose="02060603020205020403" pitchFamily="18" charset="0"/>
              </a:rPr>
              <a:t>Fear Of God: Two Extremes</a:t>
            </a:r>
            <a:endParaRPr lang="es-GT" sz="5600" u="sng" dirty="0">
              <a:latin typeface="Rockwell" panose="02060603020205020403" pitchFamily="18" charset="0"/>
            </a:endParaRPr>
          </a:p>
        </p:txBody>
      </p:sp>
      <p:sp>
        <p:nvSpPr>
          <p:cNvPr id="5" name="Rectangle 4"/>
          <p:cNvSpPr/>
          <p:nvPr/>
        </p:nvSpPr>
        <p:spPr>
          <a:xfrm>
            <a:off x="82494" y="915248"/>
            <a:ext cx="2720788" cy="3323987"/>
          </a:xfrm>
          <a:prstGeom prst="rect">
            <a:avLst/>
          </a:prstGeom>
          <a:solidFill>
            <a:srgbClr val="FF0000"/>
          </a:solidFill>
          <a:ln w="28575">
            <a:solidFill>
              <a:schemeClr val="tx1"/>
            </a:solidFill>
          </a:ln>
        </p:spPr>
        <p:txBody>
          <a:bodyPr wrap="square">
            <a:spAutoFit/>
          </a:bodyPr>
          <a:lstStyle/>
          <a:p>
            <a:pPr marL="285750" indent="-285750">
              <a:lnSpc>
                <a:spcPct val="150000"/>
              </a:lnSpc>
              <a:buFont typeface="Arial" panose="020B0604020202020204" pitchFamily="34" charset="0"/>
              <a:buChar char="•"/>
            </a:pPr>
            <a:r>
              <a:rPr lang="en-US" sz="2800" dirty="0" smtClean="0">
                <a:solidFill>
                  <a:schemeClr val="bg1"/>
                </a:solidFill>
                <a:latin typeface="Rockwell" panose="02060603020205020403" pitchFamily="18" charset="0"/>
              </a:rPr>
              <a:t>Terror</a:t>
            </a:r>
          </a:p>
          <a:p>
            <a:pPr marL="285750" indent="-285750">
              <a:lnSpc>
                <a:spcPct val="150000"/>
              </a:lnSpc>
              <a:buFont typeface="Arial" panose="020B0604020202020204" pitchFamily="34" charset="0"/>
              <a:buChar char="•"/>
            </a:pPr>
            <a:r>
              <a:rPr lang="en-US" sz="2800" dirty="0" smtClean="0">
                <a:solidFill>
                  <a:schemeClr val="bg1"/>
                </a:solidFill>
                <a:latin typeface="Rockwell" panose="02060603020205020403" pitchFamily="18" charset="0"/>
              </a:rPr>
              <a:t>Foreboding</a:t>
            </a:r>
          </a:p>
          <a:p>
            <a:pPr marL="285750" indent="-285750">
              <a:lnSpc>
                <a:spcPct val="150000"/>
              </a:lnSpc>
              <a:buFont typeface="Arial" panose="020B0604020202020204" pitchFamily="34" charset="0"/>
              <a:buChar char="•"/>
            </a:pPr>
            <a:r>
              <a:rPr lang="en-US" sz="2800" dirty="0" smtClean="0">
                <a:solidFill>
                  <a:schemeClr val="bg1"/>
                </a:solidFill>
                <a:latin typeface="Rockwell" panose="02060603020205020403" pitchFamily="18" charset="0"/>
              </a:rPr>
              <a:t>Hopelessness</a:t>
            </a:r>
          </a:p>
          <a:p>
            <a:pPr marL="285750" indent="-285750">
              <a:lnSpc>
                <a:spcPct val="150000"/>
              </a:lnSpc>
              <a:buFont typeface="Arial" panose="020B0604020202020204" pitchFamily="34" charset="0"/>
              <a:buChar char="•"/>
            </a:pPr>
            <a:r>
              <a:rPr lang="en-US" sz="2800" dirty="0" smtClean="0">
                <a:solidFill>
                  <a:schemeClr val="bg1"/>
                </a:solidFill>
                <a:latin typeface="Rockwell" panose="02060603020205020403" pitchFamily="18" charset="0"/>
              </a:rPr>
              <a:t>Paranoia</a:t>
            </a:r>
          </a:p>
          <a:p>
            <a:pPr marL="285750" indent="-285750">
              <a:lnSpc>
                <a:spcPct val="150000"/>
              </a:lnSpc>
              <a:buFont typeface="Arial" panose="020B0604020202020204" pitchFamily="34" charset="0"/>
              <a:buChar char="•"/>
            </a:pPr>
            <a:r>
              <a:rPr lang="en-US" sz="2800" dirty="0" smtClean="0">
                <a:solidFill>
                  <a:schemeClr val="bg1"/>
                </a:solidFill>
                <a:latin typeface="Rockwell" panose="02060603020205020403" pitchFamily="18" charset="0"/>
              </a:rPr>
              <a:t>Dread</a:t>
            </a:r>
            <a:endParaRPr lang="es-GT" sz="2800" dirty="0">
              <a:solidFill>
                <a:schemeClr val="bg1"/>
              </a:solidFill>
              <a:latin typeface="Rockwell" panose="02060603020205020403" pitchFamily="18" charset="0"/>
            </a:endParaRPr>
          </a:p>
        </p:txBody>
      </p:sp>
      <p:sp>
        <p:nvSpPr>
          <p:cNvPr id="7" name="Rectangle 6"/>
          <p:cNvSpPr/>
          <p:nvPr/>
        </p:nvSpPr>
        <p:spPr>
          <a:xfrm>
            <a:off x="6340717" y="915249"/>
            <a:ext cx="2720788" cy="3323987"/>
          </a:xfrm>
          <a:prstGeom prst="rect">
            <a:avLst/>
          </a:prstGeom>
          <a:solidFill>
            <a:srgbClr val="FF0000"/>
          </a:solidFill>
          <a:ln w="28575">
            <a:solidFill>
              <a:schemeClr val="tx1"/>
            </a:solidFill>
          </a:ln>
        </p:spPr>
        <p:txBody>
          <a:bodyPr wrap="square">
            <a:spAutoFit/>
          </a:bodyPr>
          <a:lstStyle/>
          <a:p>
            <a:pPr marL="285750" indent="-285750">
              <a:lnSpc>
                <a:spcPct val="150000"/>
              </a:lnSpc>
              <a:buFont typeface="Arial" panose="020B0604020202020204" pitchFamily="34" charset="0"/>
              <a:buChar char="•"/>
            </a:pPr>
            <a:r>
              <a:rPr lang="en-US" sz="2800" dirty="0" smtClean="0">
                <a:solidFill>
                  <a:schemeClr val="bg1"/>
                </a:solidFill>
                <a:latin typeface="Rockwell" panose="02060603020205020403" pitchFamily="18" charset="0"/>
              </a:rPr>
              <a:t>Apathetic</a:t>
            </a:r>
          </a:p>
          <a:p>
            <a:pPr marL="285750" indent="-285750">
              <a:lnSpc>
                <a:spcPct val="150000"/>
              </a:lnSpc>
              <a:buFont typeface="Arial" panose="020B0604020202020204" pitchFamily="34" charset="0"/>
              <a:buChar char="•"/>
            </a:pPr>
            <a:r>
              <a:rPr lang="en-US" sz="2800" dirty="0" smtClean="0">
                <a:solidFill>
                  <a:schemeClr val="bg1"/>
                </a:solidFill>
                <a:latin typeface="Rockwell" panose="02060603020205020403" pitchFamily="18" charset="0"/>
              </a:rPr>
              <a:t>Cavalier</a:t>
            </a:r>
          </a:p>
          <a:p>
            <a:pPr marL="285750" indent="-285750">
              <a:lnSpc>
                <a:spcPct val="150000"/>
              </a:lnSpc>
              <a:buFont typeface="Arial" panose="020B0604020202020204" pitchFamily="34" charset="0"/>
              <a:buChar char="•"/>
            </a:pPr>
            <a:r>
              <a:rPr lang="en-US" sz="2800" dirty="0" smtClean="0">
                <a:solidFill>
                  <a:schemeClr val="bg1"/>
                </a:solidFill>
                <a:latin typeface="Rockwell" panose="02060603020205020403" pitchFamily="18" charset="0"/>
              </a:rPr>
              <a:t>“Buddy God”</a:t>
            </a:r>
          </a:p>
          <a:p>
            <a:pPr marL="285750" indent="-285750">
              <a:lnSpc>
                <a:spcPct val="150000"/>
              </a:lnSpc>
              <a:buFont typeface="Arial" panose="020B0604020202020204" pitchFamily="34" charset="0"/>
              <a:buChar char="•"/>
            </a:pPr>
            <a:r>
              <a:rPr lang="en-US" sz="2800" dirty="0" smtClean="0">
                <a:solidFill>
                  <a:schemeClr val="bg1"/>
                </a:solidFill>
                <a:latin typeface="Rockwell" panose="02060603020205020403" pitchFamily="18" charset="0"/>
              </a:rPr>
              <a:t>Flippant</a:t>
            </a:r>
          </a:p>
          <a:p>
            <a:pPr marL="285750" indent="-285750">
              <a:lnSpc>
                <a:spcPct val="150000"/>
              </a:lnSpc>
              <a:buFont typeface="Arial" panose="020B0604020202020204" pitchFamily="34" charset="0"/>
              <a:buChar char="•"/>
            </a:pPr>
            <a:r>
              <a:rPr lang="en-US" sz="2800" dirty="0" smtClean="0">
                <a:solidFill>
                  <a:schemeClr val="bg1"/>
                </a:solidFill>
                <a:latin typeface="Rockwell" panose="02060603020205020403" pitchFamily="18" charset="0"/>
              </a:rPr>
              <a:t>Casual</a:t>
            </a:r>
            <a:endParaRPr lang="es-GT" sz="2800" dirty="0">
              <a:solidFill>
                <a:schemeClr val="bg1"/>
              </a:solidFill>
              <a:latin typeface="Rockwell" panose="02060603020205020403" pitchFamily="18" charset="0"/>
            </a:endParaRPr>
          </a:p>
        </p:txBody>
      </p:sp>
      <p:pic>
        <p:nvPicPr>
          <p:cNvPr id="4100" name="Picture 4" descr="Image result for buddy Go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343400"/>
            <a:ext cx="4489505" cy="25146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hell fi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494" y="4343400"/>
            <a:ext cx="4489505"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1870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500"/>
                                        <p:tgtEl>
                                          <p:spTgt spid="5">
                                            <p:txEl>
                                              <p:pRg st="1" end="1"/>
                                            </p:txEl>
                                          </p:spTgt>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500"/>
                                        <p:tgtEl>
                                          <p:spTgt spid="5">
                                            <p:txEl>
                                              <p:pRg st="2" end="2"/>
                                            </p:txEl>
                                          </p:spTgt>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fade">
                                      <p:cBhvr>
                                        <p:cTn id="26" dur="500"/>
                                        <p:tgtEl>
                                          <p:spTgt spid="5">
                                            <p:txEl>
                                              <p:pRg st="4" end="4"/>
                                            </p:txEl>
                                          </p:spTgt>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4102"/>
                                        </p:tgtEl>
                                        <p:attrNameLst>
                                          <p:attrName>style.visibility</p:attrName>
                                        </p:attrNameLst>
                                      </p:cBhvr>
                                      <p:to>
                                        <p:strVal val="visible"/>
                                      </p:to>
                                    </p:set>
                                    <p:animEffect transition="in" filter="fade">
                                      <p:cBhvr>
                                        <p:cTn id="30" dur="500"/>
                                        <p:tgtEl>
                                          <p:spTgt spid="410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par>
                                <p:cTn id="36" presetID="10" presetClass="entr" presetSubtype="0" fill="hold" nodeType="withEffect">
                                  <p:stCondLst>
                                    <p:cond delay="0"/>
                                  </p:stCondLst>
                                  <p:childTnLst>
                                    <p:set>
                                      <p:cBhvr>
                                        <p:cTn id="37" dur="1" fill="hold">
                                          <p:stCondLst>
                                            <p:cond delay="0"/>
                                          </p:stCondLst>
                                        </p:cTn>
                                        <p:tgtEl>
                                          <p:spTgt spid="7">
                                            <p:txEl>
                                              <p:pRg st="0" end="0"/>
                                            </p:txEl>
                                          </p:spTgt>
                                        </p:tgtEl>
                                        <p:attrNameLst>
                                          <p:attrName>style.visibility</p:attrName>
                                        </p:attrNameLst>
                                      </p:cBhvr>
                                      <p:to>
                                        <p:strVal val="visible"/>
                                      </p:to>
                                    </p:set>
                                    <p:animEffect transition="in" filter="fade">
                                      <p:cBhvr>
                                        <p:cTn id="38" dur="500"/>
                                        <p:tgtEl>
                                          <p:spTgt spid="7">
                                            <p:txEl>
                                              <p:pRg st="0" end="0"/>
                                            </p:txEl>
                                          </p:spTgt>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fade">
                                      <p:cBhvr>
                                        <p:cTn id="42" dur="500"/>
                                        <p:tgtEl>
                                          <p:spTgt spid="7">
                                            <p:txEl>
                                              <p:pRg st="1" end="1"/>
                                            </p:txEl>
                                          </p:spTgt>
                                        </p:tgtEl>
                                      </p:cBhvr>
                                    </p:animEffect>
                                  </p:childTnLst>
                                </p:cTn>
                              </p:par>
                            </p:childTnLst>
                          </p:cTn>
                        </p:par>
                        <p:par>
                          <p:cTn id="43" fill="hold">
                            <p:stCondLst>
                              <p:cond delay="1000"/>
                            </p:stCondLst>
                            <p:childTnLst>
                              <p:par>
                                <p:cTn id="44" presetID="10" presetClass="entr" presetSubtype="0" fill="hold" nodeType="afterEffect">
                                  <p:stCondLst>
                                    <p:cond delay="0"/>
                                  </p:stCondLst>
                                  <p:childTnLst>
                                    <p:set>
                                      <p:cBhvr>
                                        <p:cTn id="45" dur="1" fill="hold">
                                          <p:stCondLst>
                                            <p:cond delay="0"/>
                                          </p:stCondLst>
                                        </p:cTn>
                                        <p:tgtEl>
                                          <p:spTgt spid="7">
                                            <p:txEl>
                                              <p:pRg st="2" end="2"/>
                                            </p:txEl>
                                          </p:spTgt>
                                        </p:tgtEl>
                                        <p:attrNameLst>
                                          <p:attrName>style.visibility</p:attrName>
                                        </p:attrNameLst>
                                      </p:cBhvr>
                                      <p:to>
                                        <p:strVal val="visible"/>
                                      </p:to>
                                    </p:set>
                                    <p:animEffect transition="in" filter="fade">
                                      <p:cBhvr>
                                        <p:cTn id="46" dur="500"/>
                                        <p:tgtEl>
                                          <p:spTgt spid="7">
                                            <p:txEl>
                                              <p:pRg st="2" end="2"/>
                                            </p:txEl>
                                          </p:spTgt>
                                        </p:tgtEl>
                                      </p:cBhvr>
                                    </p:animEffect>
                                  </p:childTnLst>
                                </p:cTn>
                              </p:par>
                            </p:childTnLst>
                          </p:cTn>
                        </p:par>
                        <p:par>
                          <p:cTn id="47" fill="hold">
                            <p:stCondLst>
                              <p:cond delay="1500"/>
                            </p:stCondLst>
                            <p:childTnLst>
                              <p:par>
                                <p:cTn id="48" presetID="10" presetClass="entr" presetSubtype="0" fill="hold" nodeType="afterEffect">
                                  <p:stCondLst>
                                    <p:cond delay="0"/>
                                  </p:stCondLst>
                                  <p:childTnLst>
                                    <p:set>
                                      <p:cBhvr>
                                        <p:cTn id="49" dur="1" fill="hold">
                                          <p:stCondLst>
                                            <p:cond delay="0"/>
                                          </p:stCondLst>
                                        </p:cTn>
                                        <p:tgtEl>
                                          <p:spTgt spid="7">
                                            <p:txEl>
                                              <p:pRg st="3" end="3"/>
                                            </p:txEl>
                                          </p:spTgt>
                                        </p:tgtEl>
                                        <p:attrNameLst>
                                          <p:attrName>style.visibility</p:attrName>
                                        </p:attrNameLst>
                                      </p:cBhvr>
                                      <p:to>
                                        <p:strVal val="visible"/>
                                      </p:to>
                                    </p:set>
                                    <p:animEffect transition="in" filter="fade">
                                      <p:cBhvr>
                                        <p:cTn id="50" dur="500"/>
                                        <p:tgtEl>
                                          <p:spTgt spid="7">
                                            <p:txEl>
                                              <p:pRg st="3" end="3"/>
                                            </p:txEl>
                                          </p:spTgt>
                                        </p:tgtEl>
                                      </p:cBhvr>
                                    </p:animEffect>
                                  </p:childTnLst>
                                </p:cTn>
                              </p:par>
                            </p:childTnLst>
                          </p:cTn>
                        </p:par>
                        <p:par>
                          <p:cTn id="51" fill="hold">
                            <p:stCondLst>
                              <p:cond delay="2000"/>
                            </p:stCondLst>
                            <p:childTnLst>
                              <p:par>
                                <p:cTn id="52" presetID="10" presetClass="entr" presetSubtype="0" fill="hold" nodeType="afterEffect">
                                  <p:stCondLst>
                                    <p:cond delay="0"/>
                                  </p:stCondLst>
                                  <p:childTnLst>
                                    <p:set>
                                      <p:cBhvr>
                                        <p:cTn id="53" dur="1" fill="hold">
                                          <p:stCondLst>
                                            <p:cond delay="0"/>
                                          </p:stCondLst>
                                        </p:cTn>
                                        <p:tgtEl>
                                          <p:spTgt spid="7">
                                            <p:txEl>
                                              <p:pRg st="4" end="4"/>
                                            </p:txEl>
                                          </p:spTgt>
                                        </p:tgtEl>
                                        <p:attrNameLst>
                                          <p:attrName>style.visibility</p:attrName>
                                        </p:attrNameLst>
                                      </p:cBhvr>
                                      <p:to>
                                        <p:strVal val="visible"/>
                                      </p:to>
                                    </p:set>
                                    <p:animEffect transition="in" filter="fade">
                                      <p:cBhvr>
                                        <p:cTn id="54" dur="500"/>
                                        <p:tgtEl>
                                          <p:spTgt spid="7">
                                            <p:txEl>
                                              <p:pRg st="4" end="4"/>
                                            </p:txEl>
                                          </p:spTgt>
                                        </p:tgtEl>
                                      </p:cBhvr>
                                    </p:animEffect>
                                  </p:childTnLst>
                                </p:cTn>
                              </p:par>
                            </p:childTnLst>
                          </p:cTn>
                        </p:par>
                        <p:par>
                          <p:cTn id="55" fill="hold">
                            <p:stCondLst>
                              <p:cond delay="2500"/>
                            </p:stCondLst>
                            <p:childTnLst>
                              <p:par>
                                <p:cTn id="56" presetID="10" presetClass="entr" presetSubtype="0" fill="hold" nodeType="afterEffect">
                                  <p:stCondLst>
                                    <p:cond delay="0"/>
                                  </p:stCondLst>
                                  <p:childTnLst>
                                    <p:set>
                                      <p:cBhvr>
                                        <p:cTn id="57" dur="1" fill="hold">
                                          <p:stCondLst>
                                            <p:cond delay="0"/>
                                          </p:stCondLst>
                                        </p:cTn>
                                        <p:tgtEl>
                                          <p:spTgt spid="4100"/>
                                        </p:tgtEl>
                                        <p:attrNameLst>
                                          <p:attrName>style.visibility</p:attrName>
                                        </p:attrNameLst>
                                      </p:cBhvr>
                                      <p:to>
                                        <p:strVal val="visible"/>
                                      </p:to>
                                    </p:set>
                                    <p:animEffect transition="in" filter="fade">
                                      <p:cBhvr>
                                        <p:cTn id="58"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00329"/>
          </a:xfrm>
          <a:prstGeom prst="rect">
            <a:avLst/>
          </a:prstGeom>
        </p:spPr>
        <p:txBody>
          <a:bodyPr wrap="square">
            <a:spAutoFit/>
          </a:bodyPr>
          <a:lstStyle/>
          <a:p>
            <a:pPr algn="ctr"/>
            <a:r>
              <a:rPr lang="en-US" sz="7200" b="1" u="sng" dirty="0" smtClean="0">
                <a:latin typeface="Rockwell" panose="02060603020205020403" pitchFamily="18" charset="0"/>
              </a:rPr>
              <a:t>Frightening Feeling</a:t>
            </a:r>
            <a:endParaRPr lang="es-GT" sz="7200" b="1" u="sng" dirty="0">
              <a:latin typeface="Rockwell" panose="02060603020205020403" pitchFamily="18" charset="0"/>
            </a:endParaRPr>
          </a:p>
        </p:txBody>
      </p:sp>
      <p:sp>
        <p:nvSpPr>
          <p:cNvPr id="5" name="Rectangle 4"/>
          <p:cNvSpPr/>
          <p:nvPr/>
        </p:nvSpPr>
        <p:spPr>
          <a:xfrm>
            <a:off x="29094" y="1200330"/>
            <a:ext cx="4695306" cy="2123658"/>
          </a:xfrm>
          <a:prstGeom prst="rect">
            <a:avLst/>
          </a:prstGeom>
          <a:ln w="28575">
            <a:solidFill>
              <a:schemeClr val="tx1"/>
            </a:solidFill>
          </a:ln>
        </p:spPr>
        <p:txBody>
          <a:bodyPr wrap="square">
            <a:spAutoFit/>
          </a:bodyPr>
          <a:lstStyle/>
          <a:p>
            <a:r>
              <a:rPr lang="en-US" sz="2200" b="1" dirty="0" smtClean="0">
                <a:solidFill>
                  <a:srgbClr val="000000"/>
                </a:solidFill>
                <a:latin typeface="Rockwell" panose="02060603020205020403" pitchFamily="18" charset="0"/>
              </a:rPr>
              <a:t>Deut 2:25</a:t>
            </a:r>
            <a:r>
              <a:rPr lang="en-US" sz="2200" dirty="0" smtClean="0">
                <a:solidFill>
                  <a:srgbClr val="000000"/>
                </a:solidFill>
                <a:latin typeface="Rockwell" panose="02060603020205020403" pitchFamily="18" charset="0"/>
              </a:rPr>
              <a:t> – “This </a:t>
            </a:r>
            <a:r>
              <a:rPr lang="en-US" sz="2200" dirty="0">
                <a:solidFill>
                  <a:srgbClr val="000000"/>
                </a:solidFill>
                <a:latin typeface="Rockwell" panose="02060603020205020403" pitchFamily="18" charset="0"/>
              </a:rPr>
              <a:t>day I will begin to put the dread and fear of </a:t>
            </a:r>
            <a:r>
              <a:rPr lang="en-US" sz="2200" dirty="0" smtClean="0">
                <a:solidFill>
                  <a:srgbClr val="000000"/>
                </a:solidFill>
                <a:latin typeface="Rockwell" panose="02060603020205020403" pitchFamily="18" charset="0"/>
              </a:rPr>
              <a:t>you upon </a:t>
            </a:r>
            <a:r>
              <a:rPr lang="en-US" sz="2200" dirty="0">
                <a:solidFill>
                  <a:srgbClr val="000000"/>
                </a:solidFill>
                <a:latin typeface="Rockwell" panose="02060603020205020403" pitchFamily="18" charset="0"/>
              </a:rPr>
              <a:t>the </a:t>
            </a:r>
            <a:r>
              <a:rPr lang="en-US" sz="2200" dirty="0" smtClean="0">
                <a:solidFill>
                  <a:srgbClr val="000000"/>
                </a:solidFill>
                <a:latin typeface="Rockwell" panose="02060603020205020403" pitchFamily="18" charset="0"/>
              </a:rPr>
              <a:t>peoples everywhere </a:t>
            </a:r>
            <a:r>
              <a:rPr lang="en-US" sz="2200" dirty="0">
                <a:solidFill>
                  <a:srgbClr val="000000"/>
                </a:solidFill>
                <a:latin typeface="Rockwell" panose="02060603020205020403" pitchFamily="18" charset="0"/>
              </a:rPr>
              <a:t>under the heavens, who, when they hear the report of you, will tremble and be in anguish because of you</a:t>
            </a:r>
            <a:r>
              <a:rPr lang="en-US" sz="2200" dirty="0" smtClean="0">
                <a:solidFill>
                  <a:srgbClr val="000000"/>
                </a:solidFill>
                <a:latin typeface="Rockwell" panose="02060603020205020403" pitchFamily="18" charset="0"/>
              </a:rPr>
              <a:t>.”</a:t>
            </a:r>
            <a:endParaRPr lang="es-GT" sz="2200" dirty="0">
              <a:latin typeface="Rockwell" panose="02060603020205020403" pitchFamily="18" charset="0"/>
            </a:endParaRPr>
          </a:p>
        </p:txBody>
      </p:sp>
      <p:pic>
        <p:nvPicPr>
          <p:cNvPr id="5122" name="Picture 2" descr="Image result for f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131" y="1193990"/>
            <a:ext cx="4292138" cy="212999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9094" y="3581400"/>
            <a:ext cx="9016538" cy="3139321"/>
          </a:xfrm>
          <a:prstGeom prst="rect">
            <a:avLst/>
          </a:prstGeom>
          <a:ln w="28575">
            <a:solidFill>
              <a:schemeClr val="tx1"/>
            </a:solidFill>
          </a:ln>
        </p:spPr>
        <p:txBody>
          <a:bodyPr wrap="square">
            <a:spAutoFit/>
          </a:bodyPr>
          <a:lstStyle/>
          <a:p>
            <a:r>
              <a:rPr lang="en-US" sz="2200" b="1" dirty="0" smtClean="0">
                <a:solidFill>
                  <a:srgbClr val="000000"/>
                </a:solidFill>
                <a:latin typeface="Rockwell" panose="02060603020205020403" pitchFamily="18" charset="0"/>
              </a:rPr>
              <a:t>Josh 2:9-11</a:t>
            </a:r>
            <a:r>
              <a:rPr lang="en-US" sz="2200" dirty="0" smtClean="0">
                <a:solidFill>
                  <a:srgbClr val="000000"/>
                </a:solidFill>
                <a:latin typeface="Rockwell" panose="02060603020205020403" pitchFamily="18" charset="0"/>
              </a:rPr>
              <a:t> – “</a:t>
            </a:r>
            <a:r>
              <a:rPr lang="en-US" sz="2200" b="1" baseline="30000" dirty="0">
                <a:solidFill>
                  <a:srgbClr val="000000"/>
                </a:solidFill>
                <a:latin typeface="Rockwell" panose="02060603020205020403" pitchFamily="18" charset="0"/>
              </a:rPr>
              <a:t>9</a:t>
            </a:r>
            <a:r>
              <a:rPr lang="en-US" sz="2200" dirty="0" smtClean="0">
                <a:solidFill>
                  <a:srgbClr val="000000"/>
                </a:solidFill>
                <a:latin typeface="Rockwell" panose="02060603020205020403" pitchFamily="18" charset="0"/>
              </a:rPr>
              <a:t>I </a:t>
            </a:r>
            <a:r>
              <a:rPr lang="en-US" sz="2200" dirty="0">
                <a:solidFill>
                  <a:srgbClr val="000000"/>
                </a:solidFill>
                <a:latin typeface="Rockwell" panose="02060603020205020403" pitchFamily="18" charset="0"/>
              </a:rPr>
              <a:t>know that the </a:t>
            </a:r>
            <a:r>
              <a:rPr lang="en-US" sz="2200" cap="small" dirty="0">
                <a:solidFill>
                  <a:srgbClr val="000000"/>
                </a:solidFill>
                <a:latin typeface="Rockwell" panose="02060603020205020403" pitchFamily="18" charset="0"/>
              </a:rPr>
              <a:t>Lord</a:t>
            </a:r>
            <a:r>
              <a:rPr lang="en-US" sz="2200" dirty="0">
                <a:solidFill>
                  <a:srgbClr val="000000"/>
                </a:solidFill>
                <a:latin typeface="Rockwell" panose="02060603020205020403" pitchFamily="18" charset="0"/>
              </a:rPr>
              <a:t> has given you the land, and that the terror of you has fallen on us, and that all the inhabitants of the land </a:t>
            </a:r>
            <a:r>
              <a:rPr lang="en-US" sz="2200" dirty="0" smtClean="0">
                <a:solidFill>
                  <a:srgbClr val="000000"/>
                </a:solidFill>
                <a:latin typeface="Rockwell" panose="02060603020205020403" pitchFamily="18" charset="0"/>
              </a:rPr>
              <a:t>have melted </a:t>
            </a:r>
            <a:r>
              <a:rPr lang="en-US" sz="2200" dirty="0">
                <a:solidFill>
                  <a:srgbClr val="000000"/>
                </a:solidFill>
                <a:latin typeface="Rockwell" panose="02060603020205020403" pitchFamily="18" charset="0"/>
              </a:rPr>
              <a:t>away before you. </a:t>
            </a:r>
            <a:r>
              <a:rPr lang="en-US" sz="2200" b="1" baseline="30000" dirty="0" smtClean="0">
                <a:solidFill>
                  <a:srgbClr val="000000"/>
                </a:solidFill>
                <a:latin typeface="Rockwell" panose="02060603020205020403" pitchFamily="18" charset="0"/>
              </a:rPr>
              <a:t>10</a:t>
            </a:r>
            <a:r>
              <a:rPr lang="en-US" sz="2200" dirty="0" smtClean="0">
                <a:solidFill>
                  <a:srgbClr val="000000"/>
                </a:solidFill>
                <a:latin typeface="Rockwell" panose="02060603020205020403" pitchFamily="18" charset="0"/>
              </a:rPr>
              <a:t>For </a:t>
            </a:r>
            <a:r>
              <a:rPr lang="en-US" sz="2200" dirty="0">
                <a:solidFill>
                  <a:srgbClr val="000000"/>
                </a:solidFill>
                <a:latin typeface="Rockwell" panose="02060603020205020403" pitchFamily="18" charset="0"/>
              </a:rPr>
              <a:t>we have heard how the </a:t>
            </a:r>
            <a:r>
              <a:rPr lang="en-US" sz="2200" cap="small" dirty="0" smtClean="0">
                <a:solidFill>
                  <a:srgbClr val="000000"/>
                </a:solidFill>
                <a:latin typeface="Rockwell" panose="02060603020205020403" pitchFamily="18" charset="0"/>
              </a:rPr>
              <a:t>Lord </a:t>
            </a:r>
            <a:r>
              <a:rPr lang="en-US" sz="2200" dirty="0" smtClean="0">
                <a:solidFill>
                  <a:srgbClr val="000000"/>
                </a:solidFill>
                <a:latin typeface="Rockwell" panose="02060603020205020403" pitchFamily="18" charset="0"/>
              </a:rPr>
              <a:t>dried </a:t>
            </a:r>
            <a:r>
              <a:rPr lang="en-US" sz="2200" dirty="0">
                <a:solidFill>
                  <a:srgbClr val="000000"/>
                </a:solidFill>
                <a:latin typeface="Rockwell" panose="02060603020205020403" pitchFamily="18" charset="0"/>
              </a:rPr>
              <a:t>up the water of </a:t>
            </a:r>
            <a:r>
              <a:rPr lang="en-US" sz="2200" dirty="0" smtClean="0">
                <a:solidFill>
                  <a:srgbClr val="000000"/>
                </a:solidFill>
                <a:latin typeface="Rockwell" panose="02060603020205020403" pitchFamily="18" charset="0"/>
              </a:rPr>
              <a:t>the Red </a:t>
            </a:r>
            <a:r>
              <a:rPr lang="en-US" sz="2200" dirty="0">
                <a:solidFill>
                  <a:srgbClr val="000000"/>
                </a:solidFill>
                <a:latin typeface="Rockwell" panose="02060603020205020403" pitchFamily="18" charset="0"/>
              </a:rPr>
              <a:t>Sea before you when you came out of Egypt, and what you did to the two kings of the Amorites who were </a:t>
            </a:r>
            <a:r>
              <a:rPr lang="en-US" sz="2200" dirty="0" smtClean="0">
                <a:solidFill>
                  <a:srgbClr val="000000"/>
                </a:solidFill>
                <a:latin typeface="Rockwell" panose="02060603020205020403" pitchFamily="18" charset="0"/>
              </a:rPr>
              <a:t>beyond </a:t>
            </a:r>
            <a:r>
              <a:rPr lang="en-US" sz="2200" dirty="0">
                <a:solidFill>
                  <a:srgbClr val="000000"/>
                </a:solidFill>
                <a:latin typeface="Rockwell" panose="02060603020205020403" pitchFamily="18" charset="0"/>
              </a:rPr>
              <a:t>the Jordan, to Sihon and Og, whom </a:t>
            </a:r>
            <a:r>
              <a:rPr lang="en-US" sz="2200" dirty="0" smtClean="0">
                <a:solidFill>
                  <a:srgbClr val="000000"/>
                </a:solidFill>
                <a:latin typeface="Rockwell" panose="02060603020205020403" pitchFamily="18" charset="0"/>
              </a:rPr>
              <a:t>you utterly destroyed. </a:t>
            </a:r>
            <a:r>
              <a:rPr lang="en-US" sz="2200" b="1" baseline="30000" dirty="0" smtClean="0">
                <a:solidFill>
                  <a:srgbClr val="000000"/>
                </a:solidFill>
                <a:latin typeface="Rockwell" panose="02060603020205020403" pitchFamily="18" charset="0"/>
              </a:rPr>
              <a:t>11</a:t>
            </a:r>
            <a:r>
              <a:rPr lang="en-US" sz="2200" dirty="0" smtClean="0">
                <a:solidFill>
                  <a:srgbClr val="000000"/>
                </a:solidFill>
                <a:latin typeface="Rockwell" panose="02060603020205020403" pitchFamily="18" charset="0"/>
              </a:rPr>
              <a:t>When we heard it, our hearts </a:t>
            </a:r>
            <a:r>
              <a:rPr lang="en-US" sz="2200" dirty="0">
                <a:solidFill>
                  <a:srgbClr val="000000"/>
                </a:solidFill>
                <a:latin typeface="Rockwell" panose="02060603020205020403" pitchFamily="18" charset="0"/>
              </a:rPr>
              <a:t>melted and </a:t>
            </a:r>
            <a:r>
              <a:rPr lang="en-US" sz="2200" dirty="0" smtClean="0">
                <a:solidFill>
                  <a:srgbClr val="000000"/>
                </a:solidFill>
                <a:latin typeface="Rockwell" panose="02060603020205020403" pitchFamily="18" charset="0"/>
              </a:rPr>
              <a:t>no courage </a:t>
            </a:r>
            <a:r>
              <a:rPr lang="en-US" sz="2200" dirty="0">
                <a:solidFill>
                  <a:srgbClr val="000000"/>
                </a:solidFill>
                <a:latin typeface="Rockwell" panose="02060603020205020403" pitchFamily="18" charset="0"/>
              </a:rPr>
              <a:t>remained in any man any longer because of you; for the </a:t>
            </a:r>
            <a:r>
              <a:rPr lang="en-US" sz="2200" cap="small" dirty="0">
                <a:solidFill>
                  <a:srgbClr val="000000"/>
                </a:solidFill>
                <a:latin typeface="Rockwell" panose="02060603020205020403" pitchFamily="18" charset="0"/>
              </a:rPr>
              <a:t>Lord</a:t>
            </a:r>
            <a:r>
              <a:rPr lang="en-US" sz="2200" dirty="0">
                <a:solidFill>
                  <a:srgbClr val="000000"/>
                </a:solidFill>
                <a:latin typeface="Rockwell" panose="02060603020205020403" pitchFamily="18" charset="0"/>
              </a:rPr>
              <a:t> your God, He is God in heaven above and on earth </a:t>
            </a:r>
            <a:r>
              <a:rPr lang="en-US" sz="2200" dirty="0" smtClean="0">
                <a:solidFill>
                  <a:srgbClr val="000000"/>
                </a:solidFill>
                <a:latin typeface="Rockwell" panose="02060603020205020403" pitchFamily="18" charset="0"/>
              </a:rPr>
              <a:t>beneath.”</a:t>
            </a:r>
            <a:endParaRPr lang="es-GT" sz="2200" dirty="0">
              <a:latin typeface="Rockwell" panose="02060603020205020403" pitchFamily="18" charset="0"/>
            </a:endParaRPr>
          </a:p>
        </p:txBody>
      </p:sp>
    </p:spTree>
    <p:extLst>
      <p:ext uri="{BB962C8B-B14F-4D97-AF65-F5344CB8AC3E}">
        <p14:creationId xmlns:p14="http://schemas.microsoft.com/office/powerpoint/2010/main" val="15590866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fade">
                                      <p:cBhvr>
                                        <p:cTn id="10" dur="5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84885"/>
          </a:xfrm>
          <a:prstGeom prst="rect">
            <a:avLst/>
          </a:prstGeom>
        </p:spPr>
        <p:txBody>
          <a:bodyPr wrap="square">
            <a:spAutoFit/>
          </a:bodyPr>
          <a:lstStyle/>
          <a:p>
            <a:pPr algn="ctr"/>
            <a:r>
              <a:rPr lang="en-US" sz="5800" b="1" u="sng" dirty="0" smtClean="0">
                <a:latin typeface="Rockwell" panose="02060603020205020403" pitchFamily="18" charset="0"/>
              </a:rPr>
              <a:t>Awe-Inspired Reverence</a:t>
            </a:r>
            <a:endParaRPr lang="es-GT" sz="5800" b="1" u="sng" dirty="0">
              <a:latin typeface="Rockwell" panose="02060603020205020403" pitchFamily="18" charset="0"/>
            </a:endParaRPr>
          </a:p>
        </p:txBody>
      </p:sp>
      <p:sp>
        <p:nvSpPr>
          <p:cNvPr id="6" name="Rectangle 5"/>
          <p:cNvSpPr/>
          <p:nvPr/>
        </p:nvSpPr>
        <p:spPr>
          <a:xfrm>
            <a:off x="135774" y="1219199"/>
            <a:ext cx="4741025" cy="2539157"/>
          </a:xfrm>
          <a:prstGeom prst="rect">
            <a:avLst/>
          </a:prstGeom>
          <a:ln w="28575">
            <a:solidFill>
              <a:schemeClr val="tx1"/>
            </a:solidFill>
          </a:ln>
        </p:spPr>
        <p:txBody>
          <a:bodyPr wrap="square">
            <a:spAutoFit/>
          </a:bodyPr>
          <a:lstStyle/>
          <a:p>
            <a:r>
              <a:rPr lang="en-US" sz="2650" b="1" dirty="0" smtClean="0">
                <a:solidFill>
                  <a:srgbClr val="000000"/>
                </a:solidFill>
                <a:latin typeface="Rockwell" panose="02060603020205020403" pitchFamily="18" charset="0"/>
              </a:rPr>
              <a:t>Ex 20:20</a:t>
            </a:r>
            <a:r>
              <a:rPr lang="en-US" sz="2650" dirty="0" smtClean="0">
                <a:solidFill>
                  <a:srgbClr val="000000"/>
                </a:solidFill>
                <a:latin typeface="Rockwell" panose="02060603020205020403" pitchFamily="18" charset="0"/>
              </a:rPr>
              <a:t> – “Moses </a:t>
            </a:r>
            <a:r>
              <a:rPr lang="en-US" sz="2650" dirty="0">
                <a:solidFill>
                  <a:srgbClr val="000000"/>
                </a:solidFill>
                <a:latin typeface="Rockwell" panose="02060603020205020403" pitchFamily="18" charset="0"/>
              </a:rPr>
              <a:t>said </a:t>
            </a:r>
            <a:r>
              <a:rPr lang="en-US" sz="2650" dirty="0" smtClean="0">
                <a:solidFill>
                  <a:srgbClr val="000000"/>
                </a:solidFill>
                <a:latin typeface="Rockwell" panose="02060603020205020403" pitchFamily="18" charset="0"/>
              </a:rPr>
              <a:t>to the people, ‘Do </a:t>
            </a:r>
            <a:r>
              <a:rPr lang="en-US" sz="2650" dirty="0">
                <a:solidFill>
                  <a:srgbClr val="000000"/>
                </a:solidFill>
                <a:latin typeface="Rockwell" panose="02060603020205020403" pitchFamily="18" charset="0"/>
              </a:rPr>
              <a:t>not be </a:t>
            </a:r>
            <a:r>
              <a:rPr lang="en-US" sz="2650" u="sng" dirty="0">
                <a:solidFill>
                  <a:srgbClr val="000000"/>
                </a:solidFill>
                <a:latin typeface="Rockwell" panose="02060603020205020403" pitchFamily="18" charset="0"/>
              </a:rPr>
              <a:t>afraid</a:t>
            </a:r>
            <a:r>
              <a:rPr lang="en-US" sz="2650" dirty="0">
                <a:solidFill>
                  <a:srgbClr val="000000"/>
                </a:solidFill>
                <a:latin typeface="Rockwell" panose="02060603020205020403" pitchFamily="18" charset="0"/>
              </a:rPr>
              <a:t>; for God has come </a:t>
            </a:r>
            <a:r>
              <a:rPr lang="en-US" sz="2650" dirty="0" smtClean="0">
                <a:solidFill>
                  <a:srgbClr val="000000"/>
                </a:solidFill>
                <a:latin typeface="Rockwell" panose="02060603020205020403" pitchFamily="18" charset="0"/>
              </a:rPr>
              <a:t>in order to test you</a:t>
            </a:r>
            <a:r>
              <a:rPr lang="en-US" sz="2650" dirty="0">
                <a:solidFill>
                  <a:srgbClr val="000000"/>
                </a:solidFill>
                <a:latin typeface="Rockwell" panose="02060603020205020403" pitchFamily="18" charset="0"/>
              </a:rPr>
              <a:t>, and in order that the </a:t>
            </a:r>
            <a:r>
              <a:rPr lang="en-US" sz="2650" u="sng" dirty="0">
                <a:solidFill>
                  <a:srgbClr val="000000"/>
                </a:solidFill>
                <a:latin typeface="Rockwell" panose="02060603020205020403" pitchFamily="18" charset="0"/>
              </a:rPr>
              <a:t>fear</a:t>
            </a:r>
            <a:r>
              <a:rPr lang="en-US" sz="2650" dirty="0">
                <a:solidFill>
                  <a:srgbClr val="000000"/>
                </a:solidFill>
                <a:latin typeface="Rockwell" panose="02060603020205020403" pitchFamily="18" charset="0"/>
              </a:rPr>
              <a:t> of Him </a:t>
            </a:r>
            <a:r>
              <a:rPr lang="en-US" sz="2650" dirty="0" smtClean="0">
                <a:solidFill>
                  <a:srgbClr val="000000"/>
                </a:solidFill>
                <a:latin typeface="Rockwell" panose="02060603020205020403" pitchFamily="18" charset="0"/>
              </a:rPr>
              <a:t>may remain </a:t>
            </a:r>
            <a:r>
              <a:rPr lang="en-US" sz="2650" dirty="0">
                <a:solidFill>
                  <a:srgbClr val="000000"/>
                </a:solidFill>
                <a:latin typeface="Rockwell" panose="02060603020205020403" pitchFamily="18" charset="0"/>
              </a:rPr>
              <a:t>with you, so that you may not </a:t>
            </a:r>
            <a:r>
              <a:rPr lang="en-US" sz="2650" dirty="0" smtClean="0">
                <a:solidFill>
                  <a:srgbClr val="000000"/>
                </a:solidFill>
                <a:latin typeface="Rockwell" panose="02060603020205020403" pitchFamily="18" charset="0"/>
              </a:rPr>
              <a:t>sin.’”</a:t>
            </a:r>
            <a:endParaRPr lang="es-GT" sz="2650" dirty="0">
              <a:latin typeface="Rockwell" panose="02060603020205020403" pitchFamily="18" charset="0"/>
            </a:endParaRPr>
          </a:p>
        </p:txBody>
      </p:sp>
      <p:pic>
        <p:nvPicPr>
          <p:cNvPr id="6146" name="Picture 2" descr="Image result for God appears at Mount Sin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0228" y="1219200"/>
            <a:ext cx="4193772" cy="253915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35775" y="3891643"/>
            <a:ext cx="4741024" cy="2946961"/>
          </a:xfrm>
          <a:prstGeom prst="rect">
            <a:avLst/>
          </a:prstGeom>
          <a:ln w="28575">
            <a:solidFill>
              <a:schemeClr val="tx1"/>
            </a:solidFill>
          </a:ln>
        </p:spPr>
        <p:txBody>
          <a:bodyPr wrap="square">
            <a:spAutoFit/>
          </a:bodyPr>
          <a:lstStyle/>
          <a:p>
            <a:r>
              <a:rPr lang="en-US" sz="2650" b="1" dirty="0" smtClean="0">
                <a:solidFill>
                  <a:srgbClr val="000000"/>
                </a:solidFill>
                <a:latin typeface="Rockwell" panose="02060603020205020403" pitchFamily="18" charset="0"/>
              </a:rPr>
              <a:t>Isa 6:5</a:t>
            </a:r>
            <a:r>
              <a:rPr lang="en-US" sz="2650" dirty="0" smtClean="0">
                <a:solidFill>
                  <a:srgbClr val="000000"/>
                </a:solidFill>
                <a:latin typeface="Rockwell" panose="02060603020205020403" pitchFamily="18" charset="0"/>
              </a:rPr>
              <a:t> – “Then </a:t>
            </a:r>
            <a:r>
              <a:rPr lang="en-US" sz="2650" dirty="0">
                <a:solidFill>
                  <a:srgbClr val="000000"/>
                </a:solidFill>
                <a:latin typeface="Rockwell" panose="02060603020205020403" pitchFamily="18" charset="0"/>
              </a:rPr>
              <a:t>I </a:t>
            </a:r>
            <a:r>
              <a:rPr lang="en-US" sz="2650" dirty="0" smtClean="0">
                <a:solidFill>
                  <a:srgbClr val="000000"/>
                </a:solidFill>
                <a:latin typeface="Rockwell" panose="02060603020205020403" pitchFamily="18" charset="0"/>
              </a:rPr>
              <a:t>said, ‘Woe </a:t>
            </a:r>
            <a:r>
              <a:rPr lang="en-US" sz="2650" dirty="0">
                <a:solidFill>
                  <a:srgbClr val="000000"/>
                </a:solidFill>
                <a:latin typeface="Rockwell" panose="02060603020205020403" pitchFamily="18" charset="0"/>
              </a:rPr>
              <a:t>is me, for I am </a:t>
            </a:r>
            <a:r>
              <a:rPr lang="en-US" sz="2650" dirty="0" smtClean="0">
                <a:solidFill>
                  <a:srgbClr val="000000"/>
                </a:solidFill>
                <a:latin typeface="Rockwell" panose="02060603020205020403" pitchFamily="18" charset="0"/>
              </a:rPr>
              <a:t>ruined! Because I am a man of unclean lips, and </a:t>
            </a:r>
            <a:r>
              <a:rPr lang="en-US" sz="2650" dirty="0">
                <a:solidFill>
                  <a:srgbClr val="000000"/>
                </a:solidFill>
                <a:latin typeface="Rockwell" panose="02060603020205020403" pitchFamily="18" charset="0"/>
              </a:rPr>
              <a:t>I </a:t>
            </a:r>
            <a:r>
              <a:rPr lang="en-US" sz="2650" dirty="0" smtClean="0">
                <a:solidFill>
                  <a:srgbClr val="000000"/>
                </a:solidFill>
                <a:latin typeface="Rockwell" panose="02060603020205020403" pitchFamily="18" charset="0"/>
              </a:rPr>
              <a:t>live among a</a:t>
            </a:r>
            <a:r>
              <a:rPr lang="en-US" sz="2650" dirty="0">
                <a:solidFill>
                  <a:srgbClr val="000000"/>
                </a:solidFill>
                <a:latin typeface="Rockwell" panose="02060603020205020403" pitchFamily="18" charset="0"/>
              </a:rPr>
              <a:t> people of unclean </a:t>
            </a:r>
            <a:r>
              <a:rPr lang="en-US" sz="2650" dirty="0" smtClean="0">
                <a:solidFill>
                  <a:srgbClr val="000000"/>
                </a:solidFill>
                <a:latin typeface="Rockwell" panose="02060603020205020403" pitchFamily="18" charset="0"/>
              </a:rPr>
              <a:t>lips; for </a:t>
            </a:r>
            <a:r>
              <a:rPr lang="en-US" sz="2650" dirty="0">
                <a:solidFill>
                  <a:srgbClr val="000000"/>
                </a:solidFill>
                <a:latin typeface="Rockwell" panose="02060603020205020403" pitchFamily="18" charset="0"/>
              </a:rPr>
              <a:t>my </a:t>
            </a:r>
            <a:r>
              <a:rPr lang="en-US" sz="2650" dirty="0" smtClean="0">
                <a:solidFill>
                  <a:srgbClr val="000000"/>
                </a:solidFill>
                <a:latin typeface="Rockwell" panose="02060603020205020403" pitchFamily="18" charset="0"/>
              </a:rPr>
              <a:t>eyes have seen the</a:t>
            </a:r>
            <a:r>
              <a:rPr lang="en-US" sz="2650" dirty="0">
                <a:solidFill>
                  <a:srgbClr val="000000"/>
                </a:solidFill>
                <a:latin typeface="Rockwell" panose="02060603020205020403" pitchFamily="18" charset="0"/>
              </a:rPr>
              <a:t> </a:t>
            </a:r>
            <a:r>
              <a:rPr lang="en-US" sz="2650" dirty="0" smtClean="0">
                <a:solidFill>
                  <a:srgbClr val="000000"/>
                </a:solidFill>
                <a:latin typeface="Rockwell" panose="02060603020205020403" pitchFamily="18" charset="0"/>
              </a:rPr>
              <a:t>King, the Lord of hosts.’”</a:t>
            </a:r>
            <a:endParaRPr lang="en-US" sz="2650" b="0" i="0" dirty="0">
              <a:solidFill>
                <a:srgbClr val="000000"/>
              </a:solidFill>
              <a:effectLst/>
              <a:latin typeface="Rockwell" panose="02060603020205020403" pitchFamily="18" charset="0"/>
            </a:endParaRPr>
          </a:p>
        </p:txBody>
      </p:sp>
      <p:pic>
        <p:nvPicPr>
          <p:cNvPr id="6150" name="Picture 6" descr="Image result for Isaiah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6072" y="3891643"/>
            <a:ext cx="4197928" cy="2942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0294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fade">
                                      <p:cBhvr>
                                        <p:cTn id="10" dur="500"/>
                                        <p:tgtEl>
                                          <p:spTgt spid="614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150"/>
                                        </p:tgtEl>
                                        <p:attrNameLst>
                                          <p:attrName>style.visibility</p:attrName>
                                        </p:attrNameLst>
                                      </p:cBhvr>
                                      <p:to>
                                        <p:strVal val="visible"/>
                                      </p:to>
                                    </p:set>
                                    <p:animEffect transition="in" filter="fade">
                                      <p:cBhvr>
                                        <p:cTn id="15" dur="500"/>
                                        <p:tgtEl>
                                          <p:spTgt spid="615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8627</TotalTime>
  <Words>3955</Words>
  <Application>Microsoft Office PowerPoint</Application>
  <PresentationFormat>On-screen Show (4:3)</PresentationFormat>
  <Paragraphs>192</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Helvetica Neue</vt:lpstr>
      <vt:lpstr>Rockwell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BubbaHasty</dc:creator>
  <cp:lastModifiedBy>ryan.h.hasty@gmail.com</cp:lastModifiedBy>
  <cp:revision>132</cp:revision>
  <cp:lastPrinted>2019-10-30T23:13:28Z</cp:lastPrinted>
  <dcterms:created xsi:type="dcterms:W3CDTF">2006-08-16T00:00:00Z</dcterms:created>
  <dcterms:modified xsi:type="dcterms:W3CDTF">2019-10-30T23:14:23Z</dcterms:modified>
</cp:coreProperties>
</file>