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10"/>
  </p:notesMasterIdLst>
  <p:sldIdLst>
    <p:sldId id="260" r:id="rId2"/>
    <p:sldId id="261" r:id="rId3"/>
    <p:sldId id="262" r:id="rId4"/>
    <p:sldId id="264" r:id="rId5"/>
    <p:sldId id="263" r:id="rId6"/>
    <p:sldId id="266" r:id="rId7"/>
    <p:sldId id="267" r:id="rId8"/>
    <p:sldId id="26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1" autoAdjust="0"/>
    <p:restoredTop sz="57093" autoAdjust="0"/>
  </p:normalViewPr>
  <p:slideViewPr>
    <p:cSldViewPr snapToGrid="0">
      <p:cViewPr varScale="1">
        <p:scale>
          <a:sx n="65" d="100"/>
          <a:sy n="65" d="100"/>
        </p:scale>
        <p:origin x="21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1BFD7E7E-4C87-4583-A91B-6CDFB00D8CB2}" type="datetimeFigureOut">
              <a:rPr lang="en-US" smtClean="0"/>
              <a:t>1/19/2019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F758D-4EC2-404F-812A-8AB2BB741638}" type="slidenum">
              <a:rPr lang="en-US" smtClean="0"/>
              <a:t>‹#›</a:t>
            </a:fld>
            <a:endParaRPr lang="en-US"/>
          </a:p>
        </p:txBody>
      </p:sp>
    </p:spTree>
    <p:extLst>
      <p:ext uri="{BB962C8B-B14F-4D97-AF65-F5344CB8AC3E}">
        <p14:creationId xmlns:p14="http://schemas.microsoft.com/office/powerpoint/2010/main" val="1882292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a:t>
            </a:r>
            <a:r>
              <a:rPr lang="en-US" sz="1200" kern="1200" baseline="0" dirty="0" smtClean="0">
                <a:solidFill>
                  <a:schemeClr val="tx1"/>
                </a:solidFill>
                <a:effectLst/>
                <a:latin typeface="+mn-lt"/>
                <a:ea typeface="+mn-ea"/>
                <a:cs typeface="+mn-cs"/>
              </a:rPr>
              <a:t>theologian </a:t>
            </a:r>
            <a:r>
              <a:rPr lang="en-US" sz="1200" kern="1200" dirty="0" smtClean="0">
                <a:solidFill>
                  <a:schemeClr val="tx1"/>
                </a:solidFill>
                <a:effectLst/>
                <a:latin typeface="+mn-lt"/>
                <a:ea typeface="+mn-ea"/>
                <a:cs typeface="+mn-cs"/>
              </a:rPr>
              <a:t>William </a:t>
            </a:r>
            <a:r>
              <a:rPr lang="en-US" sz="1200" kern="1200" dirty="0" smtClean="0">
                <a:solidFill>
                  <a:schemeClr val="tx1"/>
                </a:solidFill>
                <a:effectLst/>
                <a:latin typeface="+mn-lt"/>
                <a:ea typeface="+mn-ea"/>
                <a:cs typeface="+mn-cs"/>
              </a:rPr>
              <a:t>Barclay </a:t>
            </a:r>
            <a:r>
              <a:rPr lang="en-US" sz="1200" kern="1200" dirty="0" smtClean="0">
                <a:solidFill>
                  <a:schemeClr val="tx1"/>
                </a:solidFill>
                <a:effectLst/>
                <a:latin typeface="+mn-lt"/>
                <a:ea typeface="+mn-ea"/>
                <a:cs typeface="+mn-cs"/>
              </a:rPr>
              <a:t>told</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of an interesting story about Abraham Lincoln. In the early days of his political career, Abraham Lincoln had a bitter opponent named Edwin Stanton. Stanton characterized the awkward-looking Lincoln as a clown, a gorilla, and insulted him in other ways. When Lincoln became </a:t>
            </a:r>
            <a:r>
              <a:rPr lang="en-US" sz="1200" kern="1200" baseline="0" dirty="0" smtClean="0">
                <a:solidFill>
                  <a:schemeClr val="tx1"/>
                </a:solidFill>
                <a:effectLst/>
                <a:latin typeface="+mn-lt"/>
                <a:ea typeface="+mn-ea"/>
                <a:cs typeface="+mn-cs"/>
              </a:rPr>
              <a:t>president in 1861, </a:t>
            </a:r>
            <a:r>
              <a:rPr lang="en-US" sz="1200" kern="1200" baseline="0" dirty="0" smtClean="0">
                <a:solidFill>
                  <a:schemeClr val="tx1"/>
                </a:solidFill>
                <a:effectLst/>
                <a:latin typeface="+mn-lt"/>
                <a:ea typeface="+mn-ea"/>
                <a:cs typeface="+mn-cs"/>
              </a:rPr>
              <a:t>though, he appointed Stanton as his secretary of </a:t>
            </a:r>
            <a:r>
              <a:rPr lang="en-US" sz="1200" kern="1200" baseline="0" dirty="0" smtClean="0">
                <a:solidFill>
                  <a:schemeClr val="tx1"/>
                </a:solidFill>
                <a:effectLst/>
                <a:latin typeface="+mn-lt"/>
                <a:ea typeface="+mn-ea"/>
                <a:cs typeface="+mn-cs"/>
              </a:rPr>
              <a:t>war. When some questioned his decisions on this, Lincoln responded that despite the insults, </a:t>
            </a:r>
            <a:r>
              <a:rPr lang="en-US" sz="1200" kern="1200" baseline="0" dirty="0" smtClean="0">
                <a:solidFill>
                  <a:schemeClr val="tx1"/>
                </a:solidFill>
                <a:effectLst/>
                <a:latin typeface="+mn-lt"/>
                <a:ea typeface="+mn-ea"/>
                <a:cs typeface="+mn-cs"/>
              </a:rPr>
              <a:t>he felt that Stanton was the </a:t>
            </a:r>
            <a:r>
              <a:rPr lang="en-US" sz="1200" kern="1200" baseline="0" dirty="0" smtClean="0">
                <a:solidFill>
                  <a:schemeClr val="tx1"/>
                </a:solidFill>
                <a:effectLst/>
                <a:latin typeface="+mn-lt"/>
                <a:ea typeface="+mn-ea"/>
                <a:cs typeface="+mn-cs"/>
              </a:rPr>
              <a:t>most qualified </a:t>
            </a:r>
            <a:r>
              <a:rPr lang="en-US" sz="1200" kern="1200" baseline="0" dirty="0" smtClean="0">
                <a:solidFill>
                  <a:schemeClr val="tx1"/>
                </a:solidFill>
                <a:effectLst/>
                <a:latin typeface="+mn-lt"/>
                <a:ea typeface="+mn-ea"/>
                <a:cs typeface="+mn-cs"/>
              </a:rPr>
              <a:t>man for the job</a:t>
            </a:r>
            <a:r>
              <a:rPr lang="en-US" sz="1200" kern="1200" baseline="0" dirty="0" smtClean="0">
                <a:solidFill>
                  <a:schemeClr val="tx1"/>
                </a:solidFill>
                <a:effectLst/>
                <a:latin typeface="+mn-lt"/>
                <a:ea typeface="+mn-ea"/>
                <a:cs typeface="+mn-cs"/>
              </a:rPr>
              <a:t>. Just a little over 3 years later, when </a:t>
            </a:r>
            <a:r>
              <a:rPr lang="en-US" sz="1200" kern="1200" baseline="0" dirty="0" smtClean="0">
                <a:solidFill>
                  <a:schemeClr val="tx1"/>
                </a:solidFill>
                <a:effectLst/>
                <a:latin typeface="+mn-lt"/>
                <a:ea typeface="+mn-ea"/>
                <a:cs typeface="+mn-cs"/>
              </a:rPr>
              <a:t>Booth </a:t>
            </a:r>
            <a:r>
              <a:rPr lang="en-US" sz="1200" kern="1200" baseline="0" dirty="0" smtClean="0">
                <a:solidFill>
                  <a:schemeClr val="tx1"/>
                </a:solidFill>
                <a:effectLst/>
                <a:latin typeface="+mn-lt"/>
                <a:ea typeface="+mn-ea"/>
                <a:cs typeface="+mn-cs"/>
              </a:rPr>
              <a:t>assassinated </a:t>
            </a:r>
            <a:r>
              <a:rPr lang="en-US" sz="1200" kern="1200" baseline="0" dirty="0" smtClean="0">
                <a:solidFill>
                  <a:schemeClr val="tx1"/>
                </a:solidFill>
                <a:effectLst/>
                <a:latin typeface="+mn-lt"/>
                <a:ea typeface="+mn-ea"/>
                <a:cs typeface="+mn-cs"/>
              </a:rPr>
              <a:t>Lincoln, Stanton said this about Lincoln as Lincoln lay in his death bed, tearfully – “There lies the greatest ruler of men the world has ever seen.” </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What happened </a:t>
            </a:r>
            <a:r>
              <a:rPr lang="en-US" sz="1200" kern="1200" baseline="0" dirty="0" smtClean="0">
                <a:solidFill>
                  <a:schemeClr val="tx1"/>
                </a:solidFill>
                <a:effectLst/>
                <a:latin typeface="+mn-lt"/>
                <a:ea typeface="+mn-ea"/>
                <a:cs typeface="+mn-cs"/>
              </a:rPr>
              <a:t>over those 3 years and 3 months that Stanton to transformed from being a bitter rival of Lincoln’s to saying those kind words and leading the manhunt for Lincoln’s killer? It was patience. Patience </a:t>
            </a:r>
            <a:r>
              <a:rPr lang="en-US" sz="1200" kern="1200" baseline="0" dirty="0" smtClean="0">
                <a:solidFill>
                  <a:schemeClr val="tx1"/>
                </a:solidFill>
                <a:effectLst/>
                <a:latin typeface="+mn-lt"/>
                <a:ea typeface="+mn-ea"/>
                <a:cs typeface="+mn-cs"/>
              </a:rPr>
              <a:t>once again conquered</a:t>
            </a:r>
            <a:r>
              <a:rPr lang="en-US" sz="1200" kern="1200" baseline="0" dirty="0" smtClean="0">
                <a:solidFill>
                  <a:schemeClr val="tx1"/>
                </a:solidFill>
                <a:effectLst/>
                <a:latin typeface="+mn-lt"/>
                <a:ea typeface="+mn-ea"/>
                <a:cs typeface="+mn-cs"/>
              </a:rPr>
              <a:t>.</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As Paul begins walking us through all the qualities of love, he begins with this in </a:t>
            </a:r>
            <a:r>
              <a:rPr lang="en-US" sz="1200" b="1" kern="1200" dirty="0" smtClean="0">
                <a:solidFill>
                  <a:schemeClr val="tx1"/>
                </a:solidFill>
                <a:effectLst/>
                <a:latin typeface="+mn-lt"/>
                <a:ea typeface="+mn-ea"/>
                <a:cs typeface="+mn-cs"/>
              </a:rPr>
              <a:t>1 </a:t>
            </a:r>
            <a:r>
              <a:rPr lang="en-US" sz="1200" b="1" kern="1200" dirty="0" smtClean="0">
                <a:solidFill>
                  <a:schemeClr val="tx1"/>
                </a:solidFill>
                <a:effectLst/>
                <a:latin typeface="+mn-lt"/>
                <a:ea typeface="+mn-ea"/>
                <a:cs typeface="+mn-cs"/>
              </a:rPr>
              <a:t>Cor 13:4a</a:t>
            </a:r>
            <a:r>
              <a:rPr lang="en-US" sz="1200" kern="1200" dirty="0" smtClean="0">
                <a:solidFill>
                  <a:schemeClr val="tx1"/>
                </a:solidFill>
                <a:effectLst/>
                <a:latin typeface="+mn-lt"/>
                <a:ea typeface="+mn-ea"/>
                <a:cs typeface="+mn-cs"/>
              </a:rPr>
              <a:t> – “Love Is Patient</a:t>
            </a:r>
            <a:r>
              <a:rPr lang="en-US" sz="1200" kern="1200" dirty="0" smtClean="0">
                <a:solidFill>
                  <a:schemeClr val="tx1"/>
                </a:solidFill>
                <a:effectLst/>
                <a:latin typeface="+mn-lt"/>
                <a:ea typeface="+mn-ea"/>
                <a:cs typeface="+mn-cs"/>
              </a:rPr>
              <a:t>”. And my advice would be that</a:t>
            </a:r>
            <a:r>
              <a:rPr lang="en-US" sz="1200" kern="1200" baseline="0" dirty="0" smtClean="0">
                <a:solidFill>
                  <a:schemeClr val="tx1"/>
                </a:solidFill>
                <a:effectLst/>
                <a:latin typeface="+mn-lt"/>
                <a:ea typeface="+mn-ea"/>
                <a:cs typeface="+mn-cs"/>
              </a:rPr>
              <a:t> you forget the rest of the list, just for now. Because t</a:t>
            </a:r>
            <a:r>
              <a:rPr lang="en-US" sz="1200" kern="1200" dirty="0" smtClean="0">
                <a:solidFill>
                  <a:schemeClr val="tx1"/>
                </a:solidFill>
                <a:effectLst/>
                <a:latin typeface="+mn-lt"/>
                <a:ea typeface="+mn-ea"/>
                <a:cs typeface="+mn-cs"/>
              </a:rPr>
              <a:t>his one 3-word </a:t>
            </a:r>
            <a:r>
              <a:rPr lang="en-US" sz="1200" kern="1200" dirty="0" smtClean="0">
                <a:solidFill>
                  <a:schemeClr val="tx1"/>
                </a:solidFill>
                <a:effectLst/>
                <a:latin typeface="+mn-lt"/>
                <a:ea typeface="+mn-ea"/>
                <a:cs typeface="+mn-cs"/>
              </a:rPr>
              <a:t>statement “love is patient” tells</a:t>
            </a:r>
            <a:r>
              <a:rPr lang="en-US" sz="1200" kern="1200" baseline="0" dirty="0" smtClean="0">
                <a:solidFill>
                  <a:schemeClr val="tx1"/>
                </a:solidFill>
                <a:effectLst/>
                <a:latin typeface="+mn-lt"/>
                <a:ea typeface="+mn-ea"/>
                <a:cs typeface="+mn-cs"/>
              </a:rPr>
              <a:t> us that we’ve got our work cut out for </a:t>
            </a:r>
            <a:r>
              <a:rPr lang="en-US" sz="1200" kern="1200" baseline="0" dirty="0" smtClean="0">
                <a:solidFill>
                  <a:schemeClr val="tx1"/>
                </a:solidFill>
                <a:effectLst/>
                <a:latin typeface="+mn-lt"/>
                <a:ea typeface="+mn-ea"/>
                <a:cs typeface="+mn-cs"/>
              </a:rPr>
              <a:t>us enough as it is. </a:t>
            </a:r>
          </a:p>
          <a:p>
            <a:pPr lvl="0"/>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Impatience </a:t>
            </a:r>
            <a:r>
              <a:rPr lang="en-US" sz="1200" kern="1200" dirty="0" smtClean="0">
                <a:solidFill>
                  <a:schemeClr val="tx1"/>
                </a:solidFill>
                <a:effectLst/>
                <a:latin typeface="+mn-lt"/>
                <a:ea typeface="+mn-ea"/>
                <a:cs typeface="+mn-cs"/>
              </a:rPr>
              <a:t>is the byproduct of selfishness, evidence of the</a:t>
            </a:r>
            <a:r>
              <a:rPr lang="en-US" sz="1200" kern="1200" baseline="0" dirty="0" smtClean="0">
                <a:solidFill>
                  <a:schemeClr val="tx1"/>
                </a:solidFill>
                <a:effectLst/>
                <a:latin typeface="+mn-lt"/>
                <a:ea typeface="+mn-ea"/>
                <a:cs typeface="+mn-cs"/>
              </a:rPr>
              <a:t> fall in which a person</a:t>
            </a:r>
            <a:r>
              <a:rPr lang="en-US" sz="1200" kern="1200" dirty="0" smtClean="0">
                <a:solidFill>
                  <a:schemeClr val="tx1"/>
                </a:solidFill>
                <a:effectLst/>
                <a:latin typeface="+mn-lt"/>
                <a:ea typeface="+mn-ea"/>
                <a:cs typeface="+mn-cs"/>
              </a:rPr>
              <a:t> wants all of creation to serve ole #1.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patient love lays aside selfishness and trusts in the ability of love to fulfill its perfect and unfailing end. And as we study the idea of patient love, what we’re going to see is that patient love is a </a:t>
            </a:r>
            <a:r>
              <a:rPr lang="en-US" sz="1200" u="sng" kern="1200" dirty="0" smtClean="0">
                <a:solidFill>
                  <a:schemeClr val="tx1"/>
                </a:solidFill>
                <a:effectLst/>
                <a:latin typeface="+mn-lt"/>
                <a:ea typeface="+mn-ea"/>
                <a:cs typeface="+mn-cs"/>
              </a:rPr>
              <a:t>waiting love</a:t>
            </a:r>
            <a:r>
              <a:rPr lang="en-US" sz="1200" kern="1200" dirty="0" smtClean="0">
                <a:solidFill>
                  <a:schemeClr val="tx1"/>
                </a:solidFill>
                <a:effectLst/>
                <a:latin typeface="+mn-lt"/>
                <a:ea typeface="+mn-ea"/>
                <a:cs typeface="+mn-cs"/>
              </a:rPr>
              <a:t>, waiting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see the end product that love can bring when practiced with utter and complete selflessness.</a:t>
            </a:r>
          </a:p>
        </p:txBody>
      </p:sp>
      <p:sp>
        <p:nvSpPr>
          <p:cNvPr id="4" name="Slide Number Placeholder 3"/>
          <p:cNvSpPr>
            <a:spLocks noGrp="1"/>
          </p:cNvSpPr>
          <p:nvPr>
            <p:ph type="sldNum" sz="quarter" idx="10"/>
          </p:nvPr>
        </p:nvSpPr>
        <p:spPr/>
        <p:txBody>
          <a:bodyPr/>
          <a:lstStyle/>
          <a:p>
            <a:fld id="{AABF758D-4EC2-404F-812A-8AB2BB741638}" type="slidenum">
              <a:rPr lang="en-US" smtClean="0"/>
              <a:t>1</a:t>
            </a:fld>
            <a:endParaRPr lang="en-US"/>
          </a:p>
        </p:txBody>
      </p:sp>
    </p:spTree>
    <p:extLst>
      <p:ext uri="{BB962C8B-B14F-4D97-AF65-F5344CB8AC3E}">
        <p14:creationId xmlns:p14="http://schemas.microsoft.com/office/powerpoint/2010/main" val="146647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baseline="0" dirty="0" smtClean="0"/>
              <a:t>The Greek word used here for patience is </a:t>
            </a:r>
            <a:r>
              <a:rPr lang="en-US" b="0" baseline="0" dirty="0" smtClean="0"/>
              <a:t>interesting; </a:t>
            </a:r>
            <a:r>
              <a:rPr lang="en-US" b="0" baseline="0" dirty="0" smtClean="0"/>
              <a:t>it’s the word “</a:t>
            </a:r>
            <a:r>
              <a:rPr lang="en-US" sz="1200" b="0" i="0" kern="1200" dirty="0" smtClean="0">
                <a:solidFill>
                  <a:schemeClr val="tx1"/>
                </a:solidFill>
                <a:effectLst/>
                <a:latin typeface="+mn-lt"/>
                <a:ea typeface="+mn-ea"/>
                <a:cs typeface="+mn-cs"/>
              </a:rPr>
              <a:t>makrothumeó”</a:t>
            </a:r>
            <a:r>
              <a:rPr lang="en-US" sz="1200" b="0" i="0" kern="1200" baseline="0" dirty="0" smtClean="0">
                <a:solidFill>
                  <a:schemeClr val="tx1"/>
                </a:solidFill>
                <a:effectLst/>
                <a:latin typeface="+mn-lt"/>
                <a:ea typeface="+mn-ea"/>
                <a:cs typeface="+mn-cs"/>
              </a:rPr>
              <a:t> and it is actually a compound word, two words in one. “</a:t>
            </a:r>
            <a:r>
              <a:rPr lang="en-US" sz="1200" b="0" i="0" kern="1200" baseline="0" dirty="0" smtClean="0">
                <a:solidFill>
                  <a:schemeClr val="tx1"/>
                </a:solidFill>
                <a:effectLst/>
                <a:latin typeface="+mn-lt"/>
                <a:ea typeface="+mn-ea"/>
                <a:cs typeface="+mn-cs"/>
              </a:rPr>
              <a:t>Makros” </a:t>
            </a:r>
            <a:r>
              <a:rPr lang="en-US" sz="1200" b="0" i="0" kern="1200" baseline="0" dirty="0" smtClean="0">
                <a:solidFill>
                  <a:schemeClr val="tx1"/>
                </a:solidFill>
                <a:effectLst/>
                <a:latin typeface="+mn-lt"/>
                <a:ea typeface="+mn-ea"/>
                <a:cs typeface="+mn-cs"/>
              </a:rPr>
              <a:t>is the Greek word for “long</a:t>
            </a:r>
            <a:r>
              <a:rPr lang="en-US" sz="1200" b="0" i="0" kern="1200" baseline="0" dirty="0" smtClean="0">
                <a:solidFill>
                  <a:schemeClr val="tx1"/>
                </a:solidFill>
                <a:effectLst/>
                <a:latin typeface="+mn-lt"/>
                <a:ea typeface="+mn-ea"/>
                <a:cs typeface="+mn-cs"/>
              </a:rPr>
              <a:t>”. You might be thinking that that must mean “thumos” means “suffering”, but it doesn’t; “</a:t>
            </a:r>
            <a:r>
              <a:rPr lang="en-US" sz="1200" b="0" i="0" kern="1200" baseline="0" dirty="0" smtClean="0">
                <a:solidFill>
                  <a:schemeClr val="tx1"/>
                </a:solidFill>
                <a:effectLst/>
                <a:latin typeface="+mn-lt"/>
                <a:ea typeface="+mn-ea"/>
                <a:cs typeface="+mn-cs"/>
              </a:rPr>
              <a:t>thumos” is the Greek word for “wrath”, and most of the time when we see the word “wrath” used in the NT, especially in Revelation, its this word “thumos”. So this word </a:t>
            </a:r>
            <a:r>
              <a:rPr lang="en-US" sz="1200" b="0" i="0" kern="1200" baseline="0" dirty="0" smtClean="0">
                <a:solidFill>
                  <a:schemeClr val="tx1"/>
                </a:solidFill>
                <a:effectLst/>
                <a:latin typeface="+mn-lt"/>
                <a:ea typeface="+mn-ea"/>
                <a:cs typeface="+mn-cs"/>
              </a:rPr>
              <a:t>“patient” </a:t>
            </a:r>
            <a:r>
              <a:rPr lang="en-US" sz="1200" b="0" i="0" kern="1200" baseline="0" dirty="0" smtClean="0">
                <a:solidFill>
                  <a:schemeClr val="tx1"/>
                </a:solidFill>
                <a:effectLst/>
                <a:latin typeface="+mn-lt"/>
                <a:ea typeface="+mn-ea"/>
                <a:cs typeface="+mn-cs"/>
              </a:rPr>
              <a:t>literally means “long wrath</a:t>
            </a:r>
            <a:r>
              <a:rPr lang="en-US" sz="1200" b="0" i="0" kern="1200" baseline="0" dirty="0" smtClean="0">
                <a:solidFill>
                  <a:schemeClr val="tx1"/>
                </a:solidFill>
                <a:effectLst/>
                <a:latin typeface="+mn-lt"/>
                <a:ea typeface="+mn-ea"/>
                <a:cs typeface="+mn-cs"/>
              </a:rPr>
              <a:t>”. Its </a:t>
            </a:r>
            <a:r>
              <a:rPr lang="en-US" sz="1200" b="0" i="0" kern="1200" baseline="0" dirty="0" smtClean="0">
                <a:solidFill>
                  <a:schemeClr val="tx1"/>
                </a:solidFill>
                <a:effectLst/>
                <a:latin typeface="+mn-lt"/>
                <a:ea typeface="+mn-ea"/>
                <a:cs typeface="+mn-cs"/>
              </a:rPr>
              <a:t>an attitude in which it takes a long time for wrath to appear</a:t>
            </a:r>
            <a:r>
              <a:rPr lang="en-US" sz="1200" b="0" i="0" kern="1200" baseline="0" dirty="0" smtClean="0">
                <a:solidFill>
                  <a:schemeClr val="tx1"/>
                </a:solidFill>
                <a:effectLst/>
                <a:latin typeface="+mn-lt"/>
                <a:ea typeface="+mn-ea"/>
                <a:cs typeface="+mn-cs"/>
              </a:rPr>
              <a:t>. And that’s where the idea of “long suffering” comes from, </a:t>
            </a:r>
            <a:r>
              <a:rPr lang="en-US" sz="1200" b="0" i="0" kern="1200" baseline="0" dirty="0" smtClean="0">
                <a:solidFill>
                  <a:schemeClr val="tx1"/>
                </a:solidFill>
                <a:effectLst/>
                <a:latin typeface="+mn-lt"/>
                <a:ea typeface="+mn-ea"/>
                <a:cs typeface="+mn-cs"/>
              </a:rPr>
              <a:t>and </a:t>
            </a:r>
            <a:r>
              <a:rPr lang="en-US" sz="1200" b="0" i="0" kern="1200" baseline="0" dirty="0" smtClean="0">
                <a:solidFill>
                  <a:schemeClr val="tx1"/>
                </a:solidFill>
                <a:effectLst/>
                <a:latin typeface="+mn-lt"/>
                <a:ea typeface="+mn-ea"/>
                <a:cs typeface="+mn-cs"/>
              </a:rPr>
              <a:t>IMHO</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it is a </a:t>
            </a:r>
            <a:r>
              <a:rPr lang="en-US" sz="1200" b="0" i="0" kern="1200" baseline="0" dirty="0" smtClean="0">
                <a:solidFill>
                  <a:schemeClr val="tx1"/>
                </a:solidFill>
                <a:effectLst/>
                <a:latin typeface="+mn-lt"/>
                <a:ea typeface="+mn-ea"/>
                <a:cs typeface="+mn-cs"/>
              </a:rPr>
              <a:t>better </a:t>
            </a:r>
            <a:r>
              <a:rPr lang="en-US" sz="1200" b="0" i="0" kern="1200" baseline="0" dirty="0" smtClean="0">
                <a:solidFill>
                  <a:schemeClr val="tx1"/>
                </a:solidFill>
                <a:effectLst/>
                <a:latin typeface="+mn-lt"/>
                <a:ea typeface="+mn-ea"/>
                <a:cs typeface="+mn-cs"/>
              </a:rPr>
              <a:t>word to use here </a:t>
            </a:r>
            <a:r>
              <a:rPr lang="en-US" sz="1200" b="0" i="0" kern="1200" baseline="0" dirty="0" smtClean="0">
                <a:solidFill>
                  <a:schemeClr val="tx1"/>
                </a:solidFill>
                <a:effectLst/>
                <a:latin typeface="+mn-lt"/>
                <a:ea typeface="+mn-ea"/>
                <a:cs typeface="+mn-cs"/>
              </a:rPr>
              <a:t>than simply the word “patience”.</a:t>
            </a:r>
          </a:p>
          <a:p>
            <a:pPr marL="0" lvl="0" indent="0">
              <a:buNone/>
            </a:pPr>
            <a:endParaRPr lang="en-US" sz="1200" b="0" i="0" kern="1200" baseline="0" dirty="0" smtClean="0">
              <a:solidFill>
                <a:schemeClr val="tx1"/>
              </a:solidFill>
              <a:effectLst/>
              <a:latin typeface="+mn-lt"/>
              <a:ea typeface="+mn-ea"/>
              <a:cs typeface="+mn-cs"/>
            </a:endParaRPr>
          </a:p>
          <a:p>
            <a:pPr marL="0" lvl="0" indent="0">
              <a:buNone/>
            </a:pPr>
            <a:r>
              <a:rPr lang="en-US" sz="1200" b="0" i="0" kern="1200" baseline="0" dirty="0" smtClean="0">
                <a:solidFill>
                  <a:schemeClr val="tx1"/>
                </a:solidFill>
                <a:effectLst/>
                <a:latin typeface="+mn-lt"/>
                <a:ea typeface="+mn-ea"/>
                <a:cs typeface="+mn-cs"/>
              </a:rPr>
              <a:t>See, while a long-suffering person is certainly patient, a patient person is not necessarily long-suffering. I guess when I think of patience, I think </a:t>
            </a:r>
            <a:r>
              <a:rPr lang="en-US" sz="1200" b="0" i="0" kern="1200" baseline="0" dirty="0" smtClean="0">
                <a:solidFill>
                  <a:schemeClr val="tx1"/>
                </a:solidFill>
                <a:effectLst/>
                <a:latin typeface="+mn-lt"/>
                <a:ea typeface="+mn-ea"/>
                <a:cs typeface="+mn-cs"/>
              </a:rPr>
              <a:t>of the </a:t>
            </a:r>
            <a:r>
              <a:rPr lang="en-US" sz="1200" b="0" i="0" kern="1200" baseline="0" dirty="0" smtClean="0">
                <a:solidFill>
                  <a:schemeClr val="tx1"/>
                </a:solidFill>
                <a:effectLst/>
                <a:latin typeface="+mn-lt"/>
                <a:ea typeface="+mn-ea"/>
                <a:cs typeface="+mn-cs"/>
              </a:rPr>
              <a:t>ability to not get easily irritated by </a:t>
            </a:r>
            <a:r>
              <a:rPr lang="en-US" sz="1200" b="0" i="0" kern="1200" baseline="0" dirty="0" smtClean="0">
                <a:solidFill>
                  <a:schemeClr val="tx1"/>
                </a:solidFill>
                <a:effectLst/>
                <a:latin typeface="+mn-lt"/>
                <a:ea typeface="+mn-ea"/>
                <a:cs typeface="+mn-cs"/>
              </a:rPr>
              <a:t>little </a:t>
            </a:r>
            <a:r>
              <a:rPr lang="en-US" sz="1200" b="0" i="0" kern="1200" baseline="0" dirty="0" smtClean="0">
                <a:solidFill>
                  <a:schemeClr val="tx1"/>
                </a:solidFill>
                <a:effectLst/>
                <a:latin typeface="+mn-lt"/>
                <a:ea typeface="+mn-ea"/>
                <a:cs typeface="+mn-cs"/>
              </a:rPr>
              <a:t>inconveniences, overlooking weaknesses and idiosyncrasies in others, or learning to wait for things to happen because we use the word “patience” today to mean being able to accept delays or problems without getting annoyed. But the way the KJV version uses the word in 1 Cor 13:4 is correct when it says love “suffereth long”. </a:t>
            </a:r>
            <a:r>
              <a:rPr lang="en-US" sz="1200" b="0" i="0" kern="1200" baseline="0" dirty="0" smtClean="0">
                <a:solidFill>
                  <a:schemeClr val="tx1"/>
                </a:solidFill>
                <a:effectLst/>
                <a:latin typeface="+mn-lt"/>
                <a:ea typeface="+mn-ea"/>
                <a:cs typeface="+mn-cs"/>
              </a:rPr>
              <a:t>This raises he bar </a:t>
            </a:r>
            <a:r>
              <a:rPr lang="en-US" sz="1200" b="0" i="0" kern="1200" baseline="0" dirty="0" smtClean="0">
                <a:solidFill>
                  <a:schemeClr val="tx1"/>
                </a:solidFill>
                <a:effectLst/>
                <a:latin typeface="+mn-lt"/>
                <a:ea typeface="+mn-ea"/>
                <a:cs typeface="+mn-cs"/>
              </a:rPr>
              <a:t>beyond a love that puts up with little inconveniences and tiny offenses. It </a:t>
            </a:r>
            <a:r>
              <a:rPr lang="en-US" sz="1200" b="0" i="0" kern="1200" baseline="0" dirty="0" smtClean="0">
                <a:solidFill>
                  <a:schemeClr val="tx1"/>
                </a:solidFill>
                <a:effectLst/>
                <a:latin typeface="+mn-lt"/>
                <a:ea typeface="+mn-ea"/>
                <a:cs typeface="+mn-cs"/>
              </a:rPr>
              <a:t>means that </a:t>
            </a:r>
            <a:r>
              <a:rPr lang="en-US" sz="1200" b="0" i="0" kern="1200" baseline="0" dirty="0" smtClean="0">
                <a:solidFill>
                  <a:schemeClr val="tx1"/>
                </a:solidFill>
                <a:effectLst/>
                <a:latin typeface="+mn-lt"/>
                <a:ea typeface="+mn-ea"/>
                <a:cs typeface="+mn-cs"/>
              </a:rPr>
              <a:t>love patiently </a:t>
            </a:r>
            <a:r>
              <a:rPr lang="en-US" sz="1200" b="0" i="0" kern="1200" baseline="0" dirty="0" smtClean="0">
                <a:solidFill>
                  <a:schemeClr val="tx1"/>
                </a:solidFill>
                <a:effectLst/>
                <a:latin typeface="+mn-lt"/>
                <a:ea typeface="+mn-ea"/>
                <a:cs typeface="+mn-cs"/>
              </a:rPr>
              <a:t>endures </a:t>
            </a:r>
            <a:r>
              <a:rPr lang="en-US" sz="1200" b="0" i="0" kern="1200" baseline="0" dirty="0" smtClean="0">
                <a:solidFill>
                  <a:schemeClr val="tx1"/>
                </a:solidFill>
                <a:effectLst/>
                <a:latin typeface="+mn-lt"/>
                <a:ea typeface="+mn-ea"/>
                <a:cs typeface="+mn-cs"/>
              </a:rPr>
              <a:t>through long-lasting offenses and actual hardship. </a:t>
            </a:r>
            <a:r>
              <a:rPr lang="en-US" sz="1200" b="0" i="0" kern="1200" baseline="0" dirty="0" smtClean="0">
                <a:solidFill>
                  <a:schemeClr val="tx1"/>
                </a:solidFill>
                <a:effectLst/>
                <a:latin typeface="+mn-lt"/>
                <a:ea typeface="+mn-ea"/>
                <a:cs typeface="+mn-cs"/>
              </a:rPr>
              <a:t>A long-suffering person </a:t>
            </a:r>
            <a:r>
              <a:rPr lang="en-US" sz="1200" b="0" i="0" kern="1200" baseline="0" dirty="0" smtClean="0">
                <a:solidFill>
                  <a:schemeClr val="tx1"/>
                </a:solidFill>
                <a:effectLst/>
                <a:latin typeface="+mn-lt"/>
                <a:ea typeface="+mn-ea"/>
                <a:cs typeface="+mn-cs"/>
              </a:rPr>
              <a:t>is willing to suffer a long time in order to love another person who tests their patience day to day. </a:t>
            </a:r>
          </a:p>
          <a:p>
            <a:pPr marL="0" lvl="0" indent="0">
              <a:buNone/>
            </a:pPr>
            <a:endParaRPr lang="en-US" sz="1200" b="0" i="0" kern="1200" baseline="0" dirty="0" smtClean="0">
              <a:solidFill>
                <a:schemeClr val="tx1"/>
              </a:solidFill>
              <a:effectLst/>
              <a:latin typeface="+mn-lt"/>
              <a:ea typeface="+mn-ea"/>
              <a:cs typeface="+mn-cs"/>
            </a:endParaRPr>
          </a:p>
          <a:p>
            <a:pPr marL="0" lvl="0" indent="0">
              <a:buNone/>
            </a:pPr>
            <a:r>
              <a:rPr lang="en-US" sz="1200" b="0" i="0" kern="1200" baseline="0" dirty="0" smtClean="0">
                <a:solidFill>
                  <a:schemeClr val="tx1"/>
                </a:solidFill>
                <a:effectLst/>
                <a:latin typeface="+mn-lt"/>
                <a:ea typeface="+mn-ea"/>
                <a:cs typeface="+mn-cs"/>
              </a:rPr>
              <a:t>Paul </a:t>
            </a:r>
            <a:r>
              <a:rPr lang="en-US" sz="1200" b="0" i="0" kern="1200" baseline="0" dirty="0" smtClean="0">
                <a:solidFill>
                  <a:schemeClr val="tx1"/>
                </a:solidFill>
                <a:effectLst/>
                <a:latin typeface="+mn-lt"/>
                <a:ea typeface="+mn-ea"/>
                <a:cs typeface="+mn-cs"/>
              </a:rPr>
              <a:t>says </a:t>
            </a:r>
            <a:r>
              <a:rPr lang="en-US" sz="1200" b="0" i="0" kern="1200" baseline="0" dirty="0" smtClean="0">
                <a:solidFill>
                  <a:schemeClr val="tx1"/>
                </a:solidFill>
                <a:effectLst/>
                <a:latin typeface="+mn-lt"/>
                <a:ea typeface="+mn-ea"/>
                <a:cs typeface="+mn-cs"/>
              </a:rPr>
              <a:t>this in </a:t>
            </a:r>
            <a:r>
              <a:rPr lang="en-US" sz="1200" b="1" i="0" kern="1200" baseline="0" dirty="0" smtClean="0">
                <a:solidFill>
                  <a:schemeClr val="tx1"/>
                </a:solidFill>
                <a:effectLst/>
                <a:latin typeface="+mn-lt"/>
                <a:ea typeface="+mn-ea"/>
                <a:cs typeface="+mn-cs"/>
              </a:rPr>
              <a:t>Rom 5:3-4</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And not only this, but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we also exult in our tribulations, knowing that tribulation brings about perseverance;</a:t>
            </a:r>
            <a:r>
              <a:rPr lang="en-US" sz="1200" b="1"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perseverance, proven character; and proven character, hope</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And some translations use the word “suffering” in place of “tribulation”. The idea is that the more we willingly suffer</a:t>
            </a:r>
            <a:r>
              <a:rPr lang="en-US" sz="1200" b="0" i="0" kern="1200" baseline="0" dirty="0" smtClean="0">
                <a:solidFill>
                  <a:schemeClr val="tx1"/>
                </a:solidFill>
                <a:effectLst/>
                <a:latin typeface="+mn-lt"/>
                <a:ea typeface="+mn-ea"/>
                <a:cs typeface="+mn-cs"/>
              </a:rPr>
              <a:t>, the more we persevere, and Paul says that the more we persevere, the more it proves what our character is truly about, one that “hopes” because it understands patient love’s perfect, unfailing end. It almost begs the question of which characteristic produces the other. Does love produce long-suffering or does long-suffering produce love? Honestly, it’s probably both. </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2</a:t>
            </a:fld>
            <a:endParaRPr lang="en-US"/>
          </a:p>
        </p:txBody>
      </p:sp>
    </p:spTree>
    <p:extLst>
      <p:ext uri="{BB962C8B-B14F-4D97-AF65-F5344CB8AC3E}">
        <p14:creationId xmlns:p14="http://schemas.microsoft.com/office/powerpoint/2010/main" val="208983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smtClean="0"/>
              <a:t>Now, since 1 John 4:8 says that God is love, we would</a:t>
            </a:r>
            <a:r>
              <a:rPr lang="en-US" baseline="0" dirty="0" smtClean="0"/>
              <a:t> expect this attribute of God Himself – </a:t>
            </a:r>
            <a:r>
              <a:rPr lang="en-US" b="1" baseline="0" dirty="0" smtClean="0"/>
              <a:t>2 Pet 3:9</a:t>
            </a:r>
            <a:r>
              <a:rPr lang="en-US" baseline="0" dirty="0" smtClean="0"/>
              <a:t> – “</a:t>
            </a:r>
            <a:r>
              <a:rPr lang="en-US" sz="1200" b="0" i="0" kern="1200" dirty="0" smtClean="0">
                <a:solidFill>
                  <a:schemeClr val="tx1"/>
                </a:solidFill>
                <a:effectLst/>
                <a:latin typeface="+mn-lt"/>
                <a:ea typeface="+mn-ea"/>
                <a:cs typeface="+mn-cs"/>
              </a:rPr>
              <a:t>The Lord is not slow about His promise, as some count slowness, but is patient toward you, not wishing for any to perish but for all to come to repentance.</a:t>
            </a:r>
            <a:r>
              <a:rPr lang="en-US" baseline="0" dirty="0" smtClean="0"/>
              <a:t>” The context of this statement is that sometimes people, in their naivety, rashness, their spiritual infancy, or just plain ignorance, will attribute God’s inaction as something other than what it really is</a:t>
            </a:r>
            <a:r>
              <a:rPr lang="en-US" b="0" baseline="0" dirty="0" smtClean="0"/>
              <a:t> – </a:t>
            </a:r>
            <a:r>
              <a:rPr lang="en-US" b="1" baseline="0" dirty="0" smtClean="0"/>
              <a:t>2 Pet 3:3-4</a:t>
            </a:r>
            <a:r>
              <a:rPr lang="en-US" baseline="0" dirty="0" smtClean="0"/>
              <a:t> – “</a:t>
            </a:r>
            <a:r>
              <a:rPr lang="en-US" sz="1200" dirty="0" smtClean="0"/>
              <a:t>Know this first of all, that in the last days mockers will come with their mocking, following after their own lusts,</a:t>
            </a:r>
            <a:r>
              <a:rPr lang="en-US" sz="1200" baseline="0" dirty="0" smtClean="0"/>
              <a:t> </a:t>
            </a:r>
            <a:r>
              <a:rPr lang="en-US" sz="1200" dirty="0" smtClean="0"/>
              <a:t>and saying, ‘Where is the promise of His coming? For ever since the fathers fell asleep, all continues just as it was from the beginning of creation.’</a:t>
            </a:r>
            <a:r>
              <a:rPr lang="en-US" baseline="0" dirty="0" smtClean="0"/>
              <a:t>” In other words, “God said He would come, it hasn’t happened yet, therefore He must not be coming if He even exists.”</a:t>
            </a:r>
          </a:p>
          <a:p>
            <a:pPr marL="0" lvl="0" indent="0">
              <a:buNone/>
            </a:pPr>
            <a:endParaRPr lang="en-US" baseline="0" dirty="0" smtClean="0"/>
          </a:p>
          <a:p>
            <a:pPr marL="0" lvl="0" indent="0">
              <a:buNone/>
            </a:pPr>
            <a:r>
              <a:rPr lang="en-US" baseline="0" dirty="0" smtClean="0"/>
              <a:t>Now, that’s not the complaint we usually </a:t>
            </a:r>
            <a:r>
              <a:rPr lang="en-US" baseline="0" dirty="0" smtClean="0"/>
              <a:t>hear </a:t>
            </a:r>
            <a:r>
              <a:rPr lang="en-US" baseline="0" dirty="0" smtClean="0"/>
              <a:t>today. Today, it’s, “If God exists, He’d do something about all the evil in the world. Since </a:t>
            </a:r>
            <a:r>
              <a:rPr lang="en-US" baseline="0" dirty="0" smtClean="0"/>
              <a:t>it doesn’t look to me like He’s doing anything about it, </a:t>
            </a:r>
            <a:r>
              <a:rPr lang="en-US" baseline="0" dirty="0" smtClean="0"/>
              <a:t>that must mean He either doesn’t care or He doesn’t exist.” That’s the only options agnostics and atheists give, </a:t>
            </a:r>
            <a:r>
              <a:rPr lang="en-US" baseline="0" dirty="0" smtClean="0"/>
              <a:t>but that’s a false dichotomy. Those are not </a:t>
            </a:r>
            <a:r>
              <a:rPr lang="en-US" baseline="0" dirty="0" smtClean="0"/>
              <a:t>the only options. Why isn’t it, “Maybe He loves His </a:t>
            </a:r>
            <a:r>
              <a:rPr lang="en-US" baseline="0" dirty="0" smtClean="0"/>
              <a:t>creation so </a:t>
            </a:r>
            <a:r>
              <a:rPr lang="en-US" baseline="0" dirty="0" smtClean="0"/>
              <a:t>much, that He is being patient and seeing what fruit His gospel can still yield </a:t>
            </a:r>
            <a:r>
              <a:rPr lang="en-US" baseline="0" dirty="0" smtClean="0"/>
              <a:t>from </a:t>
            </a:r>
            <a:r>
              <a:rPr lang="en-US" baseline="0" dirty="0" smtClean="0"/>
              <a:t>that patience?”</a:t>
            </a:r>
          </a:p>
          <a:p>
            <a:pPr marL="0" lvl="0" indent="0">
              <a:buNone/>
            </a:pPr>
            <a:endParaRPr lang="en-US" baseline="0" dirty="0" smtClean="0"/>
          </a:p>
          <a:p>
            <a:pPr marL="0" lvl="0" indent="0">
              <a:buNone/>
            </a:pPr>
            <a:r>
              <a:rPr lang="en-US" baseline="0" dirty="0" smtClean="0"/>
              <a:t>The point Peter is making is that the only slowness God is exhibiting is a slowness to render to mankind what He truly deserves – </a:t>
            </a:r>
            <a:r>
              <a:rPr lang="en-US" baseline="0" dirty="0" smtClean="0"/>
              <a:t>“thumos” = wrath</a:t>
            </a:r>
            <a:r>
              <a:rPr lang="en-US" baseline="0" dirty="0" smtClean="0"/>
              <a:t>. What we deserve is an eternity in hell, from the moment we sinned. But He loves us so much, God’s plan is to give us time on this Earth to see what the gospel can make of us. So God, in his patience, is showing “long wrath”, “</a:t>
            </a:r>
            <a:r>
              <a:rPr lang="en-US" baseline="0" dirty="0" smtClean="0"/>
              <a:t>long-suffering”; He suffers us </a:t>
            </a:r>
            <a:r>
              <a:rPr lang="en-US" baseline="0" dirty="0" smtClean="0"/>
              <a:t>to give us time to be as affected by the gospel as we </a:t>
            </a:r>
            <a:r>
              <a:rPr lang="en-US" baseline="0" dirty="0" smtClean="0"/>
              <a:t>could possibly </a:t>
            </a:r>
            <a:r>
              <a:rPr lang="en-US" baseline="0" dirty="0" smtClean="0"/>
              <a:t>be. </a:t>
            </a:r>
            <a:endParaRPr lang="en-US" dirty="0" smtClean="0"/>
          </a:p>
          <a:p>
            <a:pPr marL="0" lvl="0" indent="0">
              <a:buNone/>
            </a:pPr>
            <a:endParaRPr lang="en-US" dirty="0" smtClean="0"/>
          </a:p>
          <a:p>
            <a:pPr marL="0" lvl="0" indent="0">
              <a:buNone/>
            </a:pPr>
            <a:endParaRPr lang="en-US" baseline="0" dirty="0" smtClean="0"/>
          </a:p>
          <a:p>
            <a:pPr marL="0" lvl="0" indent="0">
              <a:buNone/>
            </a:pPr>
            <a:endParaRPr lang="en-US" baseline="0" dirty="0" smtClean="0"/>
          </a:p>
          <a:p>
            <a:pPr marL="0" lvl="0" indent="0">
              <a:buNone/>
            </a:pPr>
            <a:endParaRPr lang="en-US" baseline="0" dirty="0" smtClean="0"/>
          </a:p>
          <a:p>
            <a:pPr marL="0" lvl="0" indent="0">
              <a:buNone/>
            </a:pPr>
            <a:endParaRPr lang="en-US" dirty="0" smtClean="0"/>
          </a:p>
          <a:p>
            <a:pPr marL="0" lvl="0" indent="0">
              <a:buNone/>
            </a:pPr>
            <a:endParaRPr lang="en-US" dirty="0" smtClean="0"/>
          </a:p>
          <a:p>
            <a:pPr marL="228600" lvl="0" indent="-228600">
              <a:buAutoNum type="arabicPeriod"/>
            </a:pPr>
            <a:endParaRPr lang="en-US" baseline="0" dirty="0" smtClean="0"/>
          </a:p>
          <a:p>
            <a:pPr marL="0" lvl="0" indent="0">
              <a:buNone/>
            </a:pPr>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3</a:t>
            </a:fld>
            <a:endParaRPr lang="en-US"/>
          </a:p>
        </p:txBody>
      </p:sp>
    </p:spTree>
    <p:extLst>
      <p:ext uri="{BB962C8B-B14F-4D97-AF65-F5344CB8AC3E}">
        <p14:creationId xmlns:p14="http://schemas.microsoft.com/office/powerpoint/2010/main" val="154575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aseline="0" dirty="0" smtClean="0"/>
              <a:t>Now since Jesus is the Son of God, God in the flesh, we ought to be able to find examples in the gospels of </a:t>
            </a:r>
            <a:r>
              <a:rPr lang="en-US" baseline="0" dirty="0" smtClean="0"/>
              <a:t>Him </a:t>
            </a:r>
            <a:r>
              <a:rPr lang="en-US" baseline="0" dirty="0" smtClean="0"/>
              <a:t>demonstrating this long-suffering spirit among people, and we do. The examples are virtually endless but we’ll consider that event in the upper room in John 13 and Luke 22. There are a lot of examples of Jesus’ patient love in scripture, but this is the one </a:t>
            </a:r>
            <a:r>
              <a:rPr lang="en-US" baseline="0" dirty="0" smtClean="0"/>
              <a:t>I personally </a:t>
            </a:r>
            <a:r>
              <a:rPr lang="en-US" baseline="0" dirty="0" smtClean="0"/>
              <a:t>think about more than any other, what He did in that upper room the night He was betrayed.</a:t>
            </a:r>
          </a:p>
          <a:p>
            <a:pPr marL="0" lvl="0" indent="0">
              <a:buNone/>
            </a:pPr>
            <a:endParaRPr lang="en-US" baseline="0" dirty="0" smtClean="0"/>
          </a:p>
          <a:p>
            <a:pPr lvl="0"/>
            <a:r>
              <a:rPr lang="en-US" sz="1200" kern="1200" dirty="0" smtClean="0">
                <a:solidFill>
                  <a:schemeClr val="tx1"/>
                </a:solidFill>
                <a:effectLst/>
                <a:latin typeface="+mn-lt"/>
                <a:ea typeface="+mn-ea"/>
                <a:cs typeface="+mn-cs"/>
              </a:rPr>
              <a:t>If you study John 13 in parallel with Luke 22, what you’ll find from</a:t>
            </a:r>
            <a:r>
              <a:rPr lang="en-US" sz="1200" kern="1200" baseline="0" dirty="0" smtClean="0">
                <a:solidFill>
                  <a:schemeClr val="tx1"/>
                </a:solidFill>
                <a:effectLst/>
                <a:latin typeface="+mn-lt"/>
                <a:ea typeface="+mn-ea"/>
                <a:cs typeface="+mn-cs"/>
              </a:rPr>
              <a:t> Luke’s </a:t>
            </a:r>
            <a:r>
              <a:rPr lang="en-US" sz="1200" i="0" kern="1200" baseline="0" dirty="0" smtClean="0">
                <a:solidFill>
                  <a:schemeClr val="tx1"/>
                </a:solidFill>
                <a:effectLst/>
                <a:latin typeface="+mn-lt"/>
                <a:ea typeface="+mn-ea"/>
                <a:cs typeface="+mn-cs"/>
              </a:rPr>
              <a:t>account is that </a:t>
            </a:r>
            <a:r>
              <a:rPr lang="en-US" sz="1200" i="0" kern="1200" dirty="0" smtClean="0">
                <a:solidFill>
                  <a:schemeClr val="tx1"/>
                </a:solidFill>
                <a:effectLst/>
                <a:latin typeface="+mn-lt"/>
                <a:ea typeface="+mn-ea"/>
                <a:cs typeface="+mn-cs"/>
              </a:rPr>
              <a:t>the Apostles were arguing amongst themselves about who was going to be the greatest in the</a:t>
            </a:r>
            <a:r>
              <a:rPr lang="en-US" sz="1200" i="0" kern="1200" baseline="0" dirty="0" smtClean="0">
                <a:solidFill>
                  <a:schemeClr val="tx1"/>
                </a:solidFill>
                <a:effectLst/>
                <a:latin typeface="+mn-lt"/>
                <a:ea typeface="+mn-ea"/>
                <a:cs typeface="+mn-cs"/>
              </a:rPr>
              <a:t> kingdom</a:t>
            </a:r>
            <a:r>
              <a:rPr lang="en-US" sz="1200" i="0" kern="1200" dirty="0" smtClean="0">
                <a:solidFill>
                  <a:schemeClr val="tx1"/>
                </a:solidFill>
                <a:effectLst/>
                <a:latin typeface="+mn-lt"/>
                <a:ea typeface="+mn-ea"/>
                <a:cs typeface="+mn-cs"/>
              </a:rPr>
              <a:t> –</a:t>
            </a:r>
            <a:r>
              <a:rPr lang="en-US" sz="1200" i="0" kern="1200" baseline="0" dirty="0" smtClean="0">
                <a:solidFill>
                  <a:schemeClr val="tx1"/>
                </a:solidFill>
                <a:effectLst/>
                <a:latin typeface="+mn-lt"/>
                <a:ea typeface="+mn-ea"/>
                <a:cs typeface="+mn-cs"/>
              </a:rPr>
              <a:t> </a:t>
            </a:r>
            <a:r>
              <a:rPr lang="en-US" sz="1200" b="1" i="0" kern="1200" baseline="0" dirty="0" smtClean="0">
                <a:solidFill>
                  <a:schemeClr val="tx1"/>
                </a:solidFill>
                <a:effectLst/>
                <a:latin typeface="+mn-lt"/>
                <a:ea typeface="+mn-ea"/>
                <a:cs typeface="+mn-cs"/>
              </a:rPr>
              <a:t>Luke 22:24</a:t>
            </a:r>
            <a:r>
              <a:rPr lang="en-US" sz="120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And there arose also a dispute among them as to which one of them was regarded to be greatest.</a:t>
            </a:r>
            <a:r>
              <a:rPr lang="en-US" sz="1200" i="0" kern="1200" baseline="0" dirty="0" smtClean="0">
                <a:solidFill>
                  <a:schemeClr val="tx1"/>
                </a:solidFill>
                <a:effectLst/>
                <a:latin typeface="+mn-lt"/>
                <a:ea typeface="+mn-ea"/>
                <a:cs typeface="+mn-cs"/>
              </a:rPr>
              <a:t>” Now, Jesus is going to go on to teach them in the next few verses that the greatest among them should be a servant, but the truth is this is not the first time this has come up and Jesus had already taught them this and now 3 ½ years into His ministry its come up again and they still don’t get it. And so, though Luke’s version doesn’t record Jesus’ actions, John 13 does, and its</a:t>
            </a:r>
            <a:r>
              <a:rPr lang="en-US" sz="1200" kern="1200" dirty="0" smtClean="0">
                <a:solidFill>
                  <a:schemeClr val="tx1"/>
                </a:solidFill>
                <a:effectLst/>
                <a:latin typeface="+mn-lt"/>
                <a:ea typeface="+mn-ea"/>
                <a:cs typeface="+mn-cs"/>
              </a:rPr>
              <a:t> one of the greatest sermons ever in all of the gospels, a sermon that required no words whatsoever. He got down on His hands and knees and He washed their dirty feet. – </a:t>
            </a:r>
            <a:r>
              <a:rPr lang="en-US" sz="1200" b="1" dirty="0" smtClean="0"/>
              <a:t>John 13:4-5</a:t>
            </a:r>
            <a:r>
              <a:rPr lang="en-US" sz="1200" dirty="0" smtClean="0"/>
              <a:t> – “[Jesus] got up from supper, and laid aside His garments; and taking a towel, He girded Himself. Then He poured water into the basin, and began to wash the disciples’ feet and to wipe them with the towel with which He was girded.”</a:t>
            </a:r>
            <a:endParaRPr lang="en-US" sz="1200" b="0" i="0" kern="1200" dirty="0" smtClean="0">
              <a:solidFill>
                <a:schemeClr val="tx1"/>
              </a:solidFill>
              <a:effectLst/>
              <a:latin typeface="+mn-lt"/>
              <a:ea typeface="+mn-ea"/>
              <a:cs typeface="+mn-cs"/>
            </a:endParaRPr>
          </a:p>
          <a:p>
            <a:pPr lvl="0"/>
            <a:endParaRPr lang="en-US" sz="1200" b="0" i="0" kern="1200" dirty="0" smtClean="0">
              <a:solidFill>
                <a:schemeClr val="tx1"/>
              </a:solidFill>
              <a:effectLst/>
              <a:latin typeface="+mn-lt"/>
              <a:ea typeface="+mn-ea"/>
              <a:cs typeface="+mn-cs"/>
            </a:endParaRPr>
          </a:p>
          <a:p>
            <a:pPr lvl="0"/>
            <a:r>
              <a:rPr lang="en-US" sz="1200" b="0" i="0" kern="1200" dirty="0" smtClean="0">
                <a:solidFill>
                  <a:schemeClr val="tx1"/>
                </a:solidFill>
                <a:effectLst/>
                <a:latin typeface="+mn-lt"/>
                <a:ea typeface="+mn-ea"/>
                <a:cs typeface="+mn-cs"/>
              </a:rPr>
              <a:t>Now, without</a:t>
            </a:r>
            <a:r>
              <a:rPr lang="en-US" sz="1200" b="0" i="0" kern="1200" baseline="0" dirty="0" smtClean="0">
                <a:solidFill>
                  <a:schemeClr val="tx1"/>
                </a:solidFill>
                <a:effectLst/>
                <a:latin typeface="+mn-lt"/>
                <a:ea typeface="+mn-ea"/>
                <a:cs typeface="+mn-cs"/>
              </a:rPr>
              <a:t> the benefit of hindsight, would any of us have thought of this? Of course not. This would have been last response to enter our mind and it wouldn’t entered it anyway. I’ll tell you what I would have done if it were me. I’d have said, “You </a:t>
            </a:r>
            <a:r>
              <a:rPr lang="en-US" sz="1200" b="0" i="0" kern="1200" baseline="0" dirty="0" smtClean="0">
                <a:solidFill>
                  <a:schemeClr val="tx1"/>
                </a:solidFill>
                <a:effectLst/>
                <a:latin typeface="+mn-lt"/>
                <a:ea typeface="+mn-ea"/>
                <a:cs typeface="+mn-cs"/>
              </a:rPr>
              <a:t>ignorant </a:t>
            </a:r>
            <a:r>
              <a:rPr lang="en-US" sz="1200" b="0" i="0" kern="1200" baseline="0" dirty="0" smtClean="0">
                <a:solidFill>
                  <a:schemeClr val="tx1"/>
                </a:solidFill>
                <a:effectLst/>
                <a:latin typeface="+mn-lt"/>
                <a:ea typeface="+mn-ea"/>
                <a:cs typeface="+mn-cs"/>
              </a:rPr>
              <a:t>knuckleheads. How long am I going to have to put up with the same mistakes over and over again? Boy it’s a good thing I’m about to be betrayed because I don’t know if I could go one more day having to repeatedly correct you about this.” And maybe you parents, in a moment of weakness, have said things like that to your children. Maybe us husbands, out of unbridled frustration, have said that to our wives. And if we have, thanks be to God that He </a:t>
            </a:r>
            <a:r>
              <a:rPr lang="en-US" sz="1200" b="0" i="0" kern="1200" baseline="0" dirty="0" smtClean="0">
                <a:solidFill>
                  <a:schemeClr val="tx1"/>
                </a:solidFill>
                <a:effectLst/>
                <a:latin typeface="+mn-lt"/>
                <a:ea typeface="+mn-ea"/>
                <a:cs typeface="+mn-cs"/>
              </a:rPr>
              <a:t>suffers us such clumsiness of the mouth, giving us time </a:t>
            </a:r>
            <a:r>
              <a:rPr lang="en-US" sz="1200" b="0" i="0" kern="1200" baseline="0" dirty="0" smtClean="0">
                <a:solidFill>
                  <a:schemeClr val="tx1"/>
                </a:solidFill>
                <a:effectLst/>
                <a:latin typeface="+mn-lt"/>
                <a:ea typeface="+mn-ea"/>
                <a:cs typeface="+mn-cs"/>
              </a:rPr>
              <a:t>to straighten up from that.</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100" kern="1200" dirty="0" smtClean="0">
                <a:solidFill>
                  <a:schemeClr val="tx1"/>
                </a:solidFill>
                <a:effectLst/>
                <a:latin typeface="+mn-lt"/>
                <a:ea typeface="+mn-ea"/>
                <a:cs typeface="+mn-cs"/>
              </a:rPr>
              <a:t>Jesus responded the way He did because Jesus knows how to</a:t>
            </a:r>
            <a:r>
              <a:rPr lang="en-US" sz="1100" kern="1200" baseline="0" dirty="0" smtClean="0">
                <a:solidFill>
                  <a:schemeClr val="tx1"/>
                </a:solidFill>
                <a:effectLst/>
                <a:latin typeface="+mn-lt"/>
                <a:ea typeface="+mn-ea"/>
                <a:cs typeface="+mn-cs"/>
              </a:rPr>
              <a:t> love. And love is patient. And now we know, from examples such as this, why we should love one another. Because that’s what God does. </a:t>
            </a:r>
            <a:endParaRPr lang="en-US" sz="1100" kern="1200" dirty="0" smtClean="0">
              <a:solidFill>
                <a:schemeClr val="tx1"/>
              </a:solidFill>
              <a:effectLst/>
              <a:latin typeface="+mn-lt"/>
              <a:ea typeface="+mn-ea"/>
              <a:cs typeface="+mn-cs"/>
            </a:endParaRPr>
          </a:p>
          <a:p>
            <a:pPr marL="0" lvl="0" indent="0">
              <a:buNone/>
            </a:pPr>
            <a:endParaRPr lang="en-US" baseline="0" dirty="0" smtClean="0"/>
          </a:p>
          <a:p>
            <a:pPr marL="0" lvl="0" indent="0">
              <a:buNone/>
            </a:pPr>
            <a:endParaRPr lang="en-US" baseline="0" dirty="0" smtClean="0"/>
          </a:p>
          <a:p>
            <a:pPr marL="0" lvl="0" indent="0">
              <a:buNone/>
            </a:pPr>
            <a:endParaRPr lang="en-US" baseline="0" dirty="0" smtClean="0"/>
          </a:p>
          <a:p>
            <a:pPr marL="0" lvl="0" indent="0">
              <a:buNone/>
            </a:pPr>
            <a:endParaRPr lang="en-US" dirty="0" smtClean="0"/>
          </a:p>
          <a:p>
            <a:pPr marL="0" lvl="0" indent="0">
              <a:buNone/>
            </a:pPr>
            <a:endParaRPr lang="en-US" dirty="0" smtClean="0"/>
          </a:p>
          <a:p>
            <a:pPr marL="228600" lvl="0" indent="-228600">
              <a:buAutoNum type="arabicPeriod"/>
            </a:pPr>
            <a:endParaRPr lang="en-US" baseline="0" dirty="0" smtClean="0"/>
          </a:p>
          <a:p>
            <a:pPr marL="0" lvl="0" indent="0">
              <a:buNone/>
            </a:pPr>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4</a:t>
            </a:fld>
            <a:endParaRPr lang="en-US"/>
          </a:p>
        </p:txBody>
      </p:sp>
    </p:spTree>
    <p:extLst>
      <p:ext uri="{BB962C8B-B14F-4D97-AF65-F5344CB8AC3E}">
        <p14:creationId xmlns:p14="http://schemas.microsoft.com/office/powerpoint/2010/main" val="3686701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smtClean="0"/>
              <a:t>But that begs this questions. Does God demonstrate</a:t>
            </a:r>
            <a:r>
              <a:rPr lang="en-US" baseline="0" dirty="0" smtClean="0"/>
              <a:t> patient love because He’s a glutton for punishment and now he wants us to get a small sampling of what it means to be in His shoes? You know, there are people in this world who, due to scars they carry from past trauma, have developed self-destructive tendencies where they just can’t seem to help but to invite burdens and suffering into their lives. But that isn’t what patient love is about. There’s a method to the madness. Patient love should be practiced because it yields righteous fruit. Patient loves wins people over to the cause of Christ. It’s been doing it for </a:t>
            </a:r>
            <a:r>
              <a:rPr lang="en-US" baseline="0" dirty="0" smtClean="0"/>
              <a:t>2000 years</a:t>
            </a:r>
            <a:r>
              <a:rPr lang="en-US" baseline="0" dirty="0" smtClean="0"/>
              <a:t>. Let’s look at </a:t>
            </a:r>
            <a:r>
              <a:rPr lang="en-US" baseline="0" dirty="0" smtClean="0"/>
              <a:t>examples:</a:t>
            </a:r>
            <a:endParaRPr lang="en-US" dirty="0" smtClean="0"/>
          </a:p>
          <a:p>
            <a:pPr marL="0" lvl="0" indent="0">
              <a:buNone/>
            </a:pPr>
            <a:endParaRPr lang="en-US" dirty="0" smtClean="0"/>
          </a:p>
          <a:p>
            <a:pPr marL="228600" lvl="0" indent="-228600">
              <a:buAutoNum type="arabicPeriod"/>
            </a:pPr>
            <a:r>
              <a:rPr lang="en-US" baseline="0" dirty="0" smtClean="0"/>
              <a:t>The Apostles that we just looked </a:t>
            </a:r>
            <a:r>
              <a:rPr lang="en-US" baseline="0" dirty="0" smtClean="0"/>
              <a:t>at, did this </a:t>
            </a:r>
            <a:r>
              <a:rPr lang="en-US" baseline="0" dirty="0" smtClean="0"/>
              <a:t>streak of stubborn, obstinate behavior continue? We know it did not. The Apostles grew into men who knew their place, they learned how to serve and not be served. Remember what Cornelius tried to do to Peter when Peter first </a:t>
            </a:r>
            <a:r>
              <a:rPr lang="en-US" i="0" baseline="0" dirty="0" smtClean="0"/>
              <a:t>arrived at his home and Peter’s response? – </a:t>
            </a:r>
            <a:r>
              <a:rPr lang="en-US" b="1" i="0" baseline="0" dirty="0" smtClean="0"/>
              <a:t>Acts 10:25-26</a:t>
            </a:r>
            <a:r>
              <a:rPr lang="en-US" i="0" baseline="0" dirty="0" smtClean="0"/>
              <a:t> – “</a:t>
            </a:r>
            <a:r>
              <a:rPr lang="en-US" sz="1200" b="0" i="0" kern="1200" dirty="0" smtClean="0">
                <a:solidFill>
                  <a:schemeClr val="tx1"/>
                </a:solidFill>
                <a:effectLst/>
                <a:latin typeface="+mn-lt"/>
                <a:ea typeface="+mn-ea"/>
                <a:cs typeface="+mn-cs"/>
              </a:rPr>
              <a:t>When Peter entered, Cornelius met him, and fell at his feet and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worshiped him.</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But Peter raised him up, saying,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Stand up; I too am just a man.’” Years</a:t>
            </a:r>
            <a:r>
              <a:rPr lang="en-US" sz="1200" b="0" i="0" kern="1200" baseline="0" dirty="0" smtClean="0">
                <a:solidFill>
                  <a:schemeClr val="tx1"/>
                </a:solidFill>
                <a:effectLst/>
                <a:latin typeface="+mn-lt"/>
                <a:ea typeface="+mn-ea"/>
                <a:cs typeface="+mn-cs"/>
              </a:rPr>
              <a:t> prior, maybe even months prior, he probably would have been honored to have a man bow down to him. That is what lesser men tend to do to greater men. Notice how Peter introduces himself at the beginning of his second epistle – </a:t>
            </a:r>
            <a:r>
              <a:rPr lang="en-US" sz="1200" b="1" i="0" kern="1200" baseline="0" dirty="0" smtClean="0">
                <a:solidFill>
                  <a:schemeClr val="tx1"/>
                </a:solidFill>
                <a:effectLst/>
                <a:latin typeface="+mn-lt"/>
                <a:ea typeface="+mn-ea"/>
                <a:cs typeface="+mn-cs"/>
              </a:rPr>
              <a:t>2 Pet 1:1a</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Simon Peter, a bond-servant and apostle of Jesus Christ…</a:t>
            </a:r>
            <a:r>
              <a:rPr lang="en-US" sz="1200" b="0" i="0" kern="1200" baseline="0" dirty="0" smtClean="0">
                <a:solidFill>
                  <a:schemeClr val="tx1"/>
                </a:solidFill>
                <a:effectLst/>
                <a:latin typeface="+mn-lt"/>
                <a:ea typeface="+mn-ea"/>
                <a:cs typeface="+mn-cs"/>
              </a:rPr>
              <a:t>”. Notice that first he introduced himself as a bond-servant and then as an apostle, not the other way around. We could also talk about James and John, who Jesus called sons of </a:t>
            </a:r>
            <a:r>
              <a:rPr lang="en-US" sz="1200" b="0" i="0" kern="1200" baseline="0" dirty="0" smtClean="0">
                <a:solidFill>
                  <a:schemeClr val="tx1"/>
                </a:solidFill>
                <a:effectLst/>
                <a:latin typeface="+mn-lt"/>
                <a:ea typeface="+mn-ea"/>
                <a:cs typeface="+mn-cs"/>
              </a:rPr>
              <a:t>thunder probably because </a:t>
            </a:r>
            <a:r>
              <a:rPr lang="en-US" sz="1200" b="0" i="0" kern="1200" baseline="0" dirty="0" smtClean="0">
                <a:solidFill>
                  <a:schemeClr val="tx1"/>
                </a:solidFill>
                <a:effectLst/>
                <a:latin typeface="+mn-lt"/>
                <a:ea typeface="+mn-ea"/>
                <a:cs typeface="+mn-cs"/>
              </a:rPr>
              <a:t>their first response from a lack of hospitality by the Samaritans was to rain down fire from heaven upon them. </a:t>
            </a:r>
            <a:r>
              <a:rPr lang="en-US" sz="1200" b="0" i="0" kern="1200" baseline="0" dirty="0" smtClean="0">
                <a:solidFill>
                  <a:schemeClr val="tx1"/>
                </a:solidFill>
                <a:effectLst/>
                <a:latin typeface="+mn-lt"/>
                <a:ea typeface="+mn-ea"/>
                <a:cs typeface="+mn-cs"/>
              </a:rPr>
              <a:t>But </a:t>
            </a:r>
            <a:r>
              <a:rPr lang="en-US" sz="1200" b="0" i="0" kern="1200" baseline="0" dirty="0" smtClean="0">
                <a:solidFill>
                  <a:schemeClr val="tx1"/>
                </a:solidFill>
                <a:effectLst/>
                <a:latin typeface="+mn-lt"/>
                <a:ea typeface="+mn-ea"/>
                <a:cs typeface="+mn-cs"/>
              </a:rPr>
              <a:t>years later, no apostle taught the importance of loving other people like the Apostle John. Did patient love win out with the Apostles? Yes it did. Jesus </a:t>
            </a:r>
            <a:r>
              <a:rPr lang="en-US" sz="1200" kern="1200" dirty="0" smtClean="0">
                <a:solidFill>
                  <a:schemeClr val="tx1"/>
                </a:solidFill>
                <a:effectLst/>
                <a:latin typeface="+mn-lt"/>
                <a:ea typeface="+mn-ea"/>
                <a:cs typeface="+mn-cs"/>
              </a:rPr>
              <a:t>showed this</a:t>
            </a:r>
            <a:r>
              <a:rPr lang="en-US" sz="1200" kern="1200" baseline="0" dirty="0" smtClean="0">
                <a:solidFill>
                  <a:schemeClr val="tx1"/>
                </a:solidFill>
                <a:effectLst/>
                <a:latin typeface="+mn-lt"/>
                <a:ea typeface="+mn-ea"/>
                <a:cs typeface="+mn-cs"/>
              </a:rPr>
              <a:t> ragtag group of men</a:t>
            </a:r>
            <a:r>
              <a:rPr lang="en-US" sz="1200" kern="1200" dirty="0" smtClean="0">
                <a:solidFill>
                  <a:schemeClr val="tx1"/>
                </a:solidFill>
                <a:effectLst/>
                <a:latin typeface="+mn-lt"/>
                <a:ea typeface="+mn-ea"/>
                <a:cs typeface="+mn-cs"/>
              </a:rPr>
              <a:t> a wonderful example of kingdom servitude, exemplifying what patient love is really all about</a:t>
            </a:r>
            <a:r>
              <a:rPr lang="en-US" sz="1100" kern="1200" dirty="0" smtClean="0">
                <a:solidFill>
                  <a:schemeClr val="tx1"/>
                </a:solidFill>
                <a:effectLst/>
                <a:latin typeface="+mn-lt"/>
                <a:ea typeface="+mn-ea"/>
                <a:cs typeface="+mn-cs"/>
              </a:rPr>
              <a:t>. And they </a:t>
            </a:r>
            <a:r>
              <a:rPr lang="en-US" sz="1200" kern="1200" dirty="0" smtClean="0">
                <a:solidFill>
                  <a:schemeClr val="tx1"/>
                </a:solidFill>
                <a:effectLst/>
                <a:latin typeface="+mn-lt"/>
                <a:ea typeface="+mn-ea"/>
                <a:cs typeface="+mn-cs"/>
              </a:rPr>
              <a:t>became some up the greatest servants to ever live, the very fruit of patient love.</a:t>
            </a:r>
          </a:p>
          <a:p>
            <a:pPr marL="228600" lvl="0" indent="-228600">
              <a:buAutoNum type="arabicPeriod"/>
            </a:pPr>
            <a:endParaRPr lang="en-US"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Saul of Tarsus is another great example. Acts</a:t>
            </a:r>
            <a:r>
              <a:rPr lang="en-US" sz="1200" kern="1200" baseline="0" dirty="0" smtClean="0">
                <a:solidFill>
                  <a:schemeClr val="tx1"/>
                </a:solidFill>
                <a:effectLst/>
                <a:latin typeface="+mn-lt"/>
                <a:ea typeface="+mn-ea"/>
                <a:cs typeface="+mn-cs"/>
              </a:rPr>
              <a:t> 8:3 tells us that he was ravaging the church, entering house by house, dragging off men and women and putting them into prison. How many of those Christian men and women prayed to God that justice might be done toward Saul of Tarsus for what he was doing to the church? “No way, that’s too vindictive.” No, even the martyred saints in heaven are shown to be doing that. </a:t>
            </a:r>
            <a:r>
              <a:rPr lang="en-US" sz="1200" b="1" kern="1200" baseline="0" dirty="0" smtClean="0">
                <a:solidFill>
                  <a:schemeClr val="tx1"/>
                </a:solidFill>
                <a:effectLst/>
                <a:latin typeface="+mn-lt"/>
                <a:ea typeface="+mn-ea"/>
                <a:cs typeface="+mn-cs"/>
              </a:rPr>
              <a:t>Rev 6:10</a:t>
            </a:r>
            <a:r>
              <a:rPr lang="en-US" sz="120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and they cried out with a loud voice, saying, ‘How long, O</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Lord, holy and true,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will You refrain from judging and avenging our blood on those who dwell on the earth?’” You don’t think any of those Christians</a:t>
            </a:r>
            <a:r>
              <a:rPr lang="en-US" sz="1200" b="0" i="0" kern="1200" baseline="0" dirty="0" smtClean="0">
                <a:solidFill>
                  <a:schemeClr val="tx1"/>
                </a:solidFill>
                <a:effectLst/>
                <a:latin typeface="+mn-lt"/>
                <a:ea typeface="+mn-ea"/>
                <a:cs typeface="+mn-cs"/>
              </a:rPr>
              <a:t> Saul imprisoned prayed to God about him? Now, fast-forward 2000 years, what if God answered their prayers and zapped Saul of Tarsus into oblivion before he ever set out on that road toward Damascus? Would we be better off or worse off if Saul of Tarsus had never been graced by God to become the Apostle Paul? We know the answer. Patient love won Saul over, and he himself acknowledged it - </a:t>
            </a:r>
            <a:r>
              <a:rPr lang="en-US" altLang="en-US" sz="1100" b="1" i="0" dirty="0" smtClean="0"/>
              <a:t>1 Tim 1:15-16</a:t>
            </a:r>
            <a:r>
              <a:rPr lang="en-US" altLang="en-US" sz="1100" i="0" dirty="0" smtClean="0"/>
              <a:t> – “It is a trustworthy statement, deserving full acceptance, that Christ Jesus came into the world to save sinners, among whom I am foremost of </a:t>
            </a:r>
            <a:r>
              <a:rPr lang="en-US" altLang="en-US" sz="1100" i="0" dirty="0" smtClean="0"/>
              <a:t>all.</a:t>
            </a:r>
            <a:r>
              <a:rPr lang="en-US" altLang="en-US" sz="1100" i="0" baseline="0" dirty="0" smtClean="0"/>
              <a:t> </a:t>
            </a:r>
            <a:r>
              <a:rPr lang="en-US" altLang="en-US" sz="1100" i="0" dirty="0" smtClean="0"/>
              <a:t>Yet </a:t>
            </a:r>
            <a:r>
              <a:rPr lang="en-US" altLang="en-US" sz="1100" i="0" dirty="0" smtClean="0"/>
              <a:t>for this reason I found mercy, </a:t>
            </a:r>
            <a:r>
              <a:rPr lang="en-US" altLang="en-US" sz="1100" i="0" u="none" dirty="0" smtClean="0"/>
              <a:t>so that in me as the foremost, Jesus Christ might demonstrate </a:t>
            </a:r>
            <a:r>
              <a:rPr lang="en-US" altLang="en-US" sz="1100" i="0" u="sng" dirty="0" smtClean="0"/>
              <a:t>His perfect patience</a:t>
            </a:r>
            <a:r>
              <a:rPr lang="en-US" altLang="en-US" sz="1100" i="0" u="none" dirty="0" smtClean="0"/>
              <a:t> </a:t>
            </a:r>
            <a:r>
              <a:rPr lang="en-US" altLang="en-US" sz="1100" i="0" u="none" dirty="0" smtClean="0"/>
              <a:t>(same</a:t>
            </a:r>
            <a:r>
              <a:rPr lang="en-US" altLang="en-US" sz="1100" i="0" u="none" baseline="0" dirty="0" smtClean="0"/>
              <a:t> word) </a:t>
            </a:r>
            <a:r>
              <a:rPr lang="en-US" altLang="en-US" sz="1100" i="0" u="none" dirty="0" smtClean="0"/>
              <a:t>as </a:t>
            </a:r>
            <a:r>
              <a:rPr lang="en-US" altLang="en-US" sz="1100" i="0" u="none" dirty="0" smtClean="0"/>
              <a:t>an example for those who would believe in Him for eternal life.” So this wasn’t just God exhibiting long-suffering toward Paul, but the early Christians did as well, while he was dragging</a:t>
            </a:r>
            <a:r>
              <a:rPr lang="en-US" altLang="en-US" sz="1100" i="0" u="none" baseline="0" dirty="0" smtClean="0"/>
              <a:t> them out of their houses. </a:t>
            </a:r>
            <a:r>
              <a:rPr lang="en-US" altLang="en-US" sz="1100" i="0" u="none" baseline="0" dirty="0" err="1" smtClean="0"/>
              <a:t>Looooong</a:t>
            </a:r>
            <a:r>
              <a:rPr lang="en-US" altLang="en-US" sz="1100" i="0" u="none" baseline="0" dirty="0" smtClean="0"/>
              <a:t> suffering</a:t>
            </a:r>
            <a:r>
              <a:rPr lang="en-US" altLang="en-US" sz="1100" i="0" u="none" baseline="0" dirty="0" smtClean="0"/>
              <a:t>. </a:t>
            </a:r>
            <a:endParaRPr lang="en-US" altLang="en-US" sz="1100" i="0" u="none"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en-US" sz="1100" i="0" u="none"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i="0" u="none" dirty="0" smtClean="0"/>
              <a:t>The centurion at the foot of the cross of Christ Himself was a part</a:t>
            </a:r>
            <a:r>
              <a:rPr lang="en-US" sz="1100" i="0" u="none" baseline="0" dirty="0" smtClean="0"/>
              <a:t> of a group of men who put the nails through Jesus’ hands and </a:t>
            </a:r>
            <a:r>
              <a:rPr lang="en-US" sz="1100" i="0" u="none" baseline="0" dirty="0" smtClean="0"/>
              <a:t>feet, </a:t>
            </a:r>
            <a:r>
              <a:rPr lang="en-US" sz="1100" i="0" u="none" baseline="0" dirty="0" smtClean="0"/>
              <a:t>stripped him of his clothes, </a:t>
            </a:r>
            <a:r>
              <a:rPr lang="en-US" sz="1100" i="0" u="none" baseline="0" dirty="0" smtClean="0"/>
              <a:t>and gambled </a:t>
            </a:r>
            <a:r>
              <a:rPr lang="en-US" sz="1100" i="0" u="none" baseline="0" dirty="0" smtClean="0"/>
              <a:t>amongst themselves to see who would get them. We’re told they mocked him, and when He started getting dehydrated they offered him sour wine to drink instead of water. But when that centurion, after observing Jesus’ meek and patient demeanor for only about 6 hours on the cross, when he saw the way Jesus died, we read his response in </a:t>
            </a:r>
            <a:r>
              <a:rPr lang="en-US" sz="1100" b="1" i="0" u="none" baseline="0" dirty="0" smtClean="0"/>
              <a:t>Mark 15:39</a:t>
            </a:r>
            <a:r>
              <a:rPr lang="en-US" sz="1100" i="0" u="none" baseline="0" dirty="0" smtClean="0"/>
              <a:t> – “</a:t>
            </a:r>
            <a:r>
              <a:rPr lang="en-US" sz="1100" i="0" dirty="0" smtClean="0"/>
              <a:t>When the centurion, who was standing right in front of Him, saw the way He breathed His last, he said, ‘Truly this man was the Son of God!’</a:t>
            </a:r>
            <a:r>
              <a:rPr lang="en-US" sz="1100" i="0" u="none" baseline="0" dirty="0" smtClean="0"/>
              <a:t>” And Matthew’s version said all those </a:t>
            </a:r>
            <a:r>
              <a:rPr lang="en-US" sz="1100" i="0" u="none" baseline="0" dirty="0" smtClean="0"/>
              <a:t>soldiers who were </a:t>
            </a:r>
            <a:r>
              <a:rPr lang="en-US" sz="1100" i="0" u="none" baseline="0" dirty="0" smtClean="0"/>
              <a:t>with the centurion were saying that.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100" i="0" u="none"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i="0" u="none" baseline="0" dirty="0" smtClean="0"/>
              <a:t>What many don’t know about the thief on the cross was that before he ever made that great statement in Luke 23, he was also mocking Jesus at the beginning of the crucifixion with the other thief. Mark 15:32 tells us that those who were crucified with Him were also insulting Him. Matthews version recorded the same. What happened during those 6 hours? Probably the same thing as the centurion. They saw a man of great integrity, who loved God, who loved His mother and saw to it that she was taken care of, who though scorned and mocked did not insult in return. Jesus’ patient love is so powerful, it changed the heart of a murderous criminal. Imagine what we could do with patient love today, and we’re not likely to come face to face with men like this are we?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100" i="0" u="none" dirty="0" smtClean="0"/>
          </a:p>
          <a:p>
            <a:pPr marL="0" lvl="0" indent="0">
              <a:buNone/>
            </a:pPr>
            <a:endParaRPr lang="en-US" baseline="0" dirty="0" smtClean="0"/>
          </a:p>
          <a:p>
            <a:pPr marL="0" lvl="0" indent="0">
              <a:buNone/>
            </a:pPr>
            <a:endParaRPr lang="en-US" baseline="0" dirty="0" smtClean="0"/>
          </a:p>
          <a:p>
            <a:pPr marL="0" lvl="0" indent="0">
              <a:buNone/>
            </a:pPr>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5</a:t>
            </a:fld>
            <a:endParaRPr lang="en-US"/>
          </a:p>
        </p:txBody>
      </p:sp>
    </p:spTree>
    <p:extLst>
      <p:ext uri="{BB962C8B-B14F-4D97-AF65-F5344CB8AC3E}">
        <p14:creationId xmlns:p14="http://schemas.microsoft.com/office/powerpoint/2010/main" val="2254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aseline="0" dirty="0" smtClean="0"/>
              <a:t>So is God just a glutton for punishment who is asking us to be the same? No. God knows just how powerful patient love can be when exercised toward those who don’t deserve it. Remember what Paul said at the end of 1 Cor 12, after talking about all those 1</a:t>
            </a:r>
            <a:r>
              <a:rPr lang="en-US" baseline="30000" dirty="0" smtClean="0"/>
              <a:t>st</a:t>
            </a:r>
            <a:r>
              <a:rPr lang="en-US" baseline="0" dirty="0" smtClean="0"/>
              <a:t> century spiritual gifts and their purposes? – </a:t>
            </a:r>
            <a:r>
              <a:rPr lang="en-US" sz="1200" b="1" dirty="0" smtClean="0"/>
              <a:t>1 Cor 12:31</a:t>
            </a:r>
            <a:r>
              <a:rPr lang="en-US" sz="1200" dirty="0" smtClean="0"/>
              <a:t> – “But earnestly desire the greater gifts. And I show you </a:t>
            </a:r>
            <a:r>
              <a:rPr lang="en-US" sz="1200" u="sng" dirty="0" smtClean="0"/>
              <a:t>a still more excellent way</a:t>
            </a:r>
            <a:r>
              <a:rPr lang="en-US" sz="1200" dirty="0" smtClean="0"/>
              <a:t>.”</a:t>
            </a:r>
          </a:p>
          <a:p>
            <a:pPr marL="0" lvl="0" indent="0">
              <a:buNone/>
            </a:pPr>
            <a:endParaRPr lang="en-US" sz="1200" baseline="0" dirty="0" smtClean="0"/>
          </a:p>
          <a:p>
            <a:pPr lvl="0"/>
            <a:r>
              <a:rPr lang="en-US" sz="1200" baseline="0" dirty="0" smtClean="0"/>
              <a:t>Why patient </a:t>
            </a:r>
            <a:r>
              <a:rPr lang="en-US" sz="1200" baseline="0" dirty="0" smtClean="0"/>
              <a:t>love? </a:t>
            </a:r>
            <a:r>
              <a:rPr lang="en-US" sz="1200" u="sng" baseline="0" dirty="0" smtClean="0"/>
              <a:t>Because its better</a:t>
            </a:r>
            <a:r>
              <a:rPr lang="en-US" sz="1200" baseline="0" dirty="0" smtClean="0"/>
              <a:t>. It yields better </a:t>
            </a:r>
            <a:r>
              <a:rPr lang="en-US" sz="1200" baseline="0" dirty="0" smtClean="0"/>
              <a:t>fruit than impatience. </a:t>
            </a:r>
            <a:r>
              <a:rPr lang="en-US" sz="1200" kern="1200" dirty="0" smtClean="0">
                <a:solidFill>
                  <a:schemeClr val="tx1"/>
                </a:solidFill>
                <a:effectLst/>
                <a:latin typeface="+mn-lt"/>
                <a:ea typeface="+mn-ea"/>
                <a:cs typeface="+mn-cs"/>
              </a:rPr>
              <a:t>And all we have to do to see the unfailing nature of patient love ourselves is to look in that mirror that is </a:t>
            </a:r>
            <a:r>
              <a:rPr lang="en-US" sz="1200" kern="1200" dirty="0" smtClean="0">
                <a:solidFill>
                  <a:schemeClr val="tx1"/>
                </a:solidFill>
                <a:effectLst/>
                <a:latin typeface="+mn-lt"/>
                <a:ea typeface="+mn-ea"/>
                <a:cs typeface="+mn-cs"/>
              </a:rPr>
              <a:t>all of our pasts </a:t>
            </a:r>
            <a:r>
              <a:rPr lang="en-US" sz="1200" kern="1200" dirty="0" smtClean="0">
                <a:solidFill>
                  <a:schemeClr val="tx1"/>
                </a:solidFill>
                <a:effectLst/>
                <a:latin typeface="+mn-lt"/>
                <a:ea typeface="+mn-ea"/>
                <a:cs typeface="+mn-cs"/>
              </a:rPr>
              <a:t>and see what wonderful change God’s patience has been manifest in us. Every single person in this audience who is a Christian is a living testimony to the fact that patiently loving the unlovable reaps rewards. Because if God had not loved us when we were so utterly unlovable, imagine</a:t>
            </a:r>
            <a:r>
              <a:rPr lang="en-US" sz="1200" kern="1200" baseline="0" dirty="0" smtClean="0">
                <a:solidFill>
                  <a:schemeClr val="tx1"/>
                </a:solidFill>
                <a:effectLst/>
                <a:latin typeface="+mn-lt"/>
                <a:ea typeface="+mn-ea"/>
                <a:cs typeface="+mn-cs"/>
              </a:rPr>
              <a:t> the kind of sin that would be </a:t>
            </a:r>
            <a:r>
              <a:rPr lang="en-US" sz="1200" kern="1200" dirty="0" smtClean="0">
                <a:solidFill>
                  <a:schemeClr val="tx1"/>
                </a:solidFill>
                <a:effectLst/>
                <a:latin typeface="+mn-lt"/>
                <a:ea typeface="+mn-ea"/>
                <a:cs typeface="+mn-cs"/>
              </a:rPr>
              <a:t>in this room: adulterers, murders, fornicators, liars, thieves, the worst and vilest of sinners imaginable. But Jesus took us in our wicked states, and He gathered us as sheep in His bosom and He tended to us and nurtured us and was patient towards us. </a:t>
            </a:r>
            <a:r>
              <a:rPr lang="en-US" sz="1200" u="sng" kern="1200" dirty="0" smtClean="0">
                <a:solidFill>
                  <a:schemeClr val="tx1"/>
                </a:solidFill>
                <a:effectLst/>
                <a:latin typeface="+mn-lt"/>
                <a:ea typeface="+mn-ea"/>
                <a:cs typeface="+mn-cs"/>
              </a:rPr>
              <a:t>And every person here</a:t>
            </a:r>
            <a:r>
              <a:rPr lang="en-US" sz="1200" u="sng"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is better because of this </a:t>
            </a:r>
            <a:r>
              <a:rPr lang="en-US" sz="1200" u="sng" kern="1200" dirty="0" smtClean="0">
                <a:solidFill>
                  <a:schemeClr val="tx1"/>
                </a:solidFill>
                <a:effectLst/>
                <a:latin typeface="+mn-lt"/>
                <a:ea typeface="+mn-ea"/>
                <a:cs typeface="+mn-cs"/>
              </a:rPr>
              <a:t>great, patient </a:t>
            </a:r>
            <a:r>
              <a:rPr lang="en-US" sz="1200" u="sng" kern="1200" dirty="0" smtClean="0">
                <a:solidFill>
                  <a:schemeClr val="tx1"/>
                </a:solidFill>
                <a:effectLst/>
                <a:latin typeface="+mn-lt"/>
                <a:ea typeface="+mn-ea"/>
                <a:cs typeface="+mn-cs"/>
              </a:rPr>
              <a:t>love He </a:t>
            </a:r>
            <a:r>
              <a:rPr lang="en-US" sz="1200" u="sng" kern="1200" dirty="0" smtClean="0">
                <a:solidFill>
                  <a:schemeClr val="tx1"/>
                </a:solidFill>
                <a:effectLst/>
                <a:latin typeface="+mn-lt"/>
                <a:ea typeface="+mn-ea"/>
                <a:cs typeface="+mn-cs"/>
              </a:rPr>
              <a:t>extended to us</a:t>
            </a:r>
            <a:r>
              <a:rPr lang="en-US" sz="1200" u="none" kern="1200" dirty="0" smtClean="0">
                <a:solidFill>
                  <a:schemeClr val="tx1"/>
                </a:solidFill>
                <a:effectLst/>
                <a:latin typeface="+mn-lt"/>
                <a:ea typeface="+mn-ea"/>
                <a:cs typeface="+mn-cs"/>
              </a:rPr>
              <a:t>.</a:t>
            </a:r>
            <a:r>
              <a:rPr lang="en-US" sz="110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so then let me ask this: </a:t>
            </a:r>
            <a:r>
              <a:rPr lang="en-US" sz="1200" u="sng" kern="1200" dirty="0" smtClean="0">
                <a:solidFill>
                  <a:schemeClr val="tx1"/>
                </a:solidFill>
                <a:effectLst/>
                <a:latin typeface="+mn-lt"/>
                <a:ea typeface="+mn-ea"/>
                <a:cs typeface="+mn-cs"/>
              </a:rPr>
              <a:t>How can we deny others that same unfailing love that was so freely and generously expressed toward us?</a:t>
            </a:r>
            <a:r>
              <a:rPr lang="en-US" sz="1200" u="none" kern="1200" dirty="0" smtClean="0">
                <a:solidFill>
                  <a:schemeClr val="tx1"/>
                </a:solidFill>
                <a:effectLst/>
                <a:latin typeface="+mn-lt"/>
                <a:ea typeface="+mn-ea"/>
                <a:cs typeface="+mn-cs"/>
              </a:rPr>
              <a:t> </a:t>
            </a:r>
            <a:endParaRPr lang="en-US" sz="1200" u="none" kern="1200" dirty="0" smtClean="0">
              <a:solidFill>
                <a:schemeClr val="tx1"/>
              </a:solidFill>
              <a:effectLst/>
              <a:latin typeface="+mn-lt"/>
              <a:ea typeface="+mn-ea"/>
              <a:cs typeface="+mn-cs"/>
            </a:endParaRPr>
          </a:p>
          <a:p>
            <a:endParaRPr lang="en-US" sz="1200" u="none"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That’s </a:t>
            </a:r>
            <a:r>
              <a:rPr lang="en-US" sz="1200" u="none" kern="1200" dirty="0" smtClean="0">
                <a:solidFill>
                  <a:schemeClr val="tx1"/>
                </a:solidFill>
                <a:effectLst/>
                <a:latin typeface="+mn-lt"/>
                <a:ea typeface="+mn-ea"/>
                <a:cs typeface="+mn-cs"/>
              </a:rPr>
              <a:t>what gives us power in a world where it seems we have absolutely none – </a:t>
            </a:r>
            <a:r>
              <a:rPr lang="en-US" sz="1200" b="1" kern="1200" dirty="0" smtClean="0">
                <a:solidFill>
                  <a:schemeClr val="tx1"/>
                </a:solidFill>
                <a:effectLst/>
                <a:latin typeface="+mn-lt"/>
                <a:ea typeface="+mn-ea"/>
                <a:cs typeface="+mn-cs"/>
              </a:rPr>
              <a:t>Col 1:11</a:t>
            </a:r>
            <a:r>
              <a:rPr lang="en-US" sz="1200" kern="120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strengthened with all power, according to</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His glorious might,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for the attaining of all steadfastness and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patience; joyously</a:t>
            </a:r>
            <a:r>
              <a:rPr lang="en-US" sz="1200" kern="1200" dirty="0" smtClean="0">
                <a:solidFill>
                  <a:schemeClr val="tx1"/>
                </a:solidFill>
                <a:effectLst/>
                <a:latin typeface="+mn-lt"/>
                <a:ea typeface="+mn-ea"/>
                <a:cs typeface="+mn-cs"/>
              </a:rPr>
              <a:t>”. That’s our power. </a:t>
            </a:r>
            <a:r>
              <a:rPr lang="en-US" sz="1200" kern="1200" dirty="0" smtClean="0">
                <a:solidFill>
                  <a:schemeClr val="tx1"/>
                </a:solidFill>
                <a:effectLst/>
                <a:latin typeface="+mn-lt"/>
                <a:ea typeface="+mn-ea"/>
                <a:cs typeface="+mn-cs"/>
              </a:rPr>
              <a:t>Some</a:t>
            </a:r>
            <a:r>
              <a:rPr lang="en-US" sz="1200" kern="1200" baseline="0" dirty="0" smtClean="0">
                <a:solidFill>
                  <a:schemeClr val="tx1"/>
                </a:solidFill>
                <a:effectLst/>
                <a:latin typeface="+mn-lt"/>
                <a:ea typeface="+mn-ea"/>
                <a:cs typeface="+mn-cs"/>
              </a:rPr>
              <a:t> Christians wonder why God wouldn’t still give us miracles today, claiming that more would believe if we could still practice those spiritual gifts. Brethren,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century miracles wasn’t what changed people’s hearts. It certainly provided divine credentials for who Jesus was as well as for the truthfulness of the message apostles’ and prophets’ message. But miracles isn’t the power that changes hearts. Love is the power that changes hearts. Love is the more excellent way, more excellent than what? What had Paul been talking about in 1 Cor 12 before he made that statement? Spiritual gifts. Miracles.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Brethren, we’ve got God’s true power to change heats in our grasp but we’re so afraid to use it. Because, yes, it exacts a heavy cost on us. In the immortal words of Spiderman, “with great power comes great responsibility.” But this is a biblical truth, too. The greatest power we could ever wield, whether in the first century or now, is loving the unlovable. That is what transforms us from the ordinary to the extraordinary.</a:t>
            </a:r>
            <a:endParaRPr lang="en-US" dirty="0" smtClean="0"/>
          </a:p>
          <a:p>
            <a:pPr marL="0" lvl="0" indent="0">
              <a:buNone/>
            </a:pPr>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6</a:t>
            </a:fld>
            <a:endParaRPr lang="en-US"/>
          </a:p>
        </p:txBody>
      </p:sp>
    </p:spTree>
    <p:extLst>
      <p:ext uri="{BB962C8B-B14F-4D97-AF65-F5344CB8AC3E}">
        <p14:creationId xmlns:p14="http://schemas.microsoft.com/office/powerpoint/2010/main" val="348688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smtClean="0"/>
              <a:t>So here is what I would say to the Atheist</a:t>
            </a:r>
            <a:r>
              <a:rPr lang="en-US" baseline="0" dirty="0" smtClean="0"/>
              <a:t> who says, “If God exists, why is there so much pain and suffering?” There are a lot of answer to that </a:t>
            </a:r>
            <a:r>
              <a:rPr lang="en-US" baseline="0" dirty="0" smtClean="0"/>
              <a:t>question .One </a:t>
            </a:r>
            <a:r>
              <a:rPr lang="en-US" baseline="0" dirty="0" smtClean="0"/>
              <a:t>of the answers is that we were the ones that got ourselves in this wretched sin state, not God. </a:t>
            </a:r>
            <a:r>
              <a:rPr lang="en-US" baseline="0" dirty="0" smtClean="0"/>
              <a:t>But </a:t>
            </a:r>
            <a:r>
              <a:rPr lang="en-US" baseline="0" dirty="0" smtClean="0"/>
              <a:t>what God is doing to </a:t>
            </a:r>
            <a:r>
              <a:rPr lang="en-US" baseline="0" dirty="0" smtClean="0"/>
              <a:t>try to help </a:t>
            </a:r>
            <a:r>
              <a:rPr lang="en-US" baseline="0" dirty="0" smtClean="0"/>
              <a:t>us is that </a:t>
            </a:r>
            <a:r>
              <a:rPr lang="en-US" u="sng" baseline="0" dirty="0" smtClean="0"/>
              <a:t>He</a:t>
            </a:r>
            <a:r>
              <a:rPr lang="en-US" baseline="0" dirty="0" smtClean="0"/>
              <a:t> is “suffering” </a:t>
            </a:r>
            <a:r>
              <a:rPr lang="en-US" u="sng" baseline="0" dirty="0" smtClean="0"/>
              <a:t>us</a:t>
            </a:r>
            <a:r>
              <a:rPr lang="en-US" baseline="0" dirty="0" smtClean="0"/>
              <a:t>. He is displaying “long wrath” for what we got ourselves into in the first place. And because He is willing to suffer us from His throne in heaven, millions upon millions of people have answered the call of the gospel. Pain and suffering isn’t evidence of God’s </a:t>
            </a:r>
            <a:r>
              <a:rPr lang="en-US" baseline="0" dirty="0" smtClean="0"/>
              <a:t>absence or evidence of his immorality; </a:t>
            </a:r>
            <a:r>
              <a:rPr lang="en-US" baseline="0" dirty="0" smtClean="0"/>
              <a:t>it is evidence of His long-suffering.</a:t>
            </a:r>
          </a:p>
          <a:p>
            <a:pPr marL="0" lvl="0" indent="0">
              <a:buNone/>
            </a:pPr>
            <a:endParaRPr lang="en-US" baseline="0" dirty="0" smtClean="0"/>
          </a:p>
          <a:p>
            <a:pPr marL="0" lvl="0" indent="0">
              <a:buNone/>
            </a:pPr>
            <a:r>
              <a:rPr lang="en-US" baseline="0" dirty="0" smtClean="0"/>
              <a:t>Atheists who make this argument don’t typically think this through. This is a summary of the two lessons they need:</a:t>
            </a:r>
          </a:p>
          <a:p>
            <a:pPr marL="0" lvl="0" indent="0">
              <a:buNone/>
            </a:pPr>
            <a:endParaRPr lang="en-US" baseline="0" dirty="0" smtClean="0"/>
          </a:p>
          <a:p>
            <a:pPr marL="228600" lvl="0" indent="-228600">
              <a:buAutoNum type="arabicParenR"/>
            </a:pPr>
            <a:r>
              <a:rPr lang="en-US" dirty="0" smtClean="0"/>
              <a:t>They are more honed in on our suffering than they are God’s.</a:t>
            </a:r>
            <a:r>
              <a:rPr lang="en-US" baseline="0" dirty="0" smtClean="0"/>
              <a:t> What about what He “suffers” from us? What about the fact that He sent </a:t>
            </a:r>
            <a:r>
              <a:rPr lang="en-US" baseline="0" dirty="0" smtClean="0"/>
              <a:t>Jesus </a:t>
            </a:r>
            <a:r>
              <a:rPr lang="en-US" baseline="0" dirty="0" smtClean="0"/>
              <a:t>to suffer and die for us?</a:t>
            </a:r>
          </a:p>
          <a:p>
            <a:pPr marL="228600" lvl="0" indent="-228600">
              <a:buAutoNum type="arabicParenR"/>
            </a:pPr>
            <a:endParaRPr lang="en-US" baseline="0" dirty="0" smtClean="0"/>
          </a:p>
          <a:p>
            <a:pPr marL="228600" lvl="0" indent="-228600">
              <a:buAutoNum type="arabicParenR"/>
            </a:pPr>
            <a:r>
              <a:rPr lang="en-US" baseline="0" dirty="0" smtClean="0"/>
              <a:t>They assume inaction by God negates either His love or His existence. They never consider the fact that He is being patient, knowing the fruit that patient love can bring. Example, how many Christians were killed or imprisoned by Saul of Tarsus when he was persecuting the church. We’re never told. But let’s assume for argument’s sake it was a thousand. God could have zapped Saul of Tarsus dead the moment he killed or imprisoned the first person. Or </a:t>
            </a:r>
            <a:r>
              <a:rPr lang="en-US" baseline="0" dirty="0" smtClean="0"/>
              <a:t>God </a:t>
            </a:r>
            <a:r>
              <a:rPr lang="en-US" baseline="0" dirty="0" smtClean="0"/>
              <a:t>could have </a:t>
            </a:r>
            <a:r>
              <a:rPr lang="en-US" baseline="0" dirty="0" smtClean="0"/>
              <a:t>done something </a:t>
            </a:r>
            <a:r>
              <a:rPr lang="en-US" baseline="0" dirty="0" smtClean="0"/>
              <a:t>right before he was about to, and he would have saved 999 Christians’ lives, assuming no other Jew with evil intentions took up the mantle which it is likely someone would have. So God could have done this. Or, God could have said, “If I’m patient with this guy a little while longer, he has the potential to really be something.” Again, fast forward almost 2000 years later, are people better or worse for Saul’s conversion? Have at least a thousand people been changed for the better because of the Apostle Paul? I suspect far more than a thousand, probably millions and billions. </a:t>
            </a:r>
          </a:p>
          <a:p>
            <a:pPr marL="228600" lvl="0" indent="-228600">
              <a:buAutoNum type="arabicParenR"/>
            </a:pPr>
            <a:endParaRPr lang="en-US" baseline="0" dirty="0" smtClean="0"/>
          </a:p>
          <a:p>
            <a:pPr marL="0" lvl="0" indent="0">
              <a:buNone/>
            </a:pPr>
            <a:r>
              <a:rPr lang="en-US" baseline="0" dirty="0" smtClean="0"/>
              <a:t>“But that’s not fair to those early Christians who died.” Tell that to them. They gladly went to their death if it meant they could have but a share of Jesus’ suffering.</a:t>
            </a:r>
          </a:p>
          <a:p>
            <a:pPr marL="228600" lvl="0" indent="-228600">
              <a:buAutoNum type="arabicParenR"/>
            </a:pPr>
            <a:endParaRPr lang="en-US" baseline="0" dirty="0" smtClean="0"/>
          </a:p>
          <a:p>
            <a:pPr marL="0" lvl="0" indent="0">
              <a:buNone/>
            </a:pPr>
            <a:r>
              <a:rPr lang="en-US" baseline="0" dirty="0" smtClean="0"/>
              <a:t>“But I don’t believe in God”. Well maybe He believes in you. That’s what patient love is. It’s believing in someone, believing in the power of patient love to transform another individual. </a:t>
            </a:r>
          </a:p>
        </p:txBody>
      </p:sp>
      <p:sp>
        <p:nvSpPr>
          <p:cNvPr id="4" name="Slide Number Placeholder 3"/>
          <p:cNvSpPr>
            <a:spLocks noGrp="1"/>
          </p:cNvSpPr>
          <p:nvPr>
            <p:ph type="sldNum" sz="quarter" idx="10"/>
          </p:nvPr>
        </p:nvSpPr>
        <p:spPr/>
        <p:txBody>
          <a:bodyPr/>
          <a:lstStyle/>
          <a:p>
            <a:fld id="{AABF758D-4EC2-404F-812A-8AB2BB741638}" type="slidenum">
              <a:rPr lang="en-US" smtClean="0"/>
              <a:t>7</a:t>
            </a:fld>
            <a:endParaRPr lang="en-US"/>
          </a:p>
        </p:txBody>
      </p:sp>
    </p:spTree>
    <p:extLst>
      <p:ext uri="{BB962C8B-B14F-4D97-AF65-F5344CB8AC3E}">
        <p14:creationId xmlns:p14="http://schemas.microsoft.com/office/powerpoint/2010/main" val="3131210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aseline="0" dirty="0" smtClean="0"/>
              <a:t>The lesson for the Christian in all of this is that when your patience towards someone seems like it has exhausted itself, imagine where and what you would be if God’s patience had been exhausted with you. Don’t give up on other people. Your patient love may be exactly what they need as a living example of true faith that causes their complete turn around. Patient love has transformed the lives of millions upon millions of lost souls. Patient love has caused newborn Christians to explode with growth and will continue to do so.</a:t>
            </a:r>
          </a:p>
          <a:p>
            <a:pPr marL="0" lvl="0" indent="0">
              <a:buNone/>
            </a:pPr>
            <a:endParaRPr lang="en-US" baseline="0" dirty="0" smtClean="0"/>
          </a:p>
          <a:p>
            <a:pPr marL="0" lvl="0" indent="0">
              <a:buNone/>
            </a:pPr>
            <a:r>
              <a:rPr lang="en-US" baseline="0" dirty="0" smtClean="0"/>
              <a:t>“But its taxing on me.” That’s why its called “long suffering”. Remember what we said in the introductory lesson. You can choose not to love and you’ll avoid a lot of pain and sorrow, no doubt. But if you choose to love, there will be heartache, sleepless nights, crying, upset stomachs, and a lot more. Loving another person is not easy. But its worth it. It never fails. </a:t>
            </a:r>
            <a:endParaRPr lang="en-US" baseline="0" dirty="0" smtClean="0"/>
          </a:p>
          <a:p>
            <a:pPr marL="0" lvl="0" indent="0">
              <a:buNone/>
            </a:pPr>
            <a:endParaRPr lang="en-US" baseline="0" dirty="0" smtClean="0"/>
          </a:p>
          <a:p>
            <a:pPr marL="0" lvl="0" indent="0">
              <a:buNone/>
            </a:pPr>
            <a:r>
              <a:rPr lang="en-US" baseline="0" dirty="0" smtClean="0"/>
              <a:t>Finally, don’t mistake patient love with indifference or lack of action toward sin. You can love some with patience and still gently take them by the hand when they’re not living right. Love demands this, and we’ll hit on that more net week when we talk </a:t>
            </a:r>
            <a:r>
              <a:rPr lang="en-US" baseline="0" smtClean="0"/>
              <a:t>about kindness.</a:t>
            </a:r>
            <a:endParaRPr lang="en-US"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8</a:t>
            </a:fld>
            <a:endParaRPr lang="en-US"/>
          </a:p>
        </p:txBody>
      </p:sp>
    </p:spTree>
    <p:extLst>
      <p:ext uri="{BB962C8B-B14F-4D97-AF65-F5344CB8AC3E}">
        <p14:creationId xmlns:p14="http://schemas.microsoft.com/office/powerpoint/2010/main" val="421333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9B09516F-1C2D-4555-94CE-477E9B4C7202}" type="datetimeFigureOut">
              <a:rPr lang="en-US" smtClean="0"/>
              <a:t>1/19/2019</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AE4A9645-F349-4A19-A60D-B06473EC59F2}"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06679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09516F-1C2D-4555-94CE-477E9B4C7202}"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298456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09516F-1C2D-4555-94CE-477E9B4C7202}"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12123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09516F-1C2D-4555-94CE-477E9B4C7202}"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193696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9B09516F-1C2D-4555-94CE-477E9B4C7202}" type="datetimeFigureOut">
              <a:rPr lang="en-US" smtClean="0"/>
              <a:t>1/19/2019</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AE4A9645-F349-4A19-A60D-B06473EC59F2}"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738231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09516F-1C2D-4555-94CE-477E9B4C7202}"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137114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09516F-1C2D-4555-94CE-477E9B4C7202}" type="datetimeFigureOut">
              <a:rPr lang="en-US" smtClean="0"/>
              <a:t>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191493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09516F-1C2D-4555-94CE-477E9B4C7202}" type="datetimeFigureOut">
              <a:rPr lang="en-US" smtClean="0"/>
              <a:t>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91073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9516F-1C2D-4555-94CE-477E9B4C7202}" type="datetimeFigureOut">
              <a:rPr lang="en-US" smtClean="0"/>
              <a:t>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360510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B09516F-1C2D-4555-94CE-477E9B4C7202}" type="datetimeFigureOut">
              <a:rPr lang="en-US" smtClean="0"/>
              <a:t>1/19/2019</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AE4A9645-F349-4A19-A60D-B06473EC59F2}"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917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B09516F-1C2D-4555-94CE-477E9B4C7202}" type="datetimeFigureOut">
              <a:rPr lang="en-US" smtClean="0"/>
              <a:t>1/19/2019</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AE4A9645-F349-4A19-A60D-B06473EC59F2}"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903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9B09516F-1C2D-4555-94CE-477E9B4C7202}" type="datetimeFigureOut">
              <a:rPr lang="en-US" smtClean="0"/>
              <a:t>1/19/2019</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AE4A9645-F349-4A19-A60D-B06473EC59F2}"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155040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2077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What Is Patience?</a:t>
            </a:r>
            <a:endParaRPr lang="en-US" sz="6500" b="1" dirty="0"/>
          </a:p>
        </p:txBody>
      </p:sp>
      <p:sp>
        <p:nvSpPr>
          <p:cNvPr id="4" name="Content Placeholder 3"/>
          <p:cNvSpPr>
            <a:spLocks noGrp="1"/>
          </p:cNvSpPr>
          <p:nvPr>
            <p:ph idx="1"/>
          </p:nvPr>
        </p:nvSpPr>
        <p:spPr>
          <a:xfrm>
            <a:off x="668214" y="1014413"/>
            <a:ext cx="4989635" cy="614362"/>
          </a:xfrm>
        </p:spPr>
        <p:txBody>
          <a:bodyPr>
            <a:noAutofit/>
          </a:bodyPr>
          <a:lstStyle/>
          <a:p>
            <a:pPr marL="0" indent="0">
              <a:buNone/>
            </a:pPr>
            <a:r>
              <a:rPr lang="en-US" sz="3500" dirty="0" smtClean="0"/>
              <a:t>“Patient” = </a:t>
            </a:r>
            <a:r>
              <a:rPr lang="en-US" sz="3500" u="sng" dirty="0" smtClean="0"/>
              <a:t>makrothumeó</a:t>
            </a:r>
            <a:endParaRPr lang="en-US" sz="3500" u="sng" dirty="0"/>
          </a:p>
        </p:txBody>
      </p:sp>
      <p:sp>
        <p:nvSpPr>
          <p:cNvPr id="6" name="Content Placeholder 3"/>
          <p:cNvSpPr txBox="1">
            <a:spLocks/>
          </p:cNvSpPr>
          <p:nvPr/>
        </p:nvSpPr>
        <p:spPr>
          <a:xfrm>
            <a:off x="668214" y="2796713"/>
            <a:ext cx="4989634" cy="614362"/>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US" sz="3300" dirty="0" smtClean="0"/>
              <a:t>“long” + “wrath”</a:t>
            </a:r>
            <a:endParaRPr lang="en-US" sz="3300" dirty="0"/>
          </a:p>
        </p:txBody>
      </p:sp>
      <p:pic>
        <p:nvPicPr>
          <p:cNvPr id="1026" name="Picture 2" descr="Image result for long suff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4" y="3708148"/>
            <a:ext cx="4989635" cy="3021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ong suffe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866" y="864525"/>
            <a:ext cx="3257551" cy="58648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68214" y="1868698"/>
            <a:ext cx="4789612" cy="630942"/>
          </a:xfrm>
          <a:prstGeom prst="rect">
            <a:avLst/>
          </a:prstGeom>
        </p:spPr>
        <p:txBody>
          <a:bodyPr wrap="square">
            <a:spAutoFit/>
          </a:bodyPr>
          <a:lstStyle/>
          <a:p>
            <a:pPr algn="ctr"/>
            <a:r>
              <a:rPr lang="en-US" sz="3500" u="sng" dirty="0" err="1"/>
              <a:t>makros</a:t>
            </a:r>
            <a:r>
              <a:rPr lang="en-US" sz="3500" dirty="0"/>
              <a:t> + </a:t>
            </a:r>
            <a:r>
              <a:rPr lang="en-US" sz="3500" u="sng" dirty="0"/>
              <a:t>thumos</a:t>
            </a:r>
          </a:p>
        </p:txBody>
      </p:sp>
      <p:sp>
        <p:nvSpPr>
          <p:cNvPr id="10" name="Rectangle 9"/>
          <p:cNvSpPr/>
          <p:nvPr/>
        </p:nvSpPr>
        <p:spPr>
          <a:xfrm>
            <a:off x="668214" y="864525"/>
            <a:ext cx="4989635" cy="2707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320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3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3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fade">
                                      <p:cBhvr>
                                        <p:cTn id="3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 God Is Long-Suffering</a:t>
            </a:r>
            <a:endParaRPr lang="en-US" sz="6500" b="1" dirty="0"/>
          </a:p>
        </p:txBody>
      </p:sp>
      <p:sp>
        <p:nvSpPr>
          <p:cNvPr id="3" name="Content Placeholder 2"/>
          <p:cNvSpPr>
            <a:spLocks noGrp="1"/>
          </p:cNvSpPr>
          <p:nvPr>
            <p:ph idx="1"/>
          </p:nvPr>
        </p:nvSpPr>
        <p:spPr>
          <a:xfrm>
            <a:off x="532015" y="4186237"/>
            <a:ext cx="8611984" cy="2671763"/>
          </a:xfrm>
        </p:spPr>
        <p:txBody>
          <a:bodyPr>
            <a:normAutofit fontScale="92500" lnSpcReduction="10000"/>
          </a:bodyPr>
          <a:lstStyle/>
          <a:p>
            <a:r>
              <a:rPr lang="en-US" sz="2500" b="1" dirty="0" smtClean="0"/>
              <a:t>2 Pet 3:9</a:t>
            </a:r>
            <a:r>
              <a:rPr lang="en-US" sz="2500" dirty="0" smtClean="0"/>
              <a:t> – “</a:t>
            </a:r>
            <a:r>
              <a:rPr lang="en-US" sz="2500" dirty="0"/>
              <a:t>The Lord is not slow about His promise, as some count slowness, but is </a:t>
            </a:r>
            <a:r>
              <a:rPr lang="en-US" sz="2500" u="sng" dirty="0"/>
              <a:t>patient</a:t>
            </a:r>
            <a:r>
              <a:rPr lang="en-US" sz="2500" dirty="0"/>
              <a:t> toward you, not wishing for any to perish but for all to come to repentance</a:t>
            </a:r>
            <a:r>
              <a:rPr lang="en-US" sz="2500" dirty="0" smtClean="0"/>
              <a:t>.”</a:t>
            </a:r>
          </a:p>
          <a:p>
            <a:r>
              <a:rPr lang="en-US" sz="2500" b="1" dirty="0" smtClean="0"/>
              <a:t>2 Pet 3:3-4</a:t>
            </a:r>
            <a:r>
              <a:rPr lang="en-US" sz="2500" dirty="0" smtClean="0"/>
              <a:t> – “</a:t>
            </a:r>
            <a:r>
              <a:rPr lang="en-US" sz="2500" b="1" baseline="30000" dirty="0" smtClean="0"/>
              <a:t>3</a:t>
            </a:r>
            <a:r>
              <a:rPr lang="en-US" sz="2500" dirty="0" smtClean="0"/>
              <a:t>Know </a:t>
            </a:r>
            <a:r>
              <a:rPr lang="en-US" sz="2500" dirty="0"/>
              <a:t>this first of all, that in the last days mockers will come with </a:t>
            </a:r>
            <a:r>
              <a:rPr lang="en-US" sz="2500" dirty="0" smtClean="0"/>
              <a:t>their mocking</a:t>
            </a:r>
            <a:r>
              <a:rPr lang="en-US" sz="2500" dirty="0"/>
              <a:t>, following after their own lusts, </a:t>
            </a:r>
            <a:r>
              <a:rPr lang="en-US" sz="2500" b="1" baseline="30000" dirty="0" smtClean="0"/>
              <a:t>4</a:t>
            </a:r>
            <a:r>
              <a:rPr lang="en-US" sz="2500" dirty="0" smtClean="0"/>
              <a:t>and </a:t>
            </a:r>
            <a:r>
              <a:rPr lang="en-US" sz="2500" dirty="0"/>
              <a:t>saying, </a:t>
            </a:r>
            <a:r>
              <a:rPr lang="en-US" sz="2500" dirty="0" smtClean="0"/>
              <a:t>‘Where </a:t>
            </a:r>
            <a:r>
              <a:rPr lang="en-US" sz="2500" dirty="0"/>
              <a:t>is the promise of His coming? For ever since the fathers fell asleep, all continues just as it was from the beginning of creation</a:t>
            </a:r>
            <a:r>
              <a:rPr lang="en-US" sz="2500" dirty="0" smtClean="0"/>
              <a:t>.’”</a:t>
            </a:r>
          </a:p>
          <a:p>
            <a:endParaRPr lang="en-US" sz="1800" dirty="0" smtClean="0"/>
          </a:p>
          <a:p>
            <a:endParaRPr lang="en-US" sz="1800" dirty="0"/>
          </a:p>
        </p:txBody>
      </p:sp>
      <p:pic>
        <p:nvPicPr>
          <p:cNvPr id="2050" name="Picture 2" descr="Image result for God is pati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4" t="5318" r="14538" b="24575"/>
          <a:stretch/>
        </p:blipFill>
        <p:spPr bwMode="auto">
          <a:xfrm>
            <a:off x="668215" y="1014412"/>
            <a:ext cx="8361485" cy="304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140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 Jesus Is Long-Suffering</a:t>
            </a:r>
            <a:endParaRPr lang="en-US" sz="6500" b="1" dirty="0"/>
          </a:p>
        </p:txBody>
      </p:sp>
      <p:sp>
        <p:nvSpPr>
          <p:cNvPr id="3" name="Content Placeholder 2"/>
          <p:cNvSpPr>
            <a:spLocks noGrp="1"/>
          </p:cNvSpPr>
          <p:nvPr>
            <p:ph idx="1"/>
          </p:nvPr>
        </p:nvSpPr>
        <p:spPr>
          <a:xfrm>
            <a:off x="532015" y="1128713"/>
            <a:ext cx="8611984" cy="5729287"/>
          </a:xfrm>
        </p:spPr>
        <p:txBody>
          <a:bodyPr>
            <a:normAutofit/>
          </a:bodyPr>
          <a:lstStyle/>
          <a:p>
            <a:r>
              <a:rPr lang="en-US" sz="2500" b="1" dirty="0" smtClean="0"/>
              <a:t>Luke 22:24</a:t>
            </a:r>
            <a:r>
              <a:rPr lang="en-US" sz="2500" dirty="0"/>
              <a:t> </a:t>
            </a:r>
            <a:r>
              <a:rPr lang="en-US" sz="2500" dirty="0" smtClean="0"/>
              <a:t>– “</a:t>
            </a:r>
            <a:r>
              <a:rPr lang="en-US" sz="2500" dirty="0"/>
              <a:t>And there arose also a dispute among them as to which one of them was regarded to be greatest.</a:t>
            </a:r>
            <a:r>
              <a:rPr lang="en-US" sz="2500" dirty="0" smtClean="0"/>
              <a:t>”</a:t>
            </a:r>
            <a:endParaRPr lang="en-US" sz="2500" b="1" dirty="0" smtClean="0"/>
          </a:p>
          <a:p>
            <a:r>
              <a:rPr lang="en-US" sz="2500" b="1" dirty="0" smtClean="0"/>
              <a:t>John 13:4-5</a:t>
            </a:r>
            <a:r>
              <a:rPr lang="en-US" sz="2500" dirty="0"/>
              <a:t> </a:t>
            </a:r>
            <a:r>
              <a:rPr lang="en-US" sz="2500" dirty="0" smtClean="0"/>
              <a:t>– “[Jesus] got </a:t>
            </a:r>
            <a:r>
              <a:rPr lang="en-US" sz="2500" dirty="0"/>
              <a:t>up from supper, </a:t>
            </a:r>
            <a:r>
              <a:rPr lang="en-US" sz="2500" dirty="0" smtClean="0"/>
              <a:t>and laid </a:t>
            </a:r>
            <a:r>
              <a:rPr lang="en-US" sz="2500" dirty="0"/>
              <a:t>aside His garments; and taking a towel, He girded Himself</a:t>
            </a:r>
            <a:r>
              <a:rPr lang="en-US" sz="2500" dirty="0" smtClean="0"/>
              <a:t>. </a:t>
            </a:r>
            <a:r>
              <a:rPr lang="en-US" sz="2500" dirty="0"/>
              <a:t>Then </a:t>
            </a:r>
            <a:r>
              <a:rPr lang="en-US" sz="2500" dirty="0" smtClean="0"/>
              <a:t>He poured </a:t>
            </a:r>
            <a:r>
              <a:rPr lang="en-US" sz="2500" dirty="0"/>
              <a:t>water into the basin, and began to wash the disciples’ feet and to wipe them with the towel with which He was girded.</a:t>
            </a:r>
            <a:r>
              <a:rPr lang="en-US" sz="2500" dirty="0" smtClean="0"/>
              <a:t>”</a:t>
            </a:r>
          </a:p>
          <a:p>
            <a:endParaRPr lang="en-US" sz="1800" dirty="0"/>
          </a:p>
        </p:txBody>
      </p:sp>
      <p:pic>
        <p:nvPicPr>
          <p:cNvPr id="3076" name="Picture 4" descr="Image result for we love because he first loved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5" y="3993357"/>
            <a:ext cx="8347198" cy="275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22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100" b="1" dirty="0" smtClean="0"/>
              <a:t>Patient Love Wins People</a:t>
            </a:r>
            <a:endParaRPr lang="en-US" sz="6100" b="1" dirty="0"/>
          </a:p>
        </p:txBody>
      </p:sp>
      <p:sp>
        <p:nvSpPr>
          <p:cNvPr id="3" name="Content Placeholder 2"/>
          <p:cNvSpPr>
            <a:spLocks noGrp="1"/>
          </p:cNvSpPr>
          <p:nvPr>
            <p:ph idx="1"/>
          </p:nvPr>
        </p:nvSpPr>
        <p:spPr>
          <a:xfrm>
            <a:off x="532015" y="864525"/>
            <a:ext cx="8611984" cy="5993475"/>
          </a:xfrm>
        </p:spPr>
        <p:txBody>
          <a:bodyPr>
            <a:normAutofit fontScale="92500" lnSpcReduction="10000"/>
          </a:bodyPr>
          <a:lstStyle/>
          <a:p>
            <a:r>
              <a:rPr lang="en-US" sz="2500" u="sng" dirty="0" smtClean="0"/>
              <a:t>The Apostles</a:t>
            </a:r>
          </a:p>
          <a:p>
            <a:pPr lvl="1"/>
            <a:r>
              <a:rPr lang="en-US" sz="1800" b="1" i="0" dirty="0"/>
              <a:t>Acts 10:25-26</a:t>
            </a:r>
            <a:r>
              <a:rPr lang="en-US" sz="1800" i="0" dirty="0"/>
              <a:t> – </a:t>
            </a:r>
            <a:r>
              <a:rPr lang="en-US" sz="1800" i="0" dirty="0" smtClean="0"/>
              <a:t>“</a:t>
            </a:r>
            <a:r>
              <a:rPr lang="en-US" sz="1800" i="0" baseline="30000" dirty="0" smtClean="0"/>
              <a:t>2</a:t>
            </a:r>
            <a:r>
              <a:rPr lang="en-US" altLang="en-US" sz="1800" i="0" baseline="30000" dirty="0" smtClean="0"/>
              <a:t>5</a:t>
            </a:r>
            <a:r>
              <a:rPr lang="en-US" sz="1800" i="0" dirty="0" smtClean="0">
                <a:solidFill>
                  <a:schemeClr val="tx1"/>
                </a:solidFill>
              </a:rPr>
              <a:t>When </a:t>
            </a:r>
            <a:r>
              <a:rPr lang="en-US" sz="1800" i="0" dirty="0">
                <a:solidFill>
                  <a:schemeClr val="tx1"/>
                </a:solidFill>
              </a:rPr>
              <a:t>Peter entered, Cornelius met him, and fell at his feet and worshiped him. </a:t>
            </a:r>
            <a:r>
              <a:rPr lang="en-US" sz="1800" i="0" baseline="30000" dirty="0" smtClean="0"/>
              <a:t>26</a:t>
            </a:r>
            <a:r>
              <a:rPr lang="en-US" sz="1800" i="0" dirty="0" smtClean="0">
                <a:solidFill>
                  <a:schemeClr val="tx1"/>
                </a:solidFill>
              </a:rPr>
              <a:t>But </a:t>
            </a:r>
            <a:r>
              <a:rPr lang="en-US" sz="1800" i="0" dirty="0">
                <a:solidFill>
                  <a:schemeClr val="tx1"/>
                </a:solidFill>
              </a:rPr>
              <a:t>Peter raised him up, saying, ‘Stand up; I too am just a man</a:t>
            </a:r>
            <a:r>
              <a:rPr lang="en-US" sz="1800" i="0" dirty="0" smtClean="0">
                <a:solidFill>
                  <a:schemeClr val="tx1"/>
                </a:solidFill>
              </a:rPr>
              <a:t>.’”</a:t>
            </a:r>
          </a:p>
          <a:p>
            <a:pPr lvl="1"/>
            <a:r>
              <a:rPr lang="en-US" sz="1800" b="1" i="0" dirty="0">
                <a:solidFill>
                  <a:schemeClr val="tx1"/>
                </a:solidFill>
              </a:rPr>
              <a:t>2 Pet 1:1a</a:t>
            </a:r>
            <a:r>
              <a:rPr lang="en-US" sz="1800" i="0" dirty="0">
                <a:solidFill>
                  <a:schemeClr val="tx1"/>
                </a:solidFill>
              </a:rPr>
              <a:t> – “Simon Peter, a bond-servant and apostle of Jesus Christ</a:t>
            </a:r>
            <a:r>
              <a:rPr lang="en-US" sz="1800" i="0" dirty="0" smtClean="0">
                <a:solidFill>
                  <a:schemeClr val="tx1"/>
                </a:solidFill>
              </a:rPr>
              <a:t>…”</a:t>
            </a:r>
          </a:p>
          <a:p>
            <a:r>
              <a:rPr lang="en-US" sz="2500" i="0" u="sng" dirty="0" smtClean="0"/>
              <a:t>Saul of Tarsus</a:t>
            </a:r>
          </a:p>
          <a:p>
            <a:pPr lvl="1"/>
            <a:r>
              <a:rPr lang="en-US" altLang="en-US" sz="1800" b="1" i="0" dirty="0"/>
              <a:t>1 Tim 1:15-16</a:t>
            </a:r>
            <a:r>
              <a:rPr lang="en-US" altLang="en-US" sz="1800" i="0" dirty="0"/>
              <a:t> – “</a:t>
            </a:r>
            <a:r>
              <a:rPr lang="en-US" altLang="en-US" sz="1800" i="0" baseline="30000" dirty="0"/>
              <a:t>15</a:t>
            </a:r>
            <a:r>
              <a:rPr lang="en-US" altLang="en-US" sz="1800" i="0" dirty="0"/>
              <a:t>It is a trustworthy statement, deserving full acceptance, that Christ Jesus came into the world to save sinners, among whom I am foremost of all. </a:t>
            </a:r>
            <a:r>
              <a:rPr lang="en-US" altLang="en-US" sz="1800" i="0" baseline="30000" dirty="0"/>
              <a:t>16</a:t>
            </a:r>
            <a:r>
              <a:rPr lang="en-US" altLang="en-US" sz="1800" i="0" dirty="0"/>
              <a:t>Yet for this reason I found mercy, so that in me as the foremost, Jesus Christ might demonstrate </a:t>
            </a:r>
            <a:r>
              <a:rPr lang="en-US" altLang="en-US" sz="1800" i="0" u="sng" dirty="0"/>
              <a:t>His perfect patience</a:t>
            </a:r>
            <a:r>
              <a:rPr lang="en-US" altLang="en-US" sz="1800" i="0" dirty="0"/>
              <a:t> as an example for those who would believe in Him for eternal life</a:t>
            </a:r>
            <a:r>
              <a:rPr lang="en-US" altLang="en-US" sz="1800" i="0" dirty="0" smtClean="0"/>
              <a:t>.”</a:t>
            </a:r>
            <a:endParaRPr lang="en-US" sz="1800" i="0" dirty="0" smtClean="0"/>
          </a:p>
          <a:p>
            <a:r>
              <a:rPr lang="en-US" sz="2500" u="sng" dirty="0" smtClean="0"/>
              <a:t>The Centurion</a:t>
            </a:r>
          </a:p>
          <a:p>
            <a:pPr lvl="1"/>
            <a:r>
              <a:rPr lang="en-US" sz="1800" b="1" i="0" dirty="0" smtClean="0"/>
              <a:t>Mark 15:39</a:t>
            </a:r>
            <a:r>
              <a:rPr lang="en-US" sz="1800" i="0" dirty="0" smtClean="0"/>
              <a:t> – “When </a:t>
            </a:r>
            <a:r>
              <a:rPr lang="en-US" sz="1800" i="0" dirty="0"/>
              <a:t>the centurion, who was </a:t>
            </a:r>
            <a:r>
              <a:rPr lang="en-US" sz="1800" i="0" dirty="0" smtClean="0"/>
              <a:t>standing</a:t>
            </a:r>
            <a:r>
              <a:rPr lang="en-US" sz="1800" i="0" dirty="0"/>
              <a:t> </a:t>
            </a:r>
            <a:r>
              <a:rPr lang="en-US" sz="1800" i="0" dirty="0" smtClean="0"/>
              <a:t>right </a:t>
            </a:r>
            <a:r>
              <a:rPr lang="en-US" sz="1800" i="0" dirty="0"/>
              <a:t>in front of Him, </a:t>
            </a:r>
            <a:r>
              <a:rPr lang="en-US" sz="1800" i="0" dirty="0" smtClean="0"/>
              <a:t>saw</a:t>
            </a:r>
            <a:r>
              <a:rPr lang="en-US" sz="1800" i="0" dirty="0"/>
              <a:t> </a:t>
            </a:r>
            <a:r>
              <a:rPr lang="en-US" sz="1800" i="0" dirty="0" smtClean="0"/>
              <a:t>the </a:t>
            </a:r>
            <a:r>
              <a:rPr lang="en-US" sz="1800" i="0" dirty="0"/>
              <a:t>way He breathed His last, he said, </a:t>
            </a:r>
            <a:r>
              <a:rPr lang="en-US" sz="1800" i="0" dirty="0" smtClean="0"/>
              <a:t>‘Truly </a:t>
            </a:r>
            <a:r>
              <a:rPr lang="en-US" sz="1800" i="0" dirty="0"/>
              <a:t>this man </a:t>
            </a:r>
            <a:r>
              <a:rPr lang="en-US" sz="1800" i="0" dirty="0" smtClean="0"/>
              <a:t>was</a:t>
            </a:r>
            <a:r>
              <a:rPr lang="en-US" sz="1800" i="0" dirty="0"/>
              <a:t> </a:t>
            </a:r>
            <a:r>
              <a:rPr lang="en-US" sz="1800" i="0" dirty="0" smtClean="0"/>
              <a:t>the </a:t>
            </a:r>
            <a:r>
              <a:rPr lang="en-US" sz="1800" i="0" dirty="0"/>
              <a:t>Son of God</a:t>
            </a:r>
            <a:r>
              <a:rPr lang="en-US" sz="1800" i="0" dirty="0" smtClean="0"/>
              <a:t>!’”</a:t>
            </a:r>
          </a:p>
          <a:p>
            <a:r>
              <a:rPr lang="en-US" sz="2500" u="sng" dirty="0" smtClean="0"/>
              <a:t>The Thief On The Cross</a:t>
            </a:r>
          </a:p>
          <a:p>
            <a:pPr lvl="1"/>
            <a:r>
              <a:rPr lang="en-US" sz="1800" b="1" i="0" dirty="0" smtClean="0"/>
              <a:t>Luke 23:39-42</a:t>
            </a:r>
            <a:r>
              <a:rPr lang="en-US" sz="1800" i="0" dirty="0" smtClean="0"/>
              <a:t> – “</a:t>
            </a:r>
            <a:r>
              <a:rPr lang="en-US" sz="1800" b="1" i="0" baseline="30000" dirty="0" smtClean="0"/>
              <a:t>39</a:t>
            </a:r>
            <a:r>
              <a:rPr lang="en-US" sz="1800" i="0" dirty="0" smtClean="0"/>
              <a:t>One </a:t>
            </a:r>
            <a:r>
              <a:rPr lang="en-US" sz="1800" i="0" dirty="0"/>
              <a:t>of the criminals who were </a:t>
            </a:r>
            <a:r>
              <a:rPr lang="en-US" sz="1800" i="0" dirty="0" smtClean="0"/>
              <a:t>hanged there was hurling abuse </a:t>
            </a:r>
            <a:r>
              <a:rPr lang="en-US" sz="1800" i="0" dirty="0"/>
              <a:t>at Him, </a:t>
            </a:r>
            <a:r>
              <a:rPr lang="en-US" sz="1800" i="0" dirty="0" smtClean="0"/>
              <a:t>saying, ‘Are </a:t>
            </a:r>
            <a:r>
              <a:rPr lang="en-US" sz="1800" i="0" dirty="0"/>
              <a:t>You not </a:t>
            </a:r>
            <a:r>
              <a:rPr lang="en-US" sz="1800" i="0" dirty="0" smtClean="0"/>
              <a:t>the</a:t>
            </a:r>
            <a:r>
              <a:rPr lang="en-US" sz="1800" i="0" dirty="0"/>
              <a:t> </a:t>
            </a:r>
            <a:r>
              <a:rPr lang="en-US" sz="1800" i="0" dirty="0" smtClean="0"/>
              <a:t>Christ</a:t>
            </a:r>
            <a:r>
              <a:rPr lang="en-US" sz="1800" i="0" dirty="0"/>
              <a:t>? Save Yourself </a:t>
            </a:r>
            <a:r>
              <a:rPr lang="en-US" sz="1800" i="0" dirty="0" smtClean="0"/>
              <a:t>and us!’ </a:t>
            </a:r>
            <a:r>
              <a:rPr lang="en-US" sz="1800" b="1" i="0" baseline="30000" dirty="0" smtClean="0"/>
              <a:t>40</a:t>
            </a:r>
            <a:r>
              <a:rPr lang="en-US" sz="1800" i="0" dirty="0" smtClean="0"/>
              <a:t>But the other </a:t>
            </a:r>
            <a:r>
              <a:rPr lang="en-US" sz="1800" i="0" dirty="0"/>
              <a:t>answered, and rebuking him said, </a:t>
            </a:r>
            <a:r>
              <a:rPr lang="en-US" sz="1800" i="0" dirty="0" smtClean="0"/>
              <a:t>‘Do </a:t>
            </a:r>
            <a:r>
              <a:rPr lang="en-US" sz="1800" i="0" dirty="0"/>
              <a:t>you not even fear God, since you are under the same sentence of condemnation? </a:t>
            </a:r>
            <a:r>
              <a:rPr lang="en-US" sz="1800" b="1" i="0" baseline="30000" dirty="0" smtClean="0"/>
              <a:t>41</a:t>
            </a:r>
            <a:r>
              <a:rPr lang="en-US" sz="1800" i="0" dirty="0" smtClean="0"/>
              <a:t>And </a:t>
            </a:r>
            <a:r>
              <a:rPr lang="en-US" sz="1800" i="0" dirty="0"/>
              <a:t>we indeed are suffering justly, for we are </a:t>
            </a:r>
            <a:r>
              <a:rPr lang="en-US" sz="1800" i="0" dirty="0" smtClean="0"/>
              <a:t>receiving</a:t>
            </a:r>
            <a:r>
              <a:rPr lang="en-US" sz="1800" i="0" dirty="0"/>
              <a:t> </a:t>
            </a:r>
            <a:r>
              <a:rPr lang="en-US" sz="1800" i="0" dirty="0" smtClean="0"/>
              <a:t>what </a:t>
            </a:r>
            <a:r>
              <a:rPr lang="en-US" sz="1800" i="0" dirty="0"/>
              <a:t>we deserve for our deeds; but this man has done nothing wrong</a:t>
            </a:r>
            <a:r>
              <a:rPr lang="en-US" sz="1800" i="0" dirty="0" smtClean="0"/>
              <a:t>.’</a:t>
            </a:r>
            <a:r>
              <a:rPr lang="en-US" sz="1800" i="0" dirty="0"/>
              <a:t> </a:t>
            </a:r>
            <a:r>
              <a:rPr lang="en-US" sz="1800" b="1" i="0" baseline="30000" dirty="0" smtClean="0"/>
              <a:t>42</a:t>
            </a:r>
            <a:r>
              <a:rPr lang="en-US" sz="1800" i="0" dirty="0" smtClean="0"/>
              <a:t>And </a:t>
            </a:r>
            <a:r>
              <a:rPr lang="en-US" sz="1800" i="0" dirty="0"/>
              <a:t>he was saying</a:t>
            </a:r>
            <a:r>
              <a:rPr lang="en-US" sz="1800" i="0" dirty="0" smtClean="0"/>
              <a:t>, ‘Jesus, remember </a:t>
            </a:r>
            <a:r>
              <a:rPr lang="en-US" sz="1800" i="0" dirty="0"/>
              <a:t>me when You </a:t>
            </a:r>
            <a:r>
              <a:rPr lang="en-US" sz="1800" i="0" dirty="0" smtClean="0"/>
              <a:t>come</a:t>
            </a:r>
            <a:r>
              <a:rPr lang="en-US" sz="1800" i="0" dirty="0"/>
              <a:t> </a:t>
            </a:r>
            <a:r>
              <a:rPr lang="en-US" sz="1800" i="0" dirty="0" smtClean="0"/>
              <a:t>in </a:t>
            </a:r>
            <a:r>
              <a:rPr lang="en-US" sz="1800" i="0" dirty="0"/>
              <a:t>Your </a:t>
            </a:r>
            <a:r>
              <a:rPr lang="en-US" sz="1800" i="0" dirty="0" smtClean="0"/>
              <a:t>kingdom!’”</a:t>
            </a:r>
          </a:p>
          <a:p>
            <a:pPr lvl="1"/>
            <a:endParaRPr lang="en-US" sz="1800" dirty="0" smtClean="0"/>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2255587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The Better Way</a:t>
            </a:r>
            <a:endParaRPr lang="en-US" sz="6500" b="1" dirty="0"/>
          </a:p>
        </p:txBody>
      </p:sp>
      <p:sp>
        <p:nvSpPr>
          <p:cNvPr id="3" name="Content Placeholder 2"/>
          <p:cNvSpPr>
            <a:spLocks noGrp="1"/>
          </p:cNvSpPr>
          <p:nvPr>
            <p:ph idx="1"/>
          </p:nvPr>
        </p:nvSpPr>
        <p:spPr>
          <a:xfrm>
            <a:off x="532015" y="864525"/>
            <a:ext cx="8611984" cy="5993475"/>
          </a:xfrm>
        </p:spPr>
        <p:txBody>
          <a:bodyPr>
            <a:normAutofit/>
          </a:bodyPr>
          <a:lstStyle/>
          <a:p>
            <a:endParaRPr lang="en-US" sz="1800" dirty="0" smtClean="0"/>
          </a:p>
          <a:p>
            <a:endParaRPr lang="en-US" sz="1800" dirty="0" smtClean="0"/>
          </a:p>
          <a:p>
            <a:endParaRPr lang="en-US" sz="1800" dirty="0" smtClean="0"/>
          </a:p>
          <a:p>
            <a:endParaRPr lang="en-US" sz="1800" dirty="0"/>
          </a:p>
        </p:txBody>
      </p:sp>
      <p:pic>
        <p:nvPicPr>
          <p:cNvPr id="4098" name="Picture 2" descr="Image result for And I show you a still more excellent 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3" y="2151614"/>
            <a:ext cx="8361485" cy="2980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8213" y="978825"/>
            <a:ext cx="8361485" cy="1077218"/>
          </a:xfrm>
          <a:prstGeom prst="rect">
            <a:avLst/>
          </a:prstGeom>
        </p:spPr>
        <p:txBody>
          <a:bodyPr wrap="square">
            <a:spAutoFit/>
          </a:bodyPr>
          <a:lstStyle/>
          <a:p>
            <a:r>
              <a:rPr lang="en-US" sz="3100" b="1" dirty="0"/>
              <a:t>1 Cor 12:31</a:t>
            </a:r>
            <a:r>
              <a:rPr lang="en-US" sz="3100" dirty="0"/>
              <a:t> – “But earnestly desire the greater gifts. And I show you </a:t>
            </a:r>
            <a:r>
              <a:rPr lang="en-US" sz="3100" u="sng" dirty="0"/>
              <a:t>a still more excellent way</a:t>
            </a:r>
            <a:r>
              <a:rPr lang="en-US" sz="3100" dirty="0"/>
              <a:t>.”</a:t>
            </a:r>
          </a:p>
        </p:txBody>
      </p:sp>
      <p:sp>
        <p:nvSpPr>
          <p:cNvPr id="6" name="Rectangle 5"/>
          <p:cNvSpPr/>
          <p:nvPr/>
        </p:nvSpPr>
        <p:spPr>
          <a:xfrm>
            <a:off x="668213" y="5235216"/>
            <a:ext cx="8361485" cy="1523494"/>
          </a:xfrm>
          <a:prstGeom prst="rect">
            <a:avLst/>
          </a:prstGeom>
        </p:spPr>
        <p:txBody>
          <a:bodyPr wrap="square">
            <a:spAutoFit/>
          </a:bodyPr>
          <a:lstStyle/>
          <a:p>
            <a:r>
              <a:rPr lang="en-US" sz="3100" b="1" dirty="0"/>
              <a:t>Col 1:11</a:t>
            </a:r>
            <a:r>
              <a:rPr lang="en-US" sz="3100" dirty="0"/>
              <a:t> – “</a:t>
            </a:r>
            <a:r>
              <a:rPr lang="en-US" sz="3100" u="sng" dirty="0"/>
              <a:t>strengthened with all power</a:t>
            </a:r>
            <a:r>
              <a:rPr lang="en-US" sz="3100" dirty="0"/>
              <a:t>, according to His glorious might, for </a:t>
            </a:r>
            <a:r>
              <a:rPr lang="en-US" sz="3100" dirty="0" smtClean="0"/>
              <a:t>the attaining </a:t>
            </a:r>
            <a:r>
              <a:rPr lang="en-US" sz="3100" dirty="0"/>
              <a:t>of all steadfastness </a:t>
            </a:r>
            <a:r>
              <a:rPr lang="en-US" sz="3100" dirty="0" smtClean="0"/>
              <a:t>and patience; joyously”</a:t>
            </a:r>
            <a:endParaRPr lang="en-US" sz="3100" dirty="0"/>
          </a:p>
        </p:txBody>
      </p:sp>
    </p:spTree>
    <p:extLst>
      <p:ext uri="{BB962C8B-B14F-4D97-AF65-F5344CB8AC3E}">
        <p14:creationId xmlns:p14="http://schemas.microsoft.com/office/powerpoint/2010/main" val="4124790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Lesson For The Atheist</a:t>
            </a:r>
            <a:endParaRPr lang="en-US" sz="6500" b="1" dirty="0"/>
          </a:p>
        </p:txBody>
      </p:sp>
      <p:sp>
        <p:nvSpPr>
          <p:cNvPr id="3" name="Content Placeholder 2"/>
          <p:cNvSpPr>
            <a:spLocks noGrp="1"/>
          </p:cNvSpPr>
          <p:nvPr>
            <p:ph idx="1"/>
          </p:nvPr>
        </p:nvSpPr>
        <p:spPr>
          <a:xfrm>
            <a:off x="532015" y="864525"/>
            <a:ext cx="8611984" cy="5993475"/>
          </a:xfrm>
        </p:spPr>
        <p:txBody>
          <a:bodyPr>
            <a:normAutofit/>
          </a:bodyPr>
          <a:lstStyle/>
          <a:p>
            <a:endParaRPr lang="en-US" sz="1800" dirty="0" smtClean="0"/>
          </a:p>
          <a:p>
            <a:endParaRPr lang="en-US" sz="1800" dirty="0" smtClean="0"/>
          </a:p>
          <a:p>
            <a:endParaRPr lang="en-US" sz="1800" dirty="0" smtClean="0"/>
          </a:p>
          <a:p>
            <a:endParaRPr lang="en-US" sz="1800" dirty="0"/>
          </a:p>
        </p:txBody>
      </p:sp>
      <p:pic>
        <p:nvPicPr>
          <p:cNvPr id="1028" name="Picture 4" descr="Image result for why doesn't God do something about ev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5" y="1014017"/>
            <a:ext cx="8343050" cy="571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145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200" b="1" dirty="0" smtClean="0"/>
              <a:t>Lesson For The Christian</a:t>
            </a:r>
            <a:endParaRPr lang="en-US" sz="6200" b="1" dirty="0"/>
          </a:p>
        </p:txBody>
      </p:sp>
      <p:sp>
        <p:nvSpPr>
          <p:cNvPr id="3" name="Content Placeholder 2"/>
          <p:cNvSpPr>
            <a:spLocks noGrp="1"/>
          </p:cNvSpPr>
          <p:nvPr>
            <p:ph idx="1"/>
          </p:nvPr>
        </p:nvSpPr>
        <p:spPr>
          <a:xfrm>
            <a:off x="532015" y="864525"/>
            <a:ext cx="8611984" cy="5993475"/>
          </a:xfrm>
        </p:spPr>
        <p:txBody>
          <a:bodyPr>
            <a:normAutofit/>
          </a:bodyPr>
          <a:lstStyle/>
          <a:p>
            <a:endParaRPr lang="en-US" sz="1800" dirty="0" smtClean="0"/>
          </a:p>
          <a:p>
            <a:endParaRPr lang="en-US" sz="1800" dirty="0" smtClean="0"/>
          </a:p>
          <a:p>
            <a:endParaRPr lang="en-US" sz="1800" dirty="0" smtClean="0"/>
          </a:p>
          <a:p>
            <a:endParaRPr lang="en-US" sz="1800" dirty="0"/>
          </a:p>
        </p:txBody>
      </p:sp>
      <p:pic>
        <p:nvPicPr>
          <p:cNvPr id="2050" name="Picture 2" descr="Image result for patient love"/>
          <p:cNvPicPr>
            <a:picLocks noChangeAspect="1" noChangeArrowheads="1"/>
          </p:cNvPicPr>
          <p:nvPr/>
        </p:nvPicPr>
        <p:blipFill rotWithShape="1">
          <a:blip r:embed="rId3">
            <a:extLst>
              <a:ext uri="{28A0092B-C50C-407E-A947-70E740481C1C}">
                <a14:useLocalDpi xmlns:a14="http://schemas.microsoft.com/office/drawing/2010/main" val="0"/>
              </a:ext>
            </a:extLst>
          </a:blip>
          <a:srcRect b="8546"/>
          <a:stretch/>
        </p:blipFill>
        <p:spPr bwMode="auto">
          <a:xfrm>
            <a:off x="668215" y="997261"/>
            <a:ext cx="3972426" cy="57427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e power of patient love"/>
          <p:cNvPicPr>
            <a:picLocks noChangeAspect="1" noChangeArrowheads="1"/>
          </p:cNvPicPr>
          <p:nvPr/>
        </p:nvPicPr>
        <p:blipFill rotWithShape="1">
          <a:blip r:embed="rId4">
            <a:extLst>
              <a:ext uri="{28A0092B-C50C-407E-A947-70E740481C1C}">
                <a14:useLocalDpi xmlns:a14="http://schemas.microsoft.com/office/drawing/2010/main" val="0"/>
              </a:ext>
            </a:extLst>
          </a:blip>
          <a:srcRect l="3866" t="20382" r="3538" b="19520"/>
          <a:stretch/>
        </p:blipFill>
        <p:spPr bwMode="auto">
          <a:xfrm>
            <a:off x="4773374" y="997260"/>
            <a:ext cx="4237892" cy="574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178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33915</TotalTime>
  <Words>1990</Words>
  <Application>Microsoft Office PowerPoint</Application>
  <PresentationFormat>On-screen Show (4:3)</PresentationFormat>
  <Paragraphs>110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Franklin Gothic Book</vt:lpstr>
      <vt:lpstr>Crop</vt:lpstr>
      <vt:lpstr>PowerPoint Presentation</vt:lpstr>
      <vt:lpstr>What Is Patience?</vt:lpstr>
      <vt:lpstr> God Is Long-Suffering</vt:lpstr>
      <vt:lpstr> Jesus Is Long-Suffering</vt:lpstr>
      <vt:lpstr>Patient Love Wins People</vt:lpstr>
      <vt:lpstr>The Better Way</vt:lpstr>
      <vt:lpstr>Lesson For The Atheist</vt:lpstr>
      <vt:lpstr>Lesson For The Christian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154</cp:revision>
  <cp:lastPrinted>2019-01-20T01:23:34Z</cp:lastPrinted>
  <dcterms:created xsi:type="dcterms:W3CDTF">2018-12-12T02:37:37Z</dcterms:created>
  <dcterms:modified xsi:type="dcterms:W3CDTF">2019-01-20T01:26:10Z</dcterms:modified>
</cp:coreProperties>
</file>