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1" r:id="rId5"/>
    <p:sldId id="260" r:id="rId6"/>
    <p:sldId id="259" r:id="rId7"/>
    <p:sldId id="262" r:id="rId8"/>
    <p:sldId id="263" r:id="rId9"/>
    <p:sldId id="267" r:id="rId10"/>
    <p:sldId id="264" r:id="rId11"/>
    <p:sldId id="265" r:id="rId12"/>
    <p:sldId id="266" r:id="rId13"/>
  </p:sldIdLst>
  <p:sldSz cx="9144000" cy="6858000" type="screen4x3"/>
  <p:notesSz cx="9144000" cy="6858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55279" autoAdjust="0"/>
  </p:normalViewPr>
  <p:slideViewPr>
    <p:cSldViewPr snapToGrid="0">
      <p:cViewPr varScale="1">
        <p:scale>
          <a:sx n="63" d="100"/>
          <a:sy n="63" d="100"/>
        </p:scale>
        <p:origin x="2748" y="102"/>
      </p:cViewPr>
      <p:guideLst/>
    </p:cSldViewPr>
  </p:slid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60788" y="0"/>
            <a:ext cx="1622425" cy="1216025"/>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101599" y="1300163"/>
            <a:ext cx="8911772" cy="509247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69C039B-59ED-47AF-9EBF-11277C796155}" type="slidenum">
              <a:rPr lang="es-GT" smtClean="0"/>
              <a:t>‹#›</a:t>
            </a:fld>
            <a:endParaRPr lang="es-GT"/>
          </a:p>
        </p:txBody>
      </p:sp>
    </p:spTree>
    <p:extLst>
      <p:ext uri="{BB962C8B-B14F-4D97-AF65-F5344CB8AC3E}">
        <p14:creationId xmlns:p14="http://schemas.microsoft.com/office/powerpoint/2010/main" val="181033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Lev 4:14</a:t>
            </a:r>
            <a:r>
              <a:rPr lang="en-US" b="0" dirty="0" smtClean="0"/>
              <a:t> (whole congregation) – “</a:t>
            </a:r>
            <a:r>
              <a:rPr lang="en-US" sz="1200" b="0" i="0" kern="1200" dirty="0" smtClean="0">
                <a:solidFill>
                  <a:schemeClr val="tx1"/>
                </a:solidFill>
                <a:effectLst/>
                <a:latin typeface="+mn-lt"/>
                <a:ea typeface="+mn-ea"/>
                <a:cs typeface="+mn-cs"/>
              </a:rPr>
              <a:t>when the sin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they have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committed </a:t>
            </a:r>
            <a:r>
              <a:rPr lang="en-US" sz="1200" b="0" i="0" u="sng" kern="1200" dirty="0" smtClean="0">
                <a:solidFill>
                  <a:schemeClr val="tx1"/>
                </a:solidFill>
                <a:effectLst/>
                <a:latin typeface="+mn-lt"/>
                <a:ea typeface="+mn-ea"/>
                <a:cs typeface="+mn-cs"/>
              </a:rPr>
              <a:t>becomes known</a:t>
            </a:r>
            <a:r>
              <a:rPr lang="en-US" sz="1200" b="0" i="0" kern="1200" dirty="0" smtClean="0">
                <a:solidFill>
                  <a:schemeClr val="tx1"/>
                </a:solidFill>
                <a:effectLst/>
                <a:latin typeface="+mn-lt"/>
                <a:ea typeface="+mn-ea"/>
                <a:cs typeface="+mn-cs"/>
              </a:rPr>
              <a:t>, then the assembly shall offer 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bull of the herd for a sin offering and bring it before the tent of meeting.</a:t>
            </a:r>
            <a:r>
              <a:rPr lang="en-US" b="0" dirty="0" smtClean="0"/>
              <a:t>”</a:t>
            </a:r>
            <a:endParaRPr lang="en-US" b="1" dirty="0" smtClean="0"/>
          </a:p>
          <a:p>
            <a:endParaRPr lang="en-US" b="1" dirty="0" smtClean="0"/>
          </a:p>
          <a:p>
            <a:r>
              <a:rPr lang="en-US" b="1" dirty="0" smtClean="0"/>
              <a:t>Lev</a:t>
            </a:r>
            <a:r>
              <a:rPr lang="en-US" b="1" baseline="0" dirty="0" smtClean="0"/>
              <a:t> 4:</a:t>
            </a:r>
            <a:r>
              <a:rPr lang="en-US" b="1" dirty="0" smtClean="0"/>
              <a:t>23</a:t>
            </a:r>
            <a:r>
              <a:rPr lang="en-US" b="0" dirty="0" smtClean="0"/>
              <a:t> (leader) – “</a:t>
            </a:r>
            <a:r>
              <a:rPr lang="en-US" sz="1200" b="0" i="0" kern="1200" dirty="0" smtClean="0">
                <a:solidFill>
                  <a:schemeClr val="tx1"/>
                </a:solidFill>
                <a:effectLst/>
                <a:latin typeface="+mn-lt"/>
                <a:ea typeface="+mn-ea"/>
                <a:cs typeface="+mn-cs"/>
              </a:rPr>
              <a:t>if his sin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he has committed is </a:t>
            </a:r>
            <a:r>
              <a:rPr lang="en-US" sz="1200" b="0" i="0" u="sng" kern="1200" dirty="0" smtClean="0">
                <a:solidFill>
                  <a:schemeClr val="tx1"/>
                </a:solidFill>
                <a:effectLst/>
                <a:latin typeface="+mn-lt"/>
                <a:ea typeface="+mn-ea"/>
                <a:cs typeface="+mn-cs"/>
              </a:rPr>
              <a:t>made known to him</a:t>
            </a:r>
            <a:r>
              <a:rPr lang="en-US" sz="1200" b="0" i="0" kern="1200" dirty="0" smtClean="0">
                <a:solidFill>
                  <a:schemeClr val="tx1"/>
                </a:solidFill>
                <a:effectLst/>
                <a:latin typeface="+mn-lt"/>
                <a:ea typeface="+mn-ea"/>
                <a:cs typeface="+mn-cs"/>
              </a:rPr>
              <a:t>, he shall bring for his offering 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goat, a male without defect.</a:t>
            </a:r>
            <a:r>
              <a:rPr lang="en-US" b="0" dirty="0" smtClean="0"/>
              <a:t>”</a:t>
            </a:r>
            <a:endParaRPr lang="en-US" b="1" dirty="0" smtClean="0"/>
          </a:p>
          <a:p>
            <a:endParaRPr lang="en-US" b="1" dirty="0" smtClean="0"/>
          </a:p>
          <a:p>
            <a:r>
              <a:rPr lang="en-US" b="1" dirty="0" smtClean="0"/>
              <a:t>Lev 4:28</a:t>
            </a:r>
            <a:r>
              <a:rPr lang="en-US" dirty="0" smtClean="0"/>
              <a:t> (common) – “</a:t>
            </a:r>
            <a:r>
              <a:rPr lang="en-US" sz="1200" b="0" i="0" kern="1200" dirty="0" smtClean="0">
                <a:solidFill>
                  <a:schemeClr val="tx1"/>
                </a:solidFill>
                <a:effectLst/>
                <a:latin typeface="+mn-lt"/>
                <a:ea typeface="+mn-ea"/>
                <a:cs typeface="+mn-cs"/>
              </a:rPr>
              <a:t>if his sin which he has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committed is </a:t>
            </a:r>
            <a:r>
              <a:rPr lang="en-US" sz="1200" b="0" i="0" u="sng" kern="1200" dirty="0" smtClean="0">
                <a:solidFill>
                  <a:schemeClr val="tx1"/>
                </a:solidFill>
                <a:effectLst/>
                <a:latin typeface="+mn-lt"/>
                <a:ea typeface="+mn-ea"/>
                <a:cs typeface="+mn-cs"/>
              </a:rPr>
              <a:t>made known to him</a:t>
            </a:r>
            <a:r>
              <a:rPr lang="en-US" sz="1200" b="0" i="0" kern="1200" dirty="0" smtClean="0">
                <a:solidFill>
                  <a:schemeClr val="tx1"/>
                </a:solidFill>
                <a:effectLst/>
                <a:latin typeface="+mn-lt"/>
                <a:ea typeface="+mn-ea"/>
                <a:cs typeface="+mn-cs"/>
              </a:rPr>
              <a:t>, then he shall bring for his offering 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goat, a female without defect, for his sin which he has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committed.</a:t>
            </a:r>
            <a:r>
              <a:rPr lang="en-US" dirty="0" smtClean="0"/>
              <a:t>”</a:t>
            </a:r>
          </a:p>
          <a:p>
            <a:endParaRPr lang="en-US" dirty="0" smtClean="0"/>
          </a:p>
          <a:p>
            <a:r>
              <a:rPr lang="en-US" dirty="0" smtClean="0"/>
              <a:t>So here’s the question: what if</a:t>
            </a:r>
            <a:r>
              <a:rPr lang="en-US" baseline="0" dirty="0" smtClean="0"/>
              <a:t> a sin is not made known? What if days, weeks, even months go by, or what if it is never known? Then sin remains in the camp. What does God have to do? Does he wink at it? He can’t. He’s holy. There has to be something else in place to atone for sins that are not expiated at the altar.</a:t>
            </a:r>
          </a:p>
          <a:p>
            <a:endParaRPr lang="en-US" baseline="0" dirty="0" smtClean="0"/>
          </a:p>
          <a:p>
            <a:r>
              <a:rPr lang="en-US" baseline="0" dirty="0" smtClean="0"/>
              <a:t>Hence, the Day of Atonement. This is the climax of Leviticus, the center if you will. It shows that even the sacrifices were not enough to remove sin from the camp. Something more must be done.</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1</a:t>
            </a:fld>
            <a:endParaRPr lang="es-GT"/>
          </a:p>
        </p:txBody>
      </p:sp>
    </p:spTree>
    <p:extLst>
      <p:ext uri="{BB962C8B-B14F-4D97-AF65-F5344CB8AC3E}">
        <p14:creationId xmlns:p14="http://schemas.microsoft.com/office/powerpoint/2010/main" val="170207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Notice</a:t>
            </a:r>
            <a:r>
              <a:rPr lang="en-US" b="0" i="0" baseline="0" dirty="0" smtClean="0"/>
              <a:t> what happens next – </a:t>
            </a:r>
            <a:r>
              <a:rPr lang="en-US" b="1" i="0" dirty="0" smtClean="0"/>
              <a:t>Lev 16:23-28</a:t>
            </a:r>
            <a:r>
              <a:rPr lang="en-US" i="0" baseline="0" dirty="0" smtClean="0"/>
              <a:t> – So after atonement was made in the sanctuary, Aaron was allowed to change back into his normal attire, after washing. Now he is arrayed once more in beauty and holiness. He was once humbled and alone, but once atonement was made, like Christ’s atoning death, he emerged victorious, arrayed once more in glory and in splendor. Think about the description John gives us of Jesus in heaven in Rev 1. Is he arrayed in humility or in glory? He’s arrayed in glory.</a:t>
            </a:r>
          </a:p>
          <a:p>
            <a:endParaRPr lang="en-US" i="0" baseline="0" dirty="0" smtClean="0"/>
          </a:p>
          <a:p>
            <a:r>
              <a:rPr lang="en-US" i="0" baseline="0" dirty="0" smtClean="0"/>
              <a:t>Then he shall offer up the burnt offering on top of the fat of the sin offering so that the cleansing could be made complete. Imagine the joy of the people as the waited in anticipation for this ceremony to be complete only to see the high priest emerge triumphant. </a:t>
            </a:r>
          </a:p>
          <a:p>
            <a:endParaRPr lang="en-US" i="0" baseline="0" dirty="0" smtClean="0"/>
          </a:p>
          <a:p>
            <a:r>
              <a:rPr lang="en-US" i="0" baseline="0" dirty="0" smtClean="0"/>
              <a:t>But so holy was the scape goat as well as the remains of the offering, even the man who carried off the scapegoat and carried off the ashes were required to wash.</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10</a:t>
            </a:fld>
            <a:endParaRPr lang="es-GT"/>
          </a:p>
        </p:txBody>
      </p:sp>
    </p:spTree>
    <p:extLst>
      <p:ext uri="{BB962C8B-B14F-4D97-AF65-F5344CB8AC3E}">
        <p14:creationId xmlns:p14="http://schemas.microsoft.com/office/powerpoint/2010/main" val="65355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Day of Atonement was a time for dealing with unknown sins.</a:t>
            </a:r>
            <a:r>
              <a:rPr lang="en-US" i="0" baseline="0" dirty="0" smtClean="0"/>
              <a:t> </a:t>
            </a:r>
            <a:r>
              <a:rPr lang="en-US" sz="1200" b="0" i="0" kern="1200" dirty="0" smtClean="0">
                <a:solidFill>
                  <a:schemeClr val="tx1"/>
                </a:solidFill>
                <a:effectLst/>
                <a:latin typeface="+mn-lt"/>
                <a:ea typeface="+mn-ea"/>
                <a:cs typeface="+mn-cs"/>
              </a:rPr>
              <a:t>The text does not explicitly state this, but it strongly</a:t>
            </a:r>
            <a:r>
              <a:rPr lang="en-US" sz="1200" b="0" i="0" kern="1200" baseline="0" dirty="0" smtClean="0">
                <a:solidFill>
                  <a:schemeClr val="tx1"/>
                </a:solidFill>
                <a:effectLst/>
                <a:latin typeface="+mn-lt"/>
                <a:ea typeface="+mn-ea"/>
                <a:cs typeface="+mn-cs"/>
              </a:rPr>
              <a:t> infers </a:t>
            </a:r>
            <a:r>
              <a:rPr lang="en-US" sz="1200" b="0" i="0" kern="1200" dirty="0" smtClean="0">
                <a:solidFill>
                  <a:schemeClr val="tx1"/>
                </a:solidFill>
                <a:effectLst/>
                <a:latin typeface="+mn-lt"/>
                <a:ea typeface="+mn-ea"/>
                <a:cs typeface="+mn-cs"/>
              </a:rPr>
              <a:t>that there were so many sins which might go unnoticed, neglected throughout the year, and would have produced intolerable contamination. It was not those sins for which atonement had already been made that the Day of Atonement was given for, but for those which had not been recognized, and for which a sacrifice had not been offered. The Day of Atonement, then, is based on the assumption that </a:t>
            </a:r>
            <a:r>
              <a:rPr lang="en-US" sz="1200" b="0" i="0" u="sng" kern="1200" dirty="0" smtClean="0">
                <a:solidFill>
                  <a:schemeClr val="tx1"/>
                </a:solidFill>
                <a:effectLst/>
                <a:latin typeface="+mn-lt"/>
                <a:ea typeface="+mn-ea"/>
                <a:cs typeface="+mn-cs"/>
              </a:rPr>
              <a:t>some sins never come to the attention of the sinner</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David</a:t>
            </a:r>
            <a:r>
              <a:rPr lang="en-US" sz="1200" b="0" i="0" kern="1200" baseline="0" dirty="0" smtClean="0">
                <a:solidFill>
                  <a:schemeClr val="tx1"/>
                </a:solidFill>
                <a:effectLst/>
                <a:latin typeface="+mn-lt"/>
                <a:ea typeface="+mn-ea"/>
                <a:cs typeface="+mn-cs"/>
              </a:rPr>
              <a:t> was concerned by sins of this nature – </a:t>
            </a:r>
            <a:r>
              <a:rPr lang="en-US" sz="1200" b="1" i="0" kern="1200" baseline="0" dirty="0" smtClean="0">
                <a:solidFill>
                  <a:schemeClr val="tx1"/>
                </a:solidFill>
                <a:effectLst/>
                <a:latin typeface="+mn-lt"/>
                <a:ea typeface="+mn-ea"/>
                <a:cs typeface="+mn-cs"/>
              </a:rPr>
              <a:t>Psa 19:12; 139:23-24</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Moses, who</a:t>
            </a:r>
            <a:r>
              <a:rPr lang="en-US" sz="1200" b="0" i="0" kern="1200" baseline="0" dirty="0" smtClean="0">
                <a:solidFill>
                  <a:schemeClr val="tx1"/>
                </a:solidFill>
                <a:effectLst/>
                <a:latin typeface="+mn-lt"/>
                <a:ea typeface="+mn-ea"/>
                <a:cs typeface="+mn-cs"/>
              </a:rPr>
              <a:t> penned Leviticus, </a:t>
            </a:r>
            <a:r>
              <a:rPr lang="en-US" sz="1200" b="0" i="0" kern="1200" dirty="0" smtClean="0">
                <a:solidFill>
                  <a:schemeClr val="tx1"/>
                </a:solidFill>
                <a:effectLst/>
                <a:latin typeface="+mn-lt"/>
                <a:ea typeface="+mn-ea"/>
                <a:cs typeface="+mn-cs"/>
              </a:rPr>
              <a:t>was also the author of </a:t>
            </a:r>
            <a:r>
              <a:rPr lang="en-US" sz="1200" b="1" i="0" kern="1200" dirty="0" smtClean="0">
                <a:solidFill>
                  <a:schemeClr val="tx1"/>
                </a:solidFill>
                <a:effectLst/>
                <a:latin typeface="+mn-lt"/>
                <a:ea typeface="+mn-ea"/>
                <a:cs typeface="+mn-cs"/>
              </a:rPr>
              <a:t>Psa 90:8</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commit</a:t>
            </a:r>
            <a:r>
              <a:rPr lang="en-US" sz="1200" b="0" i="0" kern="1200" baseline="0" dirty="0" smtClean="0">
                <a:solidFill>
                  <a:schemeClr val="tx1"/>
                </a:solidFill>
                <a:effectLst/>
                <a:latin typeface="+mn-lt"/>
                <a:ea typeface="+mn-ea"/>
                <a:cs typeface="+mn-cs"/>
              </a:rPr>
              <a:t> a lot of u</a:t>
            </a:r>
            <a:r>
              <a:rPr lang="en-US" sz="1200" b="0" i="0" kern="1200" dirty="0" smtClean="0">
                <a:solidFill>
                  <a:schemeClr val="tx1"/>
                </a:solidFill>
                <a:effectLst/>
                <a:latin typeface="+mn-lt"/>
                <a:ea typeface="+mn-ea"/>
                <a:cs typeface="+mn-cs"/>
              </a:rPr>
              <a:t>nknown,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hidden sins, which we are either unable or unwilling to acknowledge. Several proverbs speak to this – </a:t>
            </a:r>
            <a:r>
              <a:rPr lang="en-US" sz="1200" b="1" i="0" kern="1200" dirty="0" smtClean="0">
                <a:solidFill>
                  <a:schemeClr val="tx1"/>
                </a:solidFill>
                <a:effectLst/>
                <a:latin typeface="+mn-lt"/>
                <a:ea typeface="+mn-ea"/>
                <a:cs typeface="+mn-cs"/>
              </a:rPr>
              <a:t>Prov</a:t>
            </a:r>
            <a:r>
              <a:rPr lang="en-US" sz="1200" b="1" i="0" kern="1200" baseline="0" dirty="0" smtClean="0">
                <a:solidFill>
                  <a:schemeClr val="tx1"/>
                </a:solidFill>
                <a:effectLst/>
                <a:latin typeface="+mn-lt"/>
                <a:ea typeface="+mn-ea"/>
                <a:cs typeface="+mn-cs"/>
              </a:rPr>
              <a:t> 14:12; 12:15; 16:2</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All these texts tell us that fallible man is not capable of seeing many of his own sins. We need help.</a:t>
            </a:r>
            <a:r>
              <a:rPr lang="en-US" sz="1200" b="0" i="0" kern="1200" baseline="0" dirty="0" smtClean="0">
                <a:solidFill>
                  <a:schemeClr val="tx1"/>
                </a:solidFill>
                <a:effectLst/>
                <a:latin typeface="+mn-lt"/>
                <a:ea typeface="+mn-ea"/>
                <a:cs typeface="+mn-cs"/>
              </a:rPr>
              <a:t> We need other godly people to bring it to our attention, we need counsel and advice, constant meditation on scripture, and even after all of this we need the grace of God and that is exactly what the Day of Atonement was for Israel and its what Christ’s atonement is for us. </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11</a:t>
            </a:fld>
            <a:endParaRPr lang="es-GT"/>
          </a:p>
        </p:txBody>
      </p:sp>
    </p:spTree>
    <p:extLst>
      <p:ext uri="{BB962C8B-B14F-4D97-AF65-F5344CB8AC3E}">
        <p14:creationId xmlns:p14="http://schemas.microsoft.com/office/powerpoint/2010/main" val="169813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Day of Atonement required a humbling in attitude. It was the</a:t>
            </a:r>
            <a:r>
              <a:rPr lang="en-US" i="0" baseline="0" dirty="0" smtClean="0"/>
              <a:t> only time in scripture that fasting was explicitly commanded – </a:t>
            </a:r>
            <a:r>
              <a:rPr lang="en-US" b="1" i="0" baseline="0" dirty="0" smtClean="0"/>
              <a:t>Lev 16:29-31</a:t>
            </a:r>
            <a:r>
              <a:rPr lang="en-US" i="0" baseline="0" dirty="0" smtClean="0"/>
              <a:t> – You’ll remember that in Lev 23, that we discussed a few weeks back, so serious was this attitude of humility that God commanded that anyone who doesn’t do be destroyed. </a:t>
            </a:r>
            <a:r>
              <a:rPr lang="en-US" sz="1200" b="0" i="0" kern="1200" dirty="0" smtClean="0">
                <a:solidFill>
                  <a:schemeClr val="tx1"/>
                </a:solidFill>
                <a:effectLst/>
                <a:latin typeface="+mn-lt"/>
                <a:ea typeface="+mn-ea"/>
                <a:cs typeface="+mn-cs"/>
              </a:rPr>
              <a:t>God wanted them to afflict themselves, so they could identify with the sacrifice for sin. Afflicting the soul brought the Israelite into sympathy with the afflicted sacrificial victim, even as the believer identifies with Jesus Christ on the cross.</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12</a:t>
            </a:fld>
            <a:endParaRPr lang="es-GT"/>
          </a:p>
        </p:txBody>
      </p:sp>
    </p:spTree>
    <p:extLst>
      <p:ext uri="{BB962C8B-B14F-4D97-AF65-F5344CB8AC3E}">
        <p14:creationId xmlns:p14="http://schemas.microsoft.com/office/powerpoint/2010/main" val="37509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The chapter begins with</a:t>
            </a:r>
            <a:r>
              <a:rPr lang="en-US" baseline="0" dirty="0" smtClean="0">
                <a:latin typeface="+mn-lt"/>
              </a:rPr>
              <a:t> a reminder of the events surrounding Nadab and </a:t>
            </a:r>
            <a:r>
              <a:rPr lang="en-US" baseline="0" dirty="0" err="1" smtClean="0">
                <a:latin typeface="+mn-lt"/>
              </a:rPr>
              <a:t>Abihu’s</a:t>
            </a:r>
            <a:r>
              <a:rPr lang="en-US" baseline="0" dirty="0" smtClean="0">
                <a:latin typeface="+mn-lt"/>
              </a:rPr>
              <a:t> death – </a:t>
            </a:r>
            <a:r>
              <a:rPr lang="en-US" sz="1200" b="1" dirty="0" smtClean="0">
                <a:solidFill>
                  <a:srgbClr val="000000"/>
                </a:solidFill>
                <a:latin typeface="+mn-lt"/>
              </a:rPr>
              <a:t>Lev 16:1-2</a:t>
            </a:r>
            <a:r>
              <a:rPr lang="en-US" sz="1200" b="0" baseline="0" dirty="0" smtClean="0">
                <a:solidFill>
                  <a:srgbClr val="000000"/>
                </a:solidFill>
                <a:latin typeface="+mn-lt"/>
              </a:rPr>
              <a:t> – </a:t>
            </a:r>
            <a:r>
              <a:rPr lang="en-US" sz="1200" dirty="0" smtClean="0">
                <a:solidFill>
                  <a:srgbClr val="000000"/>
                </a:solidFill>
                <a:latin typeface="+mn-lt"/>
              </a:rPr>
              <a:t>This ma</a:t>
            </a:r>
            <a:r>
              <a:rPr lang="en-US" sz="1200" baseline="0" dirty="0" smtClean="0">
                <a:solidFill>
                  <a:srgbClr val="000000"/>
                </a:solidFill>
                <a:latin typeface="+mn-lt"/>
              </a:rPr>
              <a:t>y give us additional clues that Lev 10 did not, that in addition to offering strange fire, they did so entering the most holy place. The most holy place was off limits to all priests because within it dwelled the very presence of God. </a:t>
            </a:r>
          </a:p>
          <a:p>
            <a:endParaRPr lang="en-US" sz="1200" baseline="0" dirty="0" smtClean="0">
              <a:solidFill>
                <a:srgbClr val="000000"/>
              </a:solidFill>
              <a:latin typeface="+mn-lt"/>
            </a:endParaRPr>
          </a:p>
          <a:p>
            <a:r>
              <a:rPr lang="en-US" sz="1200" baseline="0" dirty="0" smtClean="0">
                <a:solidFill>
                  <a:srgbClr val="000000"/>
                </a:solidFill>
                <a:latin typeface="+mn-lt"/>
              </a:rPr>
              <a:t>However, sin that remained in the camp because it wasn’t atoned for at the altar would have profaned the holy objects in the tabernacle, including that which is in the Most Holy Place. So the Day of Atonement required a purifying of the objects with the most holy place in order for the children of Israel to remain in fellowship with God. The instructions that follow in Lev 16 allows for the High Priest to enter behind the veil on this one day of the year without being subject to the wrath of God, as long as he did so in the prescribed way. Jewish tradition tells us that this occurrence was so feared that the high priest would enter with a rope tied around his waste leading out so that in case he erred/sinned, they could drag his body out of the most holy place without entering in themselves and incurring God’s wrath. There was simply no confidence on the part of any priest over this occasion. </a:t>
            </a:r>
          </a:p>
          <a:p>
            <a:endParaRPr lang="en-US" sz="1200" baseline="0" dirty="0" smtClean="0">
              <a:solidFill>
                <a:srgbClr val="000000"/>
              </a:solidFill>
              <a:latin typeface="+mn-lt"/>
            </a:endParaRPr>
          </a:p>
          <a:p>
            <a:r>
              <a:rPr lang="en-US" sz="1200" baseline="0" dirty="0" smtClean="0">
                <a:solidFill>
                  <a:srgbClr val="000000"/>
                </a:solidFill>
                <a:latin typeface="+mn-lt"/>
              </a:rPr>
              <a:t>Thankfully, for Christians, this prohibition no longer exists. When Christ was crucified, the veil was torn in two from top to bottom, signifying access to God’s presence through Jesus Christ – </a:t>
            </a:r>
            <a:r>
              <a:rPr lang="en-US" sz="1200" b="1" baseline="0" dirty="0" smtClean="0">
                <a:solidFill>
                  <a:srgbClr val="000000"/>
                </a:solidFill>
                <a:latin typeface="+mn-lt"/>
              </a:rPr>
              <a:t>Heb 4:16</a:t>
            </a:r>
            <a:endParaRPr lang="en-US" sz="1200" dirty="0" smtClean="0">
              <a:solidFill>
                <a:srgbClr val="000000"/>
              </a:solidFill>
              <a:latin typeface="+mn-lt"/>
            </a:endParaRPr>
          </a:p>
          <a:p>
            <a:endParaRPr lang="es-GT" dirty="0">
              <a:latin typeface="+mn-lt"/>
            </a:endParaRPr>
          </a:p>
        </p:txBody>
      </p:sp>
      <p:sp>
        <p:nvSpPr>
          <p:cNvPr id="4" name="Slide Number Placeholder 3"/>
          <p:cNvSpPr>
            <a:spLocks noGrp="1"/>
          </p:cNvSpPr>
          <p:nvPr>
            <p:ph type="sldNum" sz="quarter" idx="10"/>
          </p:nvPr>
        </p:nvSpPr>
        <p:spPr/>
        <p:txBody>
          <a:bodyPr/>
          <a:lstStyle/>
          <a:p>
            <a:fld id="{B69C039B-59ED-47AF-9EBF-11277C796155}" type="slidenum">
              <a:rPr lang="es-GT" smtClean="0"/>
              <a:t>2</a:t>
            </a:fld>
            <a:endParaRPr lang="es-GT"/>
          </a:p>
        </p:txBody>
      </p:sp>
    </p:spTree>
    <p:extLst>
      <p:ext uri="{BB962C8B-B14F-4D97-AF65-F5344CB8AC3E}">
        <p14:creationId xmlns:p14="http://schemas.microsoft.com/office/powerpoint/2010/main" val="5386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While it is the Day of Atonement and therefore</a:t>
            </a:r>
            <a:r>
              <a:rPr lang="en-US" i="0" baseline="0" dirty="0" smtClean="0"/>
              <a:t> atonement is the purpose, the high priest takes a big role in this chapter and therefore deserves our attention.</a:t>
            </a:r>
            <a:endParaRPr lang="en-US" i="0" dirty="0" smtClean="0"/>
          </a:p>
          <a:p>
            <a:endParaRPr lang="en-US" i="0" dirty="0" smtClean="0"/>
          </a:p>
          <a:p>
            <a:r>
              <a:rPr lang="en-US" i="0" dirty="0" smtClean="0"/>
              <a:t>The</a:t>
            </a:r>
            <a:r>
              <a:rPr lang="en-US" i="0" baseline="0" dirty="0" smtClean="0"/>
              <a:t> high priest was not typically involved in the sacrifices that were offered perpetually throughout the year. This was the job of the priests who served under him in both the offerings as well as attending to the work inside the holy place. But on this Day of Atonement, the high priest did the work – </a:t>
            </a:r>
            <a:r>
              <a:rPr lang="en-US" b="1" i="0" baseline="0" dirty="0" smtClean="0"/>
              <a:t>Lev 16:3a</a:t>
            </a:r>
            <a:r>
              <a:rPr lang="en-US" i="0" baseline="0" dirty="0" smtClean="0"/>
              <a:t> –This was his job and his job alone. </a:t>
            </a:r>
          </a:p>
          <a:p>
            <a:endParaRPr lang="en-US" i="0" baseline="0" dirty="0" smtClean="0"/>
          </a:p>
          <a:p>
            <a:r>
              <a:rPr lang="en-US" i="0" baseline="0" dirty="0" smtClean="0"/>
              <a:t>In the same way, we are priests of God – </a:t>
            </a:r>
            <a:r>
              <a:rPr lang="en-US" b="1" i="0" baseline="0" dirty="0" smtClean="0"/>
              <a:t>Rev 1:6a</a:t>
            </a:r>
            <a:r>
              <a:rPr lang="en-US" i="0" baseline="0" dirty="0" smtClean="0"/>
              <a:t> – But though we are priests, we are inferior priests and we cannot offer the sacrifices necessary for the Day of Atonement. Only our high priest can do this – </a:t>
            </a:r>
            <a:r>
              <a:rPr lang="en-US" b="1" i="0" baseline="0" dirty="0" smtClean="0"/>
              <a:t>Heb 9:11-12</a:t>
            </a:r>
            <a:r>
              <a:rPr lang="en-US" i="0" baseline="0" dirty="0" smtClean="0"/>
              <a:t> – Only Jesus can offer atonement. Only His blood can truly save us. Even as we Christians continue to offer living sacrifices, we’re acknowledging they would be for not without the great work that our High Priest Jesus did on the Day that He atoned for our sins. </a:t>
            </a:r>
          </a:p>
          <a:p>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3</a:t>
            </a:fld>
            <a:endParaRPr lang="es-GT"/>
          </a:p>
        </p:txBody>
      </p:sp>
    </p:spTree>
    <p:extLst>
      <p:ext uri="{BB962C8B-B14F-4D97-AF65-F5344CB8AC3E}">
        <p14:creationId xmlns:p14="http://schemas.microsoft.com/office/powerpoint/2010/main" val="360333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 fact, no other person was present while the high priest performed these functions.</a:t>
            </a:r>
            <a:r>
              <a:rPr lang="en-US" i="0" baseline="0" dirty="0" smtClean="0"/>
              <a:t> </a:t>
            </a:r>
            <a:r>
              <a:rPr lang="en-US" b="1" i="0" baseline="0" dirty="0" smtClean="0"/>
              <a:t>Lev 16:17</a:t>
            </a:r>
            <a:endParaRPr lang="en-US" i="0" baseline="0" dirty="0" smtClean="0"/>
          </a:p>
          <a:p>
            <a:endParaRPr lang="en-US" i="0" baseline="0" dirty="0" smtClean="0"/>
          </a:p>
          <a:p>
            <a:r>
              <a:rPr lang="en-US" i="0" baseline="0" dirty="0" smtClean="0"/>
              <a:t>Interestingly, no disciple died with Christ. All of them fled. In a way, that might have been a good thing because then no one could say that Jesus was assisted in any way as He is making atonement for the sins of the people – </a:t>
            </a:r>
            <a:r>
              <a:rPr lang="en-US" b="1" i="0" baseline="0" dirty="0" smtClean="0"/>
              <a:t>Isa 63:3a</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4</a:t>
            </a:fld>
            <a:endParaRPr lang="es-GT"/>
          </a:p>
        </p:txBody>
      </p:sp>
    </p:spTree>
    <p:extLst>
      <p:ext uri="{BB962C8B-B14F-4D97-AF65-F5344CB8AC3E}">
        <p14:creationId xmlns:p14="http://schemas.microsoft.com/office/powerpoint/2010/main" val="378665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Now, ideally, if someone</a:t>
            </a:r>
            <a:r>
              <a:rPr lang="en-US" i="0" baseline="0" dirty="0" smtClean="0"/>
              <a:t> is going to mediate between you and God to provide atonement, you’d want that man to be perfectly sinless, lest God refuse atonement on the basis of his sin. This was a problem with the Levitical priesthood because every high priest from Aaron down the line was a sinner. So think about the implications of one sinner mediating on behalf of other sinners. This was not the ideal situation. And so, before the high priest could offer atonement for the people, he must first make atonement for himself. </a:t>
            </a:r>
            <a:r>
              <a:rPr lang="en-US" b="1" i="0" baseline="0" dirty="0" smtClean="0"/>
              <a:t>Lev 16:3</a:t>
            </a:r>
            <a:endParaRPr lang="en-US" b="0" i="0" baseline="0" dirty="0" smtClean="0"/>
          </a:p>
          <a:p>
            <a:endParaRPr lang="en-US" i="0" baseline="0" dirty="0" smtClean="0"/>
          </a:p>
          <a:p>
            <a:r>
              <a:rPr lang="en-US" i="0" baseline="0" dirty="0" smtClean="0"/>
              <a:t>Then Aaron killed it, because this is for his sins. Even his sons defiled the tent of meeting and so they needed to be consecrated with blood – </a:t>
            </a:r>
            <a:r>
              <a:rPr lang="en-US" sz="1200" b="1" dirty="0" smtClean="0">
                <a:latin typeface="Rockwell" panose="02060603020205020403" pitchFamily="18" charset="0"/>
              </a:rPr>
              <a:t>Lev 16:6</a:t>
            </a:r>
            <a:r>
              <a:rPr lang="en-US" sz="1200" b="0" dirty="0" smtClean="0">
                <a:latin typeface="Rockwell" panose="02060603020205020403" pitchFamily="18" charset="0"/>
              </a:rPr>
              <a:t>,</a:t>
            </a:r>
            <a:r>
              <a:rPr lang="en-US" sz="1200" b="0" baseline="0" dirty="0" smtClean="0">
                <a:latin typeface="Rockwell" panose="02060603020205020403" pitchFamily="18" charset="0"/>
              </a:rPr>
              <a:t> </a:t>
            </a:r>
            <a:r>
              <a:rPr lang="en-US" sz="1200" b="1" dirty="0" smtClean="0">
                <a:latin typeface="Rockwell" panose="02060603020205020403" pitchFamily="18" charset="0"/>
              </a:rPr>
              <a:t>11-14</a:t>
            </a:r>
            <a:endParaRPr lang="es-GT" sz="1200" dirty="0" smtClean="0">
              <a:latin typeface="Rockwell" panose="02060603020205020403" pitchFamily="18" charset="0"/>
            </a:endParaRPr>
          </a:p>
        </p:txBody>
      </p:sp>
      <p:sp>
        <p:nvSpPr>
          <p:cNvPr id="4" name="Slide Number Placeholder 3"/>
          <p:cNvSpPr>
            <a:spLocks noGrp="1"/>
          </p:cNvSpPr>
          <p:nvPr>
            <p:ph type="sldNum" sz="quarter" idx="10"/>
          </p:nvPr>
        </p:nvSpPr>
        <p:spPr/>
        <p:txBody>
          <a:bodyPr/>
          <a:lstStyle/>
          <a:p>
            <a:fld id="{B69C039B-59ED-47AF-9EBF-11277C796155}" type="slidenum">
              <a:rPr lang="es-GT" smtClean="0"/>
              <a:t>5</a:t>
            </a:fld>
            <a:endParaRPr lang="es-GT"/>
          </a:p>
        </p:txBody>
      </p:sp>
    </p:spTree>
    <p:extLst>
      <p:ext uri="{BB962C8B-B14F-4D97-AF65-F5344CB8AC3E}">
        <p14:creationId xmlns:p14="http://schemas.microsoft.com/office/powerpoint/2010/main" val="134502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Did you notice</a:t>
            </a:r>
            <a:r>
              <a:rPr lang="en-US" i="0" baseline="0" dirty="0" smtClean="0"/>
              <a:t> anything different about the attire of the high priest in the prior pictures? Normally, the high priests would be dressed in beautiful colored materials, intricate embroidery, gold and jewelry, etc. It would have made him look very ornate and beautiful, and that was the purpose. </a:t>
            </a:r>
            <a:r>
              <a:rPr lang="en-US" sz="1200" b="1" i="0" kern="1200" dirty="0" smtClean="0">
                <a:solidFill>
                  <a:schemeClr val="tx1"/>
                </a:solidFill>
                <a:effectLst/>
                <a:latin typeface="+mn-lt"/>
                <a:ea typeface="+mn-ea"/>
                <a:cs typeface="+mn-cs"/>
              </a:rPr>
              <a:t>Ex 28:2</a:t>
            </a:r>
            <a:r>
              <a:rPr lang="en-US" sz="1200" i="0" kern="1200" dirty="0" smtClean="0">
                <a:solidFill>
                  <a:schemeClr val="tx1"/>
                </a:solidFill>
                <a:effectLst/>
                <a:latin typeface="+mn-lt"/>
                <a:ea typeface="+mn-ea"/>
                <a:cs typeface="+mn-cs"/>
              </a:rPr>
              <a:t> – So among his fellow men, his dignity as the great mediator between man and God is unsurpassed, and his splendid clothes drew attention to the glory of his office.</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But on this day, this Day of Atonement, the high priest</a:t>
            </a:r>
            <a:r>
              <a:rPr lang="en-US" sz="1200" i="0" kern="1200" baseline="0" dirty="0" smtClean="0">
                <a:solidFill>
                  <a:schemeClr val="tx1"/>
                </a:solidFill>
                <a:effectLst/>
                <a:latin typeface="+mn-lt"/>
                <a:ea typeface="+mn-ea"/>
                <a:cs typeface="+mn-cs"/>
              </a:rPr>
              <a:t> is entering into the very presence of God Himself and he must therefore dress as befits the occasion. </a:t>
            </a:r>
            <a:r>
              <a:rPr lang="en-US" sz="1200" b="1" i="0" kern="1200" baseline="0" dirty="0" smtClean="0">
                <a:solidFill>
                  <a:schemeClr val="tx1"/>
                </a:solidFill>
                <a:effectLst/>
                <a:latin typeface="+mn-lt"/>
                <a:ea typeface="+mn-ea"/>
                <a:cs typeface="+mn-cs"/>
              </a:rPr>
              <a:t>Lev 16:4</a:t>
            </a:r>
            <a:r>
              <a:rPr lang="en-US" sz="1200" i="0" kern="1200" baseline="0" dirty="0" smtClean="0">
                <a:solidFill>
                  <a:schemeClr val="tx1"/>
                </a:solidFill>
                <a:effectLst/>
                <a:latin typeface="+mn-lt"/>
                <a:ea typeface="+mn-ea"/>
                <a:cs typeface="+mn-cs"/>
              </a:rPr>
              <a:t> – In other words, he is stripped of his honor, becoming simply a servant of the King of kings, a status portrayed through this more humble attire. He’s humbling himself just as the people were to humble themselves. Just as the angels in Isa 6 covered their faces with two of their wings while in the presence of God. </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I can’t help but think about Jesus’ attire in John 13, where he exchanged his garments for that of a slave as he washed their feet. But even more symbolic is the cross. When Jesus made atonement for us, there was no diadem on His head except for a crown of thorns. There was no purple robe save the one the soldiers dressed Him in to mock Him. Then when they crucified Him, they didn’t even allow Him the dignity of clothes that ordinary high priests had. In other words, Jesus didn’t make atonement arrayed in glory. Far from it! – </a:t>
            </a:r>
            <a:r>
              <a:rPr lang="en-US" sz="1200" b="1" i="0" kern="1200" baseline="0" dirty="0" smtClean="0">
                <a:solidFill>
                  <a:schemeClr val="tx1"/>
                </a:solidFill>
                <a:effectLst/>
                <a:latin typeface="+mn-lt"/>
                <a:ea typeface="+mn-ea"/>
                <a:cs typeface="+mn-cs"/>
              </a:rPr>
              <a:t>Phil 2:6-8</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6</a:t>
            </a:fld>
            <a:endParaRPr lang="es-GT"/>
          </a:p>
        </p:txBody>
      </p:sp>
    </p:spTree>
    <p:extLst>
      <p:ext uri="{BB962C8B-B14F-4D97-AF65-F5344CB8AC3E}">
        <p14:creationId xmlns:p14="http://schemas.microsoft.com/office/powerpoint/2010/main" val="24778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Once</a:t>
            </a:r>
            <a:r>
              <a:rPr lang="en-US" i="0" baseline="0" dirty="0" smtClean="0"/>
              <a:t> the high priest made atonement for himself, he was then tasked to make atonement for the people. This was done through two male goats as a sin offering and one male ram for a burnt offering. Once lots were cast between the two male goats, one was offered as a sin offering, an obvious type of Christ and the atonement He rendered for all mankind, and one became the scapegoat. </a:t>
            </a:r>
          </a:p>
          <a:p>
            <a:endParaRPr lang="en-US" i="0" baseline="0" dirty="0" smtClean="0"/>
          </a:p>
          <a:p>
            <a:r>
              <a:rPr lang="en-US" i="0" baseline="0" dirty="0" smtClean="0"/>
              <a:t>The goat that was sacrificed met all the same requirements a sin offering must meet – a perfect, unblemished, male goat of the first year, meaning it was in its prime of life, just like our Lord. It was taken from the congregation, as verse 5 says, just like our Lord who “came from His own” though they did not receive Him. However, this goat was an unwilling participant. He had no idea when he was snatched from his pen that that was it for him. He was likely eating, sleeping, playing with other goats and then he is snatched to face a possible death. I say “possible” because there were two that were taken and lots were cast to determine which would reach this demise, just as our Lord stood with Barabbas as the people decided which one would die and which one would be released. </a:t>
            </a:r>
          </a:p>
          <a:p>
            <a:endParaRPr lang="en-US" i="0" baseline="0" dirty="0" smtClean="0"/>
          </a:p>
          <a:p>
            <a:r>
              <a:rPr lang="en-US" i="0" baseline="0" dirty="0" smtClean="0"/>
              <a:t>The sin offering was slain for the people just as the bull offering was for the priest. Because the people’s sin violated the sanctuary, Aaron was to do with the blood as he did for his offering. It was brought into in the most holy place where it was applied to the mercy seat. It was then applied to the horns of the altar of incense and sprinkled seven times before the veil. Verse 16 explicitly says this is because of the impurities and the transgressions of the people. Sin infects everything around us, including those things which are deemed holy to the Lord, and only through blood can they be cleansed.</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7</a:t>
            </a:fld>
            <a:endParaRPr lang="es-GT"/>
          </a:p>
        </p:txBody>
      </p:sp>
    </p:spTree>
    <p:extLst>
      <p:ext uri="{BB962C8B-B14F-4D97-AF65-F5344CB8AC3E}">
        <p14:creationId xmlns:p14="http://schemas.microsoft.com/office/powerpoint/2010/main" val="86960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other goat,</a:t>
            </a:r>
            <a:r>
              <a:rPr lang="en-US" i="0" baseline="0" dirty="0" smtClean="0"/>
              <a:t> however, is a different story. This is referred to as the “scape goat”. And it was only after atonement was made for the sanctuary that this goat was dealt with – </a:t>
            </a:r>
            <a:r>
              <a:rPr lang="en-US" b="1" i="0" baseline="0" dirty="0" smtClean="0"/>
              <a:t>Lev 16:20-22</a:t>
            </a:r>
            <a:r>
              <a:rPr lang="en-US" i="0" baseline="0" dirty="0" smtClean="0"/>
              <a:t> – Now on the surface, it sounds like this goat got off a lot easier than the one which as sacrificed. However, Jewish tradition tells us that the Jews were so worried that this goat might find its way back to camp, with all that sin figuratively applied to it, that in an effort to ensure it wouldn’t, the man who led it into the wilderness caused it to fall down a rocky cliff to its death to ensure it wouldn’t come back. In fact, the word scapegoat in Hebrew is “</a:t>
            </a:r>
            <a:r>
              <a:rPr lang="en-US" i="0" baseline="0" dirty="0" err="1" smtClean="0"/>
              <a:t>Azazel</a:t>
            </a:r>
            <a:r>
              <a:rPr lang="en-US" i="0" baseline="0" dirty="0" smtClean="0"/>
              <a:t>” and a lot has been suggested about this word. The Rabbis suggested that it came from two words, “</a:t>
            </a:r>
            <a:r>
              <a:rPr lang="en-US" i="0" baseline="0" dirty="0" err="1" smtClean="0"/>
              <a:t>azaz</a:t>
            </a:r>
            <a:r>
              <a:rPr lang="en-US" i="0" baseline="0" dirty="0" smtClean="0"/>
              <a:t>” which means “rugged” and “el” which means “strong” referring to the rugged cliff that the goat was cast down so it is possible that though this action is never explicitly called out by the text that the Jews understood what was to occur to this goat from the word itself. This is speculative. </a:t>
            </a:r>
          </a:p>
          <a:p>
            <a:endParaRPr lang="en-US" i="0" baseline="0" dirty="0" smtClean="0"/>
          </a:p>
          <a:p>
            <a:r>
              <a:rPr lang="en-US" i="0" baseline="0" dirty="0" smtClean="0"/>
              <a:t>What is not speculative, though, is that when Jesus came to Galilee and quoted from Isa 61 claiming those things were being fulfilled in their hearing, notice their reaction in </a:t>
            </a:r>
            <a:r>
              <a:rPr lang="en-US" b="1" i="0" baseline="0" dirty="0" smtClean="0"/>
              <a:t>Luke 4:28-29</a:t>
            </a:r>
            <a:r>
              <a:rPr lang="en-US" i="0" baseline="0" dirty="0" smtClean="0"/>
              <a:t> – It is very possible this is not a coincidence.</a:t>
            </a:r>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8</a:t>
            </a:fld>
            <a:endParaRPr lang="es-GT"/>
          </a:p>
        </p:txBody>
      </p:sp>
    </p:spTree>
    <p:extLst>
      <p:ext uri="{BB962C8B-B14F-4D97-AF65-F5344CB8AC3E}">
        <p14:creationId xmlns:p14="http://schemas.microsoft.com/office/powerpoint/2010/main" val="93571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0" dirty="0" smtClean="0"/>
              <a:t>To</a:t>
            </a:r>
            <a:r>
              <a:rPr lang="en-US" i="0" baseline="0" dirty="0" smtClean="0"/>
              <a:t> show further the horror of being the scapegoat, consider how much Jesus was affected by the looming separation from His Father while He bore mankind’s sin on the cross – </a:t>
            </a:r>
            <a:r>
              <a:rPr lang="en-US" b="1" i="0" baseline="0" dirty="0" smtClean="0"/>
              <a:t>Matt 26:37-38</a:t>
            </a:r>
            <a:r>
              <a:rPr lang="en-US" i="0" baseline="0" dirty="0" smtClean="0"/>
              <a:t>. </a:t>
            </a:r>
            <a:r>
              <a:rPr lang="en-US" sz="1200" kern="1200" dirty="0" smtClean="0">
                <a:solidFill>
                  <a:schemeClr val="tx1"/>
                </a:solidFill>
                <a:effectLst/>
                <a:latin typeface="+mn-lt"/>
                <a:ea typeface="+mn-ea"/>
                <a:cs typeface="+mn-cs"/>
              </a:rPr>
              <a:t>Now let me ask this: when Jesus claimed that His soul was deeply grieved to the point of death, was He embellishing? We do that sometimes. We say things like, “I’m scared to death” or “I’m dead tired”. And while our hunger or exhaustion during these times may be greater than normal, we’re hardly on death’s doorstep. Is this what Jesus was doing when He said that His soul was grieved even to the point of death? I’d suggest He wasn’t exaggerating or overstating His condition. This is the same man who said that our yes should be “yes” and our no” should be “no”. In other words, say what you mean and mean what you say and don’t give in to the urge to reinforce your statements with inflating words. Jesus is grieved to the point of death because He is about to have to bear the sins of mankind and thereby take upon God’s wrath by being tortured in the most heinous of ways. And His disciples, who were supposed to be there in support through prayer and keeping watch, couldn’t resist their flesh by staying awake for even one hour. The grief and the sorrow Jesus experienced was excessive and His physical, human body could barely contain the grief.</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Consider</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Matt 27:46</a:t>
            </a:r>
            <a:r>
              <a:rPr lang="en-US" sz="1200" kern="1200" baseline="0" dirty="0" smtClean="0">
                <a:solidFill>
                  <a:schemeClr val="tx1"/>
                </a:solidFill>
                <a:effectLst/>
                <a:latin typeface="+mn-lt"/>
                <a:ea typeface="+mn-ea"/>
                <a:cs typeface="+mn-cs"/>
              </a:rPr>
              <a:t> – Just as the scapegoat was driven away from the sanctuary and from the congregation, bearing mankind’s sins, during Jesus’ time on the cross for forsaken by the Father. Don’t misunderstand me. The Father never left the Son, but He did forsake Him to this degree. This is one of the great paradoxes of the cross. It fits what we read in </a:t>
            </a:r>
            <a:r>
              <a:rPr lang="en-US" sz="1200" b="1" kern="1200" baseline="0" dirty="0" smtClean="0">
                <a:solidFill>
                  <a:schemeClr val="tx1"/>
                </a:solidFill>
                <a:effectLst/>
                <a:latin typeface="+mn-lt"/>
                <a:ea typeface="+mn-ea"/>
                <a:cs typeface="+mn-cs"/>
              </a:rPr>
              <a:t>Isa 53:10a</a:t>
            </a:r>
            <a:r>
              <a:rPr lang="en-US" sz="1200" kern="1200" baseline="0" dirty="0" smtClean="0">
                <a:solidFill>
                  <a:schemeClr val="tx1"/>
                </a:solidFill>
                <a:effectLst/>
                <a:latin typeface="+mn-lt"/>
                <a:ea typeface="+mn-ea"/>
                <a:cs typeface="+mn-cs"/>
              </a:rPr>
              <a:t> – Nothing hurt Jesus quite like being the scapegoat for man’s sins, driven away for a time, bearing the sins of the congregation.</a:t>
            </a:r>
            <a:endParaRPr lang="en-US" sz="1200" kern="1200" dirty="0" smtClean="0">
              <a:solidFill>
                <a:schemeClr val="tx1"/>
              </a:solidFill>
              <a:effectLst/>
              <a:latin typeface="+mn-lt"/>
              <a:ea typeface="+mn-ea"/>
              <a:cs typeface="+mn-cs"/>
            </a:endParaRPr>
          </a:p>
          <a:p>
            <a:pPr lvl="0"/>
            <a:endParaRPr lang="en-US" sz="1200" i="0" kern="1200" dirty="0" smtClean="0">
              <a:solidFill>
                <a:schemeClr val="tx1"/>
              </a:solidFill>
              <a:effectLst/>
              <a:latin typeface="+mn-lt"/>
              <a:ea typeface="+mn-ea"/>
              <a:cs typeface="+mn-cs"/>
            </a:endParaRPr>
          </a:p>
          <a:p>
            <a:pPr lvl="0"/>
            <a:endParaRPr lang="es-GT" i="0" dirty="0"/>
          </a:p>
        </p:txBody>
      </p:sp>
      <p:sp>
        <p:nvSpPr>
          <p:cNvPr id="4" name="Slide Number Placeholder 3"/>
          <p:cNvSpPr>
            <a:spLocks noGrp="1"/>
          </p:cNvSpPr>
          <p:nvPr>
            <p:ph type="sldNum" sz="quarter" idx="10"/>
          </p:nvPr>
        </p:nvSpPr>
        <p:spPr/>
        <p:txBody>
          <a:bodyPr/>
          <a:lstStyle/>
          <a:p>
            <a:fld id="{B69C039B-59ED-47AF-9EBF-11277C796155}" type="slidenum">
              <a:rPr lang="es-GT" smtClean="0"/>
              <a:t>9</a:t>
            </a:fld>
            <a:endParaRPr lang="es-GT"/>
          </a:p>
        </p:txBody>
      </p:sp>
    </p:spTree>
    <p:extLst>
      <p:ext uri="{BB962C8B-B14F-4D97-AF65-F5344CB8AC3E}">
        <p14:creationId xmlns:p14="http://schemas.microsoft.com/office/powerpoint/2010/main" val="205231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s-GT"/>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2/10/2019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60788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2/10/2019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161347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GT"/>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2/10/2019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05199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2/10/2019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425272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s-GT"/>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08785-EB7F-48D3-AFED-5B3FAA94A5ED}" type="datetimeFigureOut">
              <a:rPr lang="es-GT" smtClean="0"/>
              <a:t>2/10/2019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4764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Date Placeholder 4"/>
          <p:cNvSpPr>
            <a:spLocks noGrp="1"/>
          </p:cNvSpPr>
          <p:nvPr>
            <p:ph type="dt" sz="half" idx="10"/>
          </p:nvPr>
        </p:nvSpPr>
        <p:spPr/>
        <p:txBody>
          <a:bodyPr/>
          <a:lstStyle/>
          <a:p>
            <a:fld id="{40808785-EB7F-48D3-AFED-5B3FAA94A5ED}" type="datetimeFigureOut">
              <a:rPr lang="es-GT" smtClean="0"/>
              <a:t>2/10/2019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79565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s-GT"/>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7" name="Date Placeholder 6"/>
          <p:cNvSpPr>
            <a:spLocks noGrp="1"/>
          </p:cNvSpPr>
          <p:nvPr>
            <p:ph type="dt" sz="half" idx="10"/>
          </p:nvPr>
        </p:nvSpPr>
        <p:spPr/>
        <p:txBody>
          <a:bodyPr/>
          <a:lstStyle/>
          <a:p>
            <a:fld id="{40808785-EB7F-48D3-AFED-5B3FAA94A5ED}" type="datetimeFigureOut">
              <a:rPr lang="es-GT" smtClean="0"/>
              <a:t>2/10/2019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294616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Date Placeholder 2"/>
          <p:cNvSpPr>
            <a:spLocks noGrp="1"/>
          </p:cNvSpPr>
          <p:nvPr>
            <p:ph type="dt" sz="half" idx="10"/>
          </p:nvPr>
        </p:nvSpPr>
        <p:spPr/>
        <p:txBody>
          <a:bodyPr/>
          <a:lstStyle/>
          <a:p>
            <a:fld id="{40808785-EB7F-48D3-AFED-5B3FAA94A5ED}" type="datetimeFigureOut">
              <a:rPr lang="es-GT" smtClean="0"/>
              <a:t>2/10/2019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206336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08785-EB7F-48D3-AFED-5B3FAA94A5ED}" type="datetimeFigureOut">
              <a:rPr lang="es-GT" smtClean="0"/>
              <a:t>2/10/2019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48093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GT"/>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0808785-EB7F-48D3-AFED-5B3FAA94A5ED}" type="datetimeFigureOut">
              <a:rPr lang="es-GT" smtClean="0"/>
              <a:t>2/10/2019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12419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GT"/>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G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0808785-EB7F-48D3-AFED-5B3FAA94A5ED}" type="datetimeFigureOut">
              <a:rPr lang="es-GT" smtClean="0"/>
              <a:t>2/10/2019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94879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GT"/>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808785-EB7F-48D3-AFED-5B3FAA94A5ED}" type="datetimeFigureOut">
              <a:rPr lang="es-GT" smtClean="0"/>
              <a:t>2/10/2019</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B1F251-B6E9-432E-BAC8-62AE2D78AE6C}" type="slidenum">
              <a:rPr lang="es-GT" smtClean="0"/>
              <a:t>‹#›</a:t>
            </a:fld>
            <a:endParaRPr lang="es-GT"/>
          </a:p>
        </p:txBody>
      </p:sp>
    </p:spTree>
    <p:extLst>
      <p:ext uri="{BB962C8B-B14F-4D97-AF65-F5344CB8AC3E}">
        <p14:creationId xmlns:p14="http://schemas.microsoft.com/office/powerpoint/2010/main" val="350884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G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y of aton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Aaron’s Change Of Clothes</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7" name="Rectangle 6"/>
          <p:cNvSpPr/>
          <p:nvPr/>
        </p:nvSpPr>
        <p:spPr>
          <a:xfrm>
            <a:off x="3587262" y="903249"/>
            <a:ext cx="5466790" cy="5909310"/>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b="1" dirty="0" smtClean="0">
                <a:latin typeface="Rockwell" panose="02060603020205020403" pitchFamily="18" charset="0"/>
              </a:rPr>
              <a:t>Lev 16:23-28</a:t>
            </a:r>
            <a:r>
              <a:rPr lang="en-US" dirty="0" smtClean="0">
                <a:latin typeface="Rockwell" panose="02060603020205020403" pitchFamily="18" charset="0"/>
              </a:rPr>
              <a:t> – “</a:t>
            </a:r>
            <a:r>
              <a:rPr lang="en-US" b="1" baseline="30000" dirty="0" smtClean="0">
                <a:latin typeface="Rockwell" panose="02060603020205020403" pitchFamily="18" charset="0"/>
              </a:rPr>
              <a:t>23</a:t>
            </a:r>
            <a:r>
              <a:rPr lang="en-US" dirty="0" smtClean="0">
                <a:latin typeface="Rockwell" panose="02060603020205020403" pitchFamily="18" charset="0"/>
              </a:rPr>
              <a:t>Then </a:t>
            </a:r>
            <a:r>
              <a:rPr lang="en-US" dirty="0">
                <a:latin typeface="Rockwell" panose="02060603020205020403" pitchFamily="18" charset="0"/>
              </a:rPr>
              <a:t>Aaron shall come into the tent of meeting and take off the linen garments which he put on when he went into the holy place, and shall leave them there. </a:t>
            </a:r>
            <a:r>
              <a:rPr lang="en-US" b="1" baseline="30000" dirty="0" smtClean="0">
                <a:latin typeface="Rockwell" panose="02060603020205020403" pitchFamily="18" charset="0"/>
              </a:rPr>
              <a:t>24</a:t>
            </a:r>
            <a:r>
              <a:rPr lang="en-US" dirty="0" smtClean="0">
                <a:latin typeface="Rockwell" panose="02060603020205020403" pitchFamily="18" charset="0"/>
              </a:rPr>
              <a:t>He shall bathe his body </a:t>
            </a:r>
            <a:r>
              <a:rPr lang="en-US" dirty="0">
                <a:latin typeface="Rockwell" panose="02060603020205020403" pitchFamily="18" charset="0"/>
              </a:rPr>
              <a:t>with water in a holy place and put on his clothes, and come forth and offer his burnt offering and the burnt offering of the people and make atonement for himself and for </a:t>
            </a:r>
            <a:r>
              <a:rPr lang="en-US" dirty="0" smtClean="0">
                <a:latin typeface="Rockwell" panose="02060603020205020403" pitchFamily="18" charset="0"/>
              </a:rPr>
              <a:t>the people. </a:t>
            </a:r>
            <a:r>
              <a:rPr lang="en-US" b="1" baseline="30000" dirty="0" smtClean="0">
                <a:latin typeface="Rockwell" panose="02060603020205020403" pitchFamily="18" charset="0"/>
              </a:rPr>
              <a:t>25</a:t>
            </a:r>
            <a:r>
              <a:rPr lang="en-US" dirty="0" smtClean="0">
                <a:latin typeface="Rockwell" panose="02060603020205020403" pitchFamily="18" charset="0"/>
              </a:rPr>
              <a:t>Then </a:t>
            </a:r>
            <a:r>
              <a:rPr lang="en-US" dirty="0">
                <a:latin typeface="Rockwell" panose="02060603020205020403" pitchFamily="18" charset="0"/>
              </a:rPr>
              <a:t>he shall offer up in smoke the fat of the sin offering on the altar. </a:t>
            </a:r>
            <a:r>
              <a:rPr lang="en-US" b="1" baseline="30000" dirty="0" smtClean="0">
                <a:latin typeface="Rockwell" panose="02060603020205020403" pitchFamily="18" charset="0"/>
              </a:rPr>
              <a:t>26</a:t>
            </a:r>
            <a:r>
              <a:rPr lang="en-US" dirty="0" smtClean="0">
                <a:latin typeface="Rockwell" panose="02060603020205020403" pitchFamily="18" charset="0"/>
              </a:rPr>
              <a:t>The </a:t>
            </a:r>
            <a:r>
              <a:rPr lang="en-US" dirty="0">
                <a:latin typeface="Rockwell" panose="02060603020205020403" pitchFamily="18" charset="0"/>
              </a:rPr>
              <a:t>one who released the goat as </a:t>
            </a:r>
            <a:r>
              <a:rPr lang="en-US" dirty="0" smtClean="0">
                <a:latin typeface="Rockwell" panose="02060603020205020403" pitchFamily="18" charset="0"/>
              </a:rPr>
              <a:t>the</a:t>
            </a:r>
            <a:r>
              <a:rPr lang="en-US" dirty="0">
                <a:latin typeface="Rockwell" panose="02060603020205020403" pitchFamily="18" charset="0"/>
              </a:rPr>
              <a:t> </a:t>
            </a:r>
            <a:r>
              <a:rPr lang="en-US" dirty="0" smtClean="0">
                <a:latin typeface="Rockwell" panose="02060603020205020403" pitchFamily="18" charset="0"/>
              </a:rPr>
              <a:t>scapegoat</a:t>
            </a:r>
            <a:r>
              <a:rPr lang="en-US" dirty="0">
                <a:latin typeface="Rockwell" panose="02060603020205020403" pitchFamily="18" charset="0"/>
              </a:rPr>
              <a:t> shall wash his clothes and bathe </a:t>
            </a:r>
            <a:r>
              <a:rPr lang="en-US" dirty="0" smtClean="0">
                <a:latin typeface="Rockwell" panose="02060603020205020403" pitchFamily="18" charset="0"/>
              </a:rPr>
              <a:t>his</a:t>
            </a:r>
            <a:r>
              <a:rPr lang="en-US" dirty="0">
                <a:latin typeface="Rockwell" panose="02060603020205020403" pitchFamily="18" charset="0"/>
              </a:rPr>
              <a:t> </a:t>
            </a:r>
            <a:r>
              <a:rPr lang="en-US" dirty="0" smtClean="0">
                <a:latin typeface="Rockwell" panose="02060603020205020403" pitchFamily="18" charset="0"/>
              </a:rPr>
              <a:t>body </a:t>
            </a:r>
            <a:r>
              <a:rPr lang="en-US" dirty="0">
                <a:latin typeface="Rockwell" panose="02060603020205020403" pitchFamily="18" charset="0"/>
              </a:rPr>
              <a:t>with water; then afterward he shall come into </a:t>
            </a:r>
            <a:r>
              <a:rPr lang="en-US" dirty="0" smtClean="0">
                <a:latin typeface="Rockwell" panose="02060603020205020403" pitchFamily="18" charset="0"/>
              </a:rPr>
              <a:t>the camp. </a:t>
            </a:r>
            <a:r>
              <a:rPr lang="en-US" b="1" baseline="30000" dirty="0" smtClean="0">
                <a:latin typeface="Rockwell" panose="02060603020205020403" pitchFamily="18" charset="0"/>
              </a:rPr>
              <a:t>27</a:t>
            </a:r>
            <a:r>
              <a:rPr lang="en-US" dirty="0" smtClean="0">
                <a:latin typeface="Rockwell" panose="02060603020205020403" pitchFamily="18" charset="0"/>
              </a:rPr>
              <a:t>But </a:t>
            </a:r>
            <a:r>
              <a:rPr lang="en-US" dirty="0">
                <a:latin typeface="Rockwell" panose="02060603020205020403" pitchFamily="18" charset="0"/>
              </a:rPr>
              <a:t>the bull of the sin offering and the goat of the sin offering, whose blood was brought in to make atonement in the holy place, shall be taken outside the camp, and they shall burn their hides, their flesh, and their refuse in the fire. </a:t>
            </a:r>
            <a:r>
              <a:rPr lang="en-US" b="1" baseline="30000" dirty="0" smtClean="0">
                <a:latin typeface="Rockwell" panose="02060603020205020403" pitchFamily="18" charset="0"/>
              </a:rPr>
              <a:t>28</a:t>
            </a:r>
            <a:r>
              <a:rPr lang="en-US" dirty="0" smtClean="0">
                <a:latin typeface="Rockwell" panose="02060603020205020403" pitchFamily="18" charset="0"/>
              </a:rPr>
              <a:t>Then </a:t>
            </a:r>
            <a:r>
              <a:rPr lang="en-US" dirty="0">
                <a:latin typeface="Rockwell" panose="02060603020205020403" pitchFamily="18" charset="0"/>
              </a:rPr>
              <a:t>the one who burns them shall wash his clothes and bathe his body with water, then afterward he shall come into the camp.</a:t>
            </a:r>
            <a:r>
              <a:rPr lang="en-US" dirty="0" smtClean="0">
                <a:latin typeface="Rockwell" panose="02060603020205020403" pitchFamily="18" charset="0"/>
              </a:rPr>
              <a:t>”</a:t>
            </a:r>
            <a:endParaRPr lang="es-GT" dirty="0">
              <a:latin typeface="Rockwell" panose="02060603020205020403" pitchFamily="18" charset="0"/>
            </a:endParaRPr>
          </a:p>
        </p:txBody>
      </p:sp>
      <p:pic>
        <p:nvPicPr>
          <p:cNvPr id="5122" name="Picture 2" descr="Image result for leviticus high pri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3249"/>
            <a:ext cx="3505200" cy="30122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victory in Jes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915508"/>
            <a:ext cx="3505200" cy="289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Application</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Rectangle 4"/>
          <p:cNvSpPr/>
          <p:nvPr/>
        </p:nvSpPr>
        <p:spPr>
          <a:xfrm>
            <a:off x="4572000" y="815308"/>
            <a:ext cx="4517222" cy="5955476"/>
          </a:xfrm>
          <a:prstGeom prst="rect">
            <a:avLst/>
          </a:prstGeom>
          <a:ln w="28575">
            <a:solidFill>
              <a:schemeClr val="tx1"/>
            </a:solidFill>
          </a:ln>
        </p:spPr>
        <p:txBody>
          <a:bodyPr wrap="square" anchor="t">
            <a:spAutoFit/>
          </a:bodyPr>
          <a:lstStyle/>
          <a:p>
            <a:pPr marL="285750" indent="-285750">
              <a:buFont typeface="Arial" panose="020B0604020202020204" pitchFamily="34" charset="0"/>
              <a:buChar char="•"/>
            </a:pPr>
            <a:r>
              <a:rPr lang="en-US" sz="1900" b="1" dirty="0" smtClean="0">
                <a:latin typeface="Rockwell" panose="02060603020205020403" pitchFamily="18" charset="0"/>
              </a:rPr>
              <a:t>Psa 19:12</a:t>
            </a:r>
            <a:r>
              <a:rPr lang="en-US" sz="1900" dirty="0" smtClean="0">
                <a:latin typeface="Rockwell" panose="02060603020205020403" pitchFamily="18" charset="0"/>
              </a:rPr>
              <a:t> – “Who can discern is errors? Acquit me </a:t>
            </a:r>
            <a:r>
              <a:rPr lang="en-US" sz="1900" dirty="0">
                <a:latin typeface="Rockwell" panose="02060603020205020403" pitchFamily="18" charset="0"/>
              </a:rPr>
              <a:t>of hidden faults</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Psa 139:23-24</a:t>
            </a:r>
            <a:r>
              <a:rPr lang="en-US" sz="1900" dirty="0" smtClean="0">
                <a:latin typeface="Rockwell" panose="02060603020205020403" pitchFamily="18" charset="0"/>
              </a:rPr>
              <a:t> – “</a:t>
            </a:r>
            <a:r>
              <a:rPr lang="en-US" sz="1900" b="1" baseline="30000" dirty="0" smtClean="0">
                <a:latin typeface="Rockwell" panose="02060603020205020403" pitchFamily="18" charset="0"/>
              </a:rPr>
              <a:t>23</a:t>
            </a:r>
            <a:r>
              <a:rPr lang="en-US" sz="1900" dirty="0" smtClean="0">
                <a:latin typeface="Rockwell" panose="02060603020205020403" pitchFamily="18" charset="0"/>
              </a:rPr>
              <a:t>Search </a:t>
            </a:r>
            <a:r>
              <a:rPr lang="en-US" sz="1900" dirty="0">
                <a:latin typeface="Rockwell" panose="02060603020205020403" pitchFamily="18" charset="0"/>
              </a:rPr>
              <a:t>me, O God, and know my </a:t>
            </a:r>
            <a:r>
              <a:rPr lang="en-US" sz="1900" dirty="0" smtClean="0">
                <a:latin typeface="Rockwell" panose="02060603020205020403" pitchFamily="18" charset="0"/>
              </a:rPr>
              <a:t>heart; try </a:t>
            </a:r>
            <a:r>
              <a:rPr lang="en-US" sz="1900" dirty="0">
                <a:latin typeface="Rockwell" panose="02060603020205020403" pitchFamily="18" charset="0"/>
              </a:rPr>
              <a:t>me and know my anxious </a:t>
            </a:r>
            <a:r>
              <a:rPr lang="en-US" sz="1900" dirty="0" smtClean="0">
                <a:latin typeface="Rockwell" panose="02060603020205020403" pitchFamily="18" charset="0"/>
              </a:rPr>
              <a:t>thoughts; </a:t>
            </a:r>
            <a:r>
              <a:rPr lang="en-US" sz="1900" b="1" baseline="30000" dirty="0" smtClean="0">
                <a:latin typeface="Rockwell" panose="02060603020205020403" pitchFamily="18" charset="0"/>
              </a:rPr>
              <a:t>24</a:t>
            </a:r>
            <a:r>
              <a:rPr lang="en-US" sz="1900" dirty="0" smtClean="0">
                <a:latin typeface="Rockwell" panose="02060603020205020403" pitchFamily="18" charset="0"/>
              </a:rPr>
              <a:t>and </a:t>
            </a:r>
            <a:r>
              <a:rPr lang="en-US" sz="1900" dirty="0">
                <a:latin typeface="Rockwell" panose="02060603020205020403" pitchFamily="18" charset="0"/>
              </a:rPr>
              <a:t>see if there be </a:t>
            </a:r>
            <a:r>
              <a:rPr lang="en-US" sz="1900" dirty="0" smtClean="0">
                <a:latin typeface="Rockwell" panose="02060603020205020403" pitchFamily="18" charset="0"/>
              </a:rPr>
              <a:t>any</a:t>
            </a:r>
            <a:r>
              <a:rPr lang="en-US" sz="1900" dirty="0">
                <a:latin typeface="Rockwell" panose="02060603020205020403" pitchFamily="18" charset="0"/>
              </a:rPr>
              <a:t> </a:t>
            </a:r>
            <a:r>
              <a:rPr lang="en-US" sz="1900" dirty="0" smtClean="0">
                <a:latin typeface="Rockwell" panose="02060603020205020403" pitchFamily="18" charset="0"/>
              </a:rPr>
              <a:t>hurtful </a:t>
            </a:r>
            <a:r>
              <a:rPr lang="en-US" sz="1900" dirty="0">
                <a:latin typeface="Rockwell" panose="02060603020205020403" pitchFamily="18" charset="0"/>
              </a:rPr>
              <a:t>way in </a:t>
            </a:r>
            <a:r>
              <a:rPr lang="en-US" sz="1900" dirty="0" smtClean="0">
                <a:latin typeface="Rockwell" panose="02060603020205020403" pitchFamily="18" charset="0"/>
              </a:rPr>
              <a:t>me, and</a:t>
            </a:r>
            <a:r>
              <a:rPr lang="en-US" sz="1900" dirty="0">
                <a:latin typeface="Rockwell" panose="02060603020205020403" pitchFamily="18" charset="0"/>
              </a:rPr>
              <a:t> lead me </a:t>
            </a:r>
            <a:r>
              <a:rPr lang="en-US" sz="1900" dirty="0" smtClean="0">
                <a:latin typeface="Rockwell" panose="02060603020205020403" pitchFamily="18" charset="0"/>
              </a:rPr>
              <a:t>in the everlasting way.”</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Psa 90:8</a:t>
            </a:r>
            <a:r>
              <a:rPr lang="en-US" sz="1900" dirty="0" smtClean="0">
                <a:latin typeface="Rockwell" panose="02060603020205020403" pitchFamily="18" charset="0"/>
              </a:rPr>
              <a:t> – “</a:t>
            </a:r>
            <a:r>
              <a:rPr lang="en-US" sz="1900" dirty="0">
                <a:latin typeface="Rockwell" panose="02060603020205020403" pitchFamily="18" charset="0"/>
              </a:rPr>
              <a:t>You have placed our iniquities before </a:t>
            </a:r>
            <a:r>
              <a:rPr lang="en-US" sz="1900" dirty="0" smtClean="0">
                <a:latin typeface="Rockwell" panose="02060603020205020403" pitchFamily="18" charset="0"/>
              </a:rPr>
              <a:t>You, our secret sins in </a:t>
            </a:r>
            <a:r>
              <a:rPr lang="en-US" sz="1900" dirty="0">
                <a:latin typeface="Rockwell" panose="02060603020205020403" pitchFamily="18" charset="0"/>
              </a:rPr>
              <a:t>the light of Your presence</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Prov 14:12</a:t>
            </a:r>
            <a:r>
              <a:rPr lang="en-US" sz="1900" dirty="0" smtClean="0">
                <a:latin typeface="Rockwell" panose="02060603020205020403" pitchFamily="18" charset="0"/>
              </a:rPr>
              <a:t> – “</a:t>
            </a:r>
            <a:r>
              <a:rPr lang="en-US" sz="1900" dirty="0">
                <a:latin typeface="Rockwell" panose="02060603020205020403" pitchFamily="18" charset="0"/>
              </a:rPr>
              <a:t>There is a way </a:t>
            </a:r>
            <a:r>
              <a:rPr lang="en-US" sz="1900" dirty="0" smtClean="0">
                <a:latin typeface="Rockwell" panose="02060603020205020403" pitchFamily="18" charset="0"/>
              </a:rPr>
              <a:t>which seems right to </a:t>
            </a:r>
            <a:r>
              <a:rPr lang="en-US" sz="1900" dirty="0">
                <a:latin typeface="Rockwell" panose="02060603020205020403" pitchFamily="18" charset="0"/>
              </a:rPr>
              <a:t>a </a:t>
            </a:r>
            <a:r>
              <a:rPr lang="en-US" sz="1900" dirty="0" smtClean="0">
                <a:latin typeface="Rockwell" panose="02060603020205020403" pitchFamily="18" charset="0"/>
              </a:rPr>
              <a:t>man, but </a:t>
            </a:r>
            <a:r>
              <a:rPr lang="en-US" sz="1900" dirty="0">
                <a:latin typeface="Rockwell" panose="02060603020205020403" pitchFamily="18" charset="0"/>
              </a:rPr>
              <a:t>its end is the way of death</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Prov 12:15</a:t>
            </a:r>
            <a:r>
              <a:rPr lang="en-US" sz="1900" dirty="0" smtClean="0">
                <a:latin typeface="Rockwell" panose="02060603020205020403" pitchFamily="18" charset="0"/>
              </a:rPr>
              <a:t> – “</a:t>
            </a:r>
            <a:r>
              <a:rPr lang="en-US" sz="1900" dirty="0">
                <a:latin typeface="Rockwell" panose="02060603020205020403" pitchFamily="18" charset="0"/>
              </a:rPr>
              <a:t>The way of a fool is right in his own </a:t>
            </a:r>
            <a:r>
              <a:rPr lang="en-US" sz="1900" dirty="0" smtClean="0">
                <a:latin typeface="Rockwell" panose="02060603020205020403" pitchFamily="18" charset="0"/>
              </a:rPr>
              <a:t>eyes, but </a:t>
            </a:r>
            <a:r>
              <a:rPr lang="en-US" sz="1900" dirty="0">
                <a:latin typeface="Rockwell" panose="02060603020205020403" pitchFamily="18" charset="0"/>
              </a:rPr>
              <a:t>a wise man is he who listens to counsel</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Prov 16:2</a:t>
            </a:r>
            <a:r>
              <a:rPr lang="en-US" sz="1900" dirty="0" smtClean="0">
                <a:latin typeface="Rockwell" panose="02060603020205020403" pitchFamily="18" charset="0"/>
              </a:rPr>
              <a:t> – “</a:t>
            </a:r>
            <a:r>
              <a:rPr lang="en-US" sz="1900" dirty="0">
                <a:latin typeface="Rockwell" panose="02060603020205020403" pitchFamily="18" charset="0"/>
              </a:rPr>
              <a:t>All the ways of a man are clean in his own </a:t>
            </a:r>
            <a:r>
              <a:rPr lang="en-US" sz="1900" dirty="0" smtClean="0">
                <a:latin typeface="Rockwell" panose="02060603020205020403" pitchFamily="18" charset="0"/>
              </a:rPr>
              <a:t>sight, but the Lord weighs the</a:t>
            </a:r>
            <a:r>
              <a:rPr lang="en-US" sz="1900" dirty="0">
                <a:latin typeface="Rockwell" panose="02060603020205020403" pitchFamily="18" charset="0"/>
              </a:rPr>
              <a:t> </a:t>
            </a:r>
            <a:r>
              <a:rPr lang="en-US" sz="1900" dirty="0" smtClean="0">
                <a:latin typeface="Rockwell" panose="02060603020205020403" pitchFamily="18" charset="0"/>
              </a:rPr>
              <a:t>motives</a:t>
            </a:r>
            <a:r>
              <a:rPr lang="en-US" sz="1900" dirty="0">
                <a:latin typeface="Rockwell" panose="02060603020205020403" pitchFamily="18" charset="0"/>
              </a:rPr>
              <a:t>.</a:t>
            </a:r>
            <a:r>
              <a:rPr lang="en-US" sz="1900" dirty="0" smtClean="0">
                <a:latin typeface="Rockwell" panose="02060603020205020403" pitchFamily="18" charset="0"/>
              </a:rPr>
              <a:t>”</a:t>
            </a:r>
            <a:endParaRPr lang="es-GT" sz="1900" dirty="0">
              <a:latin typeface="Rockwell" panose="02060603020205020403" pitchFamily="18" charset="0"/>
            </a:endParaRPr>
          </a:p>
        </p:txBody>
      </p:sp>
      <p:pic>
        <p:nvPicPr>
          <p:cNvPr id="4098" name="Picture 2" descr="Image result for hidden sins"/>
          <p:cNvPicPr>
            <a:picLocks noChangeAspect="1" noChangeArrowheads="1"/>
          </p:cNvPicPr>
          <p:nvPr/>
        </p:nvPicPr>
        <p:blipFill rotWithShape="1">
          <a:blip r:embed="rId3">
            <a:extLst>
              <a:ext uri="{28A0092B-C50C-407E-A947-70E740481C1C}">
                <a14:useLocalDpi xmlns:a14="http://schemas.microsoft.com/office/drawing/2010/main" val="0"/>
              </a:ext>
            </a:extLst>
          </a:blip>
          <a:srcRect t="10612" b="11188"/>
          <a:stretch/>
        </p:blipFill>
        <p:spPr bwMode="auto">
          <a:xfrm>
            <a:off x="0" y="815308"/>
            <a:ext cx="4517222" cy="31769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ecret s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92262"/>
            <a:ext cx="4517222" cy="277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Application</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6" name="Rectangle 5"/>
          <p:cNvSpPr/>
          <p:nvPr/>
        </p:nvSpPr>
        <p:spPr>
          <a:xfrm>
            <a:off x="4819973" y="903249"/>
            <a:ext cx="4234079" cy="5847755"/>
          </a:xfrm>
          <a:prstGeom prst="rect">
            <a:avLst/>
          </a:prstGeom>
          <a:ln w="28575">
            <a:solidFill>
              <a:schemeClr val="tx1"/>
            </a:solidFill>
          </a:ln>
        </p:spPr>
        <p:txBody>
          <a:bodyPr wrap="square" anchor="t">
            <a:spAutoFit/>
          </a:bodyPr>
          <a:lstStyle/>
          <a:p>
            <a:pPr marL="285750" indent="-285750">
              <a:buFont typeface="Arial" panose="020B0604020202020204" pitchFamily="34" charset="0"/>
              <a:buChar char="•"/>
            </a:pPr>
            <a:r>
              <a:rPr lang="en-US" sz="2200" b="1" dirty="0" smtClean="0">
                <a:latin typeface="Rockwell" panose="02060603020205020403" pitchFamily="18" charset="0"/>
              </a:rPr>
              <a:t>Lev 16:29-31</a:t>
            </a:r>
            <a:r>
              <a:rPr lang="en-US" sz="2200" dirty="0" smtClean="0">
                <a:latin typeface="Rockwell" panose="02060603020205020403" pitchFamily="18" charset="0"/>
              </a:rPr>
              <a:t> – “</a:t>
            </a:r>
            <a:r>
              <a:rPr lang="en-US" sz="2200" b="1" baseline="30000" dirty="0" smtClean="0">
                <a:latin typeface="Rockwell" panose="02060603020205020403" pitchFamily="18" charset="0"/>
              </a:rPr>
              <a:t>29</a:t>
            </a:r>
            <a:r>
              <a:rPr lang="en-US" sz="2200" dirty="0" smtClean="0">
                <a:latin typeface="Rockwell" panose="02060603020205020403" pitchFamily="18" charset="0"/>
              </a:rPr>
              <a:t>This</a:t>
            </a:r>
            <a:r>
              <a:rPr lang="en-US" sz="2200" dirty="0">
                <a:latin typeface="Rockwell" panose="02060603020205020403" pitchFamily="18" charset="0"/>
              </a:rPr>
              <a:t> shall be a permanent statute for you: in the seventh month, on the tenth day of the month, you shall humble your souls and not do any work</a:t>
            </a:r>
            <a:r>
              <a:rPr lang="en-US" sz="2200" dirty="0" smtClean="0">
                <a:latin typeface="Rockwell" panose="02060603020205020403" pitchFamily="18" charset="0"/>
              </a:rPr>
              <a:t>, whether the </a:t>
            </a:r>
            <a:r>
              <a:rPr lang="en-US" sz="2200" dirty="0">
                <a:latin typeface="Rockwell" panose="02060603020205020403" pitchFamily="18" charset="0"/>
              </a:rPr>
              <a:t>native, or the alien who sojourns </a:t>
            </a:r>
            <a:r>
              <a:rPr lang="en-US" sz="2200" dirty="0" smtClean="0">
                <a:latin typeface="Rockwell" panose="02060603020205020403" pitchFamily="18" charset="0"/>
              </a:rPr>
              <a:t>among you; </a:t>
            </a:r>
            <a:r>
              <a:rPr lang="en-US" sz="2200" b="1" baseline="30000" dirty="0" smtClean="0">
                <a:latin typeface="Rockwell" panose="02060603020205020403" pitchFamily="18" charset="0"/>
              </a:rPr>
              <a:t>30</a:t>
            </a:r>
            <a:r>
              <a:rPr lang="en-US" sz="2200" dirty="0" smtClean="0">
                <a:latin typeface="Rockwell" panose="02060603020205020403" pitchFamily="18" charset="0"/>
              </a:rPr>
              <a:t>for </a:t>
            </a:r>
            <a:r>
              <a:rPr lang="en-US" sz="2200" dirty="0">
                <a:latin typeface="Rockwell" panose="02060603020205020403" pitchFamily="18" charset="0"/>
              </a:rPr>
              <a:t>it is on this day </a:t>
            </a:r>
            <a:r>
              <a:rPr lang="en-US" sz="2200" dirty="0" smtClean="0">
                <a:latin typeface="Rockwell" panose="02060603020205020403" pitchFamily="18" charset="0"/>
              </a:rPr>
              <a:t>that</a:t>
            </a:r>
            <a:r>
              <a:rPr lang="en-US" sz="2200" dirty="0">
                <a:latin typeface="Rockwell" panose="02060603020205020403" pitchFamily="18" charset="0"/>
              </a:rPr>
              <a:t> </a:t>
            </a:r>
            <a:r>
              <a:rPr lang="en-US" sz="2200" dirty="0" smtClean="0">
                <a:latin typeface="Rockwell" panose="02060603020205020403" pitchFamily="18" charset="0"/>
              </a:rPr>
              <a:t>atonement </a:t>
            </a:r>
            <a:r>
              <a:rPr lang="en-US" sz="2200" dirty="0">
                <a:latin typeface="Rockwell" panose="02060603020205020403" pitchFamily="18" charset="0"/>
              </a:rPr>
              <a:t>shall be made for you to cleanse you; you will be clean from all your sins before the </a:t>
            </a:r>
            <a:r>
              <a:rPr lang="en-US" sz="2200" cap="small" dirty="0">
                <a:latin typeface="Rockwell" panose="02060603020205020403" pitchFamily="18" charset="0"/>
              </a:rPr>
              <a:t>Lord</a:t>
            </a:r>
            <a:r>
              <a:rPr lang="en-US" sz="2200" dirty="0">
                <a:latin typeface="Rockwell" panose="02060603020205020403" pitchFamily="18" charset="0"/>
              </a:rPr>
              <a:t>. </a:t>
            </a:r>
            <a:r>
              <a:rPr lang="en-US" sz="2200" b="1" baseline="30000" dirty="0" smtClean="0">
                <a:latin typeface="Rockwell" panose="02060603020205020403" pitchFamily="18" charset="0"/>
              </a:rPr>
              <a:t>31</a:t>
            </a:r>
            <a:r>
              <a:rPr lang="en-US" sz="2200" dirty="0" smtClean="0">
                <a:latin typeface="Rockwell" panose="02060603020205020403" pitchFamily="18" charset="0"/>
              </a:rPr>
              <a:t>It </a:t>
            </a:r>
            <a:r>
              <a:rPr lang="en-US" sz="2200" dirty="0">
                <a:latin typeface="Rockwell" panose="02060603020205020403" pitchFamily="18" charset="0"/>
              </a:rPr>
              <a:t>is to be a sabbath of solemn rest for you, that </a:t>
            </a:r>
            <a:r>
              <a:rPr lang="en-US" sz="2200" dirty="0" smtClean="0">
                <a:latin typeface="Rockwell" panose="02060603020205020403" pitchFamily="18" charset="0"/>
              </a:rPr>
              <a:t>you may humble your </a:t>
            </a:r>
            <a:r>
              <a:rPr lang="en-US" sz="2200" dirty="0">
                <a:latin typeface="Rockwell" panose="02060603020205020403" pitchFamily="18" charset="0"/>
              </a:rPr>
              <a:t>souls; it is a permanent statute.</a:t>
            </a:r>
            <a:r>
              <a:rPr lang="en-US" sz="2200" dirty="0" smtClean="0">
                <a:latin typeface="Rockwell" panose="02060603020205020403" pitchFamily="18" charset="0"/>
              </a:rPr>
              <a:t>”</a:t>
            </a:r>
            <a:endParaRPr lang="es-GT" sz="2200" dirty="0">
              <a:latin typeface="Rockwell" panose="02060603020205020403" pitchFamily="18" charset="0"/>
            </a:endParaRPr>
          </a:p>
        </p:txBody>
      </p:sp>
      <p:pic>
        <p:nvPicPr>
          <p:cNvPr id="3076" name="Picture 4" descr="Hand lettering Humble yourself in the sight of the Lord. Biblical background. Christian poster. New Testament. Scripture. Card. Modern calligraphy Stock Vector - 91190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3249"/>
            <a:ext cx="4730025" cy="584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5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000" b="1" u="sng" dirty="0" smtClean="0">
                <a:latin typeface="Rockwell" panose="02060603020205020403" pitchFamily="18" charset="0"/>
              </a:rPr>
              <a:t>Reminder Of Nadab &amp; Abihu</a:t>
            </a:r>
            <a:endParaRPr lang="es-GT" sz="5000" b="1" u="sng" dirty="0">
              <a:latin typeface="Rockwell" panose="02060603020205020403" pitchFamily="18" charset="0"/>
            </a:endParaRPr>
          </a:p>
        </p:txBody>
      </p:sp>
      <p:sp>
        <p:nvSpPr>
          <p:cNvPr id="3" name="Rectangle 2"/>
          <p:cNvSpPr/>
          <p:nvPr/>
        </p:nvSpPr>
        <p:spPr>
          <a:xfrm>
            <a:off x="138546" y="903249"/>
            <a:ext cx="8894618" cy="2215991"/>
          </a:xfrm>
          <a:prstGeom prst="rect">
            <a:avLst/>
          </a:prstGeom>
          <a:ln w="28575">
            <a:solidFill>
              <a:schemeClr val="tx1"/>
            </a:solidFill>
          </a:ln>
        </p:spPr>
        <p:txBody>
          <a:bodyPr wrap="square">
            <a:spAutoFit/>
          </a:bodyPr>
          <a:lstStyle/>
          <a:p>
            <a:r>
              <a:rPr lang="en-US" sz="2300" b="1" dirty="0" smtClean="0">
                <a:solidFill>
                  <a:srgbClr val="000000"/>
                </a:solidFill>
                <a:latin typeface="Rockwell" panose="02060603020205020403" pitchFamily="18" charset="0"/>
              </a:rPr>
              <a:t>Lev 16:1-2</a:t>
            </a:r>
            <a:r>
              <a:rPr lang="en-US" sz="2300" dirty="0" smtClean="0">
                <a:solidFill>
                  <a:srgbClr val="000000"/>
                </a:solidFill>
                <a:latin typeface="Rockwell" panose="02060603020205020403" pitchFamily="18" charset="0"/>
              </a:rPr>
              <a:t> – “</a:t>
            </a:r>
            <a:r>
              <a:rPr lang="en-US" sz="2300" b="1" baseline="30000" dirty="0" smtClean="0">
                <a:solidFill>
                  <a:srgbClr val="000000"/>
                </a:solidFill>
                <a:latin typeface="Rockwell" panose="02060603020205020403" pitchFamily="18" charset="0"/>
              </a:rPr>
              <a:t>1</a:t>
            </a:r>
            <a:r>
              <a:rPr lang="en-US" sz="2300" dirty="0" smtClean="0">
                <a:solidFill>
                  <a:srgbClr val="000000"/>
                </a:solidFill>
                <a:latin typeface="Rockwell" panose="02060603020205020403" pitchFamily="18" charset="0"/>
              </a:rPr>
              <a:t>Now </a:t>
            </a:r>
            <a:r>
              <a:rPr lang="en-US" sz="2300" dirty="0">
                <a:solidFill>
                  <a:srgbClr val="000000"/>
                </a:solidFill>
                <a:latin typeface="Rockwell" panose="02060603020205020403" pitchFamily="18" charset="0"/>
              </a:rPr>
              <a:t>the </a:t>
            </a:r>
            <a:r>
              <a:rPr lang="en-US" sz="2300" cap="small" dirty="0">
                <a:solidFill>
                  <a:srgbClr val="000000"/>
                </a:solidFill>
                <a:latin typeface="Rockwell" panose="02060603020205020403" pitchFamily="18" charset="0"/>
              </a:rPr>
              <a:t>Lord</a:t>
            </a:r>
            <a:r>
              <a:rPr lang="en-US" sz="2300" dirty="0">
                <a:solidFill>
                  <a:srgbClr val="000000"/>
                </a:solidFill>
                <a:latin typeface="Rockwell" panose="02060603020205020403" pitchFamily="18" charset="0"/>
              </a:rPr>
              <a:t> spoke to Moses after the death of the two sons of Aaron, when they had approached the presence </a:t>
            </a:r>
            <a:r>
              <a:rPr lang="en-US" sz="2300" dirty="0" smtClean="0">
                <a:solidFill>
                  <a:srgbClr val="000000"/>
                </a:solidFill>
                <a:latin typeface="Rockwell" panose="02060603020205020403" pitchFamily="18" charset="0"/>
              </a:rPr>
              <a:t>of the Lord and died. </a:t>
            </a:r>
            <a:r>
              <a:rPr lang="en-US" sz="2300" b="1" baseline="30000" dirty="0" smtClean="0">
                <a:solidFill>
                  <a:srgbClr val="000000"/>
                </a:solidFill>
                <a:latin typeface="Rockwell" panose="02060603020205020403" pitchFamily="18" charset="0"/>
              </a:rPr>
              <a:t>2</a:t>
            </a:r>
            <a:r>
              <a:rPr lang="en-US" sz="2300" dirty="0" smtClean="0">
                <a:solidFill>
                  <a:srgbClr val="000000"/>
                </a:solidFill>
                <a:latin typeface="Rockwell" panose="02060603020205020403" pitchFamily="18" charset="0"/>
              </a:rPr>
              <a:t>The Lord said to Moses: ‘Tell </a:t>
            </a:r>
            <a:r>
              <a:rPr lang="en-US" sz="2300" dirty="0">
                <a:solidFill>
                  <a:srgbClr val="000000"/>
                </a:solidFill>
                <a:latin typeface="Rockwell" panose="02060603020205020403" pitchFamily="18" charset="0"/>
              </a:rPr>
              <a:t>your brother Aaron that he shall not enter at any time into the holy place inside the veil, before </a:t>
            </a:r>
            <a:r>
              <a:rPr lang="en-US" sz="2300" dirty="0" smtClean="0">
                <a:solidFill>
                  <a:srgbClr val="000000"/>
                </a:solidFill>
                <a:latin typeface="Rockwell" panose="02060603020205020403" pitchFamily="18" charset="0"/>
              </a:rPr>
              <a:t>the mercy </a:t>
            </a:r>
            <a:r>
              <a:rPr lang="en-US" sz="2300" dirty="0">
                <a:solidFill>
                  <a:srgbClr val="000000"/>
                </a:solidFill>
                <a:latin typeface="Rockwell" panose="02060603020205020403" pitchFamily="18" charset="0"/>
              </a:rPr>
              <a:t>seat which is on the ark, or he will die; for I will appear in the cloud over </a:t>
            </a:r>
            <a:r>
              <a:rPr lang="en-US" sz="2300" dirty="0" smtClean="0">
                <a:solidFill>
                  <a:srgbClr val="000000"/>
                </a:solidFill>
                <a:latin typeface="Rockwell" panose="02060603020205020403" pitchFamily="18" charset="0"/>
              </a:rPr>
              <a:t>the mercy </a:t>
            </a:r>
            <a:r>
              <a:rPr lang="en-US" sz="2300" dirty="0">
                <a:solidFill>
                  <a:srgbClr val="000000"/>
                </a:solidFill>
                <a:latin typeface="Rockwell" panose="02060603020205020403" pitchFamily="18" charset="0"/>
              </a:rPr>
              <a:t>seat</a:t>
            </a:r>
            <a:r>
              <a:rPr lang="en-US" sz="2300" dirty="0" smtClean="0">
                <a:solidFill>
                  <a:srgbClr val="000000"/>
                </a:solidFill>
                <a:latin typeface="Rockwell" panose="02060603020205020403" pitchFamily="18" charset="0"/>
              </a:rPr>
              <a:t>.’”</a:t>
            </a:r>
            <a:endParaRPr lang="en-US" sz="2300" b="0" i="0" dirty="0">
              <a:solidFill>
                <a:srgbClr val="000000"/>
              </a:solidFill>
              <a:effectLst/>
              <a:latin typeface="Rockwell" panose="02060603020205020403" pitchFamily="18" charset="0"/>
            </a:endParaRPr>
          </a:p>
        </p:txBody>
      </p:sp>
      <p:pic>
        <p:nvPicPr>
          <p:cNvPr id="3074" name="Picture 2" descr="http://3.bp.blogspot.com/-MKjwoCv2sPo/Ub1KypCFxyI/AAAAAAAACQI/qspBNWQpg_4/s4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6" y="3283826"/>
            <a:ext cx="3906981" cy="35741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eb 4:16"/>
          <p:cNvPicPr>
            <a:picLocks noChangeAspect="1" noChangeArrowheads="1"/>
          </p:cNvPicPr>
          <p:nvPr/>
        </p:nvPicPr>
        <p:blipFill rotWithShape="1">
          <a:blip r:embed="rId4">
            <a:extLst>
              <a:ext uri="{28A0092B-C50C-407E-A947-70E740481C1C}">
                <a14:useLocalDpi xmlns:a14="http://schemas.microsoft.com/office/drawing/2010/main" val="0"/>
              </a:ext>
            </a:extLst>
          </a:blip>
          <a:srcRect l="8985" t="9318" r="8740" b="8863"/>
          <a:stretch/>
        </p:blipFill>
        <p:spPr bwMode="auto">
          <a:xfrm>
            <a:off x="4045527" y="3283826"/>
            <a:ext cx="4987637" cy="357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High Priest</a:t>
            </a:r>
            <a:endParaRPr lang="es-GT" sz="5300" b="1" u="sng" dirty="0">
              <a:latin typeface="Rockwell" panose="02060603020205020403" pitchFamily="18" charset="0"/>
            </a:endParaRPr>
          </a:p>
        </p:txBody>
      </p:sp>
      <p:sp>
        <p:nvSpPr>
          <p:cNvPr id="3" name="Rectangle 2"/>
          <p:cNvSpPr/>
          <p:nvPr/>
        </p:nvSpPr>
        <p:spPr>
          <a:xfrm>
            <a:off x="3449783" y="903248"/>
            <a:ext cx="5624946" cy="5893921"/>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300" b="1" dirty="0">
                <a:latin typeface="Rockwell" panose="02060603020205020403" pitchFamily="18" charset="0"/>
              </a:rPr>
              <a:t>Lev 16:3a</a:t>
            </a:r>
            <a:r>
              <a:rPr lang="en-US" sz="2300" dirty="0">
                <a:latin typeface="Rockwell" panose="02060603020205020403" pitchFamily="18" charset="0"/>
              </a:rPr>
              <a:t> – “</a:t>
            </a:r>
            <a:r>
              <a:rPr lang="en-US" sz="2300" u="sng" dirty="0">
                <a:latin typeface="Rockwell" panose="02060603020205020403" pitchFamily="18" charset="0"/>
              </a:rPr>
              <a:t>Aaron</a:t>
            </a:r>
            <a:r>
              <a:rPr lang="en-US" sz="2300" dirty="0">
                <a:latin typeface="Rockwell" panose="02060603020205020403" pitchFamily="18" charset="0"/>
              </a:rPr>
              <a:t> shall enter the holy place</a:t>
            </a:r>
            <a:r>
              <a:rPr lang="en-US" sz="2300" dirty="0" smtClean="0">
                <a:latin typeface="Rockwell" panose="02060603020205020403" pitchFamily="18" charset="0"/>
              </a:rPr>
              <a:t>…”</a:t>
            </a:r>
          </a:p>
          <a:p>
            <a:pPr marL="285750" indent="-285750">
              <a:buFont typeface="Arial" panose="020B0604020202020204" pitchFamily="34" charset="0"/>
              <a:buChar char="•"/>
            </a:pPr>
            <a:endParaRPr lang="en-US" sz="1600" dirty="0" smtClean="0">
              <a:latin typeface="Rockwell" panose="02060603020205020403" pitchFamily="18" charset="0"/>
            </a:endParaRPr>
          </a:p>
          <a:p>
            <a:pPr marL="285750" indent="-285750">
              <a:buFont typeface="Arial" panose="020B0604020202020204" pitchFamily="34" charset="0"/>
              <a:buChar char="•"/>
            </a:pPr>
            <a:r>
              <a:rPr lang="en-US" sz="2300" b="1" dirty="0" smtClean="0">
                <a:latin typeface="Rockwell" panose="02060603020205020403" pitchFamily="18" charset="0"/>
              </a:rPr>
              <a:t>Rev 1:6a</a:t>
            </a:r>
            <a:r>
              <a:rPr lang="en-US" sz="2300" dirty="0" smtClean="0">
                <a:latin typeface="Rockwell" panose="02060603020205020403" pitchFamily="18" charset="0"/>
              </a:rPr>
              <a:t> – “</a:t>
            </a:r>
            <a:r>
              <a:rPr lang="en-US" sz="2300" dirty="0">
                <a:latin typeface="Rockwell" panose="02060603020205020403" pitchFamily="18" charset="0"/>
              </a:rPr>
              <a:t>and He </a:t>
            </a:r>
            <a:r>
              <a:rPr lang="en-US" sz="2300" dirty="0" smtClean="0">
                <a:latin typeface="Rockwell" panose="02060603020205020403" pitchFamily="18" charset="0"/>
              </a:rPr>
              <a:t>has made us to be a kingdom, </a:t>
            </a:r>
            <a:r>
              <a:rPr lang="en-US" sz="2300" u="sng" dirty="0" smtClean="0">
                <a:latin typeface="Rockwell" panose="02060603020205020403" pitchFamily="18" charset="0"/>
              </a:rPr>
              <a:t>priests</a:t>
            </a:r>
            <a:r>
              <a:rPr lang="en-US" sz="2300" dirty="0" smtClean="0">
                <a:latin typeface="Rockwell" panose="02060603020205020403" pitchFamily="18" charset="0"/>
              </a:rPr>
              <a:t> to</a:t>
            </a:r>
            <a:r>
              <a:rPr lang="en-US" sz="2300" dirty="0">
                <a:latin typeface="Rockwell" panose="02060603020205020403" pitchFamily="18" charset="0"/>
              </a:rPr>
              <a:t> </a:t>
            </a:r>
            <a:r>
              <a:rPr lang="en-US" sz="2300" dirty="0" smtClean="0">
                <a:latin typeface="Rockwell" panose="02060603020205020403" pitchFamily="18" charset="0"/>
              </a:rPr>
              <a:t>His </a:t>
            </a:r>
            <a:r>
              <a:rPr lang="en-US" sz="2300" dirty="0">
                <a:latin typeface="Rockwell" panose="02060603020205020403" pitchFamily="18" charset="0"/>
              </a:rPr>
              <a:t>God and Father</a:t>
            </a:r>
            <a:r>
              <a:rPr lang="en-US" sz="2300" dirty="0" smtClean="0">
                <a:latin typeface="Rockwell" panose="02060603020205020403" pitchFamily="18" charset="0"/>
              </a:rPr>
              <a:t>”</a:t>
            </a:r>
          </a:p>
          <a:p>
            <a:pPr marL="285750" indent="-285750">
              <a:buFont typeface="Arial" panose="020B0604020202020204" pitchFamily="34" charset="0"/>
              <a:buChar char="•"/>
            </a:pPr>
            <a:endParaRPr lang="en-US" sz="1600" dirty="0" smtClean="0">
              <a:latin typeface="Rockwell" panose="02060603020205020403" pitchFamily="18" charset="0"/>
            </a:endParaRPr>
          </a:p>
          <a:p>
            <a:pPr marL="285750" indent="-285750">
              <a:buFont typeface="Arial" panose="020B0604020202020204" pitchFamily="34" charset="0"/>
              <a:buChar char="•"/>
            </a:pPr>
            <a:r>
              <a:rPr lang="en-US" sz="2300" b="1" dirty="0">
                <a:latin typeface="Rockwell" panose="02060603020205020403" pitchFamily="18" charset="0"/>
              </a:rPr>
              <a:t>Heb 9:11-12</a:t>
            </a:r>
            <a:r>
              <a:rPr lang="en-US" sz="2300" dirty="0">
                <a:latin typeface="Rockwell" panose="02060603020205020403" pitchFamily="18" charset="0"/>
              </a:rPr>
              <a:t> – “But when Christ appeared as a high priest </a:t>
            </a:r>
            <a:r>
              <a:rPr lang="en-US" sz="2300" dirty="0" smtClean="0">
                <a:latin typeface="Rockwell" panose="02060603020205020403" pitchFamily="18" charset="0"/>
              </a:rPr>
              <a:t>of the good things </a:t>
            </a:r>
            <a:r>
              <a:rPr lang="en-US" sz="2300" dirty="0">
                <a:latin typeface="Rockwell" panose="02060603020205020403" pitchFamily="18" charset="0"/>
              </a:rPr>
              <a:t>to come, </a:t>
            </a:r>
            <a:r>
              <a:rPr lang="en-US" sz="2300" dirty="0" smtClean="0">
                <a:latin typeface="Rockwell" panose="02060603020205020403" pitchFamily="18" charset="0"/>
              </a:rPr>
              <a:t>He entered through the greater </a:t>
            </a:r>
            <a:r>
              <a:rPr lang="en-US" sz="2300" dirty="0">
                <a:latin typeface="Rockwell" panose="02060603020205020403" pitchFamily="18" charset="0"/>
              </a:rPr>
              <a:t>and more perfect tabernacle, </a:t>
            </a:r>
            <a:r>
              <a:rPr lang="en-US" sz="2300" dirty="0" smtClean="0">
                <a:latin typeface="Rockwell" panose="02060603020205020403" pitchFamily="18" charset="0"/>
              </a:rPr>
              <a:t>not made with hands</a:t>
            </a:r>
            <a:r>
              <a:rPr lang="en-US" sz="2300" dirty="0">
                <a:latin typeface="Rockwell" panose="02060603020205020403" pitchFamily="18" charset="0"/>
              </a:rPr>
              <a:t>, that is to say, not of this creation; and </a:t>
            </a:r>
            <a:r>
              <a:rPr lang="en-US" sz="2300" dirty="0" smtClean="0">
                <a:latin typeface="Rockwell" panose="02060603020205020403" pitchFamily="18" charset="0"/>
              </a:rPr>
              <a:t>not through the </a:t>
            </a:r>
            <a:r>
              <a:rPr lang="en-US" sz="2300" dirty="0">
                <a:latin typeface="Rockwell" panose="02060603020205020403" pitchFamily="18" charset="0"/>
              </a:rPr>
              <a:t>blood of goats and calves</a:t>
            </a:r>
            <a:r>
              <a:rPr lang="en-US" sz="2300" dirty="0" smtClean="0">
                <a:latin typeface="Rockwell" panose="02060603020205020403" pitchFamily="18" charset="0"/>
              </a:rPr>
              <a:t>, but through His </a:t>
            </a:r>
            <a:r>
              <a:rPr lang="en-US" sz="2300" dirty="0">
                <a:latin typeface="Rockwell" panose="02060603020205020403" pitchFamily="18" charset="0"/>
              </a:rPr>
              <a:t>own blood</a:t>
            </a:r>
            <a:r>
              <a:rPr lang="en-US" sz="2300" dirty="0" smtClean="0">
                <a:latin typeface="Rockwell" panose="02060603020205020403" pitchFamily="18" charset="0"/>
              </a:rPr>
              <a:t>, He entered the holy place once </a:t>
            </a:r>
            <a:r>
              <a:rPr lang="en-US" sz="2300" dirty="0">
                <a:latin typeface="Rockwell" panose="02060603020205020403" pitchFamily="18" charset="0"/>
              </a:rPr>
              <a:t>for all, having obtained eternal redemption</a:t>
            </a:r>
            <a:r>
              <a:rPr lang="en-US" sz="2300" dirty="0" smtClean="0">
                <a:latin typeface="Rockwell" panose="02060603020205020403" pitchFamily="18" charset="0"/>
              </a:rPr>
              <a:t>.”</a:t>
            </a:r>
          </a:p>
        </p:txBody>
      </p:sp>
      <p:pic>
        <p:nvPicPr>
          <p:cNvPr id="1028" name="Picture 4" descr="Image result for high priest day of atonement"/>
          <p:cNvPicPr>
            <a:picLocks noChangeAspect="1" noChangeArrowheads="1"/>
          </p:cNvPicPr>
          <p:nvPr/>
        </p:nvPicPr>
        <p:blipFill rotWithShape="1">
          <a:blip r:embed="rId3">
            <a:extLst>
              <a:ext uri="{28A0092B-C50C-407E-A947-70E740481C1C}">
                <a14:useLocalDpi xmlns:a14="http://schemas.microsoft.com/office/drawing/2010/main" val="0"/>
              </a:ext>
            </a:extLst>
          </a:blip>
          <a:srcRect l="29118" r="29055" b="2018"/>
          <a:stretch/>
        </p:blipFill>
        <p:spPr bwMode="auto">
          <a:xfrm>
            <a:off x="0" y="903247"/>
            <a:ext cx="3380512" cy="589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High Priest</a:t>
            </a:r>
            <a:endParaRPr lang="es-GT" sz="5300" b="1" u="sng" dirty="0">
              <a:latin typeface="Rockwell" panose="02060603020205020403" pitchFamily="18" charset="0"/>
            </a:endParaRPr>
          </a:p>
        </p:txBody>
      </p:sp>
      <p:sp>
        <p:nvSpPr>
          <p:cNvPr id="3" name="Rectangle 2"/>
          <p:cNvSpPr/>
          <p:nvPr/>
        </p:nvSpPr>
        <p:spPr>
          <a:xfrm>
            <a:off x="5223163" y="903248"/>
            <a:ext cx="3851565" cy="5816977"/>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400" b="1" dirty="0">
                <a:latin typeface="Rockwell" panose="02060603020205020403" pitchFamily="18" charset="0"/>
              </a:rPr>
              <a:t>Lev 16:17</a:t>
            </a:r>
            <a:r>
              <a:rPr lang="en-US" sz="2400" dirty="0">
                <a:latin typeface="Rockwell" panose="02060603020205020403" pitchFamily="18" charset="0"/>
              </a:rPr>
              <a:t> – “When he goes in to make atonement in the holy place, </a:t>
            </a:r>
            <a:r>
              <a:rPr lang="en-US" sz="2400" u="sng" dirty="0">
                <a:latin typeface="Rockwell" panose="02060603020205020403" pitchFamily="18" charset="0"/>
              </a:rPr>
              <a:t>no one shall be in the tent of meeting until he comes out</a:t>
            </a:r>
            <a:r>
              <a:rPr lang="en-US" sz="2400" dirty="0">
                <a:latin typeface="Rockwell" panose="02060603020205020403" pitchFamily="18" charset="0"/>
              </a:rPr>
              <a:t>, that he may make atonement for himself and for his household and for all the assembly of Israel</a:t>
            </a:r>
            <a:r>
              <a:rPr lang="en-US" sz="2400" dirty="0" smtClean="0">
                <a:latin typeface="Rockwell" panose="02060603020205020403" pitchFamily="18" charset="0"/>
              </a:rPr>
              <a:t>.”</a:t>
            </a:r>
          </a:p>
          <a:p>
            <a:pPr marL="285750" indent="-285750">
              <a:buFont typeface="Arial" panose="020B0604020202020204" pitchFamily="34" charset="0"/>
              <a:buChar char="•"/>
            </a:pPr>
            <a:endParaRPr lang="en-US" sz="1200" dirty="0" smtClean="0">
              <a:latin typeface="Rockwell" panose="02060603020205020403" pitchFamily="18" charset="0"/>
            </a:endParaRPr>
          </a:p>
          <a:p>
            <a:pPr marL="285750" indent="-285750">
              <a:buFont typeface="Arial" panose="020B0604020202020204" pitchFamily="34" charset="0"/>
              <a:buChar char="•"/>
            </a:pPr>
            <a:r>
              <a:rPr lang="en-US" sz="2400" b="1" dirty="0">
                <a:latin typeface="Rockwell" panose="02060603020205020403" pitchFamily="18" charset="0"/>
              </a:rPr>
              <a:t>Isa 63:3a</a:t>
            </a:r>
            <a:r>
              <a:rPr lang="en-US" sz="2400" dirty="0">
                <a:latin typeface="Rockwell" panose="02060603020205020403" pitchFamily="18" charset="0"/>
              </a:rPr>
              <a:t> – “I have trodden the wine trough alone, and from the peoples there was no man with Me</a:t>
            </a:r>
            <a:r>
              <a:rPr lang="en-US" sz="2400" dirty="0" smtClean="0">
                <a:latin typeface="Rockwell" panose="02060603020205020403" pitchFamily="18" charset="0"/>
              </a:rPr>
              <a:t>.”</a:t>
            </a:r>
            <a:endParaRPr lang="en-US" sz="2300" dirty="0" smtClean="0">
              <a:latin typeface="Rockwell" panose="02060603020205020403" pitchFamily="18" charset="0"/>
            </a:endParaRPr>
          </a:p>
        </p:txBody>
      </p:sp>
      <p:pic>
        <p:nvPicPr>
          <p:cNvPr id="5" name="Picture 2" descr="Image result for high priest day of aton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3249"/>
            <a:ext cx="5153892" cy="583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0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High Priest</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Rectangle 4"/>
          <p:cNvSpPr/>
          <p:nvPr/>
        </p:nvSpPr>
        <p:spPr>
          <a:xfrm>
            <a:off x="3311236" y="903249"/>
            <a:ext cx="5735783" cy="5832366"/>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1700" b="1" dirty="0">
                <a:latin typeface="Rockwell" panose="02060603020205020403" pitchFamily="18" charset="0"/>
              </a:rPr>
              <a:t>Lev 16:3</a:t>
            </a:r>
            <a:r>
              <a:rPr lang="en-US" sz="1700" dirty="0">
                <a:latin typeface="Rockwell" panose="02060603020205020403" pitchFamily="18" charset="0"/>
              </a:rPr>
              <a:t> – “Aaron shall enter the holy place with this: with a bull for a sin offering and a ram for a burnt offering</a:t>
            </a:r>
            <a:r>
              <a:rPr lang="en-US" sz="1700" dirty="0" smtClean="0">
                <a:latin typeface="Rockwell" panose="02060603020205020403" pitchFamily="18" charset="0"/>
              </a:rPr>
              <a:t>.”</a:t>
            </a:r>
          </a:p>
          <a:p>
            <a:pPr marL="285750" indent="-285750">
              <a:buFont typeface="Arial" panose="020B0604020202020204" pitchFamily="34" charset="0"/>
              <a:buChar char="•"/>
            </a:pPr>
            <a:endParaRPr lang="es-GT" sz="800" dirty="0">
              <a:latin typeface="Rockwell" panose="02060603020205020403" pitchFamily="18" charset="0"/>
            </a:endParaRPr>
          </a:p>
          <a:p>
            <a:pPr marL="285750" indent="-285750">
              <a:buFont typeface="Arial" panose="020B0604020202020204" pitchFamily="34" charset="0"/>
              <a:buChar char="•"/>
            </a:pPr>
            <a:r>
              <a:rPr lang="en-US" sz="1700" b="1" dirty="0" smtClean="0">
                <a:latin typeface="Rockwell" panose="02060603020205020403" pitchFamily="18" charset="0"/>
              </a:rPr>
              <a:t>Lev 16:6</a:t>
            </a:r>
            <a:r>
              <a:rPr lang="en-US" sz="1700" dirty="0" smtClean="0">
                <a:latin typeface="Rockwell" panose="02060603020205020403" pitchFamily="18" charset="0"/>
              </a:rPr>
              <a:t> – “</a:t>
            </a:r>
            <a:r>
              <a:rPr lang="en-US" sz="1700" dirty="0">
                <a:latin typeface="Rockwell" panose="02060603020205020403" pitchFamily="18" charset="0"/>
              </a:rPr>
              <a:t>Then Aaron shall offer the bull for the sin offering which is for himself, that he may make atonement for himself and for his household</a:t>
            </a:r>
            <a:r>
              <a:rPr lang="en-US" sz="1700" dirty="0" smtClean="0">
                <a:latin typeface="Rockwell" panose="02060603020205020403" pitchFamily="18" charset="0"/>
              </a:rPr>
              <a:t>.”</a:t>
            </a:r>
          </a:p>
          <a:p>
            <a:pPr marL="285750" indent="-285750">
              <a:buFont typeface="Arial" panose="020B0604020202020204" pitchFamily="34" charset="0"/>
              <a:buChar char="•"/>
            </a:pPr>
            <a:endParaRPr lang="en-US" sz="800" dirty="0" smtClean="0">
              <a:latin typeface="Rockwell" panose="02060603020205020403" pitchFamily="18" charset="0"/>
            </a:endParaRPr>
          </a:p>
          <a:p>
            <a:pPr marL="285750" indent="-285750">
              <a:buFont typeface="Arial" panose="020B0604020202020204" pitchFamily="34" charset="0"/>
              <a:buChar char="•"/>
            </a:pPr>
            <a:r>
              <a:rPr lang="en-US" sz="1700" b="1" dirty="0" smtClean="0">
                <a:latin typeface="Rockwell" panose="02060603020205020403" pitchFamily="18" charset="0"/>
              </a:rPr>
              <a:t>Lev 16:11-14</a:t>
            </a:r>
            <a:r>
              <a:rPr lang="en-US" sz="1700" dirty="0" smtClean="0">
                <a:latin typeface="Rockwell" panose="02060603020205020403" pitchFamily="18" charset="0"/>
              </a:rPr>
              <a:t> – “</a:t>
            </a:r>
            <a:r>
              <a:rPr lang="en-US" sz="1700" b="1" baseline="30000" dirty="0" smtClean="0">
                <a:latin typeface="Rockwell" panose="02060603020205020403" pitchFamily="18" charset="0"/>
              </a:rPr>
              <a:t>11</a:t>
            </a:r>
            <a:r>
              <a:rPr lang="en-US" sz="1700" dirty="0" smtClean="0">
                <a:latin typeface="Rockwell" panose="02060603020205020403" pitchFamily="18" charset="0"/>
              </a:rPr>
              <a:t>Then </a:t>
            </a:r>
            <a:r>
              <a:rPr lang="en-US" sz="1700" dirty="0">
                <a:latin typeface="Rockwell" panose="02060603020205020403" pitchFamily="18" charset="0"/>
              </a:rPr>
              <a:t>Aaron shall offer the bull of the sin offering which is </a:t>
            </a:r>
            <a:r>
              <a:rPr lang="en-US" sz="1700" u="sng" dirty="0">
                <a:latin typeface="Rockwell" panose="02060603020205020403" pitchFamily="18" charset="0"/>
              </a:rPr>
              <a:t>for himself</a:t>
            </a:r>
            <a:r>
              <a:rPr lang="en-US" sz="1700" dirty="0">
                <a:latin typeface="Rockwell" panose="02060603020205020403" pitchFamily="18" charset="0"/>
              </a:rPr>
              <a:t> and make atonement </a:t>
            </a:r>
            <a:r>
              <a:rPr lang="en-US" sz="1700" u="sng" dirty="0">
                <a:latin typeface="Rockwell" panose="02060603020205020403" pitchFamily="18" charset="0"/>
              </a:rPr>
              <a:t>for himself and for his household</a:t>
            </a:r>
            <a:r>
              <a:rPr lang="en-US" sz="1700" dirty="0">
                <a:latin typeface="Rockwell" panose="02060603020205020403" pitchFamily="18" charset="0"/>
              </a:rPr>
              <a:t>, and he shall slaughter the bull of the sin offering which is for himself. </a:t>
            </a:r>
            <a:r>
              <a:rPr lang="en-US" sz="1700" b="1" baseline="30000" dirty="0" smtClean="0">
                <a:latin typeface="Rockwell" panose="02060603020205020403" pitchFamily="18" charset="0"/>
              </a:rPr>
              <a:t>12</a:t>
            </a:r>
            <a:r>
              <a:rPr lang="en-US" sz="1700" dirty="0" smtClean="0">
                <a:latin typeface="Rockwell" panose="02060603020205020403" pitchFamily="18" charset="0"/>
              </a:rPr>
              <a:t>He </a:t>
            </a:r>
            <a:r>
              <a:rPr lang="en-US" sz="1700" dirty="0">
                <a:latin typeface="Rockwell" panose="02060603020205020403" pitchFamily="18" charset="0"/>
              </a:rPr>
              <a:t>shall take a firepan full of coals of fire from upon the altar before the </a:t>
            </a:r>
            <a:r>
              <a:rPr lang="en-US" sz="1700" cap="small" dirty="0">
                <a:latin typeface="Rockwell" panose="02060603020205020403" pitchFamily="18" charset="0"/>
              </a:rPr>
              <a:t>Lord</a:t>
            </a:r>
            <a:r>
              <a:rPr lang="en-US" sz="1700" dirty="0">
                <a:latin typeface="Rockwell" panose="02060603020205020403" pitchFamily="18" charset="0"/>
              </a:rPr>
              <a:t> </a:t>
            </a:r>
            <a:r>
              <a:rPr lang="en-US" sz="1700" dirty="0" smtClean="0">
                <a:latin typeface="Rockwell" panose="02060603020205020403" pitchFamily="18" charset="0"/>
              </a:rPr>
              <a:t>and</a:t>
            </a:r>
            <a:r>
              <a:rPr lang="en-US" sz="1700" dirty="0">
                <a:latin typeface="Rockwell" panose="02060603020205020403" pitchFamily="18" charset="0"/>
              </a:rPr>
              <a:t> </a:t>
            </a:r>
            <a:r>
              <a:rPr lang="en-US" sz="1700" dirty="0" smtClean="0">
                <a:latin typeface="Rockwell" panose="02060603020205020403" pitchFamily="18" charset="0"/>
              </a:rPr>
              <a:t>two </a:t>
            </a:r>
            <a:r>
              <a:rPr lang="en-US" sz="1700" dirty="0">
                <a:latin typeface="Rockwell" panose="02060603020205020403" pitchFamily="18" charset="0"/>
              </a:rPr>
              <a:t>handfuls of finely ground sweet incense, and bring it inside the veil. </a:t>
            </a:r>
            <a:r>
              <a:rPr lang="en-US" sz="1700" b="1" baseline="30000" dirty="0" smtClean="0">
                <a:latin typeface="Rockwell" panose="02060603020205020403" pitchFamily="18" charset="0"/>
              </a:rPr>
              <a:t>13</a:t>
            </a:r>
            <a:r>
              <a:rPr lang="en-US" sz="1700" dirty="0" smtClean="0">
                <a:latin typeface="Rockwell" panose="02060603020205020403" pitchFamily="18" charset="0"/>
              </a:rPr>
              <a:t>He </a:t>
            </a:r>
            <a:r>
              <a:rPr lang="en-US" sz="1700" dirty="0">
                <a:latin typeface="Rockwell" panose="02060603020205020403" pitchFamily="18" charset="0"/>
              </a:rPr>
              <a:t>shall put the incense on the fire before the </a:t>
            </a:r>
            <a:r>
              <a:rPr lang="en-US" sz="1700" cap="small" dirty="0">
                <a:latin typeface="Rockwell" panose="02060603020205020403" pitchFamily="18" charset="0"/>
              </a:rPr>
              <a:t>Lord</a:t>
            </a:r>
            <a:r>
              <a:rPr lang="en-US" sz="1700" dirty="0">
                <a:latin typeface="Rockwell" panose="02060603020205020403" pitchFamily="18" charset="0"/>
              </a:rPr>
              <a:t>, that the cloud of incense may cover </a:t>
            </a:r>
            <a:r>
              <a:rPr lang="en-US" sz="1700" dirty="0" smtClean="0">
                <a:latin typeface="Rockwell" panose="02060603020205020403" pitchFamily="18" charset="0"/>
              </a:rPr>
              <a:t>the</a:t>
            </a:r>
            <a:r>
              <a:rPr lang="en-US" sz="1700" dirty="0">
                <a:latin typeface="Rockwell" panose="02060603020205020403" pitchFamily="18" charset="0"/>
              </a:rPr>
              <a:t> </a:t>
            </a:r>
            <a:r>
              <a:rPr lang="en-US" sz="1700" dirty="0" smtClean="0">
                <a:latin typeface="Rockwell" panose="02060603020205020403" pitchFamily="18" charset="0"/>
              </a:rPr>
              <a:t>mercy </a:t>
            </a:r>
            <a:r>
              <a:rPr lang="en-US" sz="1700" dirty="0">
                <a:latin typeface="Rockwell" panose="02060603020205020403" pitchFamily="18" charset="0"/>
              </a:rPr>
              <a:t>seat that is on the ark of </a:t>
            </a:r>
            <a:r>
              <a:rPr lang="en-US" sz="1700" dirty="0" smtClean="0">
                <a:latin typeface="Rockwell" panose="02060603020205020403" pitchFamily="18" charset="0"/>
              </a:rPr>
              <a:t>the testimony, otherwise he will </a:t>
            </a:r>
            <a:r>
              <a:rPr lang="en-US" sz="1700" dirty="0">
                <a:latin typeface="Rockwell" panose="02060603020205020403" pitchFamily="18" charset="0"/>
              </a:rPr>
              <a:t>die</a:t>
            </a:r>
            <a:r>
              <a:rPr lang="en-US" sz="1700" dirty="0" smtClean="0">
                <a:latin typeface="Rockwell" panose="02060603020205020403" pitchFamily="18" charset="0"/>
              </a:rPr>
              <a:t>. </a:t>
            </a:r>
            <a:r>
              <a:rPr lang="en-US" sz="1700" b="1" baseline="30000" dirty="0" smtClean="0">
                <a:latin typeface="Rockwell" panose="02060603020205020403" pitchFamily="18" charset="0"/>
              </a:rPr>
              <a:t>14</a:t>
            </a:r>
            <a:r>
              <a:rPr lang="en-US" sz="1700" dirty="0" smtClean="0">
                <a:latin typeface="Rockwell" panose="02060603020205020403" pitchFamily="18" charset="0"/>
              </a:rPr>
              <a:t>Moreover</a:t>
            </a:r>
            <a:r>
              <a:rPr lang="en-US" sz="1700" dirty="0">
                <a:latin typeface="Rockwell" panose="02060603020205020403" pitchFamily="18" charset="0"/>
              </a:rPr>
              <a:t>, he shall take some of the blood of the bull and sprinkle it with his finger on </a:t>
            </a:r>
            <a:r>
              <a:rPr lang="en-US" sz="1700" dirty="0" smtClean="0">
                <a:latin typeface="Rockwell" panose="02060603020205020403" pitchFamily="18" charset="0"/>
              </a:rPr>
              <a:t>the</a:t>
            </a:r>
            <a:r>
              <a:rPr lang="en-US" sz="1700" dirty="0">
                <a:latin typeface="Rockwell" panose="02060603020205020403" pitchFamily="18" charset="0"/>
              </a:rPr>
              <a:t> </a:t>
            </a:r>
            <a:r>
              <a:rPr lang="en-US" sz="1700" dirty="0" smtClean="0">
                <a:latin typeface="Rockwell" panose="02060603020205020403" pitchFamily="18" charset="0"/>
              </a:rPr>
              <a:t>mercy </a:t>
            </a:r>
            <a:r>
              <a:rPr lang="en-US" sz="1700" dirty="0">
                <a:latin typeface="Rockwell" panose="02060603020205020403" pitchFamily="18" charset="0"/>
              </a:rPr>
              <a:t>seat on the east side; also in front of </a:t>
            </a:r>
            <a:r>
              <a:rPr lang="en-US" sz="1700" dirty="0" smtClean="0">
                <a:latin typeface="Rockwell" panose="02060603020205020403" pitchFamily="18" charset="0"/>
              </a:rPr>
              <a:t>the</a:t>
            </a:r>
            <a:r>
              <a:rPr lang="en-US" sz="1700" dirty="0">
                <a:latin typeface="Rockwell" panose="02060603020205020403" pitchFamily="18" charset="0"/>
              </a:rPr>
              <a:t> </a:t>
            </a:r>
            <a:r>
              <a:rPr lang="en-US" sz="1700" dirty="0" smtClean="0">
                <a:latin typeface="Rockwell" panose="02060603020205020403" pitchFamily="18" charset="0"/>
              </a:rPr>
              <a:t>mercy </a:t>
            </a:r>
            <a:r>
              <a:rPr lang="en-US" sz="1700" dirty="0">
                <a:latin typeface="Rockwell" panose="02060603020205020403" pitchFamily="18" charset="0"/>
              </a:rPr>
              <a:t>seat he shall sprinkle some of the blood with his finger seven times.</a:t>
            </a:r>
            <a:r>
              <a:rPr lang="en-US" sz="1700" dirty="0" smtClean="0">
                <a:latin typeface="Rockwell" panose="02060603020205020403" pitchFamily="18" charset="0"/>
              </a:rPr>
              <a:t>”</a:t>
            </a:r>
            <a:endParaRPr lang="es-GT" sz="1700" dirty="0">
              <a:latin typeface="Rockwell" panose="02060603020205020403" pitchFamily="18" charset="0"/>
            </a:endParaRPr>
          </a:p>
        </p:txBody>
      </p:sp>
      <p:pic>
        <p:nvPicPr>
          <p:cNvPr id="4100" name="Picture 4" descr="Image result for high priest day of aton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03249"/>
            <a:ext cx="3195044" cy="583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High Priest</a:t>
            </a:r>
            <a:endParaRPr lang="es-GT" sz="5300" b="1" u="sng" dirty="0">
              <a:latin typeface="Rockwell" panose="02060603020205020403" pitchFamily="18" charset="0"/>
            </a:endParaRPr>
          </a:p>
        </p:txBody>
      </p:sp>
      <p:pic>
        <p:nvPicPr>
          <p:cNvPr id="3" name="Picture 2" descr="Image result for high priest most holy place"/>
          <p:cNvPicPr>
            <a:picLocks noChangeAspect="1" noChangeArrowheads="1"/>
          </p:cNvPicPr>
          <p:nvPr/>
        </p:nvPicPr>
        <p:blipFill rotWithShape="1">
          <a:blip r:embed="rId3">
            <a:extLst>
              <a:ext uri="{28A0092B-C50C-407E-A947-70E740481C1C}">
                <a14:useLocalDpi xmlns:a14="http://schemas.microsoft.com/office/drawing/2010/main" val="0"/>
              </a:ext>
            </a:extLst>
          </a:blip>
          <a:srcRect l="21122" r="17000" b="1857"/>
          <a:stretch/>
        </p:blipFill>
        <p:spPr bwMode="auto">
          <a:xfrm>
            <a:off x="1" y="3868122"/>
            <a:ext cx="3283526" cy="29136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2052" name="Picture 4" descr="High Priest wearing Breastp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3249"/>
            <a:ext cx="3283527" cy="29648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80509" y="903249"/>
            <a:ext cx="5666510" cy="5878532"/>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000" b="1" dirty="0">
                <a:latin typeface="Rockwell" panose="02060603020205020403" pitchFamily="18" charset="0"/>
              </a:rPr>
              <a:t>Ex 28:2</a:t>
            </a:r>
            <a:r>
              <a:rPr lang="en-US" sz="2000" dirty="0">
                <a:latin typeface="Rockwell" panose="02060603020205020403" pitchFamily="18" charset="0"/>
              </a:rPr>
              <a:t> – “You shall make holy garments for Aaron your brother, for glory and for beauty</a:t>
            </a:r>
            <a:r>
              <a:rPr lang="en-US" sz="2000" dirty="0" smtClean="0">
                <a:latin typeface="Rockwell" panose="02060603020205020403" pitchFamily="18" charset="0"/>
              </a:rPr>
              <a:t>.”</a:t>
            </a:r>
          </a:p>
          <a:p>
            <a:pPr marL="285750" indent="-285750">
              <a:buFont typeface="Arial" panose="020B0604020202020204" pitchFamily="34" charset="0"/>
              <a:buChar char="•"/>
            </a:pPr>
            <a:endParaRPr lang="en-US" sz="800" dirty="0" smtClean="0">
              <a:latin typeface="Rockwell" panose="02060603020205020403" pitchFamily="18" charset="0"/>
            </a:endParaRPr>
          </a:p>
          <a:p>
            <a:pPr marL="285750" indent="-285750">
              <a:buFont typeface="Arial" panose="020B0604020202020204" pitchFamily="34" charset="0"/>
              <a:buChar char="•"/>
            </a:pPr>
            <a:r>
              <a:rPr lang="en-US" sz="2000" b="1" dirty="0">
                <a:latin typeface="Rockwell" panose="02060603020205020403" pitchFamily="18" charset="0"/>
              </a:rPr>
              <a:t>Lev 16:4</a:t>
            </a:r>
            <a:r>
              <a:rPr lang="en-US" sz="2000" dirty="0">
                <a:latin typeface="Rockwell" panose="02060603020205020403" pitchFamily="18" charset="0"/>
              </a:rPr>
              <a:t> – “He shall put on the holy linen tunic, and the linen undergarments shall be next to his body, and he shall be girded with the linen sash and attired with the linen turban (these are holy garments). Then he shall bathe his body in water and put them on</a:t>
            </a:r>
            <a:r>
              <a:rPr lang="en-US" sz="2000" dirty="0" smtClean="0">
                <a:latin typeface="Rockwell" panose="02060603020205020403" pitchFamily="18" charset="0"/>
              </a:rPr>
              <a:t>.”</a:t>
            </a:r>
          </a:p>
          <a:p>
            <a:pPr marL="285750" indent="-285750">
              <a:buFont typeface="Arial" panose="020B0604020202020204" pitchFamily="34" charset="0"/>
              <a:buChar char="•"/>
            </a:pPr>
            <a:endParaRPr lang="en-US" sz="800" dirty="0" smtClean="0">
              <a:latin typeface="Rockwell" panose="02060603020205020403" pitchFamily="18" charset="0"/>
            </a:endParaRPr>
          </a:p>
          <a:p>
            <a:pPr marL="285750" indent="-285750">
              <a:buFont typeface="Arial" panose="020B0604020202020204" pitchFamily="34" charset="0"/>
              <a:buChar char="•"/>
            </a:pPr>
            <a:r>
              <a:rPr lang="en-US" sz="2000" b="1" dirty="0">
                <a:latin typeface="Rockwell" panose="02060603020205020403" pitchFamily="18" charset="0"/>
              </a:rPr>
              <a:t>Phil 2:6-8</a:t>
            </a:r>
            <a:r>
              <a:rPr lang="en-US" sz="2000" dirty="0">
                <a:latin typeface="Rockwell" panose="02060603020205020403" pitchFamily="18" charset="0"/>
              </a:rPr>
              <a:t> – “</a:t>
            </a:r>
            <a:r>
              <a:rPr lang="en-US" sz="2000" b="1" baseline="30000" dirty="0">
                <a:latin typeface="Rockwell" panose="02060603020205020403" pitchFamily="18" charset="0"/>
              </a:rPr>
              <a:t>6</a:t>
            </a:r>
            <a:r>
              <a:rPr lang="en-US" sz="2000" dirty="0">
                <a:latin typeface="Rockwell" panose="02060603020205020403" pitchFamily="18" charset="0"/>
              </a:rPr>
              <a:t>who, although He existed in the form of God, did not regard equality with God a thing to </a:t>
            </a:r>
            <a:r>
              <a:rPr lang="en-US" sz="2000" dirty="0" smtClean="0">
                <a:latin typeface="Rockwell" panose="02060603020205020403" pitchFamily="18" charset="0"/>
              </a:rPr>
              <a:t>be grasped, </a:t>
            </a:r>
            <a:r>
              <a:rPr lang="en-US" sz="2000" b="1" baseline="30000" dirty="0" smtClean="0">
                <a:latin typeface="Rockwell" panose="02060603020205020403" pitchFamily="18" charset="0"/>
              </a:rPr>
              <a:t>7</a:t>
            </a:r>
            <a:r>
              <a:rPr lang="en-US" sz="2000" dirty="0" smtClean="0">
                <a:latin typeface="Rockwell" panose="02060603020205020403" pitchFamily="18" charset="0"/>
              </a:rPr>
              <a:t>but </a:t>
            </a:r>
            <a:r>
              <a:rPr lang="en-US" sz="2000" dirty="0">
                <a:latin typeface="Rockwell" panose="02060603020205020403" pitchFamily="18" charset="0"/>
              </a:rPr>
              <a:t>emptied Himself, taking the form </a:t>
            </a:r>
            <a:r>
              <a:rPr lang="en-US" sz="2000" dirty="0" smtClean="0">
                <a:latin typeface="Rockwell" panose="02060603020205020403" pitchFamily="18" charset="0"/>
              </a:rPr>
              <a:t>of a bond-servant, and</a:t>
            </a:r>
            <a:r>
              <a:rPr lang="en-US" sz="2000" dirty="0">
                <a:latin typeface="Rockwell" panose="02060603020205020403" pitchFamily="18" charset="0"/>
              </a:rPr>
              <a:t> being made in the likeness </a:t>
            </a:r>
            <a:r>
              <a:rPr lang="en-US" sz="2000" dirty="0" smtClean="0">
                <a:latin typeface="Rockwell" panose="02060603020205020403" pitchFamily="18" charset="0"/>
              </a:rPr>
              <a:t>of men. </a:t>
            </a:r>
            <a:r>
              <a:rPr lang="en-US" sz="2000" b="1" baseline="30000" dirty="0" smtClean="0">
                <a:latin typeface="Rockwell" panose="02060603020205020403" pitchFamily="18" charset="0"/>
              </a:rPr>
              <a:t>8</a:t>
            </a:r>
            <a:r>
              <a:rPr lang="en-US" sz="2000" dirty="0" smtClean="0">
                <a:latin typeface="Rockwell" panose="02060603020205020403" pitchFamily="18" charset="0"/>
              </a:rPr>
              <a:t>Being found in </a:t>
            </a:r>
            <a:r>
              <a:rPr lang="en-US" sz="2000" dirty="0">
                <a:latin typeface="Rockwell" panose="02060603020205020403" pitchFamily="18" charset="0"/>
              </a:rPr>
              <a:t>appearance as a man, He humbled Himself </a:t>
            </a:r>
            <a:r>
              <a:rPr lang="en-US" sz="2000" dirty="0" smtClean="0">
                <a:latin typeface="Rockwell" panose="02060603020205020403" pitchFamily="18" charset="0"/>
              </a:rPr>
              <a:t>by becoming obedient to </a:t>
            </a:r>
            <a:r>
              <a:rPr lang="en-US" sz="2000" dirty="0">
                <a:latin typeface="Rockwell" panose="02060603020205020403" pitchFamily="18" charset="0"/>
              </a:rPr>
              <a:t>the point of death, even death on a cross.”</a:t>
            </a:r>
            <a:endParaRPr lang="es-GT" sz="2000" dirty="0">
              <a:latin typeface="Rockwell" panose="02060603020205020403" pitchFamily="18" charset="0"/>
            </a:endParaRPr>
          </a:p>
        </p:txBody>
      </p:sp>
    </p:spTree>
    <p:extLst>
      <p:ext uri="{BB962C8B-B14F-4D97-AF65-F5344CB8AC3E}">
        <p14:creationId xmlns:p14="http://schemas.microsoft.com/office/powerpoint/2010/main" val="399679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Offering</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Rectangle 4"/>
          <p:cNvSpPr/>
          <p:nvPr/>
        </p:nvSpPr>
        <p:spPr>
          <a:xfrm>
            <a:off x="3094892" y="868652"/>
            <a:ext cx="5947438" cy="5940088"/>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b="1" dirty="0" smtClean="0">
                <a:latin typeface="Rockwell" panose="02060603020205020403" pitchFamily="18" charset="0"/>
              </a:rPr>
              <a:t>Lev 16:5 – “</a:t>
            </a:r>
            <a:r>
              <a:rPr lang="en-US" dirty="0">
                <a:latin typeface="Rockwell" panose="02060603020205020403" pitchFamily="18" charset="0"/>
              </a:rPr>
              <a:t>He shall take from the congregation of the sons of Israel two male goats for a sin offering and one ram for a burnt offering.</a:t>
            </a:r>
            <a:r>
              <a:rPr lang="en-US" b="1" dirty="0" smtClean="0">
                <a:latin typeface="Rockwell" panose="02060603020205020403" pitchFamily="18" charset="0"/>
              </a:rPr>
              <a:t>” </a:t>
            </a:r>
          </a:p>
          <a:p>
            <a:pPr marL="285750" indent="-285750">
              <a:buFont typeface="Arial" panose="020B0604020202020204" pitchFamily="34" charset="0"/>
              <a:buChar char="•"/>
            </a:pPr>
            <a:endParaRPr lang="en-US" sz="1000" b="1" dirty="0" smtClean="0">
              <a:latin typeface="Rockwell" panose="02060603020205020403" pitchFamily="18" charset="0"/>
            </a:endParaRPr>
          </a:p>
          <a:p>
            <a:pPr marL="285750" indent="-285750">
              <a:buFont typeface="Arial" panose="020B0604020202020204" pitchFamily="34" charset="0"/>
              <a:buChar char="•"/>
            </a:pPr>
            <a:r>
              <a:rPr lang="en-US" b="1" dirty="0" smtClean="0">
                <a:latin typeface="Rockwell" panose="02060603020205020403" pitchFamily="18" charset="0"/>
              </a:rPr>
              <a:t>Lev 16:7-9</a:t>
            </a:r>
            <a:r>
              <a:rPr lang="en-US" dirty="0" smtClean="0">
                <a:latin typeface="Rockwell" panose="02060603020205020403" pitchFamily="18" charset="0"/>
              </a:rPr>
              <a:t> – “</a:t>
            </a:r>
            <a:r>
              <a:rPr lang="en-US" b="1" baseline="30000" dirty="0" smtClean="0">
                <a:latin typeface="Rockwell" panose="02060603020205020403" pitchFamily="18" charset="0"/>
              </a:rPr>
              <a:t>7</a:t>
            </a:r>
            <a:r>
              <a:rPr lang="en-US" dirty="0" smtClean="0">
                <a:latin typeface="Rockwell" panose="02060603020205020403" pitchFamily="18" charset="0"/>
              </a:rPr>
              <a:t>He </a:t>
            </a:r>
            <a:r>
              <a:rPr lang="en-US" dirty="0">
                <a:latin typeface="Rockwell" panose="02060603020205020403" pitchFamily="18" charset="0"/>
              </a:rPr>
              <a:t>shall take the two goats and present them before </a:t>
            </a:r>
            <a:r>
              <a:rPr lang="en-US" dirty="0" smtClean="0">
                <a:latin typeface="Rockwell" panose="02060603020205020403" pitchFamily="18" charset="0"/>
              </a:rPr>
              <a:t>the Lord at </a:t>
            </a:r>
            <a:r>
              <a:rPr lang="en-US" dirty="0">
                <a:latin typeface="Rockwell" panose="02060603020205020403" pitchFamily="18" charset="0"/>
              </a:rPr>
              <a:t>the doorway of the tent </a:t>
            </a:r>
            <a:r>
              <a:rPr lang="en-US" dirty="0" smtClean="0">
                <a:latin typeface="Rockwell" panose="02060603020205020403" pitchFamily="18" charset="0"/>
              </a:rPr>
              <a:t>of meeting. </a:t>
            </a:r>
            <a:r>
              <a:rPr lang="en-US" b="1" baseline="30000" dirty="0" smtClean="0">
                <a:latin typeface="Rockwell" panose="02060603020205020403" pitchFamily="18" charset="0"/>
              </a:rPr>
              <a:t>8</a:t>
            </a:r>
            <a:r>
              <a:rPr lang="en-US" dirty="0" smtClean="0">
                <a:latin typeface="Rockwell" panose="02060603020205020403" pitchFamily="18" charset="0"/>
              </a:rPr>
              <a:t>Aaron shall </a:t>
            </a:r>
            <a:r>
              <a:rPr lang="en-US" dirty="0">
                <a:latin typeface="Rockwell" panose="02060603020205020403" pitchFamily="18" charset="0"/>
              </a:rPr>
              <a:t>cast lots for the two goats, one lot </a:t>
            </a:r>
            <a:r>
              <a:rPr lang="en-US" dirty="0" smtClean="0">
                <a:latin typeface="Rockwell" panose="02060603020205020403" pitchFamily="18" charset="0"/>
              </a:rPr>
              <a:t>for the Lord and the </a:t>
            </a:r>
            <a:r>
              <a:rPr lang="en-US" dirty="0">
                <a:latin typeface="Rockwell" panose="02060603020205020403" pitchFamily="18" charset="0"/>
              </a:rPr>
              <a:t>other lot for </a:t>
            </a:r>
            <a:r>
              <a:rPr lang="en-US" dirty="0" smtClean="0">
                <a:latin typeface="Rockwell" panose="02060603020205020403" pitchFamily="18" charset="0"/>
              </a:rPr>
              <a:t>the</a:t>
            </a:r>
            <a:r>
              <a:rPr lang="en-US" dirty="0">
                <a:latin typeface="Rockwell" panose="02060603020205020403" pitchFamily="18" charset="0"/>
              </a:rPr>
              <a:t> </a:t>
            </a:r>
            <a:r>
              <a:rPr lang="en-US" dirty="0" smtClean="0">
                <a:latin typeface="Rockwell" panose="02060603020205020403" pitchFamily="18" charset="0"/>
              </a:rPr>
              <a:t>scapegoat</a:t>
            </a:r>
            <a:r>
              <a:rPr lang="en-US" dirty="0">
                <a:latin typeface="Rockwell" panose="02060603020205020403" pitchFamily="18" charset="0"/>
              </a:rPr>
              <a:t>. </a:t>
            </a:r>
            <a:r>
              <a:rPr lang="en-US" b="1" baseline="30000" dirty="0" smtClean="0">
                <a:latin typeface="Rockwell" panose="02060603020205020403" pitchFamily="18" charset="0"/>
              </a:rPr>
              <a:t>9</a:t>
            </a:r>
            <a:r>
              <a:rPr lang="en-US" dirty="0" smtClean="0">
                <a:latin typeface="Rockwell" panose="02060603020205020403" pitchFamily="18" charset="0"/>
              </a:rPr>
              <a:t>Then </a:t>
            </a:r>
            <a:r>
              <a:rPr lang="en-US" dirty="0">
                <a:latin typeface="Rockwell" panose="02060603020205020403" pitchFamily="18" charset="0"/>
              </a:rPr>
              <a:t>Aaron shall offer the goat on which the lot </a:t>
            </a:r>
            <a:r>
              <a:rPr lang="en-US" dirty="0" smtClean="0">
                <a:latin typeface="Rockwell" panose="02060603020205020403" pitchFamily="18" charset="0"/>
              </a:rPr>
              <a:t>for the Lord fell, and </a:t>
            </a:r>
            <a:r>
              <a:rPr lang="en-US" dirty="0">
                <a:latin typeface="Rockwell" panose="02060603020205020403" pitchFamily="18" charset="0"/>
              </a:rPr>
              <a:t>make it a sin offering</a:t>
            </a:r>
            <a:r>
              <a:rPr lang="en-US" dirty="0" smtClean="0">
                <a:latin typeface="Rockwell" panose="02060603020205020403" pitchFamily="18" charset="0"/>
              </a:rPr>
              <a:t>.”</a:t>
            </a:r>
          </a:p>
          <a:p>
            <a:pPr marL="285750" indent="-285750">
              <a:buFont typeface="Arial" panose="020B0604020202020204" pitchFamily="34" charset="0"/>
              <a:buChar char="•"/>
            </a:pPr>
            <a:endParaRPr lang="en-US" sz="1000" dirty="0" smtClean="0">
              <a:latin typeface="Rockwell" panose="02060603020205020403" pitchFamily="18" charset="0"/>
            </a:endParaRPr>
          </a:p>
          <a:p>
            <a:pPr marL="285750" indent="-285750">
              <a:buFont typeface="Arial" panose="020B0604020202020204" pitchFamily="34" charset="0"/>
              <a:buChar char="•"/>
            </a:pPr>
            <a:r>
              <a:rPr lang="en-US" b="1" dirty="0" smtClean="0">
                <a:latin typeface="Rockwell" panose="02060603020205020403" pitchFamily="18" charset="0"/>
              </a:rPr>
              <a:t>Lev 16:15-16</a:t>
            </a:r>
            <a:r>
              <a:rPr lang="en-US" dirty="0" smtClean="0">
                <a:latin typeface="Rockwell" panose="02060603020205020403" pitchFamily="18" charset="0"/>
              </a:rPr>
              <a:t> – “</a:t>
            </a:r>
            <a:r>
              <a:rPr lang="en-US" b="1" baseline="30000" dirty="0" smtClean="0">
                <a:latin typeface="Rockwell" panose="02060603020205020403" pitchFamily="18" charset="0"/>
              </a:rPr>
              <a:t>15</a:t>
            </a:r>
            <a:r>
              <a:rPr lang="en-US" dirty="0" smtClean="0">
                <a:latin typeface="Rockwell" panose="02060603020205020403" pitchFamily="18" charset="0"/>
              </a:rPr>
              <a:t>Then </a:t>
            </a:r>
            <a:r>
              <a:rPr lang="en-US" dirty="0">
                <a:latin typeface="Rockwell" panose="02060603020205020403" pitchFamily="18" charset="0"/>
              </a:rPr>
              <a:t>he shall slaughter the goat of the sin offering which is for the people, and bring its blood inside the veil and do with its blood as he did with the blood of the bull, and sprinkle it on </a:t>
            </a:r>
            <a:r>
              <a:rPr lang="en-US" dirty="0" smtClean="0">
                <a:latin typeface="Rockwell" panose="02060603020205020403" pitchFamily="18" charset="0"/>
              </a:rPr>
              <a:t>the</a:t>
            </a:r>
            <a:r>
              <a:rPr lang="en-US" dirty="0">
                <a:latin typeface="Rockwell" panose="02060603020205020403" pitchFamily="18" charset="0"/>
              </a:rPr>
              <a:t> </a:t>
            </a:r>
            <a:r>
              <a:rPr lang="en-US" dirty="0" smtClean="0">
                <a:latin typeface="Rockwell" panose="02060603020205020403" pitchFamily="18" charset="0"/>
              </a:rPr>
              <a:t>mercy </a:t>
            </a:r>
            <a:r>
              <a:rPr lang="en-US" dirty="0">
                <a:latin typeface="Rockwell" panose="02060603020205020403" pitchFamily="18" charset="0"/>
              </a:rPr>
              <a:t>seat and in front of </a:t>
            </a:r>
            <a:r>
              <a:rPr lang="en-US" dirty="0" smtClean="0">
                <a:latin typeface="Rockwell" panose="02060603020205020403" pitchFamily="18" charset="0"/>
              </a:rPr>
              <a:t>the</a:t>
            </a:r>
            <a:r>
              <a:rPr lang="en-US" dirty="0">
                <a:latin typeface="Rockwell" panose="02060603020205020403" pitchFamily="18" charset="0"/>
              </a:rPr>
              <a:t> </a:t>
            </a:r>
            <a:r>
              <a:rPr lang="en-US" dirty="0" smtClean="0">
                <a:latin typeface="Rockwell" panose="02060603020205020403" pitchFamily="18" charset="0"/>
              </a:rPr>
              <a:t>mercy </a:t>
            </a:r>
            <a:r>
              <a:rPr lang="en-US" dirty="0">
                <a:latin typeface="Rockwell" panose="02060603020205020403" pitchFamily="18" charset="0"/>
              </a:rPr>
              <a:t>seat. </a:t>
            </a:r>
            <a:r>
              <a:rPr lang="en-US" b="1" baseline="30000" dirty="0" smtClean="0">
                <a:latin typeface="Rockwell" panose="02060603020205020403" pitchFamily="18" charset="0"/>
              </a:rPr>
              <a:t>16</a:t>
            </a:r>
            <a:r>
              <a:rPr lang="en-US" dirty="0" smtClean="0">
                <a:latin typeface="Rockwell" panose="02060603020205020403" pitchFamily="18" charset="0"/>
              </a:rPr>
              <a:t>He </a:t>
            </a:r>
            <a:r>
              <a:rPr lang="en-US" dirty="0">
                <a:latin typeface="Rockwell" panose="02060603020205020403" pitchFamily="18" charset="0"/>
              </a:rPr>
              <a:t>shall make atonement for the holy place, because of the impurities of the sons of Israel and because of their transgressions in regard to all their sins; and thus he shall do for the tent of meeting which abides with them in the midst of their impurities.</a:t>
            </a:r>
            <a:r>
              <a:rPr lang="en-US" dirty="0" smtClean="0">
                <a:latin typeface="Rockwell" panose="02060603020205020403" pitchFamily="18" charset="0"/>
              </a:rPr>
              <a:t>”</a:t>
            </a:r>
            <a:endParaRPr lang="es-GT" dirty="0">
              <a:latin typeface="Rockwell" panose="02060603020205020403" pitchFamily="18" charset="0"/>
            </a:endParaRPr>
          </a:p>
        </p:txBody>
      </p:sp>
      <p:pic>
        <p:nvPicPr>
          <p:cNvPr id="6148" name="Picture 4" descr="Image result for day of atonement go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68652"/>
            <a:ext cx="2993221" cy="29767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day of atonement go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0022"/>
            <a:ext cx="2993222" cy="292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Offering</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Rectangle 4"/>
          <p:cNvSpPr/>
          <p:nvPr/>
        </p:nvSpPr>
        <p:spPr>
          <a:xfrm>
            <a:off x="3352374" y="903249"/>
            <a:ext cx="5666510" cy="5878532"/>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1900" b="1" dirty="0" smtClean="0">
                <a:latin typeface="Rockwell" panose="02060603020205020403" pitchFamily="18" charset="0"/>
              </a:rPr>
              <a:t>Lev 16:20-22</a:t>
            </a:r>
            <a:r>
              <a:rPr lang="en-US" sz="1900" dirty="0" smtClean="0">
                <a:latin typeface="Rockwell" panose="02060603020205020403" pitchFamily="18" charset="0"/>
              </a:rPr>
              <a:t> – “</a:t>
            </a:r>
            <a:r>
              <a:rPr lang="en-US" sz="1900" b="1" baseline="30000" dirty="0" smtClean="0">
                <a:latin typeface="Rockwell" panose="02060603020205020403" pitchFamily="18" charset="0"/>
              </a:rPr>
              <a:t>20</a:t>
            </a:r>
            <a:r>
              <a:rPr lang="en-US" sz="1900" dirty="0" smtClean="0">
                <a:latin typeface="Rockwell" panose="02060603020205020403" pitchFamily="18" charset="0"/>
              </a:rPr>
              <a:t>When </a:t>
            </a:r>
            <a:r>
              <a:rPr lang="en-US" sz="1900" dirty="0">
                <a:latin typeface="Rockwell" panose="02060603020205020403" pitchFamily="18" charset="0"/>
              </a:rPr>
              <a:t>he finishes atoning for the holy place and the tent of meeting and the altar, he shall offer the </a:t>
            </a:r>
            <a:r>
              <a:rPr lang="en-US" sz="1900" dirty="0" smtClean="0">
                <a:latin typeface="Rockwell" panose="02060603020205020403" pitchFamily="18" charset="0"/>
              </a:rPr>
              <a:t>live goat. </a:t>
            </a:r>
            <a:r>
              <a:rPr lang="en-US" sz="1900" b="1" baseline="30000" dirty="0" smtClean="0">
                <a:latin typeface="Rockwell" panose="02060603020205020403" pitchFamily="18" charset="0"/>
              </a:rPr>
              <a:t>21</a:t>
            </a:r>
            <a:r>
              <a:rPr lang="en-US" sz="1900" dirty="0" smtClean="0">
                <a:latin typeface="Rockwell" panose="02060603020205020403" pitchFamily="18" charset="0"/>
              </a:rPr>
              <a:t>Then </a:t>
            </a:r>
            <a:r>
              <a:rPr lang="en-US" sz="1900" dirty="0">
                <a:latin typeface="Rockwell" panose="02060603020205020403" pitchFamily="18" charset="0"/>
              </a:rPr>
              <a:t>Aaron shall lay both of his hands on the head of the live goat, and confess over it all the iniquities of the sons of Israel and all their </a:t>
            </a:r>
            <a:r>
              <a:rPr lang="en-US" sz="1900" dirty="0" smtClean="0">
                <a:latin typeface="Rockwell" panose="02060603020205020403" pitchFamily="18" charset="0"/>
              </a:rPr>
              <a:t>transgressions</a:t>
            </a:r>
            <a:r>
              <a:rPr lang="en-US" sz="1900" dirty="0">
                <a:latin typeface="Rockwell" panose="02060603020205020403" pitchFamily="18" charset="0"/>
              </a:rPr>
              <a:t> </a:t>
            </a:r>
            <a:r>
              <a:rPr lang="en-US" sz="1900" dirty="0" smtClean="0">
                <a:latin typeface="Rockwell" panose="02060603020205020403" pitchFamily="18" charset="0"/>
              </a:rPr>
              <a:t>in </a:t>
            </a:r>
            <a:r>
              <a:rPr lang="en-US" sz="1900" dirty="0">
                <a:latin typeface="Rockwell" panose="02060603020205020403" pitchFamily="18" charset="0"/>
              </a:rPr>
              <a:t>regard to all </a:t>
            </a:r>
            <a:r>
              <a:rPr lang="en-US" sz="1900" dirty="0" smtClean="0">
                <a:latin typeface="Rockwell" panose="02060603020205020403" pitchFamily="18" charset="0"/>
              </a:rPr>
              <a:t>their sins; and </a:t>
            </a:r>
            <a:r>
              <a:rPr lang="en-US" sz="1900" dirty="0">
                <a:latin typeface="Rockwell" panose="02060603020205020403" pitchFamily="18" charset="0"/>
              </a:rPr>
              <a:t>he shall lay them on the head of the goat and send </a:t>
            </a:r>
            <a:r>
              <a:rPr lang="en-US" sz="1900" dirty="0" smtClean="0">
                <a:latin typeface="Rockwell" panose="02060603020205020403" pitchFamily="18" charset="0"/>
              </a:rPr>
              <a:t>it away </a:t>
            </a:r>
            <a:r>
              <a:rPr lang="en-US" sz="1900" dirty="0">
                <a:latin typeface="Rockwell" panose="02060603020205020403" pitchFamily="18" charset="0"/>
              </a:rPr>
              <a:t>into the wilderness by the hand of a </a:t>
            </a:r>
            <a:r>
              <a:rPr lang="en-US" sz="1900" dirty="0" smtClean="0">
                <a:latin typeface="Rockwell" panose="02060603020205020403" pitchFamily="18" charset="0"/>
              </a:rPr>
              <a:t>man who stands in readiness.</a:t>
            </a:r>
            <a:r>
              <a:rPr lang="en-US" sz="1900" b="1" baseline="30000" dirty="0" smtClean="0">
                <a:latin typeface="Rockwell" panose="02060603020205020403" pitchFamily="18" charset="0"/>
              </a:rPr>
              <a:t>22</a:t>
            </a:r>
            <a:r>
              <a:rPr lang="en-US" sz="1900" dirty="0" smtClean="0">
                <a:latin typeface="Rockwell" panose="02060603020205020403" pitchFamily="18" charset="0"/>
              </a:rPr>
              <a:t>The </a:t>
            </a:r>
            <a:r>
              <a:rPr lang="en-US" sz="1900" dirty="0">
                <a:latin typeface="Rockwell" panose="02060603020205020403" pitchFamily="18" charset="0"/>
              </a:rPr>
              <a:t>goat shall bear on itself all their iniquities to a solitary land; and he shall release the goat in the wilderness</a:t>
            </a:r>
            <a:r>
              <a:rPr lang="en-US" sz="1900" dirty="0" smtClean="0">
                <a:latin typeface="Rockwell" panose="02060603020205020403" pitchFamily="18" charset="0"/>
              </a:rPr>
              <a:t>.”</a:t>
            </a:r>
          </a:p>
          <a:p>
            <a:pPr marL="285750" indent="-285750">
              <a:buFont typeface="Arial" panose="020B0604020202020204" pitchFamily="34" charset="0"/>
              <a:buChar char="•"/>
            </a:pPr>
            <a:endParaRPr lang="en-US" sz="3400" dirty="0" smtClean="0">
              <a:latin typeface="Rockwell" panose="02060603020205020403" pitchFamily="18" charset="0"/>
            </a:endParaRPr>
          </a:p>
          <a:p>
            <a:pPr marL="285750" indent="-285750">
              <a:buFont typeface="Arial" panose="020B0604020202020204" pitchFamily="34" charset="0"/>
              <a:buChar char="•"/>
            </a:pPr>
            <a:r>
              <a:rPr lang="en-US" sz="1900" b="1" dirty="0" smtClean="0">
                <a:latin typeface="Rockwell" panose="02060603020205020403" pitchFamily="18" charset="0"/>
              </a:rPr>
              <a:t>Luke 4:28-29</a:t>
            </a:r>
            <a:r>
              <a:rPr lang="en-US" sz="1900" dirty="0" smtClean="0">
                <a:latin typeface="Rockwell" panose="02060603020205020403" pitchFamily="18" charset="0"/>
              </a:rPr>
              <a:t> – “</a:t>
            </a:r>
            <a:r>
              <a:rPr lang="en-US" sz="1900" dirty="0">
                <a:latin typeface="Rockwell" panose="02060603020205020403" pitchFamily="18" charset="0"/>
              </a:rPr>
              <a:t>And all the people in the synagogue were filled with rage as they heard these things; </a:t>
            </a:r>
            <a:r>
              <a:rPr lang="en-US" sz="1900" b="1" baseline="30000" dirty="0">
                <a:latin typeface="Rockwell" panose="02060603020205020403" pitchFamily="18" charset="0"/>
              </a:rPr>
              <a:t>29 </a:t>
            </a:r>
            <a:r>
              <a:rPr lang="en-US" sz="1900" dirty="0">
                <a:latin typeface="Rockwell" panose="02060603020205020403" pitchFamily="18" charset="0"/>
              </a:rPr>
              <a:t>and they got up and drove Him out of the city, and led Him to the brow of the hill on which their city had been built, in order to throw Him down the cliff.</a:t>
            </a:r>
            <a:r>
              <a:rPr lang="en-US" sz="1900" dirty="0" smtClean="0">
                <a:latin typeface="Rockwell" panose="02060603020205020403" pitchFamily="18" charset="0"/>
              </a:rPr>
              <a:t>”</a:t>
            </a:r>
            <a:endParaRPr lang="es-GT" sz="1900" dirty="0">
              <a:latin typeface="Rockwell" panose="02060603020205020403" pitchFamily="18" charset="0"/>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3250"/>
            <a:ext cx="3259015" cy="2965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viticus scapeg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68616"/>
            <a:ext cx="3259016" cy="298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5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249"/>
          </a:xfrm>
        </p:spPr>
        <p:txBody>
          <a:bodyPr>
            <a:noAutofit/>
          </a:bodyPr>
          <a:lstStyle/>
          <a:p>
            <a:pPr algn="ctr"/>
            <a:r>
              <a:rPr lang="en-US" sz="5300" b="1" u="sng" dirty="0" smtClean="0">
                <a:latin typeface="Rockwell" panose="02060603020205020403" pitchFamily="18" charset="0"/>
              </a:rPr>
              <a:t>The Offering</a:t>
            </a:r>
            <a:endParaRPr lang="es-GT" sz="5300" b="1" u="sng" dirty="0">
              <a:latin typeface="Rockwell" panose="02060603020205020403" pitchFamily="18" charset="0"/>
            </a:endParaRPr>
          </a:p>
        </p:txBody>
      </p:sp>
      <p:sp>
        <p:nvSpPr>
          <p:cNvPr id="4" name="AutoShape 2" descr="Image result for hig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Rectangle 4"/>
          <p:cNvSpPr/>
          <p:nvPr/>
        </p:nvSpPr>
        <p:spPr>
          <a:xfrm>
            <a:off x="4868914" y="903249"/>
            <a:ext cx="4149970" cy="5924699"/>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000" b="1" dirty="0" smtClean="0">
                <a:latin typeface="Rockwell" panose="02060603020205020403" pitchFamily="18" charset="0"/>
              </a:rPr>
              <a:t>Matt 26:37-38</a:t>
            </a:r>
            <a:r>
              <a:rPr lang="en-US" sz="2000" dirty="0" smtClean="0">
                <a:latin typeface="Rockwell" panose="02060603020205020403" pitchFamily="18" charset="0"/>
              </a:rPr>
              <a:t> – “He took with Him Peter and the two sons of Zebedee, and began to be </a:t>
            </a:r>
            <a:r>
              <a:rPr lang="en-US" sz="2000" u="sng" dirty="0" smtClean="0">
                <a:latin typeface="Rockwell" panose="02060603020205020403" pitchFamily="18" charset="0"/>
              </a:rPr>
              <a:t>grieved</a:t>
            </a:r>
            <a:r>
              <a:rPr lang="en-US" sz="2000" dirty="0" smtClean="0">
                <a:latin typeface="Rockwell" panose="02060603020205020403" pitchFamily="18" charset="0"/>
              </a:rPr>
              <a:t> and </a:t>
            </a:r>
            <a:r>
              <a:rPr lang="en-US" sz="2000" u="sng" dirty="0" smtClean="0">
                <a:latin typeface="Rockwell" panose="02060603020205020403" pitchFamily="18" charset="0"/>
              </a:rPr>
              <a:t>distressed</a:t>
            </a:r>
            <a:r>
              <a:rPr lang="en-US" sz="2000" dirty="0" smtClean="0">
                <a:latin typeface="Rockwell" panose="02060603020205020403" pitchFamily="18" charset="0"/>
              </a:rPr>
              <a:t>. Then He said to them, ‘</a:t>
            </a:r>
            <a:r>
              <a:rPr lang="en-US" sz="2000" u="sng" dirty="0" smtClean="0">
                <a:latin typeface="Rockwell" panose="02060603020205020403" pitchFamily="18" charset="0"/>
              </a:rPr>
              <a:t>My soul is deeply grieved, to the point of death</a:t>
            </a:r>
            <a:r>
              <a:rPr lang="en-US" sz="2000" dirty="0" smtClean="0">
                <a:latin typeface="Rockwell" panose="02060603020205020403" pitchFamily="18" charset="0"/>
              </a:rPr>
              <a:t>…”</a:t>
            </a:r>
            <a:r>
              <a:rPr lang="en-US" sz="2000" b="1" dirty="0" smtClean="0">
                <a:latin typeface="Rockwell" panose="02060603020205020403" pitchFamily="18" charset="0"/>
              </a:rPr>
              <a:t> </a:t>
            </a:r>
          </a:p>
          <a:p>
            <a:pPr marL="285750" indent="-285750">
              <a:buFont typeface="Arial" panose="020B0604020202020204" pitchFamily="34" charset="0"/>
              <a:buChar char="•"/>
            </a:pPr>
            <a:endParaRPr lang="en-US" sz="2000" b="1" dirty="0" smtClean="0">
              <a:latin typeface="Rockwell" panose="02060603020205020403" pitchFamily="18" charset="0"/>
            </a:endParaRPr>
          </a:p>
          <a:p>
            <a:pPr marL="285750" indent="-285750">
              <a:buFont typeface="Arial" panose="020B0604020202020204" pitchFamily="34" charset="0"/>
              <a:buChar char="•"/>
            </a:pPr>
            <a:r>
              <a:rPr lang="en-US" sz="2000" b="1" dirty="0" smtClean="0">
                <a:latin typeface="Rockwell" panose="02060603020205020403" pitchFamily="18" charset="0"/>
              </a:rPr>
              <a:t>Matt 27:46</a:t>
            </a:r>
            <a:r>
              <a:rPr lang="en-US" sz="2000" dirty="0" smtClean="0">
                <a:latin typeface="Rockwell" panose="02060603020205020403" pitchFamily="18" charset="0"/>
              </a:rPr>
              <a:t> – “</a:t>
            </a:r>
            <a:r>
              <a:rPr lang="en-US" sz="2000" dirty="0">
                <a:latin typeface="Rockwell" panose="02060603020205020403" pitchFamily="18" charset="0"/>
              </a:rPr>
              <a:t>About the ninth hour Jesus cried out with a loud voice, </a:t>
            </a:r>
            <a:r>
              <a:rPr lang="en-US" sz="2000" dirty="0" smtClean="0">
                <a:latin typeface="Rockwell" panose="02060603020205020403" pitchFamily="18" charset="0"/>
              </a:rPr>
              <a:t>saying,</a:t>
            </a:r>
            <a:r>
              <a:rPr lang="en-US" sz="2000" dirty="0">
                <a:latin typeface="Rockwell" panose="02060603020205020403" pitchFamily="18" charset="0"/>
              </a:rPr>
              <a:t> </a:t>
            </a:r>
            <a:r>
              <a:rPr lang="en-US" sz="2000" dirty="0" smtClean="0">
                <a:latin typeface="Rockwell" panose="02060603020205020403" pitchFamily="18" charset="0"/>
              </a:rPr>
              <a:t>‘</a:t>
            </a:r>
            <a:r>
              <a:rPr lang="en-US" sz="2000" cap="small" dirty="0" smtClean="0">
                <a:latin typeface="Rockwell" panose="02060603020205020403" pitchFamily="18" charset="0"/>
              </a:rPr>
              <a:t>Eli</a:t>
            </a:r>
            <a:r>
              <a:rPr lang="en-US" sz="2000" cap="small" dirty="0">
                <a:latin typeface="Rockwell" panose="02060603020205020403" pitchFamily="18" charset="0"/>
              </a:rPr>
              <a:t>, Eli, lama </a:t>
            </a:r>
            <a:r>
              <a:rPr lang="en-US" sz="2000" cap="small" dirty="0" err="1">
                <a:latin typeface="Rockwell" panose="02060603020205020403" pitchFamily="18" charset="0"/>
              </a:rPr>
              <a:t>sabachthani</a:t>
            </a:r>
            <a:r>
              <a:rPr lang="en-US" sz="2000" dirty="0">
                <a:latin typeface="Rockwell" panose="02060603020205020403" pitchFamily="18" charset="0"/>
              </a:rPr>
              <a:t>?” that is, “</a:t>
            </a:r>
            <a:r>
              <a:rPr lang="en-US" sz="2000" cap="small" dirty="0">
                <a:latin typeface="Rockwell" panose="02060603020205020403" pitchFamily="18" charset="0"/>
              </a:rPr>
              <a:t>My God, My God, why have You forsaken </a:t>
            </a:r>
            <a:r>
              <a:rPr lang="en-US" sz="2000" cap="small" dirty="0" smtClean="0">
                <a:latin typeface="Rockwell" panose="02060603020205020403" pitchFamily="18" charset="0"/>
              </a:rPr>
              <a:t>Me</a:t>
            </a:r>
            <a:r>
              <a:rPr lang="en-US" sz="2000" dirty="0" smtClean="0">
                <a:latin typeface="Rockwell" panose="02060603020205020403" pitchFamily="18" charset="0"/>
              </a:rPr>
              <a:t>?’”</a:t>
            </a:r>
          </a:p>
          <a:p>
            <a:pPr marL="285750" indent="-285750">
              <a:buFont typeface="Arial" panose="020B0604020202020204" pitchFamily="34" charset="0"/>
              <a:buChar char="•"/>
            </a:pPr>
            <a:endParaRPr lang="en-US" sz="1900" dirty="0">
              <a:latin typeface="Rockwell" panose="02060603020205020403" pitchFamily="18" charset="0"/>
            </a:endParaRPr>
          </a:p>
          <a:p>
            <a:pPr marL="285750" indent="-285750">
              <a:buFont typeface="Arial" panose="020B0604020202020204" pitchFamily="34" charset="0"/>
              <a:buChar char="•"/>
            </a:pPr>
            <a:r>
              <a:rPr lang="en-US" sz="2000" b="1" dirty="0" smtClean="0">
                <a:latin typeface="Rockwell" panose="02060603020205020403" pitchFamily="18" charset="0"/>
              </a:rPr>
              <a:t>Isa 53:10a</a:t>
            </a:r>
            <a:r>
              <a:rPr lang="en-US" sz="2000" dirty="0" smtClean="0">
                <a:latin typeface="Rockwell" panose="02060603020205020403" pitchFamily="18" charset="0"/>
              </a:rPr>
              <a:t> – “</a:t>
            </a:r>
            <a:r>
              <a:rPr lang="en-US" sz="2000" dirty="0">
                <a:latin typeface="Rockwell" panose="02060603020205020403" pitchFamily="18" charset="0"/>
              </a:rPr>
              <a:t>But the </a:t>
            </a:r>
            <a:r>
              <a:rPr lang="en-US" sz="2000" cap="small" dirty="0">
                <a:latin typeface="Rockwell" panose="02060603020205020403" pitchFamily="18" charset="0"/>
              </a:rPr>
              <a:t>Lord</a:t>
            </a:r>
            <a:r>
              <a:rPr lang="en-US" sz="2000" dirty="0">
                <a:latin typeface="Rockwell" panose="02060603020205020403" pitchFamily="18" charset="0"/>
              </a:rPr>
              <a:t> was </a:t>
            </a:r>
            <a:r>
              <a:rPr lang="en-US" sz="2000" dirty="0" smtClean="0">
                <a:latin typeface="Rockwell" panose="02060603020205020403" pitchFamily="18" charset="0"/>
              </a:rPr>
              <a:t>pleased crush Him, putting Him to grief; if</a:t>
            </a:r>
            <a:r>
              <a:rPr lang="en-US" sz="2000" dirty="0">
                <a:latin typeface="Rockwell" panose="02060603020205020403" pitchFamily="18" charset="0"/>
              </a:rPr>
              <a:t> </a:t>
            </a:r>
            <a:r>
              <a:rPr lang="en-US" sz="2000" dirty="0" smtClean="0">
                <a:latin typeface="Rockwell" panose="02060603020205020403" pitchFamily="18" charset="0"/>
              </a:rPr>
              <a:t>He </a:t>
            </a:r>
            <a:r>
              <a:rPr lang="en-US" sz="2000" dirty="0">
                <a:latin typeface="Rockwell" panose="02060603020205020403" pitchFamily="18" charset="0"/>
              </a:rPr>
              <a:t>would render Himself as </a:t>
            </a:r>
            <a:r>
              <a:rPr lang="en-US" sz="2000" dirty="0" smtClean="0">
                <a:latin typeface="Rockwell" panose="02060603020205020403" pitchFamily="18" charset="0"/>
              </a:rPr>
              <a:t>a guilt offering”</a:t>
            </a:r>
            <a:endParaRPr lang="es-GT" sz="2000" dirty="0">
              <a:latin typeface="Rockwell" panose="02060603020205020403" pitchFamily="18" charset="0"/>
            </a:endParaRPr>
          </a:p>
        </p:txBody>
      </p:sp>
      <p:pic>
        <p:nvPicPr>
          <p:cNvPr id="2050" name="Picture 2" descr="Image result for Jesus our scape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3249"/>
            <a:ext cx="4743798" cy="30357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esus our scapegoa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07" t="3326" r="4345" b="3903"/>
          <a:stretch/>
        </p:blipFill>
        <p:spPr bwMode="auto">
          <a:xfrm>
            <a:off x="1" y="3938955"/>
            <a:ext cx="4743798" cy="28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0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7526</TotalTime>
  <Words>2918</Words>
  <Application>Microsoft Office PowerPoint</Application>
  <PresentationFormat>On-screen Show (4:3)</PresentationFormat>
  <Paragraphs>122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Rockwell</vt:lpstr>
      <vt:lpstr>Office Theme</vt:lpstr>
      <vt:lpstr>PowerPoint Presentation</vt:lpstr>
      <vt:lpstr>Reminder Of Nadab &amp; Abihu</vt:lpstr>
      <vt:lpstr>The High Priest</vt:lpstr>
      <vt:lpstr>The High Priest</vt:lpstr>
      <vt:lpstr>The High Priest</vt:lpstr>
      <vt:lpstr>The High Priest</vt:lpstr>
      <vt:lpstr>The Offering</vt:lpstr>
      <vt:lpstr>The Offering</vt:lpstr>
      <vt:lpstr>The Offering</vt:lpstr>
      <vt:lpstr>Aaron’s Change Of Clothes</vt:lpstr>
      <vt:lpstr>Application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106</cp:revision>
  <dcterms:created xsi:type="dcterms:W3CDTF">2019-07-10T16:26:22Z</dcterms:created>
  <dcterms:modified xsi:type="dcterms:W3CDTF">2019-10-02T22:40:21Z</dcterms:modified>
</cp:coreProperties>
</file>