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D2FF"/>
    <a:srgbClr val="339933"/>
    <a:srgbClr val="E67A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47907" autoAdjust="0"/>
  </p:normalViewPr>
  <p:slideViewPr>
    <p:cSldViewPr snapToGrid="0">
      <p:cViewPr varScale="1">
        <p:scale>
          <a:sx n="53" d="100"/>
          <a:sy n="53" d="100"/>
        </p:scale>
        <p:origin x="930" y="3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6" d="100"/>
          <a:sy n="116" d="100"/>
        </p:scale>
        <p:origin x="238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05598" y="0"/>
            <a:ext cx="2053796" cy="154034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5903" y="1606379"/>
            <a:ext cx="8995719" cy="483561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1DEB5-8D28-4E7D-A586-699C498DFDD1}" type="slidenum">
              <a:rPr lang="en-US" smtClean="0"/>
              <a:t>‹#›</a:t>
            </a:fld>
            <a:endParaRPr lang="en-US"/>
          </a:p>
        </p:txBody>
      </p:sp>
    </p:spTree>
    <p:extLst>
      <p:ext uri="{BB962C8B-B14F-4D97-AF65-F5344CB8AC3E}">
        <p14:creationId xmlns:p14="http://schemas.microsoft.com/office/powerpoint/2010/main" val="3425268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laws for moral purity are</a:t>
            </a:r>
            <a:r>
              <a:rPr lang="en-US" baseline="0" dirty="0" smtClean="0"/>
              <a:t> given to us in Lev 17 – 20. The purpose was this: Israel was called to live differently than the Canaanite nations they would be replacing. But they were to be just any nation, but a holy nation because they serve a holy God. There were things that the Canaanites were doing that were perverse and immoral and that partially led to their downfall. And so these chapters are to call attention to that fact as well as instruct Israel what they are to do and not do in order to not be influenced by the Canaanite’s corrupt practices as well as to be holy themselves. These were not arbitrary laws, but laws that were consistent with God’s holy nature. So as learn these laws, we’re learning more about the nature of God and His holiness.</a:t>
            </a:r>
          </a:p>
        </p:txBody>
      </p:sp>
      <p:sp>
        <p:nvSpPr>
          <p:cNvPr id="4" name="Slide Number Placeholder 3"/>
          <p:cNvSpPr>
            <a:spLocks noGrp="1"/>
          </p:cNvSpPr>
          <p:nvPr>
            <p:ph type="sldNum" sz="quarter" idx="10"/>
          </p:nvPr>
        </p:nvSpPr>
        <p:spPr/>
        <p:txBody>
          <a:bodyPr/>
          <a:lstStyle/>
          <a:p>
            <a:fld id="{A681DEB5-8D28-4E7D-A586-699C498DFDD1}" type="slidenum">
              <a:rPr lang="en-US" smtClean="0"/>
              <a:t>1</a:t>
            </a:fld>
            <a:endParaRPr lang="en-US"/>
          </a:p>
        </p:txBody>
      </p:sp>
    </p:spTree>
    <p:extLst>
      <p:ext uri="{BB962C8B-B14F-4D97-AF65-F5344CB8AC3E}">
        <p14:creationId xmlns:p14="http://schemas.microsoft.com/office/powerpoint/2010/main" val="2864819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latin typeface="+mn-lt"/>
              </a:rPr>
              <a:t>No nation under law has ever sufficiently kept those laws. But since the goal in mind is for Israel to be a morally pure nation, God now spends Lev 20 enumerating through the various penalties for not adhering to the laws for moral purity. It cannot be stressed enough that moral purity cannot be attained unless those in leadership positions see to it that the things taught from God are adhered to. The law will fall on deaf ears and in order to preserve the holiness of the nation, leaders must enforce the penalties. The first set of penalties are capital offenses:</a:t>
            </a:r>
          </a:p>
          <a:p>
            <a:endParaRPr lang="en-US" baseline="0" dirty="0" smtClean="0">
              <a:latin typeface="+mn-lt"/>
            </a:endParaRPr>
          </a:p>
          <a:p>
            <a:r>
              <a:rPr lang="en-US" baseline="0" dirty="0" smtClean="0">
                <a:latin typeface="+mn-lt"/>
              </a:rPr>
              <a:t>Molech worship involved the burning alive of babies. This was so heinous in God’s eyes, the death penalty must be imposed on the perpetrator by the nation. If the people should disregard capital judgment against this person, God assures them He would act against the perpetrator and his family as well as any and all who are influenced by him. Those involved with the occult, such as mediums and spiritists, would likewise face this capital punishment.</a:t>
            </a:r>
          </a:p>
          <a:p>
            <a:endParaRPr lang="en-US" baseline="0" dirty="0" smtClean="0">
              <a:latin typeface="+mn-lt"/>
            </a:endParaRPr>
          </a:p>
          <a:p>
            <a:r>
              <a:rPr lang="en-US" baseline="0" dirty="0" smtClean="0">
                <a:latin typeface="+mn-lt"/>
              </a:rPr>
              <a:t>Cursing of the parents demanded the death penalty. This is not the outburst of small child still learning his way, but the adult child. Deut 21:18-21 indicates that they were to be brought to the elders of the city where the men of that city would stone the child to death. This indicates that parents do not have absolute authority over the life of their child – God does. This was to keep the nation holy and the unraveling of the family order is the first step to the unraveling of society.</a:t>
            </a:r>
          </a:p>
          <a:p>
            <a:endParaRPr lang="en-US" baseline="0" dirty="0" smtClean="0">
              <a:latin typeface="+mn-lt"/>
            </a:endParaRPr>
          </a:p>
          <a:p>
            <a:r>
              <a:rPr lang="en-US" baseline="0" dirty="0" smtClean="0">
                <a:latin typeface="+mn-lt"/>
              </a:rPr>
              <a:t>The exceedingly great consequences of adultery demanded a capital punishment. So did incest, homosexual acts, marrying a woman in addition to her mother, and bestiality. All partied involved in such acts were to be killed so as to keep the nation holy and separate. </a:t>
            </a:r>
          </a:p>
          <a:p>
            <a:endParaRPr lang="en-US" baseline="0" dirty="0" smtClean="0">
              <a:latin typeface="+mn-lt"/>
            </a:endParaRPr>
          </a:p>
        </p:txBody>
      </p:sp>
      <p:sp>
        <p:nvSpPr>
          <p:cNvPr id="4" name="Slide Number Placeholder 3"/>
          <p:cNvSpPr>
            <a:spLocks noGrp="1"/>
          </p:cNvSpPr>
          <p:nvPr>
            <p:ph type="sldNum" sz="quarter" idx="10"/>
          </p:nvPr>
        </p:nvSpPr>
        <p:spPr/>
        <p:txBody>
          <a:bodyPr/>
          <a:lstStyle/>
          <a:p>
            <a:fld id="{A681DEB5-8D28-4E7D-A586-699C498DFDD1}" type="slidenum">
              <a:rPr lang="en-US" smtClean="0"/>
              <a:t>10</a:t>
            </a:fld>
            <a:endParaRPr lang="en-US"/>
          </a:p>
        </p:txBody>
      </p:sp>
    </p:spTree>
    <p:extLst>
      <p:ext uri="{BB962C8B-B14F-4D97-AF65-F5344CB8AC3E}">
        <p14:creationId xmlns:p14="http://schemas.microsoft.com/office/powerpoint/2010/main" val="557015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latin typeface="+mn-lt"/>
              </a:rPr>
              <a:t>There were, however, lesser offenses that merely required a cutting off of the offender from the rest of the people. This cutting off may be due to the requirements of separation for being clean again or because a sin offering must be provided before fellowship could once again be granted.</a:t>
            </a:r>
          </a:p>
          <a:p>
            <a:endParaRPr lang="en-US" baseline="0" dirty="0" smtClean="0">
              <a:latin typeface="+mn-lt"/>
            </a:endParaRPr>
          </a:p>
          <a:p>
            <a:r>
              <a:rPr lang="en-US" baseline="0" dirty="0" smtClean="0">
                <a:latin typeface="+mn-lt"/>
              </a:rPr>
              <a:t>These sins were “lesser” incest offense such as toward a sister, or an aunt as well as lying with a woman during her cycle. A stronger penalty was enacted toward a man who takes his brother’s wife in that he would be childless. </a:t>
            </a:r>
          </a:p>
          <a:p>
            <a:endParaRPr lang="en-US" baseline="0" dirty="0" smtClean="0">
              <a:latin typeface="+mn-lt"/>
            </a:endParaRPr>
          </a:p>
          <a:p>
            <a:r>
              <a:rPr lang="en-US" baseline="0" dirty="0" smtClean="0">
                <a:latin typeface="+mn-lt"/>
              </a:rPr>
              <a:t>The reason – </a:t>
            </a:r>
            <a:r>
              <a:rPr lang="en-US" b="1" baseline="0" dirty="0" smtClean="0">
                <a:latin typeface="+mn-lt"/>
              </a:rPr>
              <a:t>Lev 20:22-24</a:t>
            </a:r>
            <a:r>
              <a:rPr lang="en-US" baseline="0" dirty="0" smtClean="0">
                <a:latin typeface="+mn-lt"/>
              </a:rPr>
              <a:t> – Each of these penalties were to be enacted because God is spewing out the current tenants of Canaan’s land for these same practices. Since God is giving them the land He is spewing them out of, they are to enact these penalties in order to instill fear in the masses so that God would not have to spew them out one day. </a:t>
            </a:r>
          </a:p>
        </p:txBody>
      </p:sp>
      <p:sp>
        <p:nvSpPr>
          <p:cNvPr id="4" name="Slide Number Placeholder 3"/>
          <p:cNvSpPr>
            <a:spLocks noGrp="1"/>
          </p:cNvSpPr>
          <p:nvPr>
            <p:ph type="sldNum" sz="quarter" idx="10"/>
          </p:nvPr>
        </p:nvSpPr>
        <p:spPr/>
        <p:txBody>
          <a:bodyPr/>
          <a:lstStyle/>
          <a:p>
            <a:fld id="{A681DEB5-8D28-4E7D-A586-699C498DFDD1}" type="slidenum">
              <a:rPr lang="en-US" smtClean="0"/>
              <a:t>11</a:t>
            </a:fld>
            <a:endParaRPr lang="en-US"/>
          </a:p>
        </p:txBody>
      </p:sp>
    </p:spTree>
    <p:extLst>
      <p:ext uri="{BB962C8B-B14F-4D97-AF65-F5344CB8AC3E}">
        <p14:creationId xmlns:p14="http://schemas.microsoft.com/office/powerpoint/2010/main" val="2330996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is an</a:t>
            </a:r>
            <a:r>
              <a:rPr lang="en-US" baseline="0" dirty="0" smtClean="0"/>
              <a:t> outline of these chapters</a:t>
            </a:r>
            <a:endParaRPr lang="en-US" dirty="0" smtClean="0"/>
          </a:p>
          <a:p>
            <a:endParaRPr lang="en-US" dirty="0" smtClean="0"/>
          </a:p>
          <a:p>
            <a:r>
              <a:rPr lang="en-US" dirty="0" smtClean="0"/>
              <a:t>Chapter</a:t>
            </a:r>
            <a:r>
              <a:rPr lang="en-US" baseline="0" dirty="0" smtClean="0"/>
              <a:t> 17 is going to teach us about the holiness of the sacrifices and the meaning behind blood as the atoning element.</a:t>
            </a:r>
          </a:p>
          <a:p>
            <a:endParaRPr lang="en-US" baseline="0" dirty="0" smtClean="0"/>
          </a:p>
          <a:p>
            <a:r>
              <a:rPr lang="en-US" baseline="0" dirty="0" smtClean="0"/>
              <a:t>Chapter 18 teaches holiness as it pertains to sexuality. In designing sexuality for man and woman’s good, God is prohibiting certain of these man/woman unions.</a:t>
            </a:r>
          </a:p>
          <a:p>
            <a:endParaRPr lang="en-US" baseline="0" dirty="0" smtClean="0"/>
          </a:p>
          <a:p>
            <a:r>
              <a:rPr lang="en-US" baseline="0" dirty="0" smtClean="0"/>
              <a:t>Chapter 19 teaches holiness and moral purity in regards to Israel’s relationship with both God and man. These are multiple laws, and we’ll show some NT significance to these things.</a:t>
            </a:r>
          </a:p>
          <a:p>
            <a:endParaRPr lang="en-US" baseline="0" dirty="0" smtClean="0"/>
          </a:p>
          <a:p>
            <a:r>
              <a:rPr lang="en-US" baseline="0" dirty="0" smtClean="0"/>
              <a:t>Chapter 20 enumerates through the penalties for those who violate these laws of holiness.</a:t>
            </a:r>
          </a:p>
        </p:txBody>
      </p:sp>
      <p:sp>
        <p:nvSpPr>
          <p:cNvPr id="4" name="Slide Number Placeholder 3"/>
          <p:cNvSpPr>
            <a:spLocks noGrp="1"/>
          </p:cNvSpPr>
          <p:nvPr>
            <p:ph type="sldNum" sz="quarter" idx="10"/>
          </p:nvPr>
        </p:nvSpPr>
        <p:spPr/>
        <p:txBody>
          <a:bodyPr/>
          <a:lstStyle/>
          <a:p>
            <a:fld id="{A681DEB5-8D28-4E7D-A586-699C498DFDD1}" type="slidenum">
              <a:rPr lang="en-US" smtClean="0"/>
              <a:t>2</a:t>
            </a:fld>
            <a:endParaRPr lang="en-US"/>
          </a:p>
        </p:txBody>
      </p:sp>
    </p:spTree>
    <p:extLst>
      <p:ext uri="{BB962C8B-B14F-4D97-AF65-F5344CB8AC3E}">
        <p14:creationId xmlns:p14="http://schemas.microsoft.com/office/powerpoint/2010/main" val="1936834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Back in Lev 12,</a:t>
            </a:r>
            <a:r>
              <a:rPr lang="en-US" sz="1200" kern="1200" baseline="0" dirty="0" smtClean="0">
                <a:solidFill>
                  <a:schemeClr val="tx1"/>
                </a:solidFill>
                <a:effectLst/>
                <a:latin typeface="+mn-lt"/>
                <a:ea typeface="+mn-ea"/>
                <a:cs typeface="+mn-cs"/>
              </a:rPr>
              <a:t> we learned which animals Israel could and could not eat. When we get to</a:t>
            </a:r>
            <a:r>
              <a:rPr lang="en-US" sz="1200" kern="1200" dirty="0" smtClean="0">
                <a:solidFill>
                  <a:schemeClr val="tx1"/>
                </a:solidFill>
                <a:effectLst/>
                <a:latin typeface="+mn-lt"/>
                <a:ea typeface="+mn-ea"/>
                <a:cs typeface="+mn-cs"/>
              </a:rPr>
              <a:t> the beginning of  Lev 17, we receive additional information</a:t>
            </a:r>
            <a:r>
              <a:rPr lang="en-US" sz="1200" kern="1200" baseline="0" dirty="0" smtClean="0">
                <a:solidFill>
                  <a:schemeClr val="tx1"/>
                </a:solidFill>
                <a:effectLst/>
                <a:latin typeface="+mn-lt"/>
                <a:ea typeface="+mn-ea"/>
                <a:cs typeface="+mn-cs"/>
              </a:rPr>
              <a:t> regarding these animals. Specifically, when an animal was slaughtered that was not only clean but could be offered as a sacrifice, we see the following instruction – </a:t>
            </a:r>
            <a:r>
              <a:rPr lang="en-US" sz="1200" b="1" kern="1200" baseline="0" dirty="0" smtClean="0">
                <a:solidFill>
                  <a:schemeClr val="tx1"/>
                </a:solidFill>
                <a:effectLst/>
                <a:latin typeface="+mn-lt"/>
                <a:ea typeface="+mn-ea"/>
                <a:cs typeface="+mn-cs"/>
              </a:rPr>
              <a:t>L</a:t>
            </a:r>
            <a:r>
              <a:rPr lang="en-US" sz="1200" b="1" kern="1200" dirty="0" smtClean="0">
                <a:solidFill>
                  <a:schemeClr val="tx1"/>
                </a:solidFill>
                <a:effectLst/>
                <a:latin typeface="+mn-lt"/>
                <a:ea typeface="+mn-ea"/>
                <a:cs typeface="+mn-cs"/>
              </a:rPr>
              <a:t>ev 17:3-4</a:t>
            </a:r>
            <a:r>
              <a:rPr lang="en-US" sz="1200" b="0"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This is not a ceremonial instruction;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is a moral one</a:t>
            </a:r>
            <a:r>
              <a:rPr lang="en-US" sz="1200" kern="1200" baseline="0" dirty="0" smtClean="0">
                <a:solidFill>
                  <a:schemeClr val="tx1"/>
                </a:solidFill>
                <a:effectLst/>
                <a:latin typeface="+mn-lt"/>
                <a:ea typeface="+mn-ea"/>
                <a:cs typeface="+mn-cs"/>
              </a:rPr>
              <a:t> – </a:t>
            </a:r>
            <a:r>
              <a:rPr lang="en-US" sz="1200" b="1" kern="1200" baseline="0" dirty="0" smtClean="0">
                <a:solidFill>
                  <a:schemeClr val="tx1"/>
                </a:solidFill>
                <a:effectLst/>
                <a:latin typeface="+mn-lt"/>
                <a:ea typeface="+mn-ea"/>
                <a:cs typeface="+mn-cs"/>
              </a:rPr>
              <a:t>Lev 17:5</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The main reason was to prevent them from offering these sacrifices in open fields which God knew would incline them to offer these</a:t>
            </a:r>
            <a:r>
              <a:rPr lang="en-US" sz="1200" kern="1200" baseline="0" dirty="0" smtClean="0">
                <a:solidFill>
                  <a:schemeClr val="tx1"/>
                </a:solidFill>
                <a:effectLst/>
                <a:latin typeface="+mn-lt"/>
                <a:ea typeface="+mn-ea"/>
                <a:cs typeface="+mn-cs"/>
              </a:rPr>
              <a:t> animals </a:t>
            </a:r>
            <a:r>
              <a:rPr lang="en-US" sz="1200" kern="1200" dirty="0" smtClean="0">
                <a:solidFill>
                  <a:schemeClr val="tx1"/>
                </a:solidFill>
                <a:effectLst/>
                <a:latin typeface="+mn-lt"/>
                <a:ea typeface="+mn-ea"/>
                <a:cs typeface="+mn-cs"/>
              </a:rPr>
              <a:t>to idols</a:t>
            </a:r>
            <a:r>
              <a:rPr lang="en-US" sz="1200" kern="1200" baseline="0" dirty="0" smtClean="0">
                <a:solidFill>
                  <a:schemeClr val="tx1"/>
                </a:solidFill>
                <a:effectLst/>
                <a:latin typeface="+mn-lt"/>
                <a:ea typeface="+mn-ea"/>
                <a:cs typeface="+mn-cs"/>
              </a:rPr>
              <a:t> or in places not sanctioned. Animals that could be offered as peace offerings needed to be offered as peace offerings so that the one whom the animal belongs to may share in fellowship with both the priesthood and God.</a:t>
            </a:r>
            <a:endParaRPr lang="en-US" sz="1200" kern="1200" dirty="0" smtClean="0">
              <a:solidFill>
                <a:schemeClr val="tx1"/>
              </a:solidFill>
              <a:effectLst/>
              <a:latin typeface="+mn-lt"/>
              <a:ea typeface="+mn-ea"/>
              <a:cs typeface="+mn-cs"/>
            </a:endParaRPr>
          </a:p>
          <a:p>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Application today? When we are about to eat, we give thanks to God, just as Jesus did when He broke bread. This is done in order to be in constant reminder of the true source of our blessings. This is not to suggest that we cannot also give thanks to the “hands that prepared it” or for the host of the house in which we are feasting. But if all we gave thanks for were those people, or if we gave no thanks at all because we’re contributing our meals to our own strength, is it any different than idolatry? </a:t>
            </a:r>
            <a:r>
              <a:rPr lang="en-US" sz="1200" b="1" kern="1200" dirty="0" smtClean="0">
                <a:solidFill>
                  <a:schemeClr val="tx1"/>
                </a:solidFill>
                <a:effectLst/>
                <a:latin typeface="+mn-lt"/>
                <a:ea typeface="+mn-ea"/>
                <a:cs typeface="+mn-cs"/>
              </a:rPr>
              <a:t>Matt 6:11</a:t>
            </a:r>
            <a:r>
              <a:rPr lang="en-US" sz="1200" kern="1200" dirty="0" smtClean="0">
                <a:solidFill>
                  <a:schemeClr val="tx1"/>
                </a:solidFill>
                <a:effectLst/>
                <a:latin typeface="+mn-lt"/>
                <a:ea typeface="+mn-ea"/>
                <a:cs typeface="+mn-cs"/>
              </a:rPr>
              <a:t> – “Give us this day our daily bread.</a:t>
            </a:r>
            <a:r>
              <a:rPr lang="es-GT" sz="1200" kern="1200" dirty="0" smtClean="0">
                <a:solidFill>
                  <a:schemeClr val="tx1"/>
                </a:solidFill>
                <a:effectLst/>
                <a:latin typeface="+mn-lt"/>
                <a:ea typeface="+mn-ea"/>
                <a:cs typeface="+mn-cs"/>
              </a:rPr>
              <a:t>” </a:t>
            </a:r>
            <a:r>
              <a:rPr lang="en-US" sz="1200" kern="1200" noProof="0" dirty="0" smtClean="0">
                <a:solidFill>
                  <a:schemeClr val="tx1"/>
                </a:solidFill>
                <a:effectLst/>
                <a:latin typeface="+mn-lt"/>
                <a:ea typeface="+mn-ea"/>
                <a:cs typeface="+mn-cs"/>
              </a:rPr>
              <a:t>Our regular thanksgiving at our meals is designed to work just as the peace offerings were, a recognition of the fellowship we enjoy with God and with one another.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Lest we think this was a cumbersome</a:t>
            </a:r>
            <a:r>
              <a:rPr lang="en-US" sz="1200" kern="1200" baseline="0" dirty="0" smtClean="0">
                <a:solidFill>
                  <a:schemeClr val="tx1"/>
                </a:solidFill>
                <a:effectLst/>
                <a:latin typeface="+mn-lt"/>
                <a:ea typeface="+mn-ea"/>
                <a:cs typeface="+mn-cs"/>
              </a:rPr>
              <a:t> thing to do once they settled in the land, it does appear that the law was modified for when they settled in Canaan – </a:t>
            </a:r>
            <a:r>
              <a:rPr lang="en-US" sz="1200" b="1" kern="1200" baseline="0" dirty="0" smtClean="0">
                <a:solidFill>
                  <a:schemeClr val="tx1"/>
                </a:solidFill>
                <a:effectLst/>
                <a:latin typeface="+mn-lt"/>
                <a:ea typeface="+mn-ea"/>
                <a:cs typeface="+mn-cs"/>
              </a:rPr>
              <a:t>Deut 12:15-16, 20-24</a:t>
            </a:r>
            <a:r>
              <a:rPr lang="en-US" sz="1200" kern="1200" baseline="0" dirty="0" smtClean="0">
                <a:solidFill>
                  <a:schemeClr val="tx1"/>
                </a:solidFill>
                <a:effectLst/>
                <a:latin typeface="+mn-lt"/>
                <a:ea typeface="+mn-ea"/>
                <a:cs typeface="+mn-cs"/>
              </a:rPr>
              <a:t>.</a:t>
            </a:r>
            <a:endParaRPr lang="es-GT" sz="1200" kern="1200" dirty="0" smtClean="0">
              <a:solidFill>
                <a:schemeClr val="tx1"/>
              </a:solidFill>
              <a:effectLst/>
              <a:latin typeface="+mn-lt"/>
              <a:ea typeface="+mn-ea"/>
              <a:cs typeface="+mn-cs"/>
            </a:endParaRPr>
          </a:p>
          <a:p>
            <a:endParaRPr lang="en-US" baseline="0" dirty="0" smtClean="0">
              <a:latin typeface="+mn-lt"/>
            </a:endParaRPr>
          </a:p>
        </p:txBody>
      </p:sp>
      <p:sp>
        <p:nvSpPr>
          <p:cNvPr id="4" name="Slide Number Placeholder 3"/>
          <p:cNvSpPr>
            <a:spLocks noGrp="1"/>
          </p:cNvSpPr>
          <p:nvPr>
            <p:ph type="sldNum" sz="quarter" idx="10"/>
          </p:nvPr>
        </p:nvSpPr>
        <p:spPr/>
        <p:txBody>
          <a:bodyPr/>
          <a:lstStyle/>
          <a:p>
            <a:fld id="{A681DEB5-8D28-4E7D-A586-699C498DFDD1}" type="slidenum">
              <a:rPr lang="en-US" smtClean="0"/>
              <a:t>3</a:t>
            </a:fld>
            <a:endParaRPr lang="en-US"/>
          </a:p>
        </p:txBody>
      </p:sp>
    </p:spTree>
    <p:extLst>
      <p:ext uri="{BB962C8B-B14F-4D97-AF65-F5344CB8AC3E}">
        <p14:creationId xmlns:p14="http://schemas.microsoft.com/office/powerpoint/2010/main" val="3263033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Now there were a lot of clean animals that could not be offered as sacrifices, yet they were still permitted to eat them. However, the blood must not be consumed. God gives two reasons why this is the case</a:t>
            </a:r>
            <a:r>
              <a:rPr lang="en-US" sz="1200" u="none" kern="1200" baseline="0" dirty="0" smtClean="0">
                <a:solidFill>
                  <a:schemeClr val="tx1"/>
                </a:solidFill>
                <a:effectLst/>
                <a:latin typeface="+mn-lt"/>
                <a:ea typeface="+mn-ea"/>
                <a:cs typeface="+mn-cs"/>
              </a:rPr>
              <a:t> - </a:t>
            </a:r>
            <a:r>
              <a:rPr lang="en-US" sz="1200" b="1" u="none" kern="1200" baseline="0" dirty="0" smtClean="0">
                <a:solidFill>
                  <a:schemeClr val="tx1"/>
                </a:solidFill>
                <a:effectLst/>
                <a:latin typeface="+mn-lt"/>
                <a:ea typeface="+mn-ea"/>
                <a:cs typeface="+mn-cs"/>
              </a:rPr>
              <a:t>L</a:t>
            </a:r>
            <a:r>
              <a:rPr lang="en-US" sz="1200" b="1" u="none" kern="1200" dirty="0" smtClean="0">
                <a:solidFill>
                  <a:schemeClr val="tx1"/>
                </a:solidFill>
                <a:effectLst/>
                <a:latin typeface="+mn-lt"/>
                <a:ea typeface="+mn-ea"/>
                <a:cs typeface="+mn-cs"/>
              </a:rPr>
              <a:t>ev 17:11</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Reason #1 is that life is in the blood. Scientifically speaking, blood carries oxygen, which is why we need it to live. They didn’t have to understand that as long as they trusted what God told them. Hopefully in doing this, it would instill in Israel a profound respect for the sanctity of life.</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Reason #2 is that this symbolic association is the reason why God allows blood to make atonement. And so blood is sacred. Therefore any blood not used for the sanctuary should not only not be consumed, but is to be poured out on the ground so as to symbolically return it to God. Some may think this would profane the blood, as Uzzah no doubt believed when he tried to prevent the ark from falling to the ground. But the ground is not more profane than we are. Though not explicitly stated, returning the blood to the ground would have been hygienic, preventing others who come across it from infection due to communicable diseases that so easily passes through blood.</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If the blood of animals, by reason of the life it represented, was to be so respected, what of the blood of Christ that atones us of our sins?</a:t>
            </a:r>
            <a:r>
              <a:rPr lang="en-US" sz="1200" u="none" kern="1200" baseline="0" dirty="0" smtClean="0">
                <a:solidFill>
                  <a:schemeClr val="tx1"/>
                </a:solidFill>
                <a:effectLst/>
                <a:latin typeface="+mn-lt"/>
                <a:ea typeface="+mn-ea"/>
                <a:cs typeface="+mn-cs"/>
              </a:rPr>
              <a:t> – </a:t>
            </a:r>
            <a:r>
              <a:rPr lang="en-US" b="1" dirty="0" smtClean="0">
                <a:solidFill>
                  <a:srgbClr val="000000"/>
                </a:solidFill>
                <a:latin typeface="Helvetica Neue"/>
              </a:rPr>
              <a:t>Heb 9:13-14</a:t>
            </a:r>
            <a:r>
              <a:rPr lang="en-US" b="0" dirty="0" smtClean="0">
                <a:solidFill>
                  <a:srgbClr val="000000"/>
                </a:solidFill>
                <a:latin typeface="Helvetica Neue"/>
              </a:rPr>
              <a:t>; </a:t>
            </a:r>
            <a:r>
              <a:rPr lang="en-US" sz="1200" b="1" u="none" kern="1200" dirty="0" smtClean="0">
                <a:solidFill>
                  <a:schemeClr val="tx1"/>
                </a:solidFill>
                <a:effectLst/>
                <a:latin typeface="+mn-lt"/>
                <a:ea typeface="+mn-ea"/>
                <a:cs typeface="+mn-cs"/>
              </a:rPr>
              <a:t>Heb 10:19</a:t>
            </a:r>
            <a:r>
              <a:rPr lang="en-US" sz="1200" b="0" u="none" kern="1200" dirty="0" smtClean="0">
                <a:solidFill>
                  <a:schemeClr val="tx1"/>
                </a:solidFill>
                <a:effectLst/>
                <a:latin typeface="+mn-lt"/>
                <a:ea typeface="+mn-ea"/>
                <a:cs typeface="+mn-cs"/>
              </a:rPr>
              <a:t>; </a:t>
            </a:r>
            <a:r>
              <a:rPr lang="en-US" sz="1200" b="1" u="none" kern="1200" smtClean="0">
                <a:solidFill>
                  <a:schemeClr val="tx1"/>
                </a:solidFill>
                <a:effectLst/>
                <a:latin typeface="+mn-lt"/>
                <a:ea typeface="+mn-ea"/>
                <a:cs typeface="+mn-cs"/>
              </a:rPr>
              <a:t>Heb 10:29</a:t>
            </a:r>
            <a:endParaRPr lang="en-US" u="none" baseline="0" dirty="0" smtClean="0">
              <a:latin typeface="+mn-lt"/>
            </a:endParaRPr>
          </a:p>
        </p:txBody>
      </p:sp>
      <p:sp>
        <p:nvSpPr>
          <p:cNvPr id="4" name="Slide Number Placeholder 3"/>
          <p:cNvSpPr>
            <a:spLocks noGrp="1"/>
          </p:cNvSpPr>
          <p:nvPr>
            <p:ph type="sldNum" sz="quarter" idx="10"/>
          </p:nvPr>
        </p:nvSpPr>
        <p:spPr/>
        <p:txBody>
          <a:bodyPr/>
          <a:lstStyle/>
          <a:p>
            <a:fld id="{A681DEB5-8D28-4E7D-A586-699C498DFDD1}" type="slidenum">
              <a:rPr lang="en-US" smtClean="0"/>
              <a:t>4</a:t>
            </a:fld>
            <a:endParaRPr lang="en-US"/>
          </a:p>
        </p:txBody>
      </p:sp>
    </p:spTree>
    <p:extLst>
      <p:ext uri="{BB962C8B-B14F-4D97-AF65-F5344CB8AC3E}">
        <p14:creationId xmlns:p14="http://schemas.microsoft.com/office/powerpoint/2010/main" val="3669196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Lev 18 deals with inappropriate sexual relationships such as incest, adultery, homosexuality, and bestiality. One would think that such prohibitions would not need to be taught. However, God explains why these prohibitions need to be reminded</a:t>
            </a:r>
            <a:r>
              <a:rPr lang="en-US" sz="1200" kern="1200" baseline="0" dirty="0" smtClean="0">
                <a:solidFill>
                  <a:schemeClr val="tx1"/>
                </a:solidFill>
                <a:effectLst/>
                <a:latin typeface="+mn-lt"/>
                <a:ea typeface="+mn-ea"/>
                <a:cs typeface="+mn-cs"/>
              </a:rPr>
              <a:t> – </a:t>
            </a:r>
            <a:r>
              <a:rPr lang="en-US" sz="1200" b="1" kern="1200" dirty="0" smtClean="0">
                <a:solidFill>
                  <a:schemeClr val="tx1"/>
                </a:solidFill>
                <a:effectLst/>
                <a:latin typeface="+mn-lt"/>
                <a:ea typeface="+mn-ea"/>
                <a:cs typeface="+mn-cs"/>
              </a:rPr>
              <a:t>Lev 18:1-3</a:t>
            </a:r>
          </a:p>
          <a:p>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other words, “Just because they do it doesn’t mean you do it.” They belong to God and therefore are to think and act differently than the world around them. And in our day and age where sexual integrity is becoming a thing of the past, even the most obvious of lessons needed to be reminded over and over again. This is what the Canaanite nations were doing</a:t>
            </a:r>
            <a:r>
              <a:rPr lang="en-US" sz="1200" kern="1200" baseline="0" dirty="0" smtClean="0">
                <a:solidFill>
                  <a:schemeClr val="tx1"/>
                </a:solidFill>
                <a:effectLst/>
                <a:latin typeface="+mn-lt"/>
                <a:ea typeface="+mn-ea"/>
                <a:cs typeface="+mn-cs"/>
              </a:rPr>
              <a:t> – </a:t>
            </a:r>
            <a:r>
              <a:rPr lang="en-US" sz="1200" b="1" kern="1200" dirty="0" smtClean="0">
                <a:solidFill>
                  <a:schemeClr val="tx1"/>
                </a:solidFill>
                <a:effectLst/>
                <a:latin typeface="+mn-lt"/>
                <a:ea typeface="+mn-ea"/>
                <a:cs typeface="+mn-cs"/>
              </a:rPr>
              <a:t>Lev 18:24-25</a:t>
            </a:r>
            <a:endParaRPr lang="en-US" sz="1200" b="0" kern="1200" dirty="0" smtClean="0">
              <a:solidFill>
                <a:schemeClr val="tx1"/>
              </a:solidFill>
              <a:effectLst/>
              <a:latin typeface="+mn-lt"/>
              <a:ea typeface="+mn-ea"/>
              <a:cs typeface="+mn-cs"/>
            </a:endParaRPr>
          </a:p>
          <a:p>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this has been stated before, but archeologists have been able to determine from the DNA Canaanite remains that they suffered from a variety of diseases related to perverse sexual practices and that God is trying to help Israel not to repeat their same mistakes. </a:t>
            </a:r>
            <a:endParaRPr lang="es-GT" sz="1200" kern="1200" dirty="0" smtClean="0">
              <a:solidFill>
                <a:schemeClr val="tx1"/>
              </a:solidFill>
              <a:effectLst/>
              <a:latin typeface="+mn-lt"/>
              <a:ea typeface="+mn-ea"/>
              <a:cs typeface="+mn-cs"/>
            </a:endParaRPr>
          </a:p>
          <a:p>
            <a:endParaRPr lang="en-US" u="none" baseline="0" dirty="0" smtClean="0">
              <a:latin typeface="+mn-lt"/>
            </a:endParaRPr>
          </a:p>
        </p:txBody>
      </p:sp>
      <p:sp>
        <p:nvSpPr>
          <p:cNvPr id="4" name="Slide Number Placeholder 3"/>
          <p:cNvSpPr>
            <a:spLocks noGrp="1"/>
          </p:cNvSpPr>
          <p:nvPr>
            <p:ph type="sldNum" sz="quarter" idx="10"/>
          </p:nvPr>
        </p:nvSpPr>
        <p:spPr/>
        <p:txBody>
          <a:bodyPr/>
          <a:lstStyle/>
          <a:p>
            <a:fld id="{A681DEB5-8D28-4E7D-A586-699C498DFDD1}" type="slidenum">
              <a:rPr lang="en-US" smtClean="0"/>
              <a:t>5</a:t>
            </a:fld>
            <a:endParaRPr lang="en-US"/>
          </a:p>
        </p:txBody>
      </p:sp>
    </p:spTree>
    <p:extLst>
      <p:ext uri="{BB962C8B-B14F-4D97-AF65-F5344CB8AC3E}">
        <p14:creationId xmlns:p14="http://schemas.microsoft.com/office/powerpoint/2010/main" val="3432426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phrase used over and over again in this chapter regarding these relationships is “uncover the nakedness”. This is a euphemism for sexual sin, but not necessarily limited to the act of sex itself. It traces its meaning back to Genesis 3 when Adam and Eve realized they were naked and attempted to hide themselves from the garden. The sexual relationship is reserved between a man and his wife and Lev 18 is further limiting </a:t>
            </a:r>
            <a:r>
              <a:rPr lang="en-US" sz="1200" u="sng" kern="1200" dirty="0" smtClean="0">
                <a:solidFill>
                  <a:schemeClr val="tx1"/>
                </a:solidFill>
                <a:effectLst/>
                <a:latin typeface="+mn-lt"/>
                <a:ea typeface="+mn-ea"/>
                <a:cs typeface="+mn-cs"/>
              </a:rPr>
              <a:t>which</a:t>
            </a:r>
            <a:r>
              <a:rPr lang="en-US" sz="1200" kern="1200" dirty="0" smtClean="0">
                <a:solidFill>
                  <a:schemeClr val="tx1"/>
                </a:solidFill>
                <a:effectLst/>
                <a:latin typeface="+mn-lt"/>
                <a:ea typeface="+mn-ea"/>
                <a:cs typeface="+mn-cs"/>
              </a:rPr>
              <a:t> man and wife. This was important because as you consider the Genesis narrative, much of what is prohibited in Lev 18 was practiced during that time:</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 18:7 is seen in Gen 9:22 with Ham and Noah and again in Gen 19:30-38 with Lot and his daughters</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 18:8 is seen in Gen 35:22 when Reuben sleeps with Jacob’s concubine</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Lev 18:9 is seen in Gen 20:12 with Abraham marrying his half-sister Sarah</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 18:15 is seen in Gen 38 when Judah had a child by his daughter-in-law Tamar</a:t>
            </a:r>
            <a:endParaRPr lang="en-US" u="none" baseline="0" dirty="0" smtClean="0">
              <a:latin typeface="+mn-lt"/>
            </a:endParaRPr>
          </a:p>
        </p:txBody>
      </p:sp>
      <p:sp>
        <p:nvSpPr>
          <p:cNvPr id="4" name="Slide Number Placeholder 3"/>
          <p:cNvSpPr>
            <a:spLocks noGrp="1"/>
          </p:cNvSpPr>
          <p:nvPr>
            <p:ph type="sldNum" sz="quarter" idx="10"/>
          </p:nvPr>
        </p:nvSpPr>
        <p:spPr/>
        <p:txBody>
          <a:bodyPr/>
          <a:lstStyle/>
          <a:p>
            <a:fld id="{A681DEB5-8D28-4E7D-A586-699C498DFDD1}" type="slidenum">
              <a:rPr lang="en-US" smtClean="0"/>
              <a:t>6</a:t>
            </a:fld>
            <a:endParaRPr lang="en-US"/>
          </a:p>
        </p:txBody>
      </p:sp>
    </p:spTree>
    <p:extLst>
      <p:ext uri="{BB962C8B-B14F-4D97-AF65-F5344CB8AC3E}">
        <p14:creationId xmlns:p14="http://schemas.microsoft.com/office/powerpoint/2010/main" val="610765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Lev 18:18 is seen in Gen 29:21-30</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 18:19 is seen, somewhat, in Gen 29:34-35</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 18:20 is seen, somewhat, in Gen 39 w/Potiphar’s wife’s attempt to seduce Joseph</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 18:21 is seen, somewhat, in Gen 22</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 18:22 is seen in Gen 19:4-5</a:t>
            </a:r>
            <a:endParaRPr lang="es-GT"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GT"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Point</a:t>
            </a:r>
            <a:r>
              <a:rPr lang="en-US" sz="1200" kern="1200" dirty="0" smtClean="0">
                <a:solidFill>
                  <a:schemeClr val="tx1"/>
                </a:solidFill>
                <a:effectLst/>
                <a:latin typeface="+mn-lt"/>
                <a:ea typeface="+mn-ea"/>
                <a:cs typeface="+mn-cs"/>
              </a:rPr>
              <a:t>: just because they did it doesn’t mean you do it. Just because it happened in the past doesn’t mean God wanted them to do it now. There very well may have a temptation</a:t>
            </a:r>
            <a:r>
              <a:rPr lang="en-US" sz="1200" kern="1200" baseline="0" dirty="0" smtClean="0">
                <a:solidFill>
                  <a:schemeClr val="tx1"/>
                </a:solidFill>
                <a:effectLst/>
                <a:latin typeface="+mn-lt"/>
                <a:ea typeface="+mn-ea"/>
                <a:cs typeface="+mn-cs"/>
              </a:rPr>
              <a:t> for these Israelites to want to justify certain things merely because it was tradition, family heritage, etc. By going into great detail regarding which relationships limit man and woman being joined together, it would prevent Israel from defiling themselves over what they otherwise might have pointed to as biblical precedence. </a:t>
            </a:r>
            <a:endParaRPr lang="es-GT"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681DEB5-8D28-4E7D-A586-699C498DFDD1}" type="slidenum">
              <a:rPr lang="en-US" smtClean="0"/>
              <a:t>7</a:t>
            </a:fld>
            <a:endParaRPr lang="en-US"/>
          </a:p>
        </p:txBody>
      </p:sp>
    </p:spTree>
    <p:extLst>
      <p:ext uri="{BB962C8B-B14F-4D97-AF65-F5344CB8AC3E}">
        <p14:creationId xmlns:p14="http://schemas.microsoft.com/office/powerpoint/2010/main" val="93869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latin typeface="+mn-lt"/>
              </a:rPr>
              <a:t>Leviticus 19 is a summary of various laws designed to be adhered to in order to become holy as God is holy. In fact, all these laws find unity in the phrase repeated 15 times – “I am the Lord.” It follows the pattern of the ten commandments as well as the pattern of the two great commandments – loving God and loving others. However it expounds upon these general commands to some specific applications. </a:t>
            </a:r>
          </a:p>
          <a:p>
            <a:endParaRPr lang="en-US" baseline="0" dirty="0" smtClean="0">
              <a:latin typeface="+mn-lt"/>
            </a:endParaRPr>
          </a:p>
          <a:p>
            <a:r>
              <a:rPr lang="en-US" baseline="0" dirty="0" smtClean="0">
                <a:latin typeface="+mn-lt"/>
              </a:rPr>
              <a:t>A person learns to fear God by first learning to fear his parents. This is the essential building block for the stability and health of all society. If the younger generation is constantly at war with the older generation, the foundation of society will come tumbling down. </a:t>
            </a:r>
          </a:p>
          <a:p>
            <a:endParaRPr lang="en-US" baseline="0" dirty="0" smtClean="0">
              <a:latin typeface="+mn-lt"/>
            </a:endParaRPr>
          </a:p>
          <a:p>
            <a:r>
              <a:rPr lang="en-US" baseline="0" dirty="0" smtClean="0">
                <a:latin typeface="+mn-lt"/>
              </a:rPr>
              <a:t>Once we are older, our devotion to God will be in competition to other devotions. God prohibits putting idols, in whatever form they may come in, before Him. Though Israel struggled with molten images up to the Babylonian captivity, it turned more insidious after. They began idolizing their nation, their temple and its ceremonies, tradition, etc.</a:t>
            </a:r>
          </a:p>
          <a:p>
            <a:endParaRPr lang="en-US" baseline="0" dirty="0" smtClean="0">
              <a:latin typeface="+mn-lt"/>
            </a:endParaRPr>
          </a:p>
          <a:p>
            <a:r>
              <a:rPr lang="en-US" baseline="0" dirty="0" smtClean="0">
                <a:latin typeface="+mn-lt"/>
              </a:rPr>
              <a:t>The mention of peace offerings is no coincidence as peace with God can only be maintained when proper reverence is given to Him. And the meat must be consumed by the third day or else burned. God’s desire was a true fellowship, not a stale one.</a:t>
            </a:r>
          </a:p>
          <a:p>
            <a:endParaRPr lang="en-US" baseline="0" dirty="0" smtClean="0">
              <a:latin typeface="+mn-lt"/>
            </a:endParaRPr>
          </a:p>
          <a:p>
            <a:r>
              <a:rPr lang="en-US" baseline="0" dirty="0" smtClean="0">
                <a:latin typeface="+mn-lt"/>
              </a:rPr>
              <a:t>Beginning in verse 9, the text shifts to our obligations to man. There must be habitual consideration for the poor. The land they harvested from was not there’s. It was given to them by God therefore God expected Israel to leave gleanings for the poor. Closely related to depriving the poor is taking what doesn’t belong to us, through theft, lies, false swearing, and denying wages earned. In order to be holy, they were to deal honestly with their neighbor as God had dealt honestly with them.</a:t>
            </a:r>
          </a:p>
          <a:p>
            <a:endParaRPr lang="en-US" baseline="0" dirty="0" smtClean="0">
              <a:latin typeface="+mn-lt"/>
            </a:endParaRPr>
          </a:p>
          <a:p>
            <a:r>
              <a:rPr lang="en-US" baseline="0" dirty="0" smtClean="0">
                <a:latin typeface="+mn-lt"/>
              </a:rPr>
              <a:t>God also would have us show concern for the helpless by not taking advantage of someone with a handicap, not showing partiality toward the mighty, no slandering a person who won’t be able to defend the accusations, not standing idol when your testimony could save a person’s life, and not holding a grudge against a neighbor. Each of these shows malice towards a person who cannot defend himself and needs someone to stand up for him.</a:t>
            </a:r>
          </a:p>
          <a:p>
            <a:endParaRPr lang="en-US" baseline="0" dirty="0" smtClean="0">
              <a:latin typeface="+mn-lt"/>
            </a:endParaRPr>
          </a:p>
          <a:p>
            <a:r>
              <a:rPr lang="en-US" baseline="0" dirty="0" smtClean="0">
                <a:latin typeface="+mn-lt"/>
              </a:rPr>
              <a:t>The center of the book is the second </a:t>
            </a:r>
            <a:r>
              <a:rPr lang="en-US" i="0" baseline="0" dirty="0" smtClean="0">
                <a:latin typeface="+mn-lt"/>
              </a:rPr>
              <a:t>greatest command, loving our neighbor as yourself. Curious that it should be found in a book so heavily avoided for its strict detail to Levitical law. </a:t>
            </a:r>
            <a:r>
              <a:rPr lang="en-US" sz="1200" b="0" i="0" kern="1200" dirty="0" smtClean="0">
                <a:solidFill>
                  <a:schemeClr val="tx1"/>
                </a:solidFill>
                <a:effectLst/>
                <a:latin typeface="+mn-lt"/>
                <a:ea typeface="+mn-ea"/>
                <a:cs typeface="+mn-cs"/>
              </a:rPr>
              <a:t>This doesn’t mean that we must love ourselves before we can love anyone else; it means that in the same way we take care of ourselves and are concerned about our own interests, we should take care and have concern for the interests of others. We love ourselves just fine: ”For no one ever hated his own flesh, nourishes and cherishes it” (Eph 5:29). Paul warned that in the last days, ”men will be lovers of themselves” (2 Tim 3:2) – and not in a positive sense! In fact, our misery when things are going bad shows we love ourselves; we rejoice in the misery of those we hate! Our challenge is to show others the same love we show ourselves.</a:t>
            </a:r>
          </a:p>
          <a:p>
            <a:endParaRPr lang="en-US" sz="1200" b="0" i="0" kern="1200" baseline="0" dirty="0" smtClean="0">
              <a:solidFill>
                <a:schemeClr val="tx1"/>
              </a:solidFill>
              <a:effectLst/>
              <a:latin typeface="+mn-lt"/>
              <a:ea typeface="+mn-ea"/>
              <a:cs typeface="+mn-cs"/>
            </a:endParaRPr>
          </a:p>
          <a:p>
            <a:r>
              <a:rPr lang="en-US" baseline="0" dirty="0" smtClean="0">
                <a:latin typeface="+mn-lt"/>
              </a:rPr>
              <a:t>Israel was not to mix different kinds of cattle, seed, or garment together. The meaning is unclear, but its possible it’s purpose is to instill a reverence in God’s natural order of things.</a:t>
            </a:r>
          </a:p>
          <a:p>
            <a:endParaRPr lang="en-US" baseline="0" dirty="0" smtClean="0">
              <a:latin typeface="+mn-lt"/>
            </a:endParaRPr>
          </a:p>
          <a:p>
            <a:r>
              <a:rPr lang="en-US" baseline="0" dirty="0" smtClean="0">
                <a:latin typeface="+mn-lt"/>
              </a:rPr>
              <a:t>If a bondwoman is betrothed to another man and you lie with her, a penalty must be paid, that of a guilt offering. </a:t>
            </a:r>
          </a:p>
          <a:p>
            <a:endParaRPr lang="en-US" baseline="0" dirty="0" smtClean="0">
              <a:latin typeface="+mn-lt"/>
            </a:endParaRPr>
          </a:p>
          <a:p>
            <a:r>
              <a:rPr lang="en-US" baseline="0" dirty="0" smtClean="0">
                <a:latin typeface="+mn-lt"/>
              </a:rPr>
              <a:t>A newly planted fruit tree could not be eaten from for three years. On the fourth year, the fruit belonged to God. Only on the fifth year could it be consumed by the Israelite. The idea is that the first and best always belongs to God, but the fruit from a tree hasn’t reached its best until at the fourth year. </a:t>
            </a:r>
          </a:p>
          <a:p>
            <a:endParaRPr lang="en-US" baseline="0" dirty="0" smtClean="0">
              <a:latin typeface="+mn-lt"/>
            </a:endParaRPr>
          </a:p>
          <a:p>
            <a:r>
              <a:rPr lang="en-US" baseline="0" dirty="0" smtClean="0">
                <a:latin typeface="+mn-lt"/>
              </a:rPr>
              <a:t>The next six commands can be grouped together as they were common practices amongst the heathens, that of eating animals with the blood not drained, divination, soothsaying, altering the edges of the head and the beard to mark one as belong to a certain idol, cutting oneself, as the Baal worshippers did in Mt. Carmel, and tattoos that would bear signs of the gods, or prostituting your daughter as was also common amongst pagan religions. Removing these pagan customs were designed to keep Israel unique, holy, and separated.</a:t>
            </a:r>
          </a:p>
          <a:p>
            <a:endParaRPr lang="en-US" baseline="0" dirty="0" smtClean="0">
              <a:latin typeface="+mn-lt"/>
            </a:endParaRPr>
          </a:p>
          <a:p>
            <a:r>
              <a:rPr lang="en-US" baseline="0" dirty="0" smtClean="0">
                <a:latin typeface="+mn-lt"/>
              </a:rPr>
              <a:t>The Sabbaths were to be honored and kept and the sanctuary revered, which would follow that any mediums and spiritists should be rejected rather than sought out since the High Priest with the </a:t>
            </a:r>
            <a:r>
              <a:rPr lang="en-US" baseline="0" dirty="0" err="1" smtClean="0">
                <a:latin typeface="+mn-lt"/>
              </a:rPr>
              <a:t>urim</a:t>
            </a:r>
            <a:r>
              <a:rPr lang="en-US" baseline="0" dirty="0" smtClean="0">
                <a:latin typeface="+mn-lt"/>
              </a:rPr>
              <a:t> and </a:t>
            </a:r>
            <a:r>
              <a:rPr lang="en-US" baseline="0" dirty="0" err="1" smtClean="0">
                <a:latin typeface="+mn-lt"/>
              </a:rPr>
              <a:t>thummim</a:t>
            </a:r>
            <a:r>
              <a:rPr lang="en-US" baseline="0" dirty="0" smtClean="0">
                <a:latin typeface="+mn-lt"/>
              </a:rPr>
              <a:t> mediated between God and man. Reverence for the aged is to be practiced which closely ties with honoring God. Strangers who reside with them are to be loved and accurate measures are to be made. </a:t>
            </a:r>
          </a:p>
        </p:txBody>
      </p:sp>
      <p:sp>
        <p:nvSpPr>
          <p:cNvPr id="4" name="Slide Number Placeholder 3"/>
          <p:cNvSpPr>
            <a:spLocks noGrp="1"/>
          </p:cNvSpPr>
          <p:nvPr>
            <p:ph type="sldNum" sz="quarter" idx="10"/>
          </p:nvPr>
        </p:nvSpPr>
        <p:spPr/>
        <p:txBody>
          <a:bodyPr/>
          <a:lstStyle/>
          <a:p>
            <a:fld id="{A681DEB5-8D28-4E7D-A586-699C498DFDD1}" type="slidenum">
              <a:rPr lang="en-US" smtClean="0"/>
              <a:t>8</a:t>
            </a:fld>
            <a:endParaRPr lang="en-US"/>
          </a:p>
        </p:txBody>
      </p:sp>
    </p:spTree>
    <p:extLst>
      <p:ext uri="{BB962C8B-B14F-4D97-AF65-F5344CB8AC3E}">
        <p14:creationId xmlns:p14="http://schemas.microsoft.com/office/powerpoint/2010/main" val="4175282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latin typeface="+mn-lt"/>
              </a:rPr>
              <a:t>These laws may seem to be thorough, dry, cumbersome to remember, and appear to be “out of date”. This couldn’t be further from the truth. Why did James draw upon so many of them? Much of what James teaches can be found in Lev 19 which would lead us to believe that these things are not as out of doubt as we’re prone to think. They are in fact applicable even for this day. </a:t>
            </a:r>
          </a:p>
          <a:p>
            <a:endParaRPr lang="en-US" baseline="0" dirty="0" smtClean="0">
              <a:latin typeface="+mn-lt"/>
            </a:endParaRPr>
          </a:p>
          <a:p>
            <a:r>
              <a:rPr lang="en-US" baseline="0" dirty="0" smtClean="0">
                <a:latin typeface="+mn-lt"/>
              </a:rPr>
              <a:t>This is further evidence that Leviticus is not a dead letter to collect dust and to be skipped over, but reveals righteousness and holiness in its most fundamental and needed level. </a:t>
            </a:r>
          </a:p>
        </p:txBody>
      </p:sp>
      <p:sp>
        <p:nvSpPr>
          <p:cNvPr id="4" name="Slide Number Placeholder 3"/>
          <p:cNvSpPr>
            <a:spLocks noGrp="1"/>
          </p:cNvSpPr>
          <p:nvPr>
            <p:ph type="sldNum" sz="quarter" idx="10"/>
          </p:nvPr>
        </p:nvSpPr>
        <p:spPr/>
        <p:txBody>
          <a:bodyPr/>
          <a:lstStyle/>
          <a:p>
            <a:fld id="{A681DEB5-8D28-4E7D-A586-699C498DFDD1}" type="slidenum">
              <a:rPr lang="en-US" smtClean="0"/>
              <a:t>9</a:t>
            </a:fld>
            <a:endParaRPr lang="en-US"/>
          </a:p>
        </p:txBody>
      </p:sp>
    </p:spTree>
    <p:extLst>
      <p:ext uri="{BB962C8B-B14F-4D97-AF65-F5344CB8AC3E}">
        <p14:creationId xmlns:p14="http://schemas.microsoft.com/office/powerpoint/2010/main" val="3563750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643371-E92E-4C0D-838F-4B4C19BD4B5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338420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643371-E92E-4C0D-838F-4B4C19BD4B5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1567906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643371-E92E-4C0D-838F-4B4C19BD4B5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364725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643371-E92E-4C0D-838F-4B4C19BD4B5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1772240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643371-E92E-4C0D-838F-4B4C19BD4B5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181239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643371-E92E-4C0D-838F-4B4C19BD4B5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315836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643371-E92E-4C0D-838F-4B4C19BD4B5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380398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643371-E92E-4C0D-838F-4B4C19BD4B5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84100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43371-E92E-4C0D-838F-4B4C19BD4B5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2263558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643371-E92E-4C0D-838F-4B4C19BD4B5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376155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643371-E92E-4C0D-838F-4B4C19BD4B5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F497C-5CC4-4933-8E77-AC79A7D80902}" type="slidenum">
              <a:rPr lang="en-US" smtClean="0"/>
              <a:t>‹#›</a:t>
            </a:fld>
            <a:endParaRPr lang="en-US"/>
          </a:p>
        </p:txBody>
      </p:sp>
    </p:spTree>
    <p:extLst>
      <p:ext uri="{BB962C8B-B14F-4D97-AF65-F5344CB8AC3E}">
        <p14:creationId xmlns:p14="http://schemas.microsoft.com/office/powerpoint/2010/main" val="57020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43371-E92E-4C0D-838F-4B4C19BD4B5D}" type="datetimeFigureOut">
              <a:rPr lang="en-US" smtClean="0"/>
              <a:t>9/25/2019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F497C-5CC4-4933-8E77-AC79A7D80902}" type="slidenum">
              <a:rPr lang="en-US" smtClean="0"/>
              <a:t>‹#›</a:t>
            </a:fld>
            <a:endParaRPr lang="en-US"/>
          </a:p>
        </p:txBody>
      </p:sp>
    </p:spTree>
    <p:extLst>
      <p:ext uri="{BB962C8B-B14F-4D97-AF65-F5344CB8AC3E}">
        <p14:creationId xmlns:p14="http://schemas.microsoft.com/office/powerpoint/2010/main" val="2557860119"/>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9402"/>
          <a:stretch/>
        </p:blipFill>
        <p:spPr>
          <a:xfrm>
            <a:off x="0" y="0"/>
            <a:ext cx="9144000" cy="6858000"/>
          </a:xfrm>
          <a:prstGeom prst="rect">
            <a:avLst/>
          </a:prstGeom>
        </p:spPr>
      </p:pic>
      <p:sp>
        <p:nvSpPr>
          <p:cNvPr id="3" name="TextBox 2"/>
          <p:cNvSpPr txBox="1"/>
          <p:nvPr/>
        </p:nvSpPr>
        <p:spPr>
          <a:xfrm>
            <a:off x="0" y="5288340"/>
            <a:ext cx="9144000" cy="1569660"/>
          </a:xfrm>
          <a:prstGeom prst="rect">
            <a:avLst/>
          </a:prstGeom>
          <a:noFill/>
        </p:spPr>
        <p:txBody>
          <a:bodyPr wrap="square" rtlCol="0">
            <a:spAutoFit/>
          </a:bodyPr>
          <a:lstStyle/>
          <a:p>
            <a:pPr algn="ctr"/>
            <a:r>
              <a:rPr lang="en-US" sz="9600" dirty="0" smtClean="0">
                <a:latin typeface="Algerian" panose="04020705040A02060702" pitchFamily="82" charset="0"/>
              </a:rPr>
              <a:t>Moral Purity</a:t>
            </a:r>
            <a:endParaRPr lang="en-US" sz="9600" dirty="0">
              <a:latin typeface="Algerian" panose="04020705040A02060702" pitchFamily="82" charset="0"/>
            </a:endParaRPr>
          </a:p>
        </p:txBody>
      </p:sp>
    </p:spTree>
    <p:extLst>
      <p:ext uri="{BB962C8B-B14F-4D97-AF65-F5344CB8AC3E}">
        <p14:creationId xmlns:p14="http://schemas.microsoft.com/office/powerpoint/2010/main" val="163959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
            <a:ext cx="9144000" cy="889128"/>
          </a:xfrm>
        </p:spPr>
        <p:txBody>
          <a:bodyPr>
            <a:noAutofit/>
          </a:bodyPr>
          <a:lstStyle/>
          <a:p>
            <a:pPr algn="ctr"/>
            <a:r>
              <a:rPr lang="en-US" sz="5000" b="1" u="sng" dirty="0" smtClean="0">
                <a:latin typeface="Rockwell" panose="02060603020205020403" pitchFamily="18" charset="0"/>
              </a:rPr>
              <a:t>Penalties For Disobedience</a:t>
            </a:r>
            <a:endParaRPr lang="es-GT" sz="5000" b="1" u="sng" dirty="0">
              <a:latin typeface="Rockwell" panose="02060603020205020403" pitchFamily="18" charset="0"/>
            </a:endParaRPr>
          </a:p>
        </p:txBody>
      </p:sp>
      <p:sp>
        <p:nvSpPr>
          <p:cNvPr id="21" name="TextBox 20"/>
          <p:cNvSpPr txBox="1"/>
          <p:nvPr/>
        </p:nvSpPr>
        <p:spPr>
          <a:xfrm>
            <a:off x="105638" y="889130"/>
            <a:ext cx="5495062" cy="830997"/>
          </a:xfrm>
          <a:prstGeom prst="rect">
            <a:avLst/>
          </a:prstGeom>
          <a:solidFill>
            <a:schemeClr val="accent2">
              <a:lumMod val="75000"/>
            </a:schemeClr>
          </a:solidFill>
        </p:spPr>
        <p:txBody>
          <a:bodyPr wrap="square" rtlCol="0" anchor="ctr">
            <a:spAutoFit/>
          </a:bodyPr>
          <a:lstStyle/>
          <a:p>
            <a:pPr algn="ctr"/>
            <a:r>
              <a:rPr lang="en-US" sz="4800" dirty="0" smtClean="0">
                <a:solidFill>
                  <a:schemeClr val="bg1"/>
                </a:solidFill>
                <a:effectLst>
                  <a:outerShdw blurRad="38100" dist="38100" dir="2700000" algn="tl">
                    <a:srgbClr val="000000">
                      <a:alpha val="43137"/>
                    </a:srgbClr>
                  </a:outerShdw>
                </a:effectLst>
                <a:latin typeface="Rockwell" panose="02060603020205020403" pitchFamily="18" charset="0"/>
              </a:rPr>
              <a:t>Capital Offenses</a:t>
            </a:r>
            <a:endParaRPr lang="es-GT" sz="48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3" name="TextBox 22"/>
          <p:cNvSpPr txBox="1"/>
          <p:nvPr/>
        </p:nvSpPr>
        <p:spPr>
          <a:xfrm>
            <a:off x="105638" y="1778258"/>
            <a:ext cx="5495062" cy="4821448"/>
          </a:xfrm>
          <a:prstGeom prst="rect">
            <a:avLst/>
          </a:prstGeom>
          <a:solidFill>
            <a:schemeClr val="bg1">
              <a:lumMod val="85000"/>
            </a:schemeClr>
          </a:solidFill>
        </p:spPr>
        <p:txBody>
          <a:bodyPr wrap="square" rtlCol="0">
            <a:spAutoFit/>
          </a:bodyPr>
          <a:lstStyle/>
          <a:p>
            <a:pPr marL="342900" indent="-342900">
              <a:lnSpc>
                <a:spcPct val="150000"/>
              </a:lnSpc>
              <a:buFont typeface="+mj-lt"/>
              <a:buAutoNum type="arabicPeriod"/>
            </a:pPr>
            <a:r>
              <a:rPr lang="en-US" sz="2600" dirty="0" smtClean="0">
                <a:latin typeface="Rockwell" panose="02060603020205020403" pitchFamily="18" charset="0"/>
              </a:rPr>
              <a:t>Molech Worship</a:t>
            </a:r>
            <a:endParaRPr lang="es-GT" sz="2600" dirty="0" smtClean="0">
              <a:latin typeface="Rockwell" panose="02060603020205020403" pitchFamily="18" charset="0"/>
            </a:endParaRPr>
          </a:p>
          <a:p>
            <a:pPr marL="342900" indent="-342900">
              <a:lnSpc>
                <a:spcPct val="150000"/>
              </a:lnSpc>
              <a:buFont typeface="+mj-lt"/>
              <a:buAutoNum type="arabicPeriod"/>
            </a:pPr>
            <a:r>
              <a:rPr lang="en-US" sz="2600" dirty="0" smtClean="0">
                <a:latin typeface="Rockwell" panose="02060603020205020403" pitchFamily="18" charset="0"/>
              </a:rPr>
              <a:t>Involvement w/The Occult</a:t>
            </a:r>
          </a:p>
          <a:p>
            <a:pPr marL="342900" indent="-342900">
              <a:lnSpc>
                <a:spcPct val="150000"/>
              </a:lnSpc>
              <a:buFont typeface="+mj-lt"/>
              <a:buAutoNum type="arabicPeriod"/>
            </a:pPr>
            <a:r>
              <a:rPr lang="en-US" sz="2600" dirty="0" smtClean="0">
                <a:latin typeface="Rockwell" panose="02060603020205020403" pitchFamily="18" charset="0"/>
              </a:rPr>
              <a:t>Cursing Your Parents</a:t>
            </a:r>
          </a:p>
          <a:p>
            <a:pPr marL="342900" indent="-342900">
              <a:lnSpc>
                <a:spcPct val="150000"/>
              </a:lnSpc>
              <a:buFont typeface="+mj-lt"/>
              <a:buAutoNum type="arabicPeriod"/>
            </a:pPr>
            <a:r>
              <a:rPr lang="en-US" sz="2600" dirty="0" smtClean="0">
                <a:latin typeface="Rockwell" panose="02060603020205020403" pitchFamily="18" charset="0"/>
              </a:rPr>
              <a:t>Adultery</a:t>
            </a:r>
          </a:p>
          <a:p>
            <a:pPr marL="342900" indent="-342900">
              <a:lnSpc>
                <a:spcPct val="150000"/>
              </a:lnSpc>
              <a:buFont typeface="+mj-lt"/>
              <a:buAutoNum type="arabicPeriod"/>
            </a:pPr>
            <a:r>
              <a:rPr lang="en-US" sz="2600" dirty="0" smtClean="0">
                <a:latin typeface="Rockwell" panose="02060603020205020403" pitchFamily="18" charset="0"/>
              </a:rPr>
              <a:t>Incest</a:t>
            </a:r>
          </a:p>
          <a:p>
            <a:pPr marL="342900" indent="-342900">
              <a:lnSpc>
                <a:spcPct val="150000"/>
              </a:lnSpc>
              <a:buFont typeface="+mj-lt"/>
              <a:buAutoNum type="arabicPeriod"/>
            </a:pPr>
            <a:r>
              <a:rPr lang="en-US" sz="2600" dirty="0" smtClean="0">
                <a:latin typeface="Rockwell" panose="02060603020205020403" pitchFamily="18" charset="0"/>
              </a:rPr>
              <a:t>Homosexuality</a:t>
            </a:r>
          </a:p>
          <a:p>
            <a:pPr marL="342900" indent="-342900">
              <a:lnSpc>
                <a:spcPct val="150000"/>
              </a:lnSpc>
              <a:buFont typeface="+mj-lt"/>
              <a:buAutoNum type="arabicPeriod"/>
            </a:pPr>
            <a:r>
              <a:rPr lang="en-US" sz="2600" dirty="0" smtClean="0">
                <a:latin typeface="Rockwell" panose="02060603020205020403" pitchFamily="18" charset="0"/>
              </a:rPr>
              <a:t>Marrying a woman &amp; her mother</a:t>
            </a:r>
          </a:p>
          <a:p>
            <a:pPr marL="342900" indent="-342900">
              <a:lnSpc>
                <a:spcPct val="150000"/>
              </a:lnSpc>
              <a:buFont typeface="+mj-lt"/>
              <a:buAutoNum type="arabicPeriod"/>
            </a:pPr>
            <a:r>
              <a:rPr lang="en-US" sz="2600" dirty="0" smtClean="0">
                <a:latin typeface="Rockwell" panose="02060603020205020403" pitchFamily="18" charset="0"/>
              </a:rPr>
              <a:t>Bestiality</a:t>
            </a:r>
          </a:p>
        </p:txBody>
      </p:sp>
      <p:pic>
        <p:nvPicPr>
          <p:cNvPr id="1028" name="Picture 4" descr="Image result for molec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6338" y="889131"/>
            <a:ext cx="3350486" cy="30279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the occul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6338" y="3917093"/>
            <a:ext cx="3350486" cy="2682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072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Effect transition="in" filter="fade">
                                      <p:cBhvr>
                                        <p:cTn id="16" dur="500"/>
                                        <p:tgtEl>
                                          <p:spTgt spid="1028"/>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030"/>
                                        </p:tgtEl>
                                        <p:attrNameLst>
                                          <p:attrName>style.visibility</p:attrName>
                                        </p:attrNameLst>
                                      </p:cBhvr>
                                      <p:to>
                                        <p:strVal val="visible"/>
                                      </p:to>
                                    </p:set>
                                    <p:animEffect transition="in" filter="fade">
                                      <p:cBhvr>
                                        <p:cTn id="20"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
            <a:ext cx="9144000" cy="889128"/>
          </a:xfrm>
        </p:spPr>
        <p:txBody>
          <a:bodyPr>
            <a:noAutofit/>
          </a:bodyPr>
          <a:lstStyle/>
          <a:p>
            <a:pPr algn="ctr"/>
            <a:r>
              <a:rPr lang="en-US" sz="5000" b="1" u="sng" dirty="0" smtClean="0">
                <a:latin typeface="Rockwell" panose="02060603020205020403" pitchFamily="18" charset="0"/>
              </a:rPr>
              <a:t>Penalties For Disobedience</a:t>
            </a:r>
            <a:endParaRPr lang="es-GT" sz="5000" b="1" u="sng" dirty="0">
              <a:latin typeface="Rockwell" panose="02060603020205020403" pitchFamily="18" charset="0"/>
            </a:endParaRPr>
          </a:p>
        </p:txBody>
      </p:sp>
      <p:sp>
        <p:nvSpPr>
          <p:cNvPr id="21" name="TextBox 20"/>
          <p:cNvSpPr txBox="1"/>
          <p:nvPr/>
        </p:nvSpPr>
        <p:spPr>
          <a:xfrm>
            <a:off x="105638" y="889130"/>
            <a:ext cx="5495062" cy="830997"/>
          </a:xfrm>
          <a:prstGeom prst="rect">
            <a:avLst/>
          </a:prstGeom>
          <a:solidFill>
            <a:schemeClr val="accent2">
              <a:lumMod val="75000"/>
            </a:schemeClr>
          </a:solidFill>
        </p:spPr>
        <p:txBody>
          <a:bodyPr wrap="square" rtlCol="0" anchor="ctr">
            <a:spAutoFit/>
          </a:bodyPr>
          <a:lstStyle/>
          <a:p>
            <a:pPr algn="ctr"/>
            <a:r>
              <a:rPr lang="en-US" sz="4800" dirty="0" smtClean="0">
                <a:solidFill>
                  <a:schemeClr val="bg1"/>
                </a:solidFill>
                <a:effectLst>
                  <a:outerShdw blurRad="38100" dist="38100" dir="2700000" algn="tl">
                    <a:srgbClr val="000000">
                      <a:alpha val="43137"/>
                    </a:srgbClr>
                  </a:outerShdw>
                </a:effectLst>
                <a:latin typeface="Rockwell" panose="02060603020205020403" pitchFamily="18" charset="0"/>
              </a:rPr>
              <a:t>Lesser Offenses</a:t>
            </a:r>
            <a:endParaRPr lang="es-GT" sz="48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3" name="TextBox 22"/>
          <p:cNvSpPr txBox="1"/>
          <p:nvPr/>
        </p:nvSpPr>
        <p:spPr>
          <a:xfrm>
            <a:off x="105638" y="1778258"/>
            <a:ext cx="5495062" cy="1292662"/>
          </a:xfrm>
          <a:prstGeom prst="rect">
            <a:avLst/>
          </a:prstGeom>
          <a:solidFill>
            <a:schemeClr val="bg1">
              <a:lumMod val="85000"/>
            </a:schemeClr>
          </a:solidFill>
        </p:spPr>
        <p:txBody>
          <a:bodyPr wrap="square" rtlCol="0">
            <a:spAutoFit/>
          </a:bodyPr>
          <a:lstStyle/>
          <a:p>
            <a:pPr marL="342900" indent="-342900">
              <a:lnSpc>
                <a:spcPct val="150000"/>
              </a:lnSpc>
              <a:buFont typeface="+mj-lt"/>
              <a:buAutoNum type="arabicPeriod"/>
            </a:pPr>
            <a:r>
              <a:rPr lang="en-US" sz="2600" dirty="0" smtClean="0">
                <a:latin typeface="Rockwell" panose="02060603020205020403" pitchFamily="18" charset="0"/>
              </a:rPr>
              <a:t>Lesser Incest</a:t>
            </a:r>
          </a:p>
          <a:p>
            <a:pPr marL="342900" indent="-342900">
              <a:lnSpc>
                <a:spcPct val="150000"/>
              </a:lnSpc>
              <a:buFont typeface="+mj-lt"/>
              <a:buAutoNum type="arabicPeriod"/>
            </a:pPr>
            <a:r>
              <a:rPr lang="en-US" sz="2600" dirty="0" smtClean="0">
                <a:latin typeface="Rockwell" panose="02060603020205020403" pitchFamily="18" charset="0"/>
              </a:rPr>
              <a:t>Lying w/a Woman During Cycle</a:t>
            </a:r>
          </a:p>
        </p:txBody>
      </p:sp>
      <p:sp>
        <p:nvSpPr>
          <p:cNvPr id="8" name="TextBox 7"/>
          <p:cNvSpPr txBox="1"/>
          <p:nvPr/>
        </p:nvSpPr>
        <p:spPr>
          <a:xfrm>
            <a:off x="105637" y="3251330"/>
            <a:ext cx="8873263" cy="3416320"/>
          </a:xfrm>
          <a:prstGeom prst="rect">
            <a:avLst/>
          </a:prstGeom>
          <a:noFill/>
          <a:ln w="28575">
            <a:solidFill>
              <a:schemeClr val="tx1"/>
            </a:solidFill>
          </a:ln>
        </p:spPr>
        <p:txBody>
          <a:bodyPr wrap="square" rtlCol="0">
            <a:spAutoFit/>
          </a:bodyPr>
          <a:lstStyle/>
          <a:p>
            <a:r>
              <a:rPr lang="en-US" sz="2400" b="1" dirty="0" smtClean="0">
                <a:latin typeface="Rockwell" panose="02060603020205020403" pitchFamily="18" charset="0"/>
              </a:rPr>
              <a:t>Lev 20:22-24</a:t>
            </a:r>
            <a:r>
              <a:rPr lang="en-US" sz="2400" dirty="0" smtClean="0">
                <a:latin typeface="Rockwell" panose="02060603020205020403" pitchFamily="18" charset="0"/>
              </a:rPr>
              <a:t> – “</a:t>
            </a:r>
            <a:r>
              <a:rPr lang="en-US" sz="2400" b="1" baseline="30000" dirty="0" smtClean="0">
                <a:latin typeface="Rockwell" panose="02060603020205020403" pitchFamily="18" charset="0"/>
              </a:rPr>
              <a:t>22</a:t>
            </a:r>
            <a:r>
              <a:rPr lang="en-US" sz="2400" dirty="0" smtClean="0">
                <a:latin typeface="Rockwell" panose="02060603020205020403" pitchFamily="18" charset="0"/>
              </a:rPr>
              <a:t>You </a:t>
            </a:r>
            <a:r>
              <a:rPr lang="en-US" sz="2400" dirty="0">
                <a:latin typeface="Rockwell" panose="02060603020205020403" pitchFamily="18" charset="0"/>
              </a:rPr>
              <a:t>are therefore to keep all My statutes and all My ordinances and do them, so that the land to which I am bringing you </a:t>
            </a:r>
            <a:r>
              <a:rPr lang="en-US" sz="2400" dirty="0" smtClean="0">
                <a:latin typeface="Rockwell" panose="02060603020205020403" pitchFamily="18" charset="0"/>
              </a:rPr>
              <a:t>to</a:t>
            </a:r>
            <a:r>
              <a:rPr lang="en-US" sz="2400" dirty="0">
                <a:latin typeface="Rockwell" panose="02060603020205020403" pitchFamily="18" charset="0"/>
              </a:rPr>
              <a:t> </a:t>
            </a:r>
            <a:r>
              <a:rPr lang="en-US" sz="2400" dirty="0" smtClean="0">
                <a:latin typeface="Rockwell" panose="02060603020205020403" pitchFamily="18" charset="0"/>
              </a:rPr>
              <a:t>live </a:t>
            </a:r>
            <a:r>
              <a:rPr lang="en-US" sz="2400" dirty="0">
                <a:latin typeface="Rockwell" panose="02060603020205020403" pitchFamily="18" charset="0"/>
              </a:rPr>
              <a:t>will not spew you </a:t>
            </a:r>
            <a:r>
              <a:rPr lang="en-US" sz="2400" dirty="0" smtClean="0">
                <a:latin typeface="Rockwell" panose="02060603020205020403" pitchFamily="18" charset="0"/>
              </a:rPr>
              <a:t>out.</a:t>
            </a:r>
            <a:r>
              <a:rPr lang="en-US" sz="2400" b="1" baseline="30000" dirty="0" smtClean="0">
                <a:latin typeface="Rockwell" panose="02060603020205020403" pitchFamily="18" charset="0"/>
              </a:rPr>
              <a:t>23</a:t>
            </a:r>
            <a:r>
              <a:rPr lang="en-US" sz="2400" dirty="0" smtClean="0">
                <a:latin typeface="Rockwell" panose="02060603020205020403" pitchFamily="18" charset="0"/>
              </a:rPr>
              <a:t>Moreover</a:t>
            </a:r>
            <a:r>
              <a:rPr lang="en-US" sz="2400" dirty="0">
                <a:latin typeface="Rockwell" panose="02060603020205020403" pitchFamily="18" charset="0"/>
              </a:rPr>
              <a:t>, you shall </a:t>
            </a:r>
            <a:r>
              <a:rPr lang="en-US" sz="2400" dirty="0" smtClean="0">
                <a:latin typeface="Rockwell" panose="02060603020205020403" pitchFamily="18" charset="0"/>
              </a:rPr>
              <a:t>not</a:t>
            </a:r>
            <a:r>
              <a:rPr lang="en-US" sz="2400" dirty="0">
                <a:latin typeface="Rockwell" panose="02060603020205020403" pitchFamily="18" charset="0"/>
              </a:rPr>
              <a:t> </a:t>
            </a:r>
            <a:r>
              <a:rPr lang="en-US" sz="2400" dirty="0" smtClean="0">
                <a:latin typeface="Rockwell" panose="02060603020205020403" pitchFamily="18" charset="0"/>
              </a:rPr>
              <a:t>follow</a:t>
            </a:r>
            <a:r>
              <a:rPr lang="en-US" sz="2400" dirty="0">
                <a:latin typeface="Rockwell" panose="02060603020205020403" pitchFamily="18" charset="0"/>
              </a:rPr>
              <a:t> the customs of the nation which I will drive out before you, for they did all these things, and therefore I have abhorred </a:t>
            </a:r>
            <a:r>
              <a:rPr lang="en-US" sz="2400" dirty="0" smtClean="0">
                <a:latin typeface="Rockwell" panose="02060603020205020403" pitchFamily="18" charset="0"/>
              </a:rPr>
              <a:t>them.</a:t>
            </a:r>
            <a:r>
              <a:rPr lang="en-US" sz="2400" b="1" baseline="30000" dirty="0" smtClean="0">
                <a:latin typeface="Rockwell" panose="02060603020205020403" pitchFamily="18" charset="0"/>
              </a:rPr>
              <a:t>24</a:t>
            </a:r>
            <a:r>
              <a:rPr lang="en-US" sz="2400" dirty="0" smtClean="0">
                <a:latin typeface="Rockwell" panose="02060603020205020403" pitchFamily="18" charset="0"/>
              </a:rPr>
              <a:t>Hence </a:t>
            </a:r>
            <a:r>
              <a:rPr lang="en-US" sz="2400" dirty="0">
                <a:latin typeface="Rockwell" panose="02060603020205020403" pitchFamily="18" charset="0"/>
              </a:rPr>
              <a:t>I have said to you, “You are to possess their land, and I Myself will give it to you to possess it, a land flowing with milk and honey.” I am the </a:t>
            </a:r>
            <a:r>
              <a:rPr lang="en-US" sz="2400" cap="small" dirty="0">
                <a:latin typeface="Rockwell" panose="02060603020205020403" pitchFamily="18" charset="0"/>
              </a:rPr>
              <a:t>Lord</a:t>
            </a:r>
            <a:r>
              <a:rPr lang="en-US" sz="2400" dirty="0">
                <a:latin typeface="Rockwell" panose="02060603020205020403" pitchFamily="18" charset="0"/>
              </a:rPr>
              <a:t> your God, who has separated you from the peoples</a:t>
            </a:r>
            <a:r>
              <a:rPr lang="en-US" sz="2400" dirty="0" smtClean="0">
                <a:latin typeface="Rockwell" panose="02060603020205020403" pitchFamily="18" charset="0"/>
              </a:rPr>
              <a:t>.”</a:t>
            </a:r>
            <a:endParaRPr lang="es-GT" sz="5400" dirty="0">
              <a:effectLst>
                <a:outerShdw blurRad="38100" dist="38100" dir="2700000" algn="tl">
                  <a:srgbClr val="000000">
                    <a:alpha val="43137"/>
                  </a:srgbClr>
                </a:outerShdw>
              </a:effectLst>
              <a:latin typeface="Rockwell" panose="02060603020205020403" pitchFamily="18" charset="0"/>
            </a:endParaRPr>
          </a:p>
        </p:txBody>
      </p:sp>
      <p:sp>
        <p:nvSpPr>
          <p:cNvPr id="3" name="TextBox 2"/>
          <p:cNvSpPr txBox="1"/>
          <p:nvPr/>
        </p:nvSpPr>
        <p:spPr>
          <a:xfrm>
            <a:off x="5600979" y="852801"/>
            <a:ext cx="3543021" cy="2308324"/>
          </a:xfrm>
          <a:prstGeom prst="rect">
            <a:avLst/>
          </a:prstGeom>
          <a:noFill/>
        </p:spPr>
        <p:txBody>
          <a:bodyPr wrap="none" rtlCol="0">
            <a:spAutoFit/>
          </a:bodyPr>
          <a:lstStyle/>
          <a:p>
            <a:r>
              <a:rPr lang="en-US" sz="4800" dirty="0" smtClean="0">
                <a:solidFill>
                  <a:schemeClr val="accent6">
                    <a:lumMod val="75000"/>
                  </a:schemeClr>
                </a:solidFill>
                <a:effectLst>
                  <a:outerShdw blurRad="38100" dist="38100" dir="2700000" algn="tl">
                    <a:srgbClr val="000000">
                      <a:alpha val="43137"/>
                    </a:srgbClr>
                  </a:outerShdw>
                </a:effectLst>
              </a:rPr>
              <a:t>Cut Off From </a:t>
            </a:r>
          </a:p>
          <a:p>
            <a:r>
              <a:rPr lang="en-US" sz="4800" dirty="0" smtClean="0">
                <a:solidFill>
                  <a:schemeClr val="accent6">
                    <a:lumMod val="75000"/>
                  </a:schemeClr>
                </a:solidFill>
                <a:effectLst>
                  <a:outerShdw blurRad="38100" dist="38100" dir="2700000" algn="tl">
                    <a:srgbClr val="000000">
                      <a:alpha val="43137"/>
                    </a:srgbClr>
                  </a:outerShdw>
                </a:effectLst>
              </a:rPr>
              <a:t>Among Your </a:t>
            </a:r>
          </a:p>
          <a:p>
            <a:r>
              <a:rPr lang="en-US" sz="4800" dirty="0" smtClean="0">
                <a:solidFill>
                  <a:schemeClr val="accent6">
                    <a:lumMod val="75000"/>
                  </a:schemeClr>
                </a:solidFill>
                <a:effectLst>
                  <a:outerShdw blurRad="38100" dist="38100" dir="2700000" algn="tl">
                    <a:srgbClr val="000000">
                      <a:alpha val="43137"/>
                    </a:srgbClr>
                  </a:outerShdw>
                </a:effectLst>
              </a:rPr>
              <a:t>People</a:t>
            </a:r>
            <a:endParaRPr lang="es-GT" sz="4800"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993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8"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325563"/>
          </a:xfrm>
        </p:spPr>
        <p:txBody>
          <a:bodyPr>
            <a:normAutofit/>
          </a:bodyPr>
          <a:lstStyle/>
          <a:p>
            <a:pPr algn="ctr"/>
            <a:r>
              <a:rPr lang="en-US" sz="8000" b="1" u="sng" dirty="0" smtClean="0">
                <a:latin typeface="Rockwell" panose="02060603020205020403" pitchFamily="18" charset="0"/>
              </a:rPr>
              <a:t>Leviticus 17 - 20</a:t>
            </a:r>
            <a:endParaRPr lang="es-GT" sz="8000" b="1" u="sng" dirty="0">
              <a:latin typeface="Rockwell" panose="02060603020205020403" pitchFamily="18" charset="0"/>
            </a:endParaRPr>
          </a:p>
        </p:txBody>
      </p:sp>
      <p:sp>
        <p:nvSpPr>
          <p:cNvPr id="6" name="TextBox 5"/>
          <p:cNvSpPr txBox="1"/>
          <p:nvPr/>
        </p:nvSpPr>
        <p:spPr>
          <a:xfrm>
            <a:off x="79413" y="1365693"/>
            <a:ext cx="8936036" cy="892552"/>
          </a:xfrm>
          <a:prstGeom prst="rect">
            <a:avLst/>
          </a:prstGeom>
          <a:solidFill>
            <a:schemeClr val="bg2"/>
          </a:solidFill>
          <a:ln w="3175">
            <a:solidFill>
              <a:schemeClr val="tx1"/>
            </a:solidFill>
          </a:ln>
        </p:spPr>
        <p:txBody>
          <a:bodyPr wrap="none" rtlCol="0">
            <a:spAutoFit/>
            <a:scene3d>
              <a:camera prst="orthographicFront"/>
              <a:lightRig rig="soft" dir="t">
                <a:rot lat="0" lon="0" rev="15600000"/>
              </a:lightRig>
            </a:scene3d>
            <a:sp3d extrusionH="57150" prstMaterial="softEdge">
              <a:bevelT w="25400" h="38100"/>
            </a:sp3d>
          </a:bodyPr>
          <a:lstStyle/>
          <a:p>
            <a:r>
              <a:rPr lang="en-US" sz="5200" b="1" dirty="0" smtClean="0">
                <a:ln/>
                <a:solidFill>
                  <a:schemeClr val="accent4"/>
                </a:solidFill>
                <a:latin typeface="Rockwell" panose="02060603020205020403" pitchFamily="18" charset="0"/>
              </a:rPr>
              <a:t>Lev 17 – Sacrifices &amp; Blood</a:t>
            </a:r>
            <a:endParaRPr lang="es-GT" sz="5200" b="1" dirty="0">
              <a:ln/>
              <a:solidFill>
                <a:schemeClr val="accent4"/>
              </a:solidFill>
              <a:latin typeface="Rockwell" panose="02060603020205020403" pitchFamily="18" charset="0"/>
            </a:endParaRPr>
          </a:p>
        </p:txBody>
      </p:sp>
      <p:sp>
        <p:nvSpPr>
          <p:cNvPr id="7" name="TextBox 6"/>
          <p:cNvSpPr txBox="1"/>
          <p:nvPr/>
        </p:nvSpPr>
        <p:spPr>
          <a:xfrm>
            <a:off x="79413" y="2761036"/>
            <a:ext cx="8129148" cy="892552"/>
          </a:xfrm>
          <a:prstGeom prst="rect">
            <a:avLst/>
          </a:prstGeom>
          <a:solidFill>
            <a:schemeClr val="bg2"/>
          </a:solidFill>
          <a:ln w="3175">
            <a:solidFill>
              <a:schemeClr val="tx1"/>
            </a:solidFill>
          </a:ln>
        </p:spPr>
        <p:txBody>
          <a:bodyPr wrap="none" rtlCol="0">
            <a:spAutoFit/>
            <a:scene3d>
              <a:camera prst="orthographicFront"/>
              <a:lightRig rig="soft" dir="t">
                <a:rot lat="0" lon="0" rev="15600000"/>
              </a:lightRig>
            </a:scene3d>
            <a:sp3d extrusionH="57150" prstMaterial="softEdge">
              <a:bevelT w="25400" h="38100"/>
            </a:sp3d>
          </a:bodyPr>
          <a:lstStyle/>
          <a:p>
            <a:r>
              <a:rPr lang="en-US" sz="5200" b="1" dirty="0" smtClean="0">
                <a:ln/>
                <a:solidFill>
                  <a:schemeClr val="accent4"/>
                </a:solidFill>
                <a:latin typeface="Rockwell" panose="02060603020205020403" pitchFamily="18" charset="0"/>
              </a:rPr>
              <a:t>Lev 18 – Sexual Morality</a:t>
            </a:r>
            <a:endParaRPr lang="es-GT" sz="5200" b="1" dirty="0">
              <a:ln/>
              <a:solidFill>
                <a:schemeClr val="accent4"/>
              </a:solidFill>
              <a:latin typeface="Rockwell" panose="02060603020205020403" pitchFamily="18" charset="0"/>
            </a:endParaRPr>
          </a:p>
        </p:txBody>
      </p:sp>
      <p:sp>
        <p:nvSpPr>
          <p:cNvPr id="8" name="TextBox 7"/>
          <p:cNvSpPr txBox="1"/>
          <p:nvPr/>
        </p:nvSpPr>
        <p:spPr>
          <a:xfrm>
            <a:off x="79413" y="4156379"/>
            <a:ext cx="6680034" cy="892552"/>
          </a:xfrm>
          <a:prstGeom prst="rect">
            <a:avLst/>
          </a:prstGeom>
          <a:solidFill>
            <a:schemeClr val="bg2"/>
          </a:solidFill>
          <a:ln w="3175">
            <a:solidFill>
              <a:schemeClr val="tx1"/>
            </a:solidFill>
          </a:ln>
        </p:spPr>
        <p:txBody>
          <a:bodyPr wrap="none" rtlCol="0">
            <a:spAutoFit/>
            <a:scene3d>
              <a:camera prst="orthographicFront"/>
              <a:lightRig rig="soft" dir="t">
                <a:rot lat="0" lon="0" rev="15600000"/>
              </a:lightRig>
            </a:scene3d>
            <a:sp3d extrusionH="57150" prstMaterial="softEdge">
              <a:bevelT w="25400" h="38100"/>
            </a:sp3d>
          </a:bodyPr>
          <a:lstStyle/>
          <a:p>
            <a:r>
              <a:rPr lang="en-US" sz="5200" b="1" dirty="0" smtClean="0">
                <a:ln/>
                <a:solidFill>
                  <a:schemeClr val="accent4"/>
                </a:solidFill>
                <a:latin typeface="Rockwell" panose="02060603020205020403" pitchFamily="18" charset="0"/>
              </a:rPr>
              <a:t>Lev 19 – God &amp; Man</a:t>
            </a:r>
            <a:endParaRPr lang="es-GT" sz="5200" b="1" dirty="0">
              <a:ln/>
              <a:solidFill>
                <a:schemeClr val="accent4"/>
              </a:solidFill>
              <a:latin typeface="Rockwell" panose="02060603020205020403" pitchFamily="18" charset="0"/>
            </a:endParaRPr>
          </a:p>
        </p:txBody>
      </p:sp>
      <p:sp>
        <p:nvSpPr>
          <p:cNvPr id="9" name="TextBox 8"/>
          <p:cNvSpPr txBox="1"/>
          <p:nvPr/>
        </p:nvSpPr>
        <p:spPr>
          <a:xfrm>
            <a:off x="79413" y="5551722"/>
            <a:ext cx="5542911" cy="892552"/>
          </a:xfrm>
          <a:prstGeom prst="rect">
            <a:avLst/>
          </a:prstGeom>
          <a:solidFill>
            <a:schemeClr val="bg2"/>
          </a:solidFill>
          <a:ln w="3175">
            <a:solidFill>
              <a:schemeClr val="tx1"/>
            </a:solidFill>
          </a:ln>
        </p:spPr>
        <p:txBody>
          <a:bodyPr wrap="square" rtlCol="0">
            <a:spAutoFit/>
            <a:scene3d>
              <a:camera prst="orthographicFront"/>
              <a:lightRig rig="soft" dir="t">
                <a:rot lat="0" lon="0" rev="15600000"/>
              </a:lightRig>
            </a:scene3d>
            <a:sp3d extrusionH="57150" prstMaterial="softEdge">
              <a:bevelT w="25400" h="38100"/>
            </a:sp3d>
          </a:bodyPr>
          <a:lstStyle/>
          <a:p>
            <a:r>
              <a:rPr lang="en-US" sz="5200" b="1" dirty="0" smtClean="0">
                <a:ln/>
                <a:solidFill>
                  <a:schemeClr val="accent4"/>
                </a:solidFill>
                <a:latin typeface="Rockwell" panose="02060603020205020403" pitchFamily="18" charset="0"/>
              </a:rPr>
              <a:t>Lev 20 – Penalty</a:t>
            </a:r>
            <a:endParaRPr lang="es-GT" sz="5200" b="1" dirty="0">
              <a:ln/>
              <a:solidFill>
                <a:schemeClr val="accent4"/>
              </a:solidFill>
              <a:latin typeface="Rockwell" panose="02060603020205020403" pitchFamily="18" charset="0"/>
            </a:endParaRPr>
          </a:p>
        </p:txBody>
      </p:sp>
    </p:spTree>
    <p:extLst>
      <p:ext uri="{BB962C8B-B14F-4D97-AF65-F5344CB8AC3E}">
        <p14:creationId xmlns:p14="http://schemas.microsoft.com/office/powerpoint/2010/main" val="4174183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1103431"/>
          </a:xfrm>
        </p:spPr>
        <p:txBody>
          <a:bodyPr>
            <a:normAutofit fontScale="90000"/>
          </a:bodyPr>
          <a:lstStyle/>
          <a:p>
            <a:pPr algn="ctr"/>
            <a:r>
              <a:rPr lang="en-US" sz="7400" b="1" u="sng" dirty="0" smtClean="0">
                <a:latin typeface="Rockwell" panose="02060603020205020403" pitchFamily="18" charset="0"/>
              </a:rPr>
              <a:t>Proper Sacrifice</a:t>
            </a:r>
            <a:endParaRPr lang="es-GT" sz="7400" b="1" u="sng" dirty="0">
              <a:latin typeface="Rockwell" panose="02060603020205020403" pitchFamily="18" charset="0"/>
            </a:endParaRPr>
          </a:p>
        </p:txBody>
      </p:sp>
      <p:pic>
        <p:nvPicPr>
          <p:cNvPr id="2050" name="Picture 2" descr="Image result for altar of burnt offering"/>
          <p:cNvPicPr>
            <a:picLocks noChangeAspect="1" noChangeArrowheads="1"/>
          </p:cNvPicPr>
          <p:nvPr/>
        </p:nvPicPr>
        <p:blipFill rotWithShape="1">
          <a:blip r:embed="rId3">
            <a:extLst>
              <a:ext uri="{28A0092B-C50C-407E-A947-70E740481C1C}">
                <a14:useLocalDpi xmlns:a14="http://schemas.microsoft.com/office/drawing/2010/main" val="0"/>
              </a:ext>
            </a:extLst>
          </a:blip>
          <a:srcRect l="13256" t="17556" r="13592" b="7159"/>
          <a:stretch/>
        </p:blipFill>
        <p:spPr bwMode="auto">
          <a:xfrm>
            <a:off x="0" y="1103433"/>
            <a:ext cx="4248443" cy="301621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346917" y="1103432"/>
            <a:ext cx="4684541" cy="3016210"/>
          </a:xfrm>
          <a:prstGeom prst="rect">
            <a:avLst/>
          </a:prstGeom>
          <a:ln w="28575">
            <a:solidFill>
              <a:schemeClr val="tx1"/>
            </a:solidFill>
          </a:ln>
        </p:spPr>
        <p:txBody>
          <a:bodyPr wrap="square">
            <a:spAutoFit/>
          </a:bodyPr>
          <a:lstStyle/>
          <a:p>
            <a:r>
              <a:rPr lang="en-US" sz="1900" b="1" dirty="0">
                <a:latin typeface="Rockwell" panose="02060603020205020403" pitchFamily="18" charset="0"/>
              </a:rPr>
              <a:t>Lev 17:3-4</a:t>
            </a:r>
            <a:r>
              <a:rPr lang="en-US" sz="1900" dirty="0">
                <a:latin typeface="Rockwell" panose="02060603020205020403" pitchFamily="18" charset="0"/>
              </a:rPr>
              <a:t> – “Any man from the house of Israel who slaughters an ox or a lamb or a goat in the camp, or who slaughters it outside the camp,</a:t>
            </a:r>
            <a:r>
              <a:rPr lang="es-GT" sz="1900" dirty="0">
                <a:latin typeface="Rockwell" panose="02060603020205020403" pitchFamily="18" charset="0"/>
              </a:rPr>
              <a:t> and has </a:t>
            </a:r>
            <a:r>
              <a:rPr lang="en-US" sz="1900" dirty="0" smtClean="0">
                <a:latin typeface="Rockwell" panose="02060603020205020403" pitchFamily="18" charset="0"/>
              </a:rPr>
              <a:t>not brought it to the doorway of the tent of meeting to present it as an offering to the </a:t>
            </a:r>
            <a:r>
              <a:rPr lang="en-US" sz="1900" cap="small" dirty="0" smtClean="0">
                <a:latin typeface="Rockwell" panose="02060603020205020403" pitchFamily="18" charset="0"/>
              </a:rPr>
              <a:t>Lord</a:t>
            </a:r>
            <a:r>
              <a:rPr lang="en-US" sz="1900" dirty="0" smtClean="0">
                <a:latin typeface="Rockwell" panose="02060603020205020403" pitchFamily="18" charset="0"/>
              </a:rPr>
              <a:t> before the tabernacle of the </a:t>
            </a:r>
            <a:r>
              <a:rPr lang="en-US" sz="1900" cap="small" dirty="0" smtClean="0">
                <a:latin typeface="Rockwell" panose="02060603020205020403" pitchFamily="18" charset="0"/>
              </a:rPr>
              <a:t>Lord</a:t>
            </a:r>
            <a:r>
              <a:rPr lang="en-US" sz="1900" dirty="0" smtClean="0">
                <a:latin typeface="Rockwell" panose="02060603020205020403" pitchFamily="18" charset="0"/>
              </a:rPr>
              <a:t>, bloodguiltiness is to be reckoned to that man. He has shed blood and that man shall be cut off from among his people.”</a:t>
            </a:r>
            <a:endParaRPr lang="en-US" sz="1900" dirty="0">
              <a:latin typeface="Rockwell" panose="02060603020205020403" pitchFamily="18" charset="0"/>
            </a:endParaRPr>
          </a:p>
        </p:txBody>
      </p:sp>
      <p:sp>
        <p:nvSpPr>
          <p:cNvPr id="3" name="Rectangle 2"/>
          <p:cNvSpPr/>
          <p:nvPr/>
        </p:nvSpPr>
        <p:spPr>
          <a:xfrm>
            <a:off x="4346917" y="4357872"/>
            <a:ext cx="4684541" cy="2431435"/>
          </a:xfrm>
          <a:prstGeom prst="rect">
            <a:avLst/>
          </a:prstGeom>
          <a:ln w="28575">
            <a:solidFill>
              <a:schemeClr val="tx1"/>
            </a:solidFill>
          </a:ln>
        </p:spPr>
        <p:txBody>
          <a:bodyPr wrap="square">
            <a:spAutoFit/>
          </a:bodyPr>
          <a:lstStyle/>
          <a:p>
            <a:r>
              <a:rPr lang="en-US" sz="1900" b="1" dirty="0">
                <a:latin typeface="Rockwell" panose="02060603020205020403" pitchFamily="18" charset="0"/>
              </a:rPr>
              <a:t>Lev 17:5</a:t>
            </a:r>
            <a:r>
              <a:rPr lang="en-US" sz="1900" dirty="0">
                <a:latin typeface="Rockwell" panose="02060603020205020403" pitchFamily="18" charset="0"/>
              </a:rPr>
              <a:t> – “The reason is so that the sons of Israel may bring their sacrifices which they were sacrificing in the open field, that they may bring them in to the </a:t>
            </a:r>
            <a:r>
              <a:rPr lang="en-US" sz="1900" cap="small" dirty="0">
                <a:latin typeface="Rockwell" panose="02060603020205020403" pitchFamily="18" charset="0"/>
              </a:rPr>
              <a:t>Lord</a:t>
            </a:r>
            <a:r>
              <a:rPr lang="en-US" sz="1900" dirty="0">
                <a:latin typeface="Rockwell" panose="02060603020205020403" pitchFamily="18" charset="0"/>
              </a:rPr>
              <a:t>, at the doorway of the tent of meeting to the priest, and sacrifice them as sacrifices of peace offerings to the </a:t>
            </a:r>
            <a:r>
              <a:rPr lang="en-US" sz="1900" cap="small" dirty="0">
                <a:latin typeface="Rockwell" panose="02060603020205020403" pitchFamily="18" charset="0"/>
              </a:rPr>
              <a:t>Lord</a:t>
            </a:r>
            <a:r>
              <a:rPr lang="en-US" sz="1900" dirty="0">
                <a:latin typeface="Rockwell" panose="02060603020205020403" pitchFamily="18" charset="0"/>
              </a:rPr>
              <a:t>.</a:t>
            </a:r>
            <a:r>
              <a:rPr lang="es-GT" sz="1900" dirty="0">
                <a:latin typeface="Rockwell" panose="02060603020205020403" pitchFamily="18" charset="0"/>
              </a:rPr>
              <a:t>”</a:t>
            </a:r>
          </a:p>
        </p:txBody>
      </p:sp>
      <p:pic>
        <p:nvPicPr>
          <p:cNvPr id="2052" name="Picture 4" descr="Image result for give us this day our daily brea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57871"/>
            <a:ext cx="4248443" cy="2431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949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52"/>
                                        </p:tgtEl>
                                        <p:attrNameLst>
                                          <p:attrName>style.visibility</p:attrName>
                                        </p:attrNameLst>
                                      </p:cBhvr>
                                      <p:to>
                                        <p:strVal val="visible"/>
                                      </p:to>
                                    </p:set>
                                    <p:animEffect transition="in" filter="fade">
                                      <p:cBhvr>
                                        <p:cTn id="20"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1103431"/>
          </a:xfrm>
        </p:spPr>
        <p:txBody>
          <a:bodyPr>
            <a:noAutofit/>
          </a:bodyPr>
          <a:lstStyle/>
          <a:p>
            <a:pPr algn="ctr"/>
            <a:r>
              <a:rPr lang="en-US" sz="6400" b="1" u="sng" dirty="0" smtClean="0">
                <a:latin typeface="Rockwell" panose="02060603020205020403" pitchFamily="18" charset="0"/>
              </a:rPr>
              <a:t>Meaning Of The Blood</a:t>
            </a:r>
            <a:endParaRPr lang="es-GT" sz="6400" b="1" u="sng" dirty="0">
              <a:latin typeface="Rockwell" panose="02060603020205020403" pitchFamily="18" charset="0"/>
            </a:endParaRPr>
          </a:p>
        </p:txBody>
      </p:sp>
      <p:sp>
        <p:nvSpPr>
          <p:cNvPr id="2" name="Rectangle 1"/>
          <p:cNvSpPr/>
          <p:nvPr/>
        </p:nvSpPr>
        <p:spPr>
          <a:xfrm>
            <a:off x="140677" y="1076564"/>
            <a:ext cx="8862646" cy="969496"/>
          </a:xfrm>
          <a:prstGeom prst="rect">
            <a:avLst/>
          </a:prstGeom>
          <a:ln w="28575">
            <a:solidFill>
              <a:schemeClr val="tx1"/>
            </a:solidFill>
          </a:ln>
        </p:spPr>
        <p:txBody>
          <a:bodyPr wrap="square">
            <a:spAutoFit/>
          </a:bodyPr>
          <a:lstStyle/>
          <a:p>
            <a:r>
              <a:rPr lang="en-US" sz="1900" b="1" dirty="0">
                <a:latin typeface="Rockwell" panose="02060603020205020403" pitchFamily="18" charset="0"/>
              </a:rPr>
              <a:t>Lev 17:11</a:t>
            </a:r>
            <a:r>
              <a:rPr lang="en-US" sz="1900" dirty="0">
                <a:latin typeface="Rockwell" panose="02060603020205020403" pitchFamily="18" charset="0"/>
              </a:rPr>
              <a:t> – “For </a:t>
            </a:r>
            <a:r>
              <a:rPr lang="en-US" sz="1900" u="sng" dirty="0">
                <a:latin typeface="Rockwell" panose="02060603020205020403" pitchFamily="18" charset="0"/>
              </a:rPr>
              <a:t>the life of the flesh is in the blood</a:t>
            </a:r>
            <a:r>
              <a:rPr lang="en-US" sz="1900" dirty="0">
                <a:latin typeface="Rockwell" panose="02060603020205020403" pitchFamily="18" charset="0"/>
              </a:rPr>
              <a:t>, and I have given it to you on the altar to </a:t>
            </a:r>
            <a:r>
              <a:rPr lang="en-US" sz="1900" u="sng" dirty="0">
                <a:latin typeface="Rockwell" panose="02060603020205020403" pitchFamily="18" charset="0"/>
              </a:rPr>
              <a:t>make atonement</a:t>
            </a:r>
            <a:r>
              <a:rPr lang="en-US" sz="1900" dirty="0">
                <a:latin typeface="Rockwell" panose="02060603020205020403" pitchFamily="18" charset="0"/>
              </a:rPr>
              <a:t> for your souls</a:t>
            </a:r>
            <a:r>
              <a:rPr lang="en-US" sz="1900" dirty="0" smtClean="0">
                <a:latin typeface="Rockwell" panose="02060603020205020403" pitchFamily="18" charset="0"/>
              </a:rPr>
              <a:t>; for it is </a:t>
            </a:r>
            <a:r>
              <a:rPr lang="en-US" sz="1900" dirty="0">
                <a:latin typeface="Rockwell" panose="02060603020205020403" pitchFamily="18" charset="0"/>
              </a:rPr>
              <a:t>the blood by reason of the life that </a:t>
            </a:r>
            <a:r>
              <a:rPr lang="en-US" sz="1900" u="sng" dirty="0">
                <a:latin typeface="Rockwell" panose="02060603020205020403" pitchFamily="18" charset="0"/>
              </a:rPr>
              <a:t>makes atonement</a:t>
            </a:r>
            <a:r>
              <a:rPr lang="en-US" sz="1900" dirty="0">
                <a:latin typeface="Rockwell" panose="02060603020205020403" pitchFamily="18" charset="0"/>
              </a:rPr>
              <a:t>.” </a:t>
            </a:r>
          </a:p>
        </p:txBody>
      </p:sp>
      <p:sp>
        <p:nvSpPr>
          <p:cNvPr id="3" name="TextBox 2"/>
          <p:cNvSpPr txBox="1"/>
          <p:nvPr/>
        </p:nvSpPr>
        <p:spPr>
          <a:xfrm>
            <a:off x="140677" y="2131220"/>
            <a:ext cx="1927274" cy="830997"/>
          </a:xfrm>
          <a:prstGeom prst="rect">
            <a:avLst/>
          </a:prstGeom>
          <a:solidFill>
            <a:srgbClr val="FF0000"/>
          </a:solidFill>
        </p:spPr>
        <p:txBody>
          <a:bodyPr wrap="square" rtlCol="0">
            <a:spAutoFit/>
          </a:bodyPr>
          <a:lstStyle/>
          <a:p>
            <a:pPr algn="ctr"/>
            <a:r>
              <a:rPr lang="en-US" sz="4800" dirty="0" smtClean="0">
                <a:solidFill>
                  <a:schemeClr val="bg1"/>
                </a:solidFill>
                <a:effectLst>
                  <a:outerShdw blurRad="38100" dist="38100" dir="2700000" algn="tl">
                    <a:srgbClr val="000000">
                      <a:alpha val="43137"/>
                    </a:srgbClr>
                  </a:outerShdw>
                </a:effectLst>
                <a:latin typeface="Rockwell" panose="02060603020205020403" pitchFamily="18" charset="0"/>
              </a:rPr>
              <a:t>Blood</a:t>
            </a:r>
            <a:endParaRPr lang="es-GT" sz="48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5" name="Right Arrow 4"/>
          <p:cNvSpPr/>
          <p:nvPr/>
        </p:nvSpPr>
        <p:spPr>
          <a:xfrm>
            <a:off x="2067950" y="2130784"/>
            <a:ext cx="750201" cy="83099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6" name="TextBox 5"/>
          <p:cNvSpPr txBox="1"/>
          <p:nvPr/>
        </p:nvSpPr>
        <p:spPr>
          <a:xfrm>
            <a:off x="2818151" y="2130784"/>
            <a:ext cx="1927274" cy="830997"/>
          </a:xfrm>
          <a:prstGeom prst="rect">
            <a:avLst/>
          </a:prstGeom>
          <a:solidFill>
            <a:srgbClr val="FF0000"/>
          </a:solidFill>
        </p:spPr>
        <p:txBody>
          <a:bodyPr wrap="square" rtlCol="0">
            <a:spAutoFit/>
          </a:bodyPr>
          <a:lstStyle/>
          <a:p>
            <a:pPr algn="ctr"/>
            <a:r>
              <a:rPr lang="en-US" sz="4800" dirty="0" smtClean="0">
                <a:solidFill>
                  <a:schemeClr val="bg1"/>
                </a:solidFill>
                <a:effectLst>
                  <a:outerShdw blurRad="38100" dist="38100" dir="2700000" algn="tl">
                    <a:srgbClr val="000000">
                      <a:alpha val="43137"/>
                    </a:srgbClr>
                  </a:outerShdw>
                </a:effectLst>
                <a:latin typeface="Rockwell" panose="02060603020205020403" pitchFamily="18" charset="0"/>
              </a:rPr>
              <a:t>Life</a:t>
            </a:r>
            <a:endParaRPr lang="es-GT" sz="48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8" name="Right Arrow 7"/>
          <p:cNvSpPr/>
          <p:nvPr/>
        </p:nvSpPr>
        <p:spPr>
          <a:xfrm>
            <a:off x="4745425" y="2130784"/>
            <a:ext cx="867590" cy="83099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9" name="TextBox 8"/>
          <p:cNvSpPr txBox="1"/>
          <p:nvPr/>
        </p:nvSpPr>
        <p:spPr>
          <a:xfrm>
            <a:off x="5613014" y="2130784"/>
            <a:ext cx="3390309" cy="830997"/>
          </a:xfrm>
          <a:prstGeom prst="rect">
            <a:avLst/>
          </a:prstGeom>
          <a:solidFill>
            <a:srgbClr val="FF0000"/>
          </a:solidFill>
        </p:spPr>
        <p:txBody>
          <a:bodyPr wrap="square" rtlCol="0">
            <a:spAutoFit/>
          </a:bodyPr>
          <a:lstStyle/>
          <a:p>
            <a:pPr algn="ctr"/>
            <a:r>
              <a:rPr lang="en-US" sz="4800" dirty="0" smtClean="0">
                <a:solidFill>
                  <a:schemeClr val="bg1"/>
                </a:solidFill>
                <a:effectLst>
                  <a:outerShdw blurRad="38100" dist="38100" dir="2700000" algn="tl">
                    <a:srgbClr val="000000">
                      <a:alpha val="43137"/>
                    </a:srgbClr>
                  </a:outerShdw>
                </a:effectLst>
                <a:latin typeface="Rockwell" panose="02060603020205020403" pitchFamily="18" charset="0"/>
              </a:rPr>
              <a:t>Atonement</a:t>
            </a:r>
            <a:endParaRPr lang="es-GT" sz="48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0" name="Rectangle 9"/>
          <p:cNvSpPr/>
          <p:nvPr/>
        </p:nvSpPr>
        <p:spPr>
          <a:xfrm>
            <a:off x="140677" y="3046505"/>
            <a:ext cx="8862646" cy="3677930"/>
          </a:xfrm>
          <a:prstGeom prst="rect">
            <a:avLst/>
          </a:prstGeom>
          <a:ln w="28575">
            <a:solidFill>
              <a:schemeClr val="tx1"/>
            </a:solidFill>
          </a:ln>
        </p:spPr>
        <p:txBody>
          <a:bodyPr wrap="square">
            <a:spAutoFit/>
          </a:bodyPr>
          <a:lstStyle/>
          <a:p>
            <a:r>
              <a:rPr lang="en-US" sz="1900" b="1" dirty="0" smtClean="0">
                <a:solidFill>
                  <a:srgbClr val="000000"/>
                </a:solidFill>
                <a:latin typeface="Rockwell" panose="02060603020205020403" pitchFamily="18" charset="0"/>
              </a:rPr>
              <a:t>Heb 9:13-14</a:t>
            </a:r>
            <a:r>
              <a:rPr lang="en-US" sz="1900" dirty="0" smtClean="0">
                <a:solidFill>
                  <a:srgbClr val="000000"/>
                </a:solidFill>
                <a:latin typeface="Rockwell" panose="02060603020205020403" pitchFamily="18" charset="0"/>
              </a:rPr>
              <a:t> – “For </a:t>
            </a:r>
            <a:r>
              <a:rPr lang="en-US" sz="1900" dirty="0">
                <a:solidFill>
                  <a:srgbClr val="000000"/>
                </a:solidFill>
                <a:latin typeface="Rockwell" panose="02060603020205020403" pitchFamily="18" charset="0"/>
              </a:rPr>
              <a:t>if the blood of goats and bulls and the ashes of a heifer sprinkling those who have been defiled sanctify for </a:t>
            </a:r>
            <a:r>
              <a:rPr lang="en-US" sz="1900" dirty="0" smtClean="0">
                <a:solidFill>
                  <a:srgbClr val="000000"/>
                </a:solidFill>
                <a:latin typeface="Rockwell" panose="02060603020205020403" pitchFamily="18" charset="0"/>
              </a:rPr>
              <a:t>the cleansing </a:t>
            </a:r>
            <a:r>
              <a:rPr lang="en-US" sz="1900" dirty="0">
                <a:solidFill>
                  <a:srgbClr val="000000"/>
                </a:solidFill>
                <a:latin typeface="Rockwell" panose="02060603020205020403" pitchFamily="18" charset="0"/>
              </a:rPr>
              <a:t>of the </a:t>
            </a:r>
            <a:r>
              <a:rPr lang="en-US" sz="1900" dirty="0" smtClean="0">
                <a:solidFill>
                  <a:srgbClr val="000000"/>
                </a:solidFill>
                <a:latin typeface="Rockwell" panose="02060603020205020403" pitchFamily="18" charset="0"/>
              </a:rPr>
              <a:t>flesh, </a:t>
            </a:r>
            <a:r>
              <a:rPr lang="en-US" sz="1900" u="sng" dirty="0" smtClean="0">
                <a:solidFill>
                  <a:srgbClr val="000000"/>
                </a:solidFill>
                <a:latin typeface="Rockwell" panose="02060603020205020403" pitchFamily="18" charset="0"/>
              </a:rPr>
              <a:t>how </a:t>
            </a:r>
            <a:r>
              <a:rPr lang="en-US" sz="1900" u="sng" dirty="0">
                <a:solidFill>
                  <a:srgbClr val="000000"/>
                </a:solidFill>
                <a:latin typeface="Rockwell" panose="02060603020205020403" pitchFamily="18" charset="0"/>
              </a:rPr>
              <a:t>much more will the blood of Christ</a:t>
            </a:r>
            <a:r>
              <a:rPr lang="en-US" sz="1900" dirty="0">
                <a:solidFill>
                  <a:srgbClr val="000000"/>
                </a:solidFill>
                <a:latin typeface="Rockwell" panose="02060603020205020403" pitchFamily="18" charset="0"/>
              </a:rPr>
              <a:t>, who </a:t>
            </a:r>
            <a:r>
              <a:rPr lang="en-US" sz="1900" dirty="0" smtClean="0">
                <a:solidFill>
                  <a:srgbClr val="000000"/>
                </a:solidFill>
                <a:latin typeface="Rockwell" panose="02060603020205020403" pitchFamily="18" charset="0"/>
              </a:rPr>
              <a:t>through the </a:t>
            </a:r>
            <a:r>
              <a:rPr lang="en-US" sz="1900" dirty="0">
                <a:solidFill>
                  <a:srgbClr val="000000"/>
                </a:solidFill>
                <a:latin typeface="Rockwell" panose="02060603020205020403" pitchFamily="18" charset="0"/>
              </a:rPr>
              <a:t>eternal Spirit offered Himself without blemish to God, </a:t>
            </a:r>
            <a:r>
              <a:rPr lang="en-US" sz="1900" dirty="0" smtClean="0">
                <a:solidFill>
                  <a:srgbClr val="000000"/>
                </a:solidFill>
                <a:latin typeface="Rockwell" panose="02060603020205020403" pitchFamily="18" charset="0"/>
              </a:rPr>
              <a:t>cleanse your </a:t>
            </a:r>
            <a:r>
              <a:rPr lang="en-US" sz="1900" dirty="0">
                <a:solidFill>
                  <a:srgbClr val="000000"/>
                </a:solidFill>
                <a:latin typeface="Rockwell" panose="02060603020205020403" pitchFamily="18" charset="0"/>
              </a:rPr>
              <a:t>conscience from dead works to serve the living God</a:t>
            </a:r>
            <a:r>
              <a:rPr lang="en-US" sz="1900" dirty="0" smtClean="0">
                <a:solidFill>
                  <a:srgbClr val="000000"/>
                </a:solidFill>
                <a:latin typeface="Rockwell" panose="02060603020205020403" pitchFamily="18" charset="0"/>
              </a:rPr>
              <a:t>?”</a:t>
            </a:r>
          </a:p>
          <a:p>
            <a:endParaRPr lang="en-US" sz="1200" dirty="0" smtClean="0">
              <a:solidFill>
                <a:srgbClr val="000000"/>
              </a:solidFill>
              <a:latin typeface="Rockwell" panose="02060603020205020403" pitchFamily="18" charset="0"/>
            </a:endParaRPr>
          </a:p>
          <a:p>
            <a:r>
              <a:rPr lang="en-US" sz="1900" b="1" dirty="0">
                <a:latin typeface="Rockwell" panose="02060603020205020403" pitchFamily="18" charset="0"/>
              </a:rPr>
              <a:t>Heb 10:19</a:t>
            </a:r>
            <a:r>
              <a:rPr lang="en-US" sz="1900" dirty="0">
                <a:latin typeface="Rockwell" panose="02060603020205020403" pitchFamily="18" charset="0"/>
              </a:rPr>
              <a:t> – “Therefore, brethren, since we have </a:t>
            </a:r>
            <a:r>
              <a:rPr lang="en-US" sz="1900" u="sng" dirty="0">
                <a:latin typeface="Rockwell" panose="02060603020205020403" pitchFamily="18" charset="0"/>
              </a:rPr>
              <a:t>confidence</a:t>
            </a:r>
            <a:r>
              <a:rPr lang="en-US" sz="1900" dirty="0">
                <a:latin typeface="Rockwell" panose="02060603020205020403" pitchFamily="18" charset="0"/>
              </a:rPr>
              <a:t> to enter the </a:t>
            </a:r>
            <a:r>
              <a:rPr lang="en-US" sz="1900" dirty="0" smtClean="0">
                <a:latin typeface="Rockwell" panose="02060603020205020403" pitchFamily="18" charset="0"/>
              </a:rPr>
              <a:t>holy place by </a:t>
            </a:r>
            <a:r>
              <a:rPr lang="en-US" sz="1900" u="sng" dirty="0" smtClean="0">
                <a:latin typeface="Rockwell" panose="02060603020205020403" pitchFamily="18" charset="0"/>
              </a:rPr>
              <a:t>the</a:t>
            </a:r>
            <a:r>
              <a:rPr lang="en-US" sz="1900" u="sng" dirty="0">
                <a:latin typeface="Rockwell" panose="02060603020205020403" pitchFamily="18" charset="0"/>
              </a:rPr>
              <a:t> blood of Jesus</a:t>
            </a:r>
            <a:r>
              <a:rPr lang="en-US" sz="1900" dirty="0" smtClean="0">
                <a:latin typeface="Rockwell" panose="02060603020205020403" pitchFamily="18" charset="0"/>
              </a:rPr>
              <a:t>”</a:t>
            </a:r>
          </a:p>
          <a:p>
            <a:endParaRPr lang="en-US" sz="1200" dirty="0" smtClean="0">
              <a:latin typeface="Rockwell" panose="02060603020205020403" pitchFamily="18" charset="0"/>
            </a:endParaRPr>
          </a:p>
          <a:p>
            <a:r>
              <a:rPr lang="en-US" sz="1900" b="1" dirty="0" smtClean="0">
                <a:latin typeface="Rockwell" panose="02060603020205020403" pitchFamily="18" charset="0"/>
              </a:rPr>
              <a:t>Heb </a:t>
            </a:r>
            <a:r>
              <a:rPr lang="en-US" sz="1900" b="1" dirty="0">
                <a:latin typeface="Rockwell" panose="02060603020205020403" pitchFamily="18" charset="0"/>
              </a:rPr>
              <a:t>10:29</a:t>
            </a:r>
            <a:r>
              <a:rPr lang="en-US" sz="1900" dirty="0">
                <a:latin typeface="Rockwell" panose="02060603020205020403" pitchFamily="18" charset="0"/>
              </a:rPr>
              <a:t> – “How much severer punishment do you think he will deserve who has trampled under foot the Son of God, and has </a:t>
            </a:r>
            <a:r>
              <a:rPr lang="en-US" sz="1900" u="sng" dirty="0">
                <a:latin typeface="Rockwell" panose="02060603020205020403" pitchFamily="18" charset="0"/>
              </a:rPr>
              <a:t>regarded as unclean the blood of the covenant</a:t>
            </a:r>
            <a:r>
              <a:rPr lang="en-US" sz="1900" dirty="0">
                <a:latin typeface="Rockwell" panose="02060603020205020403" pitchFamily="18" charset="0"/>
              </a:rPr>
              <a:t> by which he was sanctified, and has insulted the Spirit of grace?”</a:t>
            </a:r>
            <a:endParaRPr lang="es-GT" sz="1900" dirty="0">
              <a:latin typeface="Rockwell" panose="02060603020205020403" pitchFamily="18" charset="0"/>
            </a:endParaRPr>
          </a:p>
        </p:txBody>
      </p:sp>
    </p:spTree>
    <p:extLst>
      <p:ext uri="{BB962C8B-B14F-4D97-AF65-F5344CB8AC3E}">
        <p14:creationId xmlns:p14="http://schemas.microsoft.com/office/powerpoint/2010/main" val="288875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1103431"/>
          </a:xfrm>
        </p:spPr>
        <p:txBody>
          <a:bodyPr>
            <a:noAutofit/>
          </a:bodyPr>
          <a:lstStyle/>
          <a:p>
            <a:pPr algn="ctr"/>
            <a:r>
              <a:rPr lang="en-US" sz="6400" b="1" u="sng" dirty="0" smtClean="0">
                <a:latin typeface="Rockwell" panose="02060603020205020403" pitchFamily="18" charset="0"/>
              </a:rPr>
              <a:t>Sexual Morality</a:t>
            </a:r>
            <a:endParaRPr lang="es-GT" sz="6400" b="1" u="sng" dirty="0">
              <a:latin typeface="Rockwell" panose="02060603020205020403" pitchFamily="18" charset="0"/>
            </a:endParaRPr>
          </a:p>
        </p:txBody>
      </p:sp>
      <p:sp>
        <p:nvSpPr>
          <p:cNvPr id="3" name="TextBox 2"/>
          <p:cNvSpPr txBox="1"/>
          <p:nvPr/>
        </p:nvSpPr>
        <p:spPr>
          <a:xfrm>
            <a:off x="54839" y="1103432"/>
            <a:ext cx="3724418" cy="830997"/>
          </a:xfrm>
          <a:prstGeom prst="rect">
            <a:avLst/>
          </a:prstGeom>
          <a:solidFill>
            <a:srgbClr val="FFFF00"/>
          </a:solidFill>
        </p:spPr>
        <p:txBody>
          <a:bodyPr wrap="square" rtlCol="0">
            <a:spAutoFit/>
          </a:bodyPr>
          <a:lstStyle/>
          <a:p>
            <a:pPr algn="ctr"/>
            <a:r>
              <a:rPr lang="en-US" sz="4800" dirty="0" smtClean="0">
                <a:solidFill>
                  <a:srgbClr val="002060"/>
                </a:solidFill>
                <a:effectLst>
                  <a:outerShdw blurRad="38100" dist="38100" dir="2700000" algn="tl">
                    <a:srgbClr val="000000">
                      <a:alpha val="43137"/>
                    </a:srgbClr>
                  </a:outerShdw>
                </a:effectLst>
                <a:latin typeface="Rockwell" panose="02060603020205020403" pitchFamily="18" charset="0"/>
              </a:rPr>
              <a:t>Prohibited</a:t>
            </a:r>
            <a:endParaRPr lang="es-GT" sz="4800" dirty="0">
              <a:solidFill>
                <a:srgbClr val="002060"/>
              </a:solidFill>
              <a:effectLst>
                <a:outerShdw blurRad="38100" dist="38100" dir="2700000" algn="tl">
                  <a:srgbClr val="000000">
                    <a:alpha val="43137"/>
                  </a:srgbClr>
                </a:outerShdw>
              </a:effectLst>
              <a:latin typeface="Rockwell" panose="02060603020205020403" pitchFamily="18" charset="0"/>
            </a:endParaRPr>
          </a:p>
        </p:txBody>
      </p:sp>
      <p:sp>
        <p:nvSpPr>
          <p:cNvPr id="2" name="TextBox 1"/>
          <p:cNvSpPr txBox="1"/>
          <p:nvPr/>
        </p:nvSpPr>
        <p:spPr>
          <a:xfrm>
            <a:off x="54839" y="1947204"/>
            <a:ext cx="3724418" cy="3231654"/>
          </a:xfrm>
          <a:prstGeom prst="rect">
            <a:avLst/>
          </a:prstGeom>
          <a:solidFill>
            <a:schemeClr val="bg1">
              <a:lumMod val="85000"/>
            </a:schemeClr>
          </a:solidFill>
        </p:spPr>
        <p:txBody>
          <a:bodyPr wrap="square" rtlCol="0">
            <a:spAutoFit/>
          </a:bodyPr>
          <a:lstStyle/>
          <a:p>
            <a:pPr marL="342900" indent="-342900">
              <a:lnSpc>
                <a:spcPct val="150000"/>
              </a:lnSpc>
              <a:buFont typeface="+mj-lt"/>
              <a:buAutoNum type="arabicPeriod"/>
            </a:pPr>
            <a:r>
              <a:rPr lang="en-US" sz="3400" dirty="0" smtClean="0">
                <a:latin typeface="Rockwell" panose="02060603020205020403" pitchFamily="18" charset="0"/>
              </a:rPr>
              <a:t>Incest</a:t>
            </a:r>
            <a:endParaRPr lang="es-GT" sz="3400" dirty="0" smtClean="0">
              <a:latin typeface="Rockwell" panose="02060603020205020403" pitchFamily="18" charset="0"/>
            </a:endParaRPr>
          </a:p>
          <a:p>
            <a:pPr marL="342900" indent="-342900">
              <a:lnSpc>
                <a:spcPct val="150000"/>
              </a:lnSpc>
              <a:buFont typeface="+mj-lt"/>
              <a:buAutoNum type="arabicPeriod"/>
            </a:pPr>
            <a:r>
              <a:rPr lang="en-US" sz="3400" dirty="0" smtClean="0">
                <a:latin typeface="Rockwell" panose="02060603020205020403" pitchFamily="18" charset="0"/>
              </a:rPr>
              <a:t>Adultery</a:t>
            </a:r>
          </a:p>
          <a:p>
            <a:pPr marL="342900" indent="-342900">
              <a:lnSpc>
                <a:spcPct val="150000"/>
              </a:lnSpc>
              <a:buFont typeface="+mj-lt"/>
              <a:buAutoNum type="arabicPeriod"/>
            </a:pPr>
            <a:r>
              <a:rPr lang="en-US" sz="3400" dirty="0" smtClean="0">
                <a:latin typeface="Rockwell" panose="02060603020205020403" pitchFamily="18" charset="0"/>
              </a:rPr>
              <a:t>Homosexuality</a:t>
            </a:r>
          </a:p>
          <a:p>
            <a:pPr marL="342900" indent="-342900">
              <a:lnSpc>
                <a:spcPct val="150000"/>
              </a:lnSpc>
              <a:buFont typeface="+mj-lt"/>
              <a:buAutoNum type="arabicPeriod"/>
            </a:pPr>
            <a:r>
              <a:rPr lang="en-US" sz="3400" dirty="0" smtClean="0">
                <a:latin typeface="Rockwell" panose="02060603020205020403" pitchFamily="18" charset="0"/>
              </a:rPr>
              <a:t>Bestiality</a:t>
            </a:r>
          </a:p>
        </p:txBody>
      </p:sp>
      <p:sp>
        <p:nvSpPr>
          <p:cNvPr id="5" name="Rectangle 4"/>
          <p:cNvSpPr/>
          <p:nvPr/>
        </p:nvSpPr>
        <p:spPr>
          <a:xfrm>
            <a:off x="3984307" y="1085430"/>
            <a:ext cx="5116561" cy="4093428"/>
          </a:xfrm>
          <a:prstGeom prst="rect">
            <a:avLst/>
          </a:prstGeom>
          <a:ln w="28575">
            <a:solidFill>
              <a:schemeClr val="tx1"/>
            </a:solidFill>
          </a:ln>
        </p:spPr>
        <p:txBody>
          <a:bodyPr wrap="square">
            <a:spAutoFit/>
          </a:bodyPr>
          <a:lstStyle/>
          <a:p>
            <a:r>
              <a:rPr lang="en-US" sz="2620" b="1" dirty="0">
                <a:latin typeface="Rockwell" panose="02060603020205020403" pitchFamily="18" charset="0"/>
              </a:rPr>
              <a:t>Lev 18:1-3</a:t>
            </a:r>
            <a:r>
              <a:rPr lang="en-US" sz="2620" dirty="0">
                <a:latin typeface="Rockwell" panose="02060603020205020403" pitchFamily="18" charset="0"/>
              </a:rPr>
              <a:t> – “</a:t>
            </a:r>
            <a:r>
              <a:rPr lang="en-US" sz="2620" dirty="0" smtClean="0">
                <a:latin typeface="Rockwell" panose="02060603020205020403" pitchFamily="18" charset="0"/>
              </a:rPr>
              <a:t>Then the Lord spoke to Moses</a:t>
            </a:r>
            <a:r>
              <a:rPr lang="en-US" sz="2620" dirty="0">
                <a:latin typeface="Rockwell" panose="02060603020205020403" pitchFamily="18" charset="0"/>
              </a:rPr>
              <a:t>, saying, ‘Speak to the sons of Israel and say to </a:t>
            </a:r>
            <a:r>
              <a:rPr lang="en-US" sz="2620" dirty="0" smtClean="0">
                <a:latin typeface="Rockwell" panose="02060603020205020403" pitchFamily="18" charset="0"/>
              </a:rPr>
              <a:t>them, ‘I </a:t>
            </a:r>
            <a:r>
              <a:rPr lang="en-US" sz="2620" dirty="0">
                <a:latin typeface="Rockwell" panose="02060603020205020403" pitchFamily="18" charset="0"/>
              </a:rPr>
              <a:t>am </a:t>
            </a:r>
            <a:r>
              <a:rPr lang="en-US" sz="2620" dirty="0" smtClean="0">
                <a:latin typeface="Rockwell" panose="02060603020205020403" pitchFamily="18" charset="0"/>
              </a:rPr>
              <a:t>the Lord your God</a:t>
            </a:r>
            <a:r>
              <a:rPr lang="en-US" sz="2620" dirty="0">
                <a:latin typeface="Rockwell" panose="02060603020205020403" pitchFamily="18" charset="0"/>
              </a:rPr>
              <a:t>. You shall not do what is done in the land of Egypt where you lived, nor are you to do what is done in the land of Canaan where I am bringing you; you shall not walk in their </a:t>
            </a:r>
            <a:r>
              <a:rPr lang="en-US" sz="2620" dirty="0" smtClean="0">
                <a:latin typeface="Rockwell" panose="02060603020205020403" pitchFamily="18" charset="0"/>
              </a:rPr>
              <a:t>statutes’”’</a:t>
            </a:r>
            <a:endParaRPr lang="es-GT" sz="2620" dirty="0">
              <a:latin typeface="Rockwell" panose="02060603020205020403" pitchFamily="18" charset="0"/>
            </a:endParaRPr>
          </a:p>
        </p:txBody>
      </p:sp>
      <p:sp>
        <p:nvSpPr>
          <p:cNvPr id="6" name="Rectangle 5"/>
          <p:cNvSpPr/>
          <p:nvPr/>
        </p:nvSpPr>
        <p:spPr>
          <a:xfrm>
            <a:off x="54839" y="5312579"/>
            <a:ext cx="9046029" cy="1384995"/>
          </a:xfrm>
          <a:prstGeom prst="rect">
            <a:avLst/>
          </a:prstGeom>
          <a:ln w="28575">
            <a:solidFill>
              <a:schemeClr val="tx1"/>
            </a:solidFill>
          </a:ln>
        </p:spPr>
        <p:txBody>
          <a:bodyPr wrap="square">
            <a:spAutoFit/>
          </a:bodyPr>
          <a:lstStyle/>
          <a:p>
            <a:r>
              <a:rPr lang="en-US" sz="2100" b="1" dirty="0">
                <a:latin typeface="Rockwell" panose="02060603020205020403" pitchFamily="18" charset="0"/>
              </a:rPr>
              <a:t>Lev 18:24-25</a:t>
            </a:r>
            <a:r>
              <a:rPr lang="en-US" sz="2100" dirty="0">
                <a:latin typeface="Rockwell" panose="02060603020205020403" pitchFamily="18" charset="0"/>
              </a:rPr>
              <a:t> – “Do not defile yourselves by any of these things; for by all these the nations which I am casting out before you have become defiled.</a:t>
            </a:r>
            <a:r>
              <a:rPr lang="es-GT" sz="2100" dirty="0">
                <a:latin typeface="Rockwell" panose="02060603020205020403" pitchFamily="18" charset="0"/>
              </a:rPr>
              <a:t> </a:t>
            </a:r>
            <a:r>
              <a:rPr lang="es-GT" sz="2100" dirty="0" err="1">
                <a:latin typeface="Rockwell" panose="02060603020205020403" pitchFamily="18" charset="0"/>
              </a:rPr>
              <a:t>For</a:t>
            </a:r>
            <a:r>
              <a:rPr lang="es-GT" sz="2100" dirty="0">
                <a:latin typeface="Rockwell" panose="02060603020205020403" pitchFamily="18" charset="0"/>
              </a:rPr>
              <a:t> </a:t>
            </a:r>
            <a:r>
              <a:rPr lang="es-GT" sz="2100" dirty="0" err="1">
                <a:latin typeface="Rockwell" panose="02060603020205020403" pitchFamily="18" charset="0"/>
              </a:rPr>
              <a:t>the</a:t>
            </a:r>
            <a:r>
              <a:rPr lang="es-GT" sz="2100" dirty="0">
                <a:latin typeface="Rockwell" panose="02060603020205020403" pitchFamily="18" charset="0"/>
              </a:rPr>
              <a:t> </a:t>
            </a:r>
            <a:r>
              <a:rPr lang="es-GT" sz="2100" dirty="0" err="1">
                <a:latin typeface="Rockwell" panose="02060603020205020403" pitchFamily="18" charset="0"/>
              </a:rPr>
              <a:t>land</a:t>
            </a:r>
            <a:r>
              <a:rPr lang="es-GT" sz="2100" dirty="0">
                <a:latin typeface="Rockwell" panose="02060603020205020403" pitchFamily="18" charset="0"/>
              </a:rPr>
              <a:t> has </a:t>
            </a:r>
            <a:r>
              <a:rPr lang="es-GT" sz="2100" dirty="0" err="1">
                <a:latin typeface="Rockwell" panose="02060603020205020403" pitchFamily="18" charset="0"/>
              </a:rPr>
              <a:t>become</a:t>
            </a:r>
            <a:r>
              <a:rPr lang="es-GT" sz="2100" dirty="0">
                <a:latin typeface="Rockwell" panose="02060603020205020403" pitchFamily="18" charset="0"/>
              </a:rPr>
              <a:t> </a:t>
            </a:r>
            <a:r>
              <a:rPr lang="es-GT" sz="2100" dirty="0" err="1">
                <a:latin typeface="Rockwell" panose="02060603020205020403" pitchFamily="18" charset="0"/>
              </a:rPr>
              <a:t>defiled</a:t>
            </a:r>
            <a:r>
              <a:rPr lang="es-GT" sz="2100" dirty="0">
                <a:latin typeface="Rockwell" panose="02060603020205020403" pitchFamily="18" charset="0"/>
              </a:rPr>
              <a:t>, </a:t>
            </a:r>
            <a:r>
              <a:rPr lang="es-GT" sz="2100" dirty="0" err="1">
                <a:latin typeface="Rockwell" panose="02060603020205020403" pitchFamily="18" charset="0"/>
              </a:rPr>
              <a:t>therefore</a:t>
            </a:r>
            <a:r>
              <a:rPr lang="es-GT" sz="2100" dirty="0">
                <a:latin typeface="Rockwell" panose="02060603020205020403" pitchFamily="18" charset="0"/>
              </a:rPr>
              <a:t> I </a:t>
            </a:r>
            <a:r>
              <a:rPr lang="es-GT" sz="2100" dirty="0" err="1">
                <a:latin typeface="Rockwell" panose="02060603020205020403" pitchFamily="18" charset="0"/>
              </a:rPr>
              <a:t>have</a:t>
            </a:r>
            <a:r>
              <a:rPr lang="es-GT" sz="2100" dirty="0">
                <a:latin typeface="Rockwell" panose="02060603020205020403" pitchFamily="18" charset="0"/>
              </a:rPr>
              <a:t> </a:t>
            </a:r>
            <a:r>
              <a:rPr lang="es-GT" sz="2100" dirty="0" err="1">
                <a:latin typeface="Rockwell" panose="02060603020205020403" pitchFamily="18" charset="0"/>
              </a:rPr>
              <a:t>brought</a:t>
            </a:r>
            <a:r>
              <a:rPr lang="es-GT" sz="2100" dirty="0">
                <a:latin typeface="Rockwell" panose="02060603020205020403" pitchFamily="18" charset="0"/>
              </a:rPr>
              <a:t> </a:t>
            </a:r>
            <a:r>
              <a:rPr lang="es-GT" sz="2100" dirty="0" err="1">
                <a:latin typeface="Rockwell" panose="02060603020205020403" pitchFamily="18" charset="0"/>
              </a:rPr>
              <a:t>its</a:t>
            </a:r>
            <a:r>
              <a:rPr lang="es-GT" sz="2100" dirty="0">
                <a:latin typeface="Rockwell" panose="02060603020205020403" pitchFamily="18" charset="0"/>
              </a:rPr>
              <a:t> </a:t>
            </a:r>
            <a:r>
              <a:rPr lang="es-GT" sz="2100" dirty="0" err="1">
                <a:latin typeface="Rockwell" panose="02060603020205020403" pitchFamily="18" charset="0"/>
              </a:rPr>
              <a:t>punishment</a:t>
            </a:r>
            <a:r>
              <a:rPr lang="es-GT" sz="2100" dirty="0">
                <a:latin typeface="Rockwell" panose="02060603020205020403" pitchFamily="18" charset="0"/>
              </a:rPr>
              <a:t> </a:t>
            </a:r>
            <a:r>
              <a:rPr lang="es-GT" sz="2100" dirty="0" err="1">
                <a:latin typeface="Rockwell" panose="02060603020205020403" pitchFamily="18" charset="0"/>
              </a:rPr>
              <a:t>upon</a:t>
            </a:r>
            <a:r>
              <a:rPr lang="es-GT" sz="2100" dirty="0">
                <a:latin typeface="Rockwell" panose="02060603020205020403" pitchFamily="18" charset="0"/>
              </a:rPr>
              <a:t> </a:t>
            </a:r>
            <a:r>
              <a:rPr lang="es-GT" sz="2100" dirty="0" err="1">
                <a:latin typeface="Rockwell" panose="02060603020205020403" pitchFamily="18" charset="0"/>
              </a:rPr>
              <a:t>it</a:t>
            </a:r>
            <a:r>
              <a:rPr lang="es-GT" sz="2100" dirty="0">
                <a:latin typeface="Rockwell" panose="02060603020205020403" pitchFamily="18" charset="0"/>
              </a:rPr>
              <a:t>, so </a:t>
            </a:r>
            <a:r>
              <a:rPr lang="es-GT" sz="2100" dirty="0" err="1">
                <a:latin typeface="Rockwell" panose="02060603020205020403" pitchFamily="18" charset="0"/>
              </a:rPr>
              <a:t>the</a:t>
            </a:r>
            <a:r>
              <a:rPr lang="es-GT" sz="2100" dirty="0">
                <a:latin typeface="Rockwell" panose="02060603020205020403" pitchFamily="18" charset="0"/>
              </a:rPr>
              <a:t> </a:t>
            </a:r>
            <a:r>
              <a:rPr lang="es-GT" sz="2100" dirty="0" err="1">
                <a:latin typeface="Rockwell" panose="02060603020205020403" pitchFamily="18" charset="0"/>
              </a:rPr>
              <a:t>land</a:t>
            </a:r>
            <a:r>
              <a:rPr lang="es-GT" sz="2100" dirty="0">
                <a:latin typeface="Rockwell" panose="02060603020205020403" pitchFamily="18" charset="0"/>
              </a:rPr>
              <a:t> has </a:t>
            </a:r>
            <a:r>
              <a:rPr lang="es-GT" sz="2100" dirty="0" err="1">
                <a:latin typeface="Rockwell" panose="02060603020205020403" pitchFamily="18" charset="0"/>
              </a:rPr>
              <a:t>spewed</a:t>
            </a:r>
            <a:r>
              <a:rPr lang="es-GT" sz="2100" dirty="0">
                <a:latin typeface="Rockwell" panose="02060603020205020403" pitchFamily="18" charset="0"/>
              </a:rPr>
              <a:t> </a:t>
            </a:r>
            <a:r>
              <a:rPr lang="es-GT" sz="2100" dirty="0" err="1">
                <a:latin typeface="Rockwell" panose="02060603020205020403" pitchFamily="18" charset="0"/>
              </a:rPr>
              <a:t>out</a:t>
            </a:r>
            <a:r>
              <a:rPr lang="es-GT" sz="2100" dirty="0">
                <a:latin typeface="Rockwell" panose="02060603020205020403" pitchFamily="18" charset="0"/>
              </a:rPr>
              <a:t> </a:t>
            </a:r>
            <a:r>
              <a:rPr lang="es-GT" sz="2100" dirty="0" err="1">
                <a:latin typeface="Rockwell" panose="02060603020205020403" pitchFamily="18" charset="0"/>
              </a:rPr>
              <a:t>its</a:t>
            </a:r>
            <a:r>
              <a:rPr lang="es-GT" sz="2100" dirty="0">
                <a:latin typeface="Rockwell" panose="02060603020205020403" pitchFamily="18" charset="0"/>
              </a:rPr>
              <a:t> </a:t>
            </a:r>
            <a:r>
              <a:rPr lang="es-GT" sz="2100" dirty="0" err="1">
                <a:latin typeface="Rockwell" panose="02060603020205020403" pitchFamily="18" charset="0"/>
              </a:rPr>
              <a:t>inhabitants</a:t>
            </a:r>
            <a:r>
              <a:rPr lang="es-GT" sz="2100" dirty="0">
                <a:latin typeface="Rockwell" panose="02060603020205020403" pitchFamily="18" charset="0"/>
              </a:rPr>
              <a:t>.”</a:t>
            </a:r>
          </a:p>
        </p:txBody>
      </p:sp>
    </p:spTree>
    <p:extLst>
      <p:ext uri="{BB962C8B-B14F-4D97-AF65-F5344CB8AC3E}">
        <p14:creationId xmlns:p14="http://schemas.microsoft.com/office/powerpoint/2010/main" val="1440592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1103431"/>
          </a:xfrm>
        </p:spPr>
        <p:txBody>
          <a:bodyPr>
            <a:noAutofit/>
          </a:bodyPr>
          <a:lstStyle/>
          <a:p>
            <a:pPr algn="ctr"/>
            <a:r>
              <a:rPr lang="en-US" sz="6400" b="1" u="sng" dirty="0" smtClean="0">
                <a:latin typeface="Rockwell" panose="02060603020205020403" pitchFamily="18" charset="0"/>
              </a:rPr>
              <a:t>Sexual Morality</a:t>
            </a:r>
            <a:endParaRPr lang="es-GT" sz="6400" b="1" u="sng" dirty="0">
              <a:latin typeface="Rockwell" panose="02060603020205020403" pitchFamily="18" charset="0"/>
            </a:endParaRPr>
          </a:p>
        </p:txBody>
      </p:sp>
      <p:sp>
        <p:nvSpPr>
          <p:cNvPr id="3" name="TextBox 2"/>
          <p:cNvSpPr txBox="1"/>
          <p:nvPr/>
        </p:nvSpPr>
        <p:spPr>
          <a:xfrm>
            <a:off x="104930" y="1103432"/>
            <a:ext cx="8924769" cy="830997"/>
          </a:xfrm>
          <a:prstGeom prst="rect">
            <a:avLst/>
          </a:prstGeom>
          <a:solidFill>
            <a:srgbClr val="00B0F0"/>
          </a:solidFill>
        </p:spPr>
        <p:txBody>
          <a:bodyPr wrap="square" rtlCol="0">
            <a:spAutoFit/>
          </a:bodyPr>
          <a:lstStyle/>
          <a:p>
            <a:pPr algn="ctr"/>
            <a:r>
              <a:rPr lang="en-US" sz="4800" dirty="0" smtClean="0">
                <a:solidFill>
                  <a:srgbClr val="002060"/>
                </a:solidFill>
                <a:effectLst>
                  <a:outerShdw blurRad="38100" dist="38100" dir="2700000" algn="tl">
                    <a:srgbClr val="000000">
                      <a:alpha val="43137"/>
                    </a:srgbClr>
                  </a:outerShdw>
                </a:effectLst>
                <a:latin typeface="Rockwell" panose="02060603020205020403" pitchFamily="18" charset="0"/>
              </a:rPr>
              <a:t>“Uncover The Nakedness”</a:t>
            </a:r>
            <a:endParaRPr lang="es-GT" sz="4800" dirty="0">
              <a:solidFill>
                <a:srgbClr val="002060"/>
              </a:solidFill>
              <a:effectLst>
                <a:outerShdw blurRad="38100" dist="38100" dir="2700000" algn="tl">
                  <a:srgbClr val="000000">
                    <a:alpha val="43137"/>
                  </a:srgbClr>
                </a:outerShdw>
              </a:effectLst>
              <a:latin typeface="Rockwell" panose="02060603020205020403" pitchFamily="18" charset="0"/>
            </a:endParaRPr>
          </a:p>
        </p:txBody>
      </p:sp>
      <p:sp>
        <p:nvSpPr>
          <p:cNvPr id="2" name="Rectangle 1"/>
          <p:cNvSpPr/>
          <p:nvPr/>
        </p:nvSpPr>
        <p:spPr>
          <a:xfrm>
            <a:off x="104930" y="2059906"/>
            <a:ext cx="8924769" cy="4585871"/>
          </a:xfrm>
          <a:prstGeom prst="rect">
            <a:avLst/>
          </a:prstGeom>
          <a:ln w="28575">
            <a:solidFill>
              <a:schemeClr val="tx1"/>
            </a:solidFill>
          </a:ln>
        </p:spPr>
        <p:txBody>
          <a:bodyPr wrap="square">
            <a:spAutoFit/>
          </a:bodyPr>
          <a:lstStyle/>
          <a:p>
            <a:pPr marL="342900" indent="-342900">
              <a:buFont typeface="Courier New" panose="02070309020205020404" pitchFamily="49" charset="0"/>
              <a:buChar char="o"/>
            </a:pPr>
            <a:r>
              <a:rPr lang="en-US" sz="2000" b="1" dirty="0" smtClean="0">
                <a:solidFill>
                  <a:srgbClr val="000000"/>
                </a:solidFill>
                <a:latin typeface="Rockwell" panose="02060603020205020403" pitchFamily="18" charset="0"/>
              </a:rPr>
              <a:t>Lev 18:7a</a:t>
            </a:r>
            <a:r>
              <a:rPr lang="en-US" sz="2000" dirty="0" smtClean="0">
                <a:solidFill>
                  <a:srgbClr val="000000"/>
                </a:solidFill>
                <a:latin typeface="Rockwell" panose="02060603020205020403" pitchFamily="18" charset="0"/>
              </a:rPr>
              <a:t> – “You </a:t>
            </a:r>
            <a:r>
              <a:rPr lang="en-US" sz="2000" dirty="0">
                <a:solidFill>
                  <a:srgbClr val="000000"/>
                </a:solidFill>
                <a:latin typeface="Rockwell" panose="02060603020205020403" pitchFamily="18" charset="0"/>
              </a:rPr>
              <a:t>shall not uncover the nakedness of your </a:t>
            </a:r>
            <a:r>
              <a:rPr lang="en-US" sz="2000" dirty="0" smtClean="0">
                <a:solidFill>
                  <a:srgbClr val="000000"/>
                </a:solidFill>
                <a:latin typeface="Rockwell" panose="02060603020205020403" pitchFamily="18" charset="0"/>
              </a:rPr>
              <a:t>father…”</a:t>
            </a:r>
          </a:p>
          <a:p>
            <a:pPr marL="800100" lvl="1" indent="-342900">
              <a:buFont typeface="Arial" panose="020B0604020202020204" pitchFamily="34" charset="0"/>
              <a:buChar char="•"/>
            </a:pPr>
            <a:r>
              <a:rPr lang="en-US" dirty="0" smtClean="0">
                <a:solidFill>
                  <a:srgbClr val="000000"/>
                </a:solidFill>
                <a:latin typeface="Rockwell" panose="02060603020205020403" pitchFamily="18" charset="0"/>
              </a:rPr>
              <a:t>Ham &amp; Noah (Gen 9:22); Lot &amp; his daughters (Gen 19:30-38)</a:t>
            </a:r>
          </a:p>
          <a:p>
            <a:pPr marL="800100" lvl="1" indent="-342900">
              <a:buFont typeface="Arial" panose="020B0604020202020204" pitchFamily="34" charset="0"/>
              <a:buChar char="•"/>
            </a:pPr>
            <a:endParaRPr lang="en-US" sz="2000" dirty="0" smtClean="0">
              <a:solidFill>
                <a:srgbClr val="000000"/>
              </a:solidFill>
              <a:latin typeface="Rockwell" panose="02060603020205020403" pitchFamily="18" charset="0"/>
            </a:endParaRPr>
          </a:p>
          <a:p>
            <a:pPr marL="342900" indent="-342900">
              <a:buFont typeface="Courier New" panose="02070309020205020404" pitchFamily="49" charset="0"/>
              <a:buChar char="o"/>
            </a:pPr>
            <a:r>
              <a:rPr lang="en-US" sz="2000" b="1" dirty="0" smtClean="0">
                <a:latin typeface="Rockwell" panose="02060603020205020403" pitchFamily="18" charset="0"/>
              </a:rPr>
              <a:t>Lev 18:8</a:t>
            </a:r>
            <a:r>
              <a:rPr lang="en-US" sz="2000" dirty="0" smtClean="0">
                <a:latin typeface="Rockwell" panose="02060603020205020403" pitchFamily="18" charset="0"/>
              </a:rPr>
              <a:t> – “</a:t>
            </a:r>
            <a:r>
              <a:rPr lang="en-US" sz="2000" dirty="0">
                <a:latin typeface="Rockwell" panose="02060603020205020403" pitchFamily="18" charset="0"/>
              </a:rPr>
              <a:t>You shall not uncover the nakedness of your father’s wife; it is your father’s nakedness</a:t>
            </a:r>
            <a:r>
              <a:rPr lang="en-US" sz="2000" dirty="0" smtClean="0">
                <a:latin typeface="Rockwell" panose="02060603020205020403" pitchFamily="18" charset="0"/>
              </a:rPr>
              <a:t>.”</a:t>
            </a:r>
          </a:p>
          <a:p>
            <a:pPr marL="800100" lvl="1" indent="-342900">
              <a:buFont typeface="Arial" panose="020B0604020202020204" pitchFamily="34" charset="0"/>
              <a:buChar char="•"/>
            </a:pPr>
            <a:r>
              <a:rPr lang="en-US" dirty="0" smtClean="0">
                <a:latin typeface="Rockwell" panose="02060603020205020403" pitchFamily="18" charset="0"/>
              </a:rPr>
              <a:t>Reuben &amp; Bilhah (Gen 35:22)</a:t>
            </a:r>
          </a:p>
          <a:p>
            <a:pPr marL="800100" lvl="1" indent="-342900">
              <a:buFont typeface="Arial" panose="020B0604020202020204" pitchFamily="34" charset="0"/>
              <a:buChar char="•"/>
            </a:pPr>
            <a:endParaRPr lang="en-US" sz="2000" dirty="0" smtClean="0">
              <a:latin typeface="Rockwell" panose="02060603020205020403" pitchFamily="18" charset="0"/>
            </a:endParaRPr>
          </a:p>
          <a:p>
            <a:pPr marL="342900" indent="-342900">
              <a:buFont typeface="Courier New" panose="02070309020205020404" pitchFamily="49" charset="0"/>
              <a:buChar char="o"/>
            </a:pPr>
            <a:r>
              <a:rPr lang="en-US" sz="2000" b="1" dirty="0" smtClean="0">
                <a:latin typeface="Rockwell" panose="02060603020205020403" pitchFamily="18" charset="0"/>
              </a:rPr>
              <a:t>Lev 18:9</a:t>
            </a:r>
            <a:r>
              <a:rPr lang="en-US" sz="2000" dirty="0" smtClean="0">
                <a:latin typeface="Rockwell" panose="02060603020205020403" pitchFamily="18" charset="0"/>
              </a:rPr>
              <a:t> – “</a:t>
            </a:r>
            <a:r>
              <a:rPr lang="en-US" sz="2000" dirty="0">
                <a:latin typeface="Rockwell" panose="02060603020205020403" pitchFamily="18" charset="0"/>
              </a:rPr>
              <a:t>The nakedness of your sister, either your father’s daughter or your mother’s daughter, whether born at home or born outside, their nakedness you shall not uncover</a:t>
            </a:r>
            <a:r>
              <a:rPr lang="en-US" sz="2000" dirty="0" smtClean="0">
                <a:latin typeface="Rockwell" panose="02060603020205020403" pitchFamily="18" charset="0"/>
              </a:rPr>
              <a:t>.”</a:t>
            </a:r>
          </a:p>
          <a:p>
            <a:pPr marL="800100" lvl="1" indent="-342900">
              <a:buFont typeface="Arial" panose="020B0604020202020204" pitchFamily="34" charset="0"/>
              <a:buChar char="•"/>
            </a:pPr>
            <a:r>
              <a:rPr lang="en-US" dirty="0" smtClean="0">
                <a:latin typeface="Rockwell" panose="02060603020205020403" pitchFamily="18" charset="0"/>
              </a:rPr>
              <a:t>Abraham and Sarah (Gen 20:12)</a:t>
            </a:r>
          </a:p>
          <a:p>
            <a:pPr marL="800100" lvl="1" indent="-342900">
              <a:buFont typeface="Arial" panose="020B0604020202020204" pitchFamily="34" charset="0"/>
              <a:buChar char="•"/>
            </a:pPr>
            <a:endParaRPr lang="en-US" sz="2000" dirty="0" smtClean="0">
              <a:latin typeface="Rockwell" panose="02060603020205020403" pitchFamily="18" charset="0"/>
            </a:endParaRPr>
          </a:p>
          <a:p>
            <a:pPr marL="342900" indent="-342900">
              <a:buFont typeface="Courier New" panose="02070309020205020404" pitchFamily="49" charset="0"/>
              <a:buChar char="o"/>
            </a:pPr>
            <a:r>
              <a:rPr lang="en-US" sz="2000" b="1" dirty="0" smtClean="0">
                <a:latin typeface="Rockwell" panose="02060603020205020403" pitchFamily="18" charset="0"/>
              </a:rPr>
              <a:t>Lev 18:15</a:t>
            </a:r>
            <a:r>
              <a:rPr lang="en-US" sz="2000" dirty="0" smtClean="0">
                <a:latin typeface="Rockwell" panose="02060603020205020403" pitchFamily="18" charset="0"/>
              </a:rPr>
              <a:t> – “</a:t>
            </a:r>
            <a:r>
              <a:rPr lang="en-US" sz="2000" dirty="0">
                <a:latin typeface="Rockwell" panose="02060603020205020403" pitchFamily="18" charset="0"/>
              </a:rPr>
              <a:t>You shall not uncover the nakedness of your daughter-in-law; she is your son’s wife, you shall not uncover her nakedness</a:t>
            </a:r>
            <a:r>
              <a:rPr lang="en-US" sz="2000" dirty="0" smtClean="0">
                <a:latin typeface="Rockwell" panose="02060603020205020403" pitchFamily="18" charset="0"/>
              </a:rPr>
              <a:t>.”</a:t>
            </a:r>
          </a:p>
          <a:p>
            <a:pPr marL="800100" lvl="1" indent="-342900">
              <a:buFont typeface="Arial" panose="020B0604020202020204" pitchFamily="34" charset="0"/>
              <a:buChar char="•"/>
            </a:pPr>
            <a:r>
              <a:rPr lang="en-US" dirty="0" smtClean="0">
                <a:latin typeface="Rockwell" panose="02060603020205020403" pitchFamily="18" charset="0"/>
              </a:rPr>
              <a:t>Judah &amp; Tamar (Gen </a:t>
            </a:r>
            <a:r>
              <a:rPr lang="es-GT" dirty="0" smtClean="0">
                <a:latin typeface="Rockwell" panose="02060603020205020403" pitchFamily="18" charset="0"/>
              </a:rPr>
              <a:t>38)</a:t>
            </a:r>
            <a:endParaRPr lang="en-US" dirty="0" smtClean="0">
              <a:latin typeface="Rockwell" panose="02060603020205020403" pitchFamily="18" charset="0"/>
            </a:endParaRPr>
          </a:p>
        </p:txBody>
      </p:sp>
    </p:spTree>
    <p:extLst>
      <p:ext uri="{BB962C8B-B14F-4D97-AF65-F5344CB8AC3E}">
        <p14:creationId xmlns:p14="http://schemas.microsoft.com/office/powerpoint/2010/main" val="2062352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500"/>
                                        <p:tgtEl>
                                          <p:spTgt spid="2">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500"/>
                                        <p:tgtEl>
                                          <p:spTgt spid="2">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fade">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1103431"/>
          </a:xfrm>
        </p:spPr>
        <p:txBody>
          <a:bodyPr>
            <a:noAutofit/>
          </a:bodyPr>
          <a:lstStyle/>
          <a:p>
            <a:pPr algn="ctr"/>
            <a:r>
              <a:rPr lang="en-US" sz="6400" b="1" u="sng" dirty="0" smtClean="0">
                <a:latin typeface="Rockwell" panose="02060603020205020403" pitchFamily="18" charset="0"/>
              </a:rPr>
              <a:t>Sexual Morality</a:t>
            </a:r>
            <a:endParaRPr lang="es-GT" sz="6400" b="1" u="sng" dirty="0">
              <a:latin typeface="Rockwell" panose="02060603020205020403" pitchFamily="18" charset="0"/>
            </a:endParaRPr>
          </a:p>
        </p:txBody>
      </p:sp>
      <p:sp>
        <p:nvSpPr>
          <p:cNvPr id="3" name="TextBox 2"/>
          <p:cNvSpPr txBox="1"/>
          <p:nvPr/>
        </p:nvSpPr>
        <p:spPr>
          <a:xfrm>
            <a:off x="119920" y="1103432"/>
            <a:ext cx="8909779" cy="830997"/>
          </a:xfrm>
          <a:prstGeom prst="rect">
            <a:avLst/>
          </a:prstGeom>
          <a:solidFill>
            <a:srgbClr val="00B0F0"/>
          </a:solidFill>
        </p:spPr>
        <p:txBody>
          <a:bodyPr wrap="square" rtlCol="0">
            <a:spAutoFit/>
          </a:bodyPr>
          <a:lstStyle/>
          <a:p>
            <a:pPr algn="ctr"/>
            <a:r>
              <a:rPr lang="en-US" sz="4800" dirty="0" smtClean="0">
                <a:solidFill>
                  <a:srgbClr val="002060"/>
                </a:solidFill>
                <a:effectLst>
                  <a:outerShdw blurRad="38100" dist="38100" dir="2700000" algn="tl">
                    <a:srgbClr val="000000">
                      <a:alpha val="43137"/>
                    </a:srgbClr>
                  </a:outerShdw>
                </a:effectLst>
                <a:latin typeface="Rockwell" panose="02060603020205020403" pitchFamily="18" charset="0"/>
              </a:rPr>
              <a:t>“Uncover The Nakedness”</a:t>
            </a:r>
            <a:endParaRPr lang="es-GT" sz="4800" dirty="0">
              <a:solidFill>
                <a:srgbClr val="002060"/>
              </a:solidFill>
              <a:effectLst>
                <a:outerShdw blurRad="38100" dist="38100" dir="2700000" algn="tl">
                  <a:srgbClr val="000000">
                    <a:alpha val="43137"/>
                  </a:srgbClr>
                </a:outerShdw>
              </a:effectLst>
              <a:latin typeface="Rockwell" panose="02060603020205020403" pitchFamily="18" charset="0"/>
            </a:endParaRPr>
          </a:p>
        </p:txBody>
      </p:sp>
      <p:sp>
        <p:nvSpPr>
          <p:cNvPr id="2" name="Rectangle 1"/>
          <p:cNvSpPr/>
          <p:nvPr/>
        </p:nvSpPr>
        <p:spPr>
          <a:xfrm>
            <a:off x="119920" y="1964353"/>
            <a:ext cx="8909779" cy="4893647"/>
          </a:xfrm>
          <a:prstGeom prst="rect">
            <a:avLst/>
          </a:prstGeom>
          <a:ln w="28575">
            <a:solidFill>
              <a:schemeClr val="tx1"/>
            </a:solidFill>
          </a:ln>
        </p:spPr>
        <p:txBody>
          <a:bodyPr wrap="square">
            <a:spAutoFit/>
          </a:bodyPr>
          <a:lstStyle/>
          <a:p>
            <a:pPr marL="342900" indent="-342900">
              <a:buFont typeface="Courier New" panose="02070309020205020404" pitchFamily="49" charset="0"/>
              <a:buChar char="o"/>
            </a:pPr>
            <a:r>
              <a:rPr lang="en-US" sz="2000" b="1" dirty="0" smtClean="0">
                <a:solidFill>
                  <a:srgbClr val="000000"/>
                </a:solidFill>
                <a:latin typeface="Rockwell" panose="02060603020205020403" pitchFamily="18" charset="0"/>
              </a:rPr>
              <a:t>Lev 18:18</a:t>
            </a:r>
            <a:r>
              <a:rPr lang="en-US" sz="2000" dirty="0" smtClean="0">
                <a:solidFill>
                  <a:srgbClr val="000000"/>
                </a:solidFill>
                <a:latin typeface="Rockwell" panose="02060603020205020403" pitchFamily="18" charset="0"/>
              </a:rPr>
              <a:t> – “Y</a:t>
            </a:r>
            <a:r>
              <a:rPr lang="en-US" sz="2000" dirty="0" smtClean="0">
                <a:latin typeface="Rockwell" panose="02060603020205020403" pitchFamily="18" charset="0"/>
              </a:rPr>
              <a:t>ou </a:t>
            </a:r>
            <a:r>
              <a:rPr lang="en-US" sz="2000" dirty="0">
                <a:latin typeface="Rockwell" panose="02060603020205020403" pitchFamily="18" charset="0"/>
              </a:rPr>
              <a:t>shall </a:t>
            </a:r>
            <a:r>
              <a:rPr lang="en-US" sz="2000" dirty="0" smtClean="0">
                <a:latin typeface="Rockwell" panose="02060603020205020403" pitchFamily="18" charset="0"/>
              </a:rPr>
              <a:t>not</a:t>
            </a:r>
            <a:r>
              <a:rPr lang="en-US" sz="2000" dirty="0">
                <a:latin typeface="Rockwell" panose="02060603020205020403" pitchFamily="18" charset="0"/>
              </a:rPr>
              <a:t> </a:t>
            </a:r>
            <a:r>
              <a:rPr lang="en-US" sz="2000" dirty="0" smtClean="0">
                <a:latin typeface="Rockwell" panose="02060603020205020403" pitchFamily="18" charset="0"/>
              </a:rPr>
              <a:t>marry </a:t>
            </a:r>
            <a:r>
              <a:rPr lang="en-US" sz="2000" dirty="0">
                <a:latin typeface="Rockwell" panose="02060603020205020403" pitchFamily="18" charset="0"/>
              </a:rPr>
              <a:t>a woman in addition </a:t>
            </a:r>
            <a:r>
              <a:rPr lang="en-US" sz="2000" dirty="0" smtClean="0">
                <a:latin typeface="Rockwell" panose="02060603020205020403" pitchFamily="18" charset="0"/>
              </a:rPr>
              <a:t>to</a:t>
            </a:r>
            <a:r>
              <a:rPr lang="en-US" sz="2000" dirty="0">
                <a:latin typeface="Rockwell" panose="02060603020205020403" pitchFamily="18" charset="0"/>
              </a:rPr>
              <a:t> </a:t>
            </a:r>
            <a:r>
              <a:rPr lang="en-US" sz="2000" dirty="0" smtClean="0">
                <a:latin typeface="Rockwell" panose="02060603020205020403" pitchFamily="18" charset="0"/>
              </a:rPr>
              <a:t>her sister</a:t>
            </a:r>
            <a:r>
              <a:rPr lang="en-US" sz="2000" dirty="0">
                <a:latin typeface="Rockwell" panose="02060603020205020403" pitchFamily="18" charset="0"/>
              </a:rPr>
              <a:t> </a:t>
            </a:r>
            <a:r>
              <a:rPr lang="en-US" sz="2000" dirty="0" smtClean="0">
                <a:latin typeface="Rockwell" panose="02060603020205020403" pitchFamily="18" charset="0"/>
              </a:rPr>
              <a:t>as </a:t>
            </a:r>
            <a:r>
              <a:rPr lang="en-US" sz="2000" dirty="0">
                <a:latin typeface="Rockwell" panose="02060603020205020403" pitchFamily="18" charset="0"/>
              </a:rPr>
              <a:t>a rival while she is alive, to uncover her nakedness.</a:t>
            </a:r>
            <a:r>
              <a:rPr lang="en-US" sz="2000" dirty="0" smtClean="0">
                <a:solidFill>
                  <a:srgbClr val="000000"/>
                </a:solidFill>
                <a:latin typeface="Rockwell" panose="02060603020205020403" pitchFamily="18" charset="0"/>
              </a:rPr>
              <a:t>”</a:t>
            </a:r>
          </a:p>
          <a:p>
            <a:pPr marL="800100" lvl="1" indent="-342900">
              <a:buFont typeface="Arial" panose="020B0604020202020204" pitchFamily="34" charset="0"/>
              <a:buChar char="•"/>
            </a:pPr>
            <a:r>
              <a:rPr lang="en-US" dirty="0" smtClean="0">
                <a:solidFill>
                  <a:srgbClr val="000000"/>
                </a:solidFill>
                <a:latin typeface="Rockwell" panose="02060603020205020403" pitchFamily="18" charset="0"/>
              </a:rPr>
              <a:t>Jacob, Rachel, &amp; Leah (Gen 29:21-30)</a:t>
            </a:r>
          </a:p>
          <a:p>
            <a:pPr marL="800100" lvl="1" indent="-342900">
              <a:buFont typeface="Arial" panose="020B0604020202020204" pitchFamily="34" charset="0"/>
              <a:buChar char="•"/>
            </a:pPr>
            <a:endParaRPr lang="en-US" sz="600" dirty="0" smtClean="0">
              <a:solidFill>
                <a:srgbClr val="000000"/>
              </a:solidFill>
              <a:latin typeface="Rockwell" panose="02060603020205020403" pitchFamily="18" charset="0"/>
            </a:endParaRPr>
          </a:p>
          <a:p>
            <a:pPr marL="342900" indent="-342900">
              <a:buFont typeface="Courier New" panose="02070309020205020404" pitchFamily="49" charset="0"/>
              <a:buChar char="o"/>
            </a:pPr>
            <a:r>
              <a:rPr lang="en-US" sz="2000" b="1" dirty="0" smtClean="0">
                <a:solidFill>
                  <a:srgbClr val="000000"/>
                </a:solidFill>
                <a:latin typeface="Rockwell" panose="02060603020205020403" pitchFamily="18" charset="0"/>
              </a:rPr>
              <a:t>Lev 18:19</a:t>
            </a:r>
            <a:r>
              <a:rPr lang="en-US" sz="2000" dirty="0" smtClean="0">
                <a:solidFill>
                  <a:srgbClr val="000000"/>
                </a:solidFill>
                <a:latin typeface="Rockwell" panose="02060603020205020403" pitchFamily="18" charset="0"/>
              </a:rPr>
              <a:t> – “</a:t>
            </a:r>
            <a:r>
              <a:rPr lang="en-US" sz="2000" dirty="0">
                <a:latin typeface="Rockwell" panose="02060603020205020403" pitchFamily="18" charset="0"/>
              </a:rPr>
              <a:t>Also you shall not approach a woman to uncover her nakedness during her menstrual impurity</a:t>
            </a:r>
            <a:r>
              <a:rPr lang="en-US" sz="2000" dirty="0" smtClean="0">
                <a:latin typeface="Rockwell" panose="02060603020205020403" pitchFamily="18" charset="0"/>
              </a:rPr>
              <a:t>.</a:t>
            </a:r>
            <a:r>
              <a:rPr lang="en-US" sz="2000" dirty="0" smtClean="0">
                <a:solidFill>
                  <a:srgbClr val="000000"/>
                </a:solidFill>
                <a:latin typeface="Rockwell" panose="02060603020205020403" pitchFamily="18" charset="0"/>
              </a:rPr>
              <a:t>”</a:t>
            </a:r>
          </a:p>
          <a:p>
            <a:pPr marL="800100" lvl="1" indent="-342900">
              <a:buFont typeface="Arial" panose="020B0604020202020204" pitchFamily="34" charset="0"/>
              <a:buChar char="•"/>
            </a:pPr>
            <a:r>
              <a:rPr lang="en-US" dirty="0" smtClean="0">
                <a:solidFill>
                  <a:srgbClr val="000000"/>
                </a:solidFill>
                <a:latin typeface="Rockwell" panose="02060603020205020403" pitchFamily="18" charset="0"/>
              </a:rPr>
              <a:t>Rachel (Gen 29:34-35)</a:t>
            </a:r>
          </a:p>
          <a:p>
            <a:pPr marL="800100" lvl="1" indent="-342900">
              <a:buFont typeface="Arial" panose="020B0604020202020204" pitchFamily="34" charset="0"/>
              <a:buChar char="•"/>
            </a:pPr>
            <a:endParaRPr lang="en-US" sz="600" dirty="0" smtClean="0">
              <a:solidFill>
                <a:srgbClr val="000000"/>
              </a:solidFill>
              <a:latin typeface="Rockwell" panose="02060603020205020403" pitchFamily="18" charset="0"/>
            </a:endParaRPr>
          </a:p>
          <a:p>
            <a:pPr marL="342900" indent="-342900">
              <a:buFont typeface="Courier New" panose="02070309020205020404" pitchFamily="49" charset="0"/>
              <a:buChar char="o"/>
            </a:pPr>
            <a:r>
              <a:rPr lang="en-US" sz="2000" b="1" dirty="0" smtClean="0">
                <a:solidFill>
                  <a:srgbClr val="000000"/>
                </a:solidFill>
                <a:latin typeface="Rockwell" panose="02060603020205020403" pitchFamily="18" charset="0"/>
              </a:rPr>
              <a:t>Lev 18:20</a:t>
            </a:r>
            <a:r>
              <a:rPr lang="en-US" sz="2000" dirty="0" smtClean="0">
                <a:solidFill>
                  <a:srgbClr val="000000"/>
                </a:solidFill>
                <a:latin typeface="Rockwell" panose="02060603020205020403" pitchFamily="18" charset="0"/>
              </a:rPr>
              <a:t> – “</a:t>
            </a:r>
            <a:r>
              <a:rPr lang="en-US" sz="2000" dirty="0">
                <a:latin typeface="Rockwell" panose="02060603020205020403" pitchFamily="18" charset="0"/>
              </a:rPr>
              <a:t>You shall not have intercourse with your neighbor’s wife, to be defiled with her</a:t>
            </a:r>
            <a:r>
              <a:rPr lang="en-US" sz="2000" dirty="0" smtClean="0">
                <a:latin typeface="Rockwell" panose="02060603020205020403" pitchFamily="18" charset="0"/>
              </a:rPr>
              <a:t>.</a:t>
            </a:r>
            <a:r>
              <a:rPr lang="en-US" sz="2000" dirty="0" smtClean="0">
                <a:solidFill>
                  <a:srgbClr val="000000"/>
                </a:solidFill>
                <a:latin typeface="Rockwell" panose="02060603020205020403" pitchFamily="18" charset="0"/>
              </a:rPr>
              <a:t>”</a:t>
            </a:r>
          </a:p>
          <a:p>
            <a:pPr marL="800100" lvl="1" indent="-342900">
              <a:buFont typeface="Arial" panose="020B0604020202020204" pitchFamily="34" charset="0"/>
              <a:buChar char="•"/>
            </a:pPr>
            <a:r>
              <a:rPr lang="en-US" dirty="0" smtClean="0">
                <a:solidFill>
                  <a:srgbClr val="000000"/>
                </a:solidFill>
                <a:latin typeface="Rockwell" panose="02060603020205020403" pitchFamily="18" charset="0"/>
              </a:rPr>
              <a:t>Potiphar’s wife attempts to seduce Joseph (Gen 39)</a:t>
            </a:r>
          </a:p>
          <a:p>
            <a:pPr marL="800100" lvl="1" indent="-342900">
              <a:buFont typeface="Arial" panose="020B0604020202020204" pitchFamily="34" charset="0"/>
              <a:buChar char="•"/>
            </a:pPr>
            <a:endParaRPr lang="en-US" sz="600" dirty="0" smtClean="0">
              <a:solidFill>
                <a:srgbClr val="000000"/>
              </a:solidFill>
              <a:latin typeface="Rockwell" panose="02060603020205020403" pitchFamily="18" charset="0"/>
            </a:endParaRPr>
          </a:p>
          <a:p>
            <a:pPr marL="342900" indent="-342900">
              <a:buFont typeface="Courier New" panose="02070309020205020404" pitchFamily="49" charset="0"/>
              <a:buChar char="o"/>
            </a:pPr>
            <a:r>
              <a:rPr lang="en-US" sz="2000" b="1" dirty="0" smtClean="0">
                <a:solidFill>
                  <a:srgbClr val="000000"/>
                </a:solidFill>
                <a:latin typeface="Rockwell" panose="02060603020205020403" pitchFamily="18" charset="0"/>
              </a:rPr>
              <a:t>Lev 18:21</a:t>
            </a:r>
            <a:r>
              <a:rPr lang="en-US" sz="2000" dirty="0" smtClean="0">
                <a:solidFill>
                  <a:srgbClr val="000000"/>
                </a:solidFill>
                <a:latin typeface="Rockwell" panose="02060603020205020403" pitchFamily="18" charset="0"/>
              </a:rPr>
              <a:t> – “</a:t>
            </a:r>
            <a:r>
              <a:rPr lang="en-US" sz="2000" dirty="0">
                <a:latin typeface="Rockwell" panose="02060603020205020403" pitchFamily="18" charset="0"/>
              </a:rPr>
              <a:t>You shall not give any of your offspring </a:t>
            </a:r>
            <a:r>
              <a:rPr lang="en-US" sz="2000" dirty="0" smtClean="0">
                <a:latin typeface="Rockwell" panose="02060603020205020403" pitchFamily="18" charset="0"/>
              </a:rPr>
              <a:t>to</a:t>
            </a:r>
            <a:r>
              <a:rPr lang="en-US" sz="2000" dirty="0">
                <a:latin typeface="Rockwell" panose="02060603020205020403" pitchFamily="18" charset="0"/>
              </a:rPr>
              <a:t> </a:t>
            </a:r>
            <a:r>
              <a:rPr lang="en-US" sz="2000" dirty="0" smtClean="0">
                <a:latin typeface="Rockwell" panose="02060603020205020403" pitchFamily="18" charset="0"/>
              </a:rPr>
              <a:t>offer </a:t>
            </a:r>
            <a:r>
              <a:rPr lang="en-US" sz="2000" dirty="0">
                <a:latin typeface="Rockwell" panose="02060603020205020403" pitchFamily="18" charset="0"/>
              </a:rPr>
              <a:t>them to Molech, nor shall you profane the name of your God; I am the </a:t>
            </a:r>
            <a:r>
              <a:rPr lang="en-US" sz="2000" cap="small" dirty="0">
                <a:latin typeface="Rockwell" panose="02060603020205020403" pitchFamily="18" charset="0"/>
              </a:rPr>
              <a:t>Lord</a:t>
            </a:r>
            <a:r>
              <a:rPr lang="en-US" sz="2000" dirty="0" smtClean="0">
                <a:latin typeface="Rockwell" panose="02060603020205020403" pitchFamily="18" charset="0"/>
              </a:rPr>
              <a:t>.</a:t>
            </a:r>
            <a:r>
              <a:rPr lang="en-US" sz="2000" dirty="0" smtClean="0">
                <a:solidFill>
                  <a:srgbClr val="000000"/>
                </a:solidFill>
                <a:latin typeface="Rockwell" panose="02060603020205020403" pitchFamily="18" charset="0"/>
              </a:rPr>
              <a:t>”</a:t>
            </a:r>
          </a:p>
          <a:p>
            <a:pPr marL="800100" lvl="1" indent="-342900">
              <a:buFont typeface="Arial" panose="020B0604020202020204" pitchFamily="34" charset="0"/>
              <a:buChar char="•"/>
            </a:pPr>
            <a:r>
              <a:rPr lang="en-US" dirty="0" smtClean="0">
                <a:solidFill>
                  <a:srgbClr val="000000"/>
                </a:solidFill>
                <a:latin typeface="Rockwell" panose="02060603020205020403" pitchFamily="18" charset="0"/>
              </a:rPr>
              <a:t>Abraham &amp; Isaac (Gen 22)</a:t>
            </a:r>
          </a:p>
          <a:p>
            <a:pPr marL="800100" lvl="1" indent="-342900">
              <a:buFont typeface="Arial" panose="020B0604020202020204" pitchFamily="34" charset="0"/>
              <a:buChar char="•"/>
            </a:pPr>
            <a:endParaRPr lang="en-US" sz="600" dirty="0" smtClean="0">
              <a:solidFill>
                <a:srgbClr val="000000"/>
              </a:solidFill>
              <a:latin typeface="Rockwell" panose="02060603020205020403" pitchFamily="18" charset="0"/>
            </a:endParaRPr>
          </a:p>
          <a:p>
            <a:pPr marL="342900" indent="-342900">
              <a:buFont typeface="Courier New" panose="02070309020205020404" pitchFamily="49" charset="0"/>
              <a:buChar char="o"/>
            </a:pPr>
            <a:r>
              <a:rPr lang="en-US" sz="2000" b="1" dirty="0" smtClean="0">
                <a:solidFill>
                  <a:srgbClr val="000000"/>
                </a:solidFill>
                <a:latin typeface="Rockwell" panose="02060603020205020403" pitchFamily="18" charset="0"/>
              </a:rPr>
              <a:t>Lev 18:22</a:t>
            </a:r>
            <a:r>
              <a:rPr lang="en-US" sz="2000" dirty="0" smtClean="0">
                <a:solidFill>
                  <a:srgbClr val="000000"/>
                </a:solidFill>
                <a:latin typeface="Rockwell" panose="02060603020205020403" pitchFamily="18" charset="0"/>
              </a:rPr>
              <a:t> – “</a:t>
            </a:r>
            <a:r>
              <a:rPr lang="en-US" sz="2000" dirty="0">
                <a:latin typeface="Rockwell" panose="02060603020205020403" pitchFamily="18" charset="0"/>
              </a:rPr>
              <a:t>You shall not lie with a male </a:t>
            </a:r>
            <a:r>
              <a:rPr lang="en-US" sz="2000" dirty="0" smtClean="0">
                <a:latin typeface="Rockwell" panose="02060603020205020403" pitchFamily="18" charset="0"/>
              </a:rPr>
              <a:t>as</a:t>
            </a:r>
            <a:r>
              <a:rPr lang="en-US" sz="2000" dirty="0">
                <a:latin typeface="Rockwell" panose="02060603020205020403" pitchFamily="18" charset="0"/>
              </a:rPr>
              <a:t> </a:t>
            </a:r>
            <a:r>
              <a:rPr lang="en-US" sz="2000" dirty="0" smtClean="0">
                <a:latin typeface="Rockwell" panose="02060603020205020403" pitchFamily="18" charset="0"/>
              </a:rPr>
              <a:t>one </a:t>
            </a:r>
            <a:r>
              <a:rPr lang="en-US" sz="2000" dirty="0">
                <a:latin typeface="Rockwell" panose="02060603020205020403" pitchFamily="18" charset="0"/>
              </a:rPr>
              <a:t>lies with a female; it is an abomination</a:t>
            </a:r>
            <a:r>
              <a:rPr lang="en-US" sz="2000" dirty="0" smtClean="0">
                <a:latin typeface="Rockwell" panose="02060603020205020403" pitchFamily="18" charset="0"/>
              </a:rPr>
              <a:t>.</a:t>
            </a:r>
            <a:r>
              <a:rPr lang="en-US" sz="2000" dirty="0" smtClean="0">
                <a:solidFill>
                  <a:srgbClr val="000000"/>
                </a:solidFill>
                <a:latin typeface="Rockwell" panose="02060603020205020403" pitchFamily="18" charset="0"/>
              </a:rPr>
              <a:t>”</a:t>
            </a:r>
          </a:p>
          <a:p>
            <a:pPr marL="800100" lvl="1" indent="-342900">
              <a:buFont typeface="Arial" panose="020B0604020202020204" pitchFamily="34" charset="0"/>
              <a:buChar char="•"/>
            </a:pPr>
            <a:r>
              <a:rPr lang="en-US" dirty="0" smtClean="0">
                <a:solidFill>
                  <a:srgbClr val="000000"/>
                </a:solidFill>
                <a:latin typeface="Rockwell" panose="02060603020205020403" pitchFamily="18" charset="0"/>
              </a:rPr>
              <a:t>Sodom &amp; Gomorrah (Gen 19:4-5)</a:t>
            </a:r>
          </a:p>
        </p:txBody>
      </p:sp>
    </p:spTree>
    <p:extLst>
      <p:ext uri="{BB962C8B-B14F-4D97-AF65-F5344CB8AC3E}">
        <p14:creationId xmlns:p14="http://schemas.microsoft.com/office/powerpoint/2010/main" val="427326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Effect transition="in" filter="fade">
                                      <p:cBhvr>
                                        <p:cTn id="15" dur="500"/>
                                        <p:tgtEl>
                                          <p:spTgt spid="2">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7" end="7"/>
                                            </p:txEl>
                                          </p:spTgt>
                                        </p:tgtEl>
                                        <p:attrNameLst>
                                          <p:attrName>style.visibility</p:attrName>
                                        </p:attrNameLst>
                                      </p:cBhvr>
                                      <p:to>
                                        <p:strVal val="visible"/>
                                      </p:to>
                                    </p:set>
                                    <p:animEffect transition="in" filter="fade">
                                      <p:cBhvr>
                                        <p:cTn id="18" dur="500"/>
                                        <p:tgtEl>
                                          <p:spTgt spid="2">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animEffect transition="in" filter="fade">
                                      <p:cBhvr>
                                        <p:cTn id="23" dur="500"/>
                                        <p:tgtEl>
                                          <p:spTgt spid="2">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10" end="10"/>
                                            </p:txEl>
                                          </p:spTgt>
                                        </p:tgtEl>
                                        <p:attrNameLst>
                                          <p:attrName>style.visibility</p:attrName>
                                        </p:attrNameLst>
                                      </p:cBhvr>
                                      <p:to>
                                        <p:strVal val="visible"/>
                                      </p:to>
                                    </p:set>
                                    <p:animEffect transition="in" filter="fade">
                                      <p:cBhvr>
                                        <p:cTn id="26" dur="500"/>
                                        <p:tgtEl>
                                          <p:spTgt spid="2">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Effect transition="in" filter="fade">
                                      <p:cBhvr>
                                        <p:cTn id="31" dur="500"/>
                                        <p:tgtEl>
                                          <p:spTgt spid="2">
                                            <p:txEl>
                                              <p:pRg st="12" end="1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3" end="13"/>
                                            </p:txEl>
                                          </p:spTgt>
                                        </p:tgtEl>
                                        <p:attrNameLst>
                                          <p:attrName>style.visibility</p:attrName>
                                        </p:attrNameLst>
                                      </p:cBhvr>
                                      <p:to>
                                        <p:strVal val="visible"/>
                                      </p:to>
                                    </p:set>
                                    <p:animEffect transition="in" filter="fade">
                                      <p:cBhvr>
                                        <p:cTn id="34"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
            <a:ext cx="9144000" cy="889128"/>
          </a:xfrm>
        </p:spPr>
        <p:txBody>
          <a:bodyPr>
            <a:noAutofit/>
          </a:bodyPr>
          <a:lstStyle/>
          <a:p>
            <a:pPr algn="ctr"/>
            <a:r>
              <a:rPr lang="en-US" sz="5000" b="1" u="sng" dirty="0" smtClean="0">
                <a:latin typeface="Rockwell" panose="02060603020205020403" pitchFamily="18" charset="0"/>
              </a:rPr>
              <a:t>Holiness Toward God &amp; Man</a:t>
            </a:r>
            <a:endParaRPr lang="es-GT" sz="5000" b="1" u="sng" dirty="0">
              <a:latin typeface="Rockwell" panose="02060603020205020403" pitchFamily="18" charset="0"/>
            </a:endParaRPr>
          </a:p>
        </p:txBody>
      </p:sp>
      <p:sp>
        <p:nvSpPr>
          <p:cNvPr id="7" name="TextBox 6"/>
          <p:cNvSpPr txBox="1"/>
          <p:nvPr/>
        </p:nvSpPr>
        <p:spPr>
          <a:xfrm>
            <a:off x="3622267" y="872594"/>
            <a:ext cx="1899465" cy="5663089"/>
          </a:xfrm>
          <a:prstGeom prst="rect">
            <a:avLst/>
          </a:prstGeom>
          <a:solidFill>
            <a:srgbClr val="002060"/>
          </a:solidFill>
        </p:spPr>
        <p:txBody>
          <a:bodyPr vert="horz" wrap="square" rtlCol="0" anchor="ctr">
            <a:spAutoFit/>
          </a:bodyPr>
          <a:lstStyle/>
          <a:p>
            <a:pPr algn="ctr"/>
            <a:endParaRPr lang="en-US" sz="2800" b="1" dirty="0" smtClean="0">
              <a:solidFill>
                <a:schemeClr val="bg1"/>
              </a:solidFill>
              <a:effectLst>
                <a:outerShdw blurRad="38100" dist="38100" dir="2700000" algn="tl">
                  <a:srgbClr val="000000">
                    <a:alpha val="43137"/>
                  </a:srgbClr>
                </a:outerShdw>
              </a:effectLst>
              <a:latin typeface="Rockwell" panose="02060603020205020403" pitchFamily="18" charset="0"/>
            </a:endParaRPr>
          </a:p>
          <a:p>
            <a:pPr algn="ctr"/>
            <a:endParaRPr lang="en-US" sz="2800" b="1" dirty="0" smtClean="0">
              <a:solidFill>
                <a:schemeClr val="bg1"/>
              </a:solidFill>
              <a:effectLst>
                <a:outerShdw blurRad="38100" dist="38100" dir="2700000" algn="tl">
                  <a:srgbClr val="000000">
                    <a:alpha val="43137"/>
                  </a:srgbClr>
                </a:outerShdw>
              </a:effectLst>
              <a:latin typeface="Rockwell" panose="02060603020205020403" pitchFamily="18" charset="0"/>
            </a:endParaRPr>
          </a:p>
          <a:p>
            <a:pPr algn="ctr"/>
            <a:endParaRPr lang="en-US" sz="1000" b="1" dirty="0" smtClean="0">
              <a:solidFill>
                <a:schemeClr val="bg1"/>
              </a:solidFill>
              <a:effectLst>
                <a:outerShdw blurRad="38100" dist="38100" dir="2700000" algn="tl">
                  <a:srgbClr val="000000">
                    <a:alpha val="43137"/>
                  </a:srgbClr>
                </a:outerShdw>
              </a:effectLst>
              <a:latin typeface="Rockwell" panose="02060603020205020403" pitchFamily="18" charset="0"/>
            </a:endParaRPr>
          </a:p>
          <a:p>
            <a:pPr algn="ctr"/>
            <a:endParaRPr lang="en-US" sz="2600" b="1" dirty="0">
              <a:solidFill>
                <a:schemeClr val="bg1"/>
              </a:solidFill>
              <a:effectLst>
                <a:outerShdw blurRad="38100" dist="38100" dir="2700000" algn="tl">
                  <a:srgbClr val="000000">
                    <a:alpha val="43137"/>
                  </a:srgbClr>
                </a:outerShdw>
              </a:effectLst>
              <a:latin typeface="Rockwell" panose="02060603020205020403" pitchFamily="18" charset="0"/>
            </a:endParaRPr>
          </a:p>
          <a:p>
            <a:pPr algn="ctr"/>
            <a:r>
              <a:rPr lang="en-US" sz="2800" b="1" dirty="0" smtClean="0">
                <a:solidFill>
                  <a:schemeClr val="bg1"/>
                </a:solidFill>
                <a:effectLst>
                  <a:outerShdw blurRad="38100" dist="38100" dir="2700000" algn="tl">
                    <a:srgbClr val="000000">
                      <a:alpha val="43137"/>
                    </a:srgbClr>
                  </a:outerShdw>
                </a:effectLst>
                <a:latin typeface="Rockwell" panose="02060603020205020403" pitchFamily="18" charset="0"/>
              </a:rPr>
              <a:t>Love </a:t>
            </a:r>
          </a:p>
          <a:p>
            <a:pPr algn="ctr"/>
            <a:r>
              <a:rPr lang="en-US" sz="2800" b="1" dirty="0" smtClean="0">
                <a:solidFill>
                  <a:schemeClr val="bg1"/>
                </a:solidFill>
                <a:effectLst>
                  <a:outerShdw blurRad="38100" dist="38100" dir="2700000" algn="tl">
                    <a:srgbClr val="000000">
                      <a:alpha val="43137"/>
                    </a:srgbClr>
                  </a:outerShdw>
                </a:effectLst>
                <a:latin typeface="Rockwell" panose="02060603020205020403" pitchFamily="18" charset="0"/>
              </a:rPr>
              <a:t>Your Neighbor As Yourself</a:t>
            </a:r>
          </a:p>
          <a:p>
            <a:pPr algn="ctr"/>
            <a:r>
              <a:rPr lang="en-US" sz="2800" b="1" dirty="0" smtClean="0">
                <a:solidFill>
                  <a:schemeClr val="bg1"/>
                </a:solidFill>
                <a:effectLst>
                  <a:outerShdw blurRad="38100" dist="38100" dir="2700000" algn="tl">
                    <a:srgbClr val="000000">
                      <a:alpha val="43137"/>
                    </a:srgbClr>
                  </a:outerShdw>
                </a:effectLst>
                <a:latin typeface="Rockwell" panose="02060603020205020403" pitchFamily="18" charset="0"/>
              </a:rPr>
              <a:t>(18b)</a:t>
            </a:r>
          </a:p>
          <a:p>
            <a:pPr algn="ctr"/>
            <a:endParaRPr lang="en-US" sz="2800" b="1" dirty="0" smtClean="0">
              <a:solidFill>
                <a:schemeClr val="bg1"/>
              </a:solidFill>
              <a:effectLst>
                <a:outerShdw blurRad="38100" dist="38100" dir="2700000" algn="tl">
                  <a:srgbClr val="000000">
                    <a:alpha val="43137"/>
                  </a:srgbClr>
                </a:outerShdw>
              </a:effectLst>
              <a:latin typeface="Rockwell" panose="02060603020205020403" pitchFamily="18" charset="0"/>
            </a:endParaRPr>
          </a:p>
          <a:p>
            <a:pPr algn="ctr"/>
            <a:endParaRPr lang="en-US" sz="1000" b="1" dirty="0">
              <a:solidFill>
                <a:schemeClr val="bg1"/>
              </a:solidFill>
              <a:effectLst>
                <a:outerShdw blurRad="38100" dist="38100" dir="2700000" algn="tl">
                  <a:srgbClr val="000000">
                    <a:alpha val="43137"/>
                  </a:srgbClr>
                </a:outerShdw>
              </a:effectLst>
              <a:latin typeface="Rockwell" panose="02060603020205020403" pitchFamily="18" charset="0"/>
            </a:endParaRPr>
          </a:p>
          <a:p>
            <a:pPr algn="ctr"/>
            <a:endParaRPr lang="en-US" sz="1000" b="1" dirty="0" smtClean="0">
              <a:solidFill>
                <a:schemeClr val="bg1"/>
              </a:solidFill>
              <a:effectLst>
                <a:outerShdw blurRad="38100" dist="38100" dir="2700000" algn="tl">
                  <a:srgbClr val="000000">
                    <a:alpha val="43137"/>
                  </a:srgbClr>
                </a:outerShdw>
              </a:effectLst>
              <a:latin typeface="Rockwell" panose="02060603020205020403" pitchFamily="18" charset="0"/>
            </a:endParaRPr>
          </a:p>
          <a:p>
            <a:pPr algn="ctr"/>
            <a:endParaRPr lang="es-GT" sz="4600" b="1"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8" name="TextBox 7"/>
          <p:cNvSpPr txBox="1"/>
          <p:nvPr/>
        </p:nvSpPr>
        <p:spPr>
          <a:xfrm>
            <a:off x="120013" y="855531"/>
            <a:ext cx="3448741"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Be Holy (1-2)</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9" name="TextBox 8"/>
          <p:cNvSpPr txBox="1"/>
          <p:nvPr/>
        </p:nvSpPr>
        <p:spPr>
          <a:xfrm>
            <a:off x="132998" y="1276038"/>
            <a:ext cx="3435756"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Honor Parents (3)”</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0" name="TextBox 9"/>
          <p:cNvSpPr txBox="1"/>
          <p:nvPr/>
        </p:nvSpPr>
        <p:spPr>
          <a:xfrm>
            <a:off x="132998" y="1701735"/>
            <a:ext cx="3435757"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Turn To Idols (4)</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1" name="TextBox 10"/>
          <p:cNvSpPr txBox="1"/>
          <p:nvPr/>
        </p:nvSpPr>
        <p:spPr>
          <a:xfrm>
            <a:off x="120012" y="2121667"/>
            <a:ext cx="344315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Peace Offerings (5-8)</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2" name="TextBox 11"/>
          <p:cNvSpPr txBox="1"/>
          <p:nvPr/>
        </p:nvSpPr>
        <p:spPr>
          <a:xfrm>
            <a:off x="132998" y="2553726"/>
            <a:ext cx="344315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Consider Poor (9-10)</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3" name="TextBox 12"/>
          <p:cNvSpPr txBox="1"/>
          <p:nvPr/>
        </p:nvSpPr>
        <p:spPr>
          <a:xfrm>
            <a:off x="132998" y="2963065"/>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Steal (11a)</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4" name="TextBox 13"/>
          <p:cNvSpPr txBox="1"/>
          <p:nvPr/>
        </p:nvSpPr>
        <p:spPr>
          <a:xfrm>
            <a:off x="132998" y="3383496"/>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Lie To Each Other (11b)</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5" name="TextBox 14"/>
          <p:cNvSpPr txBox="1"/>
          <p:nvPr/>
        </p:nvSpPr>
        <p:spPr>
          <a:xfrm>
            <a:off x="132998" y="3786263"/>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Swear Falsely (12)</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6" name="TextBox 15"/>
          <p:cNvSpPr txBox="1"/>
          <p:nvPr/>
        </p:nvSpPr>
        <p:spPr>
          <a:xfrm>
            <a:off x="132998" y="4189030"/>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Oppress, Deny Wages (13)</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7" name="TextBox 16"/>
          <p:cNvSpPr txBox="1"/>
          <p:nvPr/>
        </p:nvSpPr>
        <p:spPr>
          <a:xfrm>
            <a:off x="132998" y="4594468"/>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Make Fun Of Neighbor (14)</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8" name="TextBox 17"/>
          <p:cNvSpPr txBox="1"/>
          <p:nvPr/>
        </p:nvSpPr>
        <p:spPr>
          <a:xfrm>
            <a:off x="132998" y="5000726"/>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No Partiality (15)</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19" name="TextBox 18"/>
          <p:cNvSpPr txBox="1"/>
          <p:nvPr/>
        </p:nvSpPr>
        <p:spPr>
          <a:xfrm>
            <a:off x="129361" y="5406984"/>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No Slander (16a)</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0" name="TextBox 19"/>
          <p:cNvSpPr txBox="1"/>
          <p:nvPr/>
        </p:nvSpPr>
        <p:spPr>
          <a:xfrm>
            <a:off x="129360" y="5809751"/>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Act When A Life On Line (16b)</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1" name="TextBox 20"/>
          <p:cNvSpPr txBox="1"/>
          <p:nvPr/>
        </p:nvSpPr>
        <p:spPr>
          <a:xfrm>
            <a:off x="120011" y="6212517"/>
            <a:ext cx="3443160"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No Holding Grudges (17-18a)</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2" name="TextBox 21"/>
          <p:cNvSpPr txBox="1"/>
          <p:nvPr/>
        </p:nvSpPr>
        <p:spPr>
          <a:xfrm>
            <a:off x="5552519" y="855532"/>
            <a:ext cx="3521734"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Mix Cattle, Seed, Garments (19)</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3" name="TextBox 22"/>
          <p:cNvSpPr txBox="1"/>
          <p:nvPr/>
        </p:nvSpPr>
        <p:spPr>
          <a:xfrm>
            <a:off x="5552519" y="1276038"/>
            <a:ext cx="3521734"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Lie w/Another’s Slave (20-22) </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4" name="TextBox 23"/>
          <p:cNvSpPr txBox="1"/>
          <p:nvPr/>
        </p:nvSpPr>
        <p:spPr>
          <a:xfrm>
            <a:off x="5565504" y="1701735"/>
            <a:ext cx="350874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Eat Fruit Trees Starting Year 5 (23-25)</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5" name="TextBox 24"/>
          <p:cNvSpPr txBox="1"/>
          <p:nvPr/>
        </p:nvSpPr>
        <p:spPr>
          <a:xfrm>
            <a:off x="5552519" y="2121667"/>
            <a:ext cx="3516308"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No Eating Blood (26a)</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6" name="TextBox 25"/>
          <p:cNvSpPr txBox="1"/>
          <p:nvPr/>
        </p:nvSpPr>
        <p:spPr>
          <a:xfrm>
            <a:off x="5565505" y="2553726"/>
            <a:ext cx="3516308"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No Divination Or Soothsaying (26b)</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7" name="TextBox 26"/>
          <p:cNvSpPr txBox="1"/>
          <p:nvPr/>
        </p:nvSpPr>
        <p:spPr>
          <a:xfrm>
            <a:off x="5565504" y="2963065"/>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No Altering Beard Or Hair (27)</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8" name="TextBox 27"/>
          <p:cNvSpPr txBox="1"/>
          <p:nvPr/>
        </p:nvSpPr>
        <p:spPr>
          <a:xfrm>
            <a:off x="5565504" y="3383496"/>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No Cuts Or Tattoos (28)</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9" name="TextBox 28"/>
          <p:cNvSpPr txBox="1"/>
          <p:nvPr/>
        </p:nvSpPr>
        <p:spPr>
          <a:xfrm>
            <a:off x="5565504" y="3786263"/>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No Making Daughter A Harlot (29)</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0" name="TextBox 29"/>
          <p:cNvSpPr txBox="1"/>
          <p:nvPr/>
        </p:nvSpPr>
        <p:spPr>
          <a:xfrm>
            <a:off x="5565504" y="4189030"/>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Keep The Sabbath (30a)</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1" name="TextBox 30"/>
          <p:cNvSpPr txBox="1"/>
          <p:nvPr/>
        </p:nvSpPr>
        <p:spPr>
          <a:xfrm>
            <a:off x="5565504" y="4594468"/>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Revere The Sanctuary (30b)</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2" name="TextBox 31"/>
          <p:cNvSpPr txBox="1"/>
          <p:nvPr/>
        </p:nvSpPr>
        <p:spPr>
          <a:xfrm>
            <a:off x="5565504" y="5000726"/>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Don’t Use Mediums &amp; Spiritists (31)</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3" name="TextBox 32"/>
          <p:cNvSpPr txBox="1"/>
          <p:nvPr/>
        </p:nvSpPr>
        <p:spPr>
          <a:xfrm>
            <a:off x="5561867" y="5406984"/>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Honor &amp; Rise Up For Elderly (32)</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4" name="TextBox 33"/>
          <p:cNvSpPr txBox="1"/>
          <p:nvPr/>
        </p:nvSpPr>
        <p:spPr>
          <a:xfrm>
            <a:off x="5561866" y="5809751"/>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Love Strangers w/You (33-34)</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5" name="TextBox 34"/>
          <p:cNvSpPr txBox="1"/>
          <p:nvPr/>
        </p:nvSpPr>
        <p:spPr>
          <a:xfrm>
            <a:off x="5561865" y="6212518"/>
            <a:ext cx="3516309" cy="323165"/>
          </a:xfrm>
          <a:prstGeom prst="rect">
            <a:avLst/>
          </a:prstGeom>
          <a:solidFill>
            <a:srgbClr val="0070C0"/>
          </a:solidFill>
        </p:spPr>
        <p:txBody>
          <a:bodyPr wrap="square" rtlCol="0">
            <a:spAutoFit/>
          </a:bodyPr>
          <a:lstStyle/>
          <a:p>
            <a:pPr algn="ctr"/>
            <a:r>
              <a:rPr lang="en-US" sz="1500" dirty="0" smtClean="0">
                <a:solidFill>
                  <a:schemeClr val="bg1"/>
                </a:solidFill>
                <a:effectLst>
                  <a:outerShdw blurRad="38100" dist="38100" dir="2700000" algn="tl">
                    <a:srgbClr val="000000">
                      <a:alpha val="43137"/>
                    </a:srgbClr>
                  </a:outerShdw>
                </a:effectLst>
                <a:latin typeface="Rockwell" panose="02060603020205020403" pitchFamily="18" charset="0"/>
              </a:rPr>
              <a:t>Use Just Weights &amp; Balances (35-36)</a:t>
            </a:r>
            <a:endParaRPr lang="es-GT" sz="1500"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Tree>
    <p:extLst>
      <p:ext uri="{BB962C8B-B14F-4D97-AF65-F5344CB8AC3E}">
        <p14:creationId xmlns:p14="http://schemas.microsoft.com/office/powerpoint/2010/main" val="254605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
            <a:ext cx="9144000" cy="889128"/>
          </a:xfrm>
        </p:spPr>
        <p:txBody>
          <a:bodyPr>
            <a:noAutofit/>
          </a:bodyPr>
          <a:lstStyle/>
          <a:p>
            <a:pPr algn="ctr"/>
            <a:r>
              <a:rPr lang="en-US" sz="5000" b="1" u="sng" dirty="0" smtClean="0">
                <a:latin typeface="Rockwell" panose="02060603020205020403" pitchFamily="18" charset="0"/>
              </a:rPr>
              <a:t>Holiness Toward God &amp; Man</a:t>
            </a:r>
            <a:endParaRPr lang="es-GT" sz="5000" b="1" u="sng" dirty="0">
              <a:latin typeface="Rockwell" panose="02060603020205020403" pitchFamily="18" charset="0"/>
            </a:endParaRPr>
          </a:p>
        </p:txBody>
      </p:sp>
      <p:sp>
        <p:nvSpPr>
          <p:cNvPr id="22" name="TextBox 21"/>
          <p:cNvSpPr txBox="1"/>
          <p:nvPr/>
        </p:nvSpPr>
        <p:spPr>
          <a:xfrm>
            <a:off x="129618" y="2040904"/>
            <a:ext cx="4112181" cy="369332"/>
          </a:xfrm>
          <a:prstGeom prst="rect">
            <a:avLst/>
          </a:prstGeom>
          <a:solidFill>
            <a:srgbClr val="C0000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Regard For The Poor – Lev 19:9-10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6" name="TextBox 35"/>
          <p:cNvSpPr txBox="1"/>
          <p:nvPr/>
        </p:nvSpPr>
        <p:spPr>
          <a:xfrm>
            <a:off x="5025568" y="2040904"/>
            <a:ext cx="4023281" cy="369332"/>
          </a:xfrm>
          <a:prstGeom prst="rect">
            <a:avLst/>
          </a:prstGeom>
          <a:solidFill>
            <a:srgbClr val="7030A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Regard For The Poor – Jas 2:1-7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7" name="TextBox 36"/>
          <p:cNvSpPr txBox="1"/>
          <p:nvPr/>
        </p:nvSpPr>
        <p:spPr>
          <a:xfrm>
            <a:off x="129618" y="2655204"/>
            <a:ext cx="4112180" cy="369332"/>
          </a:xfrm>
          <a:prstGeom prst="rect">
            <a:avLst/>
          </a:prstGeom>
          <a:solidFill>
            <a:srgbClr val="C0000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Honesty In All Things – Lev 19:11-12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8" name="TextBox 37"/>
          <p:cNvSpPr txBox="1"/>
          <p:nvPr/>
        </p:nvSpPr>
        <p:spPr>
          <a:xfrm>
            <a:off x="5025568" y="2655204"/>
            <a:ext cx="4023282" cy="369332"/>
          </a:xfrm>
          <a:prstGeom prst="rect">
            <a:avLst/>
          </a:prstGeom>
          <a:solidFill>
            <a:srgbClr val="7030A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Honesty In All Things – Jas 5:12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39" name="TextBox 38"/>
          <p:cNvSpPr txBox="1"/>
          <p:nvPr/>
        </p:nvSpPr>
        <p:spPr>
          <a:xfrm>
            <a:off x="129618" y="3269504"/>
            <a:ext cx="4112180" cy="369332"/>
          </a:xfrm>
          <a:prstGeom prst="rect">
            <a:avLst/>
          </a:prstGeom>
          <a:solidFill>
            <a:srgbClr val="C0000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Don’t Deny Wages – Lev 19:13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0" name="TextBox 39"/>
          <p:cNvSpPr txBox="1"/>
          <p:nvPr/>
        </p:nvSpPr>
        <p:spPr>
          <a:xfrm>
            <a:off x="5025568" y="3269504"/>
            <a:ext cx="4023282" cy="369332"/>
          </a:xfrm>
          <a:prstGeom prst="rect">
            <a:avLst/>
          </a:prstGeom>
          <a:solidFill>
            <a:srgbClr val="7030A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Don’t Deny Wages – Jas 5:4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1" name="TextBox 40"/>
          <p:cNvSpPr txBox="1"/>
          <p:nvPr/>
        </p:nvSpPr>
        <p:spPr>
          <a:xfrm>
            <a:off x="129618" y="3883804"/>
            <a:ext cx="4112180" cy="369332"/>
          </a:xfrm>
          <a:prstGeom prst="rect">
            <a:avLst/>
          </a:prstGeom>
          <a:solidFill>
            <a:srgbClr val="C0000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No Partiality – Lev 19:15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2" name="TextBox 41"/>
          <p:cNvSpPr txBox="1"/>
          <p:nvPr/>
        </p:nvSpPr>
        <p:spPr>
          <a:xfrm>
            <a:off x="5025568" y="3883804"/>
            <a:ext cx="4023282" cy="369332"/>
          </a:xfrm>
          <a:prstGeom prst="rect">
            <a:avLst/>
          </a:prstGeom>
          <a:solidFill>
            <a:srgbClr val="7030A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No Partiality – Jas 2:9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3" name="TextBox 42"/>
          <p:cNvSpPr txBox="1"/>
          <p:nvPr/>
        </p:nvSpPr>
        <p:spPr>
          <a:xfrm>
            <a:off x="129618" y="4498104"/>
            <a:ext cx="4112180" cy="369332"/>
          </a:xfrm>
          <a:prstGeom prst="rect">
            <a:avLst/>
          </a:prstGeom>
          <a:solidFill>
            <a:srgbClr val="C0000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Don’t Slander – Lev 19:16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4" name="TextBox 43"/>
          <p:cNvSpPr txBox="1"/>
          <p:nvPr/>
        </p:nvSpPr>
        <p:spPr>
          <a:xfrm>
            <a:off x="5025568" y="4502758"/>
            <a:ext cx="4023281" cy="369332"/>
          </a:xfrm>
          <a:prstGeom prst="rect">
            <a:avLst/>
          </a:prstGeom>
          <a:solidFill>
            <a:srgbClr val="7030A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Don’t Slander – Jas 4:11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5" name="TextBox 44"/>
          <p:cNvSpPr txBox="1"/>
          <p:nvPr/>
        </p:nvSpPr>
        <p:spPr>
          <a:xfrm>
            <a:off x="129618" y="5112404"/>
            <a:ext cx="4112180" cy="369332"/>
          </a:xfrm>
          <a:prstGeom prst="rect">
            <a:avLst/>
          </a:prstGeom>
          <a:solidFill>
            <a:srgbClr val="C0000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Rebuke Your Neighbor – Lev 19:17b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6" name="TextBox 45"/>
          <p:cNvSpPr txBox="1"/>
          <p:nvPr/>
        </p:nvSpPr>
        <p:spPr>
          <a:xfrm>
            <a:off x="5025569" y="5112404"/>
            <a:ext cx="4023281" cy="369332"/>
          </a:xfrm>
          <a:prstGeom prst="rect">
            <a:avLst/>
          </a:prstGeom>
          <a:solidFill>
            <a:srgbClr val="7030A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Rebuke Your Neighbor – Jas 5:20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7" name="TextBox 46"/>
          <p:cNvSpPr txBox="1"/>
          <p:nvPr/>
        </p:nvSpPr>
        <p:spPr>
          <a:xfrm>
            <a:off x="129618" y="5726704"/>
            <a:ext cx="4112181" cy="369332"/>
          </a:xfrm>
          <a:prstGeom prst="rect">
            <a:avLst/>
          </a:prstGeom>
          <a:solidFill>
            <a:srgbClr val="C0000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Don’t Hold Grudges – Lev 19:18a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8" name="TextBox 47"/>
          <p:cNvSpPr txBox="1"/>
          <p:nvPr/>
        </p:nvSpPr>
        <p:spPr>
          <a:xfrm>
            <a:off x="5025570" y="5726704"/>
            <a:ext cx="4023281" cy="369332"/>
          </a:xfrm>
          <a:prstGeom prst="rect">
            <a:avLst/>
          </a:prstGeom>
          <a:solidFill>
            <a:srgbClr val="7030A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Don’t Hold Grudges – Jas 5:9 </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49" name="TextBox 48"/>
          <p:cNvSpPr txBox="1"/>
          <p:nvPr/>
        </p:nvSpPr>
        <p:spPr>
          <a:xfrm>
            <a:off x="129619" y="6341004"/>
            <a:ext cx="4112180" cy="369332"/>
          </a:xfrm>
          <a:prstGeom prst="rect">
            <a:avLst/>
          </a:prstGeom>
          <a:solidFill>
            <a:srgbClr val="C0000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Love Your Neighbor – Lev 19:18b</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50" name="TextBox 49"/>
          <p:cNvSpPr txBox="1"/>
          <p:nvPr/>
        </p:nvSpPr>
        <p:spPr>
          <a:xfrm>
            <a:off x="5025572" y="6341004"/>
            <a:ext cx="4023281" cy="369332"/>
          </a:xfrm>
          <a:prstGeom prst="rect">
            <a:avLst/>
          </a:prstGeom>
          <a:solidFill>
            <a:srgbClr val="7030A0"/>
          </a:solidFill>
        </p:spPr>
        <p:txBody>
          <a:bodyPr wrap="square" rtlCol="0">
            <a:spAutoFit/>
          </a:bodyPr>
          <a:lstStyle/>
          <a:p>
            <a:pPr algn="ctr"/>
            <a:r>
              <a:rPr lang="en-US" dirty="0" smtClean="0">
                <a:solidFill>
                  <a:schemeClr val="bg1"/>
                </a:solidFill>
                <a:effectLst>
                  <a:outerShdw blurRad="38100" dist="38100" dir="2700000" algn="tl">
                    <a:srgbClr val="000000">
                      <a:alpha val="43137"/>
                    </a:srgbClr>
                  </a:outerShdw>
                </a:effectLst>
                <a:latin typeface="Rockwell" panose="02060603020205020403" pitchFamily="18" charset="0"/>
              </a:rPr>
              <a:t>Love Your Neighbor – Jas 2:8</a:t>
            </a:r>
            <a:endParaRPr lang="es-GT"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2" name="Rectangle 1"/>
          <p:cNvSpPr/>
          <p:nvPr/>
        </p:nvSpPr>
        <p:spPr>
          <a:xfrm>
            <a:off x="810138" y="779020"/>
            <a:ext cx="2751139" cy="1261884"/>
          </a:xfrm>
          <a:prstGeom prst="rect">
            <a:avLst/>
          </a:prstGeom>
          <a:noFill/>
        </p:spPr>
        <p:txBody>
          <a:bodyPr wrap="none" lIns="91440" tIns="45720" rIns="91440" bIns="45720">
            <a:spAutoFit/>
          </a:bodyPr>
          <a:lstStyle/>
          <a:p>
            <a:pPr algn="ctr"/>
            <a:r>
              <a:rPr lang="en-US" sz="7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Lev 19</a:t>
            </a:r>
            <a:endParaRPr lang="en-US" sz="7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1" name="Rectangle 50"/>
          <p:cNvSpPr/>
          <p:nvPr/>
        </p:nvSpPr>
        <p:spPr>
          <a:xfrm>
            <a:off x="5702507" y="779020"/>
            <a:ext cx="2661306" cy="1261884"/>
          </a:xfrm>
          <a:prstGeom prst="rect">
            <a:avLst/>
          </a:prstGeom>
          <a:noFill/>
        </p:spPr>
        <p:txBody>
          <a:bodyPr wrap="none" lIns="91440" tIns="45720" rIns="91440" bIns="45720">
            <a:spAutoFit/>
          </a:bodyPr>
          <a:lstStyle/>
          <a:p>
            <a:pPr algn="ctr"/>
            <a:r>
              <a:rPr lang="en-US" sz="7600" b="1" dirty="0" smtClean="0">
                <a:ln w="13462">
                  <a:solidFill>
                    <a:srgbClr val="7030A0"/>
                  </a:solidFill>
                  <a:prstDash val="solid"/>
                </a:ln>
                <a:solidFill>
                  <a:srgbClr val="7030A0"/>
                </a:solidFill>
              </a:rPr>
              <a:t>James</a:t>
            </a:r>
            <a:endParaRPr lang="en-US" sz="7600" b="1" dirty="0">
              <a:ln w="13462">
                <a:solidFill>
                  <a:srgbClr val="7030A0"/>
                </a:solidFill>
                <a:prstDash val="solid"/>
              </a:ln>
              <a:solidFill>
                <a:srgbClr val="7030A0"/>
              </a:solidFill>
            </a:endParaRPr>
          </a:p>
        </p:txBody>
      </p:sp>
    </p:spTree>
    <p:extLst>
      <p:ext uri="{BB962C8B-B14F-4D97-AF65-F5344CB8AC3E}">
        <p14:creationId xmlns:p14="http://schemas.microsoft.com/office/powerpoint/2010/main" val="3429447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500"/>
                                        <p:tgtEl>
                                          <p:spTgt spid="4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fade">
                                      <p:cBhvr>
                                        <p:cTn id="50" dur="500"/>
                                        <p:tgtEl>
                                          <p:spTgt spid="4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500"/>
                                        <p:tgtEl>
                                          <p:spTgt spid="4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500"/>
                                        <p:tgtEl>
                                          <p:spTgt spid="4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500"/>
                                        <p:tgtEl>
                                          <p:spTgt spid="4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0"/>
                                        </p:tgtEl>
                                        <p:attrNameLst>
                                          <p:attrName>style.visibility</p:attrName>
                                        </p:attrNameLst>
                                      </p:cBhvr>
                                      <p:to>
                                        <p:strVal val="visible"/>
                                      </p:to>
                                    </p:set>
                                    <p:animEffect transition="in" filter="fade">
                                      <p:cBhvr>
                                        <p:cTn id="7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2" grpId="0"/>
      <p:bldP spid="51"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15059</TotalTime>
  <Words>3026</Words>
  <Application>Microsoft Office PowerPoint</Application>
  <PresentationFormat>On-screen Show (4:3)</PresentationFormat>
  <Paragraphs>227</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Algerian</vt:lpstr>
      <vt:lpstr>Arial</vt:lpstr>
      <vt:lpstr>Calibri</vt:lpstr>
      <vt:lpstr>Calibri Light</vt:lpstr>
      <vt:lpstr>Courier New</vt:lpstr>
      <vt:lpstr>Helvetica Neue</vt:lpstr>
      <vt:lpstr>Rockwell</vt:lpstr>
      <vt:lpstr>Office Theme</vt:lpstr>
      <vt:lpstr>PowerPoint Presentation</vt:lpstr>
      <vt:lpstr>Leviticus 17 - 20</vt:lpstr>
      <vt:lpstr>Proper Sacrifice</vt:lpstr>
      <vt:lpstr>Meaning Of The Blood</vt:lpstr>
      <vt:lpstr>Sexual Morality</vt:lpstr>
      <vt:lpstr>Sexual Morality</vt:lpstr>
      <vt:lpstr>Sexual Morality</vt:lpstr>
      <vt:lpstr>Holiness Toward God &amp; Man</vt:lpstr>
      <vt:lpstr>Holiness Toward God &amp; Man</vt:lpstr>
      <vt:lpstr>Penalties For Disobedience</vt:lpstr>
      <vt:lpstr>Penalties For Disobedience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ryan.h.hasty@gmail.com</cp:lastModifiedBy>
  <cp:revision>174</cp:revision>
  <cp:lastPrinted>2019-09-25T19:34:20Z</cp:lastPrinted>
  <dcterms:created xsi:type="dcterms:W3CDTF">2019-06-07T20:02:30Z</dcterms:created>
  <dcterms:modified xsi:type="dcterms:W3CDTF">2019-09-26T02:20:32Z</dcterms:modified>
</cp:coreProperties>
</file>