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13"/>
  </p:notesMasterIdLst>
  <p:sldIdLst>
    <p:sldId id="256" r:id="rId2"/>
    <p:sldId id="257" r:id="rId3"/>
    <p:sldId id="265" r:id="rId4"/>
    <p:sldId id="266" r:id="rId5"/>
    <p:sldId id="258" r:id="rId6"/>
    <p:sldId id="259" r:id="rId7"/>
    <p:sldId id="260" r:id="rId8"/>
    <p:sldId id="261" r:id="rId9"/>
    <p:sldId id="262" r:id="rId10"/>
    <p:sldId id="263" r:id="rId11"/>
    <p:sldId id="264" r:id="rId12"/>
  </p:sldIdLst>
  <p:sldSz cx="9144000" cy="6858000" type="screen4x3"/>
  <p:notesSz cx="9144000" cy="6858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5" autoAdjust="0"/>
    <p:restoredTop sz="48488" autoAdjust="0"/>
  </p:normalViewPr>
  <p:slideViewPr>
    <p:cSldViewPr snapToGrid="0">
      <p:cViewPr varScale="1">
        <p:scale>
          <a:sx n="54" d="100"/>
          <a:sy n="54" d="100"/>
        </p:scale>
        <p:origin x="94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126" y="3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41124" y="0"/>
            <a:ext cx="1963180" cy="147238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8281" y="1548715"/>
            <a:ext cx="8814487" cy="489327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7867136" y="6513910"/>
            <a:ext cx="1095632" cy="344090"/>
          </a:xfrm>
          <a:prstGeom prst="rect">
            <a:avLst/>
          </a:prstGeom>
        </p:spPr>
        <p:txBody>
          <a:bodyPr vert="horz" lIns="91440" tIns="45720" rIns="91440" bIns="45720" rtlCol="0" anchor="b"/>
          <a:lstStyle>
            <a:lvl1pPr algn="r">
              <a:defRPr sz="1200"/>
            </a:lvl1pPr>
          </a:lstStyle>
          <a:p>
            <a:endParaRPr lang="en-US" dirty="0"/>
          </a:p>
        </p:txBody>
      </p:sp>
    </p:spTree>
    <p:extLst>
      <p:ext uri="{BB962C8B-B14F-4D97-AF65-F5344CB8AC3E}">
        <p14:creationId xmlns:p14="http://schemas.microsoft.com/office/powerpoint/2010/main" val="342526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priesthood</a:t>
            </a:r>
            <a:r>
              <a:rPr lang="en-US" baseline="0" dirty="0" smtClean="0"/>
              <a:t> was an essential part of the sacrificial system. It wasn’t just the sacrifices that made the way for atonement because the sanctification process involved more than just the sinner. The priests filled the role of teacher and mediator. They were teachers in that they were responsible for knowing the Levitical law so thoroughly as to ensure the proper procedures were followed. And they were mediators in that they prepared the way by which repentance could be granted and man could become acceptable to God. And since the priest served in this role, he was required to be consecrated in a special way, holy before the Lord, to know the difference between that which was holy and profane, and to abide by stricter guidelines them the ordinary Israelite so that they could protect themselves and also to teach the people.</a:t>
            </a:r>
          </a:p>
          <a:p>
            <a:endParaRPr lang="en-US" baseline="0" dirty="0" smtClean="0"/>
          </a:p>
          <a:p>
            <a:r>
              <a:rPr lang="en-US" baseline="0" dirty="0" smtClean="0"/>
              <a:t>This class will focus on how they were originally consecrated to perform this task, additional qualifications they had to meet to serve in this role, and then we’ll look at an unfortunate story demonstrating an event that occurred to two of the priests who did not abide by these guidelines.</a:t>
            </a:r>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1</a:t>
            </a:fld>
            <a:endParaRPr lang="en-US"/>
          </a:p>
        </p:txBody>
      </p:sp>
    </p:spTree>
    <p:extLst>
      <p:ext uri="{BB962C8B-B14F-4D97-AF65-F5344CB8AC3E}">
        <p14:creationId xmlns:p14="http://schemas.microsoft.com/office/powerpoint/2010/main" val="286481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this prohibition of</a:t>
            </a:r>
            <a:r>
              <a:rPr lang="en-US" baseline="0" dirty="0" smtClean="0"/>
              <a:t> wine came right after this event is probably not a coincidence. It is very likely, even if not inconclusive, that they were inebriated and this is what led them to do what they did. Alcohol is a depressant that clouds the mind and heart from being fully devoted to God and it takes away the ability of a person to completely give himself to God. Notice the three applications from God:</a:t>
            </a:r>
          </a:p>
          <a:p>
            <a:endParaRPr lang="en-US" baseline="0" dirty="0" smtClean="0"/>
          </a:p>
          <a:p>
            <a:pPr marL="228600" indent="-228600">
              <a:buAutoNum type="arabicParenR"/>
            </a:pPr>
            <a:r>
              <a:rPr lang="en-US" u="sng" baseline="0" dirty="0" smtClean="0"/>
              <a:t>To make a distinction between the holy and profane</a:t>
            </a:r>
            <a:r>
              <a:rPr lang="en-US" baseline="0" dirty="0" smtClean="0"/>
              <a:t>. Given the delicate nature of God and His holiness, and the rigorous rules that had to be remembered, God knew that imbibing a substance that robs the faculties would endanger the priest’s life. And it is a life and death issue – “so that you will not die.”</a:t>
            </a:r>
          </a:p>
          <a:p>
            <a:pPr marL="228600" indent="-228600">
              <a:buAutoNum type="arabicParen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u="sng" baseline="0" dirty="0" smtClean="0"/>
              <a:t>To make a distinction between the clean and unclean</a:t>
            </a:r>
            <a:r>
              <a:rPr lang="en-US" baseline="0" dirty="0" smtClean="0"/>
              <a:t>. Being unclean was not a sin in and of itself but approaching God while in this state was. And just as the rules for sanctification and holiness were vast, so were the rules regarding cleanliness. All the unclean things were typically associated with mortality and the loss of life. The idea is that death contaminates one from being holy preventing them from being able to come in God’s presence.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u="sng" baseline="0" dirty="0" smtClean="0"/>
              <a:t>To teach the sons of Israel</a:t>
            </a:r>
            <a:r>
              <a:rPr lang="en-US" baseline="0" dirty="0" smtClean="0"/>
              <a:t>. This was a verbal teaching and a teaching by way of influence. The Israelites needed to be able to look up to the priests and to respect them because they brought God’s law. Partaking of a substance that ruined this influence would impede their ability to instill sober mindedness amongst the Israelites. </a:t>
            </a:r>
          </a:p>
          <a:p>
            <a:pPr marL="228600" indent="-228600">
              <a:buAutoNum type="arabicParenR"/>
            </a:pPr>
            <a:endParaRPr lang="en-US" dirty="0" smtClean="0"/>
          </a:p>
          <a:p>
            <a:pPr marL="0" indent="0">
              <a:buNone/>
            </a:pPr>
            <a:r>
              <a:rPr lang="en-US" dirty="0" smtClean="0"/>
              <a:t>I regards to our own NT priesthood….should we not abstain for the same reasons?</a:t>
            </a:r>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10</a:t>
            </a:fld>
            <a:endParaRPr lang="en-US"/>
          </a:p>
        </p:txBody>
      </p:sp>
    </p:spTree>
    <p:extLst>
      <p:ext uri="{BB962C8B-B14F-4D97-AF65-F5344CB8AC3E}">
        <p14:creationId xmlns:p14="http://schemas.microsoft.com/office/powerpoint/2010/main" val="2776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a:t>
            </a:r>
            <a:r>
              <a:rPr lang="en-US" baseline="0" dirty="0" smtClean="0"/>
              <a:t> chapter concludes with Moses reminding Aaron regarding the priests’ portion, the grain offering, the breast of the wave offering and the thigh of the heave offering, etc. Moses is upset because the priests had burned the portion of the sin offering that was there’s to eat. However, Aaron defends his decision by claiming the circumstances of the day prevented them from doing so. But it has to be remembered that while the portions of the sin offering was theirs to eat, anything left over by a certain number of days was to be burned. The priests’ refusal to eat it could be for a couple reasons.</a:t>
            </a:r>
          </a:p>
          <a:p>
            <a:pPr marL="0" indent="0">
              <a:buNone/>
            </a:pPr>
            <a:endParaRPr lang="en-US" baseline="0" dirty="0" smtClean="0"/>
          </a:p>
          <a:p>
            <a:pPr marL="228600" indent="-228600">
              <a:buAutoNum type="arabicParenR"/>
            </a:pPr>
            <a:r>
              <a:rPr lang="en-US" baseline="0" dirty="0" smtClean="0"/>
              <a:t>Aaron might have believed that though no outward signs of mourning could be applied, fasting before the Lord was a right that he believed superseded the eating of the offering. </a:t>
            </a:r>
          </a:p>
          <a:p>
            <a:pPr marL="228600" indent="-228600">
              <a:buAutoNum type="arabicParenR"/>
            </a:pPr>
            <a:endParaRPr lang="en-US" baseline="0" dirty="0" smtClean="0"/>
          </a:p>
          <a:p>
            <a:pPr marL="228600" indent="-228600">
              <a:buAutoNum type="arabicParenR"/>
            </a:pPr>
            <a:r>
              <a:rPr lang="en-US" baseline="0" dirty="0" smtClean="0"/>
              <a:t>Since the eating of the sin offering was an expression of “bearing away the guilt of the congregation”. Aaron may have understood that it was inappropriate to do so since the sin offering had been remembered void by the actions of Nadab and Abihu. In other words he may have seen it as a moot point.</a:t>
            </a:r>
          </a:p>
          <a:p>
            <a:pPr marL="228600" indent="-228600">
              <a:buAutoNum type="arabicParenR"/>
            </a:pPr>
            <a:endParaRPr lang="en-US" baseline="0" dirty="0" smtClean="0"/>
          </a:p>
          <a:p>
            <a:pPr marL="0" indent="0">
              <a:buNone/>
            </a:pPr>
            <a:r>
              <a:rPr lang="en-US" baseline="0" dirty="0" smtClean="0"/>
              <a:t>Whatever the reason, Moses apparently saw wisdom in Aaron’s explanation and was satisfied, having not understood the reasoning at first. </a:t>
            </a:r>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11</a:t>
            </a:fld>
            <a:endParaRPr lang="en-US"/>
          </a:p>
        </p:txBody>
      </p:sp>
    </p:spTree>
    <p:extLst>
      <p:ext uri="{BB962C8B-B14F-4D97-AF65-F5344CB8AC3E}">
        <p14:creationId xmlns:p14="http://schemas.microsoft.com/office/powerpoint/2010/main" val="349040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Verses 1-5: The command is given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This is the process of setting </a:t>
            </a:r>
            <a:r>
              <a:rPr lang="en-US" sz="1200" kern="1200" dirty="0" smtClean="0">
                <a:solidFill>
                  <a:schemeClr val="tx1"/>
                </a:solidFill>
                <a:effectLst/>
                <a:latin typeface="+mn-lt"/>
                <a:ea typeface="+mn-ea"/>
                <a:cs typeface="+mn-cs"/>
              </a:rPr>
              <a:t>the priests apart for the work of the tabernacle. All the congregation was gathered to witness this</a:t>
            </a:r>
            <a:r>
              <a:rPr lang="en-US" sz="1200" kern="1200" baseline="0" dirty="0" smtClean="0">
                <a:solidFill>
                  <a:schemeClr val="tx1"/>
                </a:solidFill>
                <a:effectLst/>
                <a:latin typeface="+mn-lt"/>
                <a:ea typeface="+mn-ea"/>
                <a:cs typeface="+mn-cs"/>
              </a:rPr>
              <a:t> event and so it </a:t>
            </a:r>
            <a:r>
              <a:rPr lang="en-US" sz="1200" kern="1200" dirty="0" smtClean="0">
                <a:solidFill>
                  <a:schemeClr val="tx1"/>
                </a:solidFill>
                <a:effectLst/>
                <a:latin typeface="+mn-lt"/>
                <a:ea typeface="+mn-ea"/>
                <a:cs typeface="+mn-cs"/>
              </a:rPr>
              <a:t>was not done in secret. After this</a:t>
            </a:r>
            <a:r>
              <a:rPr lang="en-US" sz="1200" kern="1200" baseline="0" dirty="0" smtClean="0">
                <a:solidFill>
                  <a:schemeClr val="tx1"/>
                </a:solidFill>
                <a:effectLst/>
                <a:latin typeface="+mn-lt"/>
                <a:ea typeface="+mn-ea"/>
                <a:cs typeface="+mn-cs"/>
              </a:rPr>
              <a:t> consecration, every Israelite would know who was ordained to serve as priests before the congregation. </a:t>
            </a:r>
            <a:r>
              <a:rPr lang="en-US" sz="1200" kern="1200" dirty="0" smtClean="0">
                <a:solidFill>
                  <a:schemeClr val="tx1"/>
                </a:solidFill>
                <a:effectLst/>
                <a:latin typeface="+mn-lt"/>
                <a:ea typeface="+mn-ea"/>
                <a:cs typeface="+mn-cs"/>
              </a:rPr>
              <a:t>Remember, we</a:t>
            </a:r>
            <a:r>
              <a:rPr lang="en-US" sz="1200" kern="1200" baseline="0" dirty="0" smtClean="0">
                <a:solidFill>
                  <a:schemeClr val="tx1"/>
                </a:solidFill>
                <a:effectLst/>
                <a:latin typeface="+mn-lt"/>
                <a:ea typeface="+mn-ea"/>
                <a:cs typeface="+mn-cs"/>
              </a:rPr>
              <a:t> Christians serve this role now – </a:t>
            </a:r>
            <a:r>
              <a:rPr lang="en-US" sz="1200" b="1" kern="1200" baseline="0" dirty="0" smtClean="0">
                <a:solidFill>
                  <a:schemeClr val="tx1"/>
                </a:solidFill>
                <a:effectLst/>
                <a:latin typeface="+mn-lt"/>
                <a:ea typeface="+mn-ea"/>
                <a:cs typeface="+mn-cs"/>
              </a:rPr>
              <a:t>1 Pet 2:9</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Since we are a holy priesthood, God has likewise set us apart.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Verdes 6 - 9</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 The priests are washed and clothed</a:t>
            </a:r>
            <a:r>
              <a:rPr lang="en-US" sz="1200" kern="1200" dirty="0" smtClean="0">
                <a:solidFill>
                  <a:schemeClr val="tx1"/>
                </a:solidFill>
                <a:effectLst/>
                <a:latin typeface="+mn-lt"/>
                <a:ea typeface="+mn-ea"/>
                <a:cs typeface="+mn-cs"/>
              </a:rPr>
              <a:t>. Remember,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congregation was gathered to witness this. How much of this washing they</a:t>
            </a:r>
            <a:r>
              <a:rPr lang="en-US" sz="1200" kern="1200" baseline="0" dirty="0" smtClean="0">
                <a:solidFill>
                  <a:schemeClr val="tx1"/>
                </a:solidFill>
                <a:effectLst/>
                <a:latin typeface="+mn-lt"/>
                <a:ea typeface="+mn-ea"/>
                <a:cs typeface="+mn-cs"/>
              </a:rPr>
              <a:t> were able to see, we don’t know</a:t>
            </a:r>
            <a:r>
              <a:rPr lang="en-US" sz="1200" kern="1200" dirty="0" smtClean="0">
                <a:solidFill>
                  <a:schemeClr val="tx1"/>
                </a:solidFill>
                <a:effectLst/>
                <a:latin typeface="+mn-lt"/>
                <a:ea typeface="+mn-ea"/>
                <a:cs typeface="+mn-cs"/>
              </a:rPr>
              <a:t>, but it was likely still a very humbling experience. As Christians, we are likewise washed are</a:t>
            </a:r>
            <a:r>
              <a:rPr lang="en-US" sz="1200" kern="1200" baseline="0" dirty="0" smtClean="0">
                <a:solidFill>
                  <a:schemeClr val="tx1"/>
                </a:solidFill>
                <a:effectLst/>
                <a:latin typeface="+mn-lt"/>
                <a:ea typeface="+mn-ea"/>
                <a:cs typeface="+mn-cs"/>
              </a:rPr>
              <a:t> we not? Washing in baptism – </a:t>
            </a:r>
            <a:r>
              <a:rPr lang="en-US" sz="1200" b="1" kern="1200" dirty="0" smtClean="0">
                <a:solidFill>
                  <a:schemeClr val="tx1"/>
                </a:solidFill>
                <a:effectLst/>
                <a:latin typeface="+mn-lt"/>
                <a:ea typeface="+mn-ea"/>
                <a:cs typeface="+mn-cs"/>
              </a:rPr>
              <a:t>Tit 3:5</a:t>
            </a:r>
            <a:r>
              <a:rPr lang="en-US" sz="1200" kern="1200" dirty="0" smtClean="0">
                <a:solidFill>
                  <a:schemeClr val="tx1"/>
                </a:solidFill>
                <a:effectLst/>
                <a:latin typeface="+mn-lt"/>
                <a:ea typeface="+mn-ea"/>
                <a:cs typeface="+mn-cs"/>
              </a:rPr>
              <a:t>. The garments were to show the glory and beauty of the priesthood</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Ex 28:2</a:t>
            </a:r>
            <a:r>
              <a:rPr lang="en-US" sz="1200" kern="1200" dirty="0" smtClean="0">
                <a:solidFill>
                  <a:schemeClr val="tx1"/>
                </a:solidFill>
                <a:effectLst/>
                <a:latin typeface="+mn-lt"/>
                <a:ea typeface="+mn-ea"/>
                <a:cs typeface="+mn-cs"/>
              </a:rPr>
              <a:t>. And like these ancient priests, every believer is clothed in Jesus Christ and in his righteousness</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Gal 3:27</a:t>
            </a:r>
            <a:r>
              <a:rPr lang="en-US" sz="1200" kern="1200" dirty="0" smtClean="0">
                <a:solidFill>
                  <a:schemeClr val="tx1"/>
                </a:solidFill>
                <a:effectLst/>
                <a:latin typeface="+mn-lt"/>
                <a:ea typeface="+mn-ea"/>
                <a:cs typeface="+mn-cs"/>
              </a:rPr>
              <a:t>. These are clothes that are given freely by Jesus but received and “worn” by faith.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Verses 10 - 13: The</a:t>
            </a:r>
            <a:r>
              <a:rPr lang="en-US" sz="1200" u="sng" kern="1200" baseline="0" dirty="0" smtClean="0">
                <a:solidFill>
                  <a:schemeClr val="tx1"/>
                </a:solidFill>
                <a:effectLst/>
                <a:latin typeface="+mn-lt"/>
                <a:ea typeface="+mn-ea"/>
                <a:cs typeface="+mn-cs"/>
              </a:rPr>
              <a:t> High P</a:t>
            </a:r>
            <a:r>
              <a:rPr lang="en-US" sz="1200" u="sng" kern="1200" dirty="0" smtClean="0">
                <a:solidFill>
                  <a:schemeClr val="tx1"/>
                </a:solidFill>
                <a:effectLst/>
                <a:latin typeface="+mn-lt"/>
                <a:ea typeface="+mn-ea"/>
                <a:cs typeface="+mn-cs"/>
              </a:rPr>
              <a:t>riest is anointed</a:t>
            </a:r>
            <a:r>
              <a:rPr lang="en-US" sz="1200" kern="1200" dirty="0" smtClean="0">
                <a:solidFill>
                  <a:schemeClr val="tx1"/>
                </a:solidFill>
                <a:effectLst/>
                <a:latin typeface="+mn-lt"/>
                <a:ea typeface="+mn-ea"/>
                <a:cs typeface="+mn-cs"/>
              </a:rPr>
              <a:t>. Interestingly</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articles of the tabernacle were only sprinkled; but upon the heads of the priests it was poured. If something is consecrated, it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set apart for God’s service from that day forward. Once sprinkled with oil,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tabernacle was</a:t>
            </a:r>
            <a:r>
              <a:rPr lang="en-US" sz="1200" kern="1200" baseline="0" dirty="0" smtClean="0">
                <a:solidFill>
                  <a:schemeClr val="tx1"/>
                </a:solidFill>
                <a:effectLst/>
                <a:latin typeface="+mn-lt"/>
                <a:ea typeface="+mn-ea"/>
                <a:cs typeface="+mn-cs"/>
              </a:rPr>
              <a:t> no longer</a:t>
            </a:r>
            <a:r>
              <a:rPr lang="en-US" sz="1200" kern="1200" dirty="0" smtClean="0">
                <a:solidFill>
                  <a:schemeClr val="tx1"/>
                </a:solidFill>
                <a:effectLst/>
                <a:latin typeface="+mn-lt"/>
                <a:ea typeface="+mn-ea"/>
                <a:cs typeface="+mn-cs"/>
              </a:rPr>
              <a:t> just a tent; the altar was no longer just a fire-pit; and Aaron was no longer just a man. Jesus,</a:t>
            </a:r>
            <a:r>
              <a:rPr lang="en-US" sz="1200" kern="1200" baseline="0" dirty="0" smtClean="0">
                <a:solidFill>
                  <a:schemeClr val="tx1"/>
                </a:solidFill>
                <a:effectLst/>
                <a:latin typeface="+mn-lt"/>
                <a:ea typeface="+mn-ea"/>
                <a:cs typeface="+mn-cs"/>
              </a:rPr>
              <a:t> our high priest, was</a:t>
            </a:r>
            <a:r>
              <a:rPr lang="en-US" sz="1200" kern="1200" dirty="0" smtClean="0">
                <a:solidFill>
                  <a:schemeClr val="tx1"/>
                </a:solidFill>
                <a:effectLst/>
                <a:latin typeface="+mn-lt"/>
                <a:ea typeface="+mn-ea"/>
                <a:cs typeface="+mn-cs"/>
              </a:rPr>
              <a:t> likewise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anointed</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Acts 10:38</a:t>
            </a:r>
            <a:endParaRPr lang="en-US" b="1" dirty="0"/>
          </a:p>
        </p:txBody>
      </p:sp>
      <p:sp>
        <p:nvSpPr>
          <p:cNvPr id="4" name="Slide Number Placeholder 3"/>
          <p:cNvSpPr>
            <a:spLocks noGrp="1"/>
          </p:cNvSpPr>
          <p:nvPr>
            <p:ph type="sldNum" sz="quarter" idx="10"/>
          </p:nvPr>
        </p:nvSpPr>
        <p:spPr/>
        <p:txBody>
          <a:bodyPr/>
          <a:lstStyle/>
          <a:p>
            <a:fld id="{A681DEB5-8D28-4E7D-A586-699C498DFDD1}" type="slidenum">
              <a:rPr lang="en-US" smtClean="0"/>
              <a:t>2</a:t>
            </a:fld>
            <a:endParaRPr lang="en-US"/>
          </a:p>
        </p:txBody>
      </p:sp>
    </p:spTree>
    <p:extLst>
      <p:ext uri="{BB962C8B-B14F-4D97-AF65-F5344CB8AC3E}">
        <p14:creationId xmlns:p14="http://schemas.microsoft.com/office/powerpoint/2010/main" val="167858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Verses 14 - 17: The sin offering, a bull</a:t>
            </a:r>
            <a:r>
              <a:rPr lang="en-US" sz="1200" kern="1200" dirty="0" smtClean="0">
                <a:solidFill>
                  <a:schemeClr val="tx1"/>
                </a:solidFill>
                <a:effectLst/>
                <a:latin typeface="+mn-lt"/>
                <a:ea typeface="+mn-ea"/>
                <a:cs typeface="+mn-cs"/>
              </a:rPr>
              <a:t>. Remember, the sin offering always came first. Since</a:t>
            </a:r>
            <a:r>
              <a:rPr lang="en-US" sz="1200" kern="1200" baseline="0" dirty="0" smtClean="0">
                <a:solidFill>
                  <a:schemeClr val="tx1"/>
                </a:solidFill>
                <a:effectLst/>
                <a:latin typeface="+mn-lt"/>
                <a:ea typeface="+mn-ea"/>
                <a:cs typeface="+mn-cs"/>
              </a:rPr>
              <a:t> the high priesthood was not yet set up, </a:t>
            </a:r>
            <a:r>
              <a:rPr lang="en-US" sz="1200" kern="1200" dirty="0" smtClean="0">
                <a:solidFill>
                  <a:schemeClr val="tx1"/>
                </a:solidFill>
                <a:effectLst/>
                <a:latin typeface="+mn-lt"/>
                <a:ea typeface="+mn-ea"/>
                <a:cs typeface="+mn-cs"/>
              </a:rPr>
              <a:t>Moses officiated over this one. When a sin offering was for</a:t>
            </a:r>
            <a:r>
              <a:rPr lang="en-US" sz="1200" kern="1200" baseline="0" dirty="0" smtClean="0">
                <a:solidFill>
                  <a:schemeClr val="tx1"/>
                </a:solidFill>
                <a:effectLst/>
                <a:latin typeface="+mn-lt"/>
                <a:ea typeface="+mn-ea"/>
                <a:cs typeface="+mn-cs"/>
              </a:rPr>
              <a:t> the priest, n</a:t>
            </a:r>
            <a:r>
              <a:rPr lang="en-US" sz="1200" kern="1200" dirty="0" smtClean="0">
                <a:solidFill>
                  <a:schemeClr val="tx1"/>
                </a:solidFill>
                <a:effectLst/>
                <a:latin typeface="+mn-lt"/>
                <a:ea typeface="+mn-ea"/>
                <a:cs typeface="+mn-cs"/>
              </a:rPr>
              <a:t>o part of it was eaten. The blood was</a:t>
            </a:r>
            <a:r>
              <a:rPr lang="en-US" sz="1200" kern="1200" baseline="0" dirty="0" smtClean="0">
                <a:solidFill>
                  <a:schemeClr val="tx1"/>
                </a:solidFill>
                <a:effectLst/>
                <a:latin typeface="+mn-lt"/>
                <a:ea typeface="+mn-ea"/>
                <a:cs typeface="+mn-cs"/>
              </a:rPr>
              <a:t> then applied to all the appropriate places by Moses for cleansing. </a:t>
            </a:r>
            <a:r>
              <a:rPr lang="en-US" sz="1200" kern="1200" dirty="0" smtClean="0">
                <a:solidFill>
                  <a:schemeClr val="tx1"/>
                </a:solidFill>
                <a:effectLst/>
                <a:latin typeface="+mn-lt"/>
                <a:ea typeface="+mn-ea"/>
                <a:cs typeface="+mn-cs"/>
              </a:rPr>
              <a:t>This was to cover the sins of the priests that their sin might be removed when they minister before God.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Verses 18 - 21: Then a burnt offering, a ram</a:t>
            </a:r>
            <a:r>
              <a:rPr lang="en-US" sz="1200" kern="1200" dirty="0" smtClean="0">
                <a:solidFill>
                  <a:schemeClr val="tx1"/>
                </a:solidFill>
                <a:effectLst/>
                <a:latin typeface="+mn-lt"/>
                <a:ea typeface="+mn-ea"/>
                <a:cs typeface="+mn-cs"/>
              </a:rPr>
              <a:t>. This follows the proper order. Now that their sin has been atoned for, they are fully devoting themselves to God,</a:t>
            </a:r>
            <a:r>
              <a:rPr lang="en-US" sz="1200" kern="1200" baseline="0" dirty="0" smtClean="0">
                <a:solidFill>
                  <a:schemeClr val="tx1"/>
                </a:solidFill>
                <a:effectLst/>
                <a:latin typeface="+mn-lt"/>
                <a:ea typeface="+mn-ea"/>
                <a:cs typeface="+mn-cs"/>
              </a:rPr>
              <a:t> promising to love God with all their heart, mind, soul, and strength. This complete act of dedication was a soothing aroma to the Lord.</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Verses 22 - 27: The ordination offering, a second ram</a:t>
            </a:r>
            <a:r>
              <a:rPr lang="en-US" sz="1200" kern="1200" dirty="0" smtClean="0">
                <a:solidFill>
                  <a:schemeClr val="tx1"/>
                </a:solidFill>
                <a:effectLst/>
                <a:latin typeface="+mn-lt"/>
                <a:ea typeface="+mn-ea"/>
                <a:cs typeface="+mn-cs"/>
              </a:rPr>
              <a:t>. Since their duties went beyond simple atonement and dedication</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extended to a special service of consecration, we have a special offering</a:t>
            </a:r>
            <a:r>
              <a:rPr lang="en-US" sz="1200" kern="1200" baseline="0" dirty="0" smtClean="0">
                <a:solidFill>
                  <a:schemeClr val="tx1"/>
                </a:solidFill>
                <a:effectLst/>
                <a:latin typeface="+mn-lt"/>
                <a:ea typeface="+mn-ea"/>
                <a:cs typeface="+mn-cs"/>
              </a:rPr>
              <a:t> called the ordination offering, though it was treated like the peace offering. However, the</a:t>
            </a:r>
            <a:r>
              <a:rPr lang="en-US" sz="1200" kern="1200" dirty="0" smtClean="0">
                <a:solidFill>
                  <a:schemeClr val="tx1"/>
                </a:solidFill>
                <a:effectLst/>
                <a:latin typeface="+mn-lt"/>
                <a:ea typeface="+mn-ea"/>
                <a:cs typeface="+mn-cs"/>
              </a:rPr>
              <a:t> consecrated priests were to be stained with the blood of sacrifice. The blood was applied to their right ear lobe, their right thumbs, and their right big toes, probably</a:t>
            </a:r>
            <a:r>
              <a:rPr lang="en-US" sz="1200" kern="1200" baseline="0" dirty="0" smtClean="0">
                <a:solidFill>
                  <a:schemeClr val="tx1"/>
                </a:solidFill>
                <a:effectLst/>
                <a:latin typeface="+mn-lt"/>
                <a:ea typeface="+mn-ea"/>
                <a:cs typeface="+mn-cs"/>
              </a:rPr>
              <a:t> meaning that they were to dedicate all their faculties and powers to the service of God</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In other words, t</a:t>
            </a:r>
            <a:r>
              <a:rPr lang="en-US" sz="1200" kern="1200" dirty="0" smtClean="0">
                <a:solidFill>
                  <a:schemeClr val="tx1"/>
                </a:solidFill>
                <a:effectLst/>
                <a:latin typeface="+mn-lt"/>
                <a:ea typeface="+mn-ea"/>
                <a:cs typeface="+mn-cs"/>
              </a:rPr>
              <a:t>hey are consecrated to</a:t>
            </a:r>
            <a:r>
              <a:rPr lang="en-US" sz="1200" kern="1200" baseline="0" dirty="0" smtClean="0">
                <a:solidFill>
                  <a:schemeClr val="tx1"/>
                </a:solidFill>
                <a:effectLst/>
                <a:latin typeface="+mn-lt"/>
                <a:ea typeface="+mn-ea"/>
                <a:cs typeface="+mn-cs"/>
              </a:rPr>
              <a:t> more readily hear the divine word of God</a:t>
            </a:r>
            <a:r>
              <a:rPr lang="en-US" sz="1200" kern="1200" dirty="0" smtClean="0">
                <a:solidFill>
                  <a:schemeClr val="tx1"/>
                </a:solidFill>
                <a:effectLst/>
                <a:latin typeface="+mn-lt"/>
                <a:ea typeface="+mn-ea"/>
                <a:cs typeface="+mn-cs"/>
              </a:rPr>
              <a:t>. They are consecrated</a:t>
            </a:r>
            <a:r>
              <a:rPr lang="en-US" sz="1200" kern="1200" baseline="0" dirty="0" smtClean="0">
                <a:solidFill>
                  <a:schemeClr val="tx1"/>
                </a:solidFill>
                <a:effectLst/>
                <a:latin typeface="+mn-lt"/>
                <a:ea typeface="+mn-ea"/>
                <a:cs typeface="+mn-cs"/>
              </a:rPr>
              <a:t> to perform with the hand the sacred duties. They are consecrated to walk the way of holiness</a:t>
            </a:r>
            <a:r>
              <a:rPr lang="en-US" sz="1200" kern="1200" dirty="0" smtClean="0">
                <a:solidFill>
                  <a:schemeClr val="tx1"/>
                </a:solidFill>
                <a:effectLst/>
                <a:latin typeface="+mn-lt"/>
                <a:ea typeface="+mn-ea"/>
                <a:cs typeface="+mn-cs"/>
              </a:rPr>
              <a:t>. The right side was considered superior, with more strength and skill because most people were right-handed. God wanted their best to be dedicated to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Cakes from the basket were offered on top of the fat of the consecration offering. Aaron’s portion were</a:t>
            </a:r>
            <a:r>
              <a:rPr lang="en-US" sz="1200" kern="1200" baseline="0" dirty="0" smtClean="0">
                <a:solidFill>
                  <a:schemeClr val="tx1"/>
                </a:solidFill>
                <a:effectLst/>
                <a:latin typeface="+mn-lt"/>
                <a:ea typeface="+mn-ea"/>
                <a:cs typeface="+mn-cs"/>
              </a:rPr>
              <a:t> then</a:t>
            </a:r>
            <a:r>
              <a:rPr lang="en-US" sz="1200" kern="1200" dirty="0" smtClean="0">
                <a:solidFill>
                  <a:schemeClr val="tx1"/>
                </a:solidFill>
                <a:effectLst/>
                <a:latin typeface="+mn-lt"/>
                <a:ea typeface="+mn-ea"/>
                <a:cs typeface="+mn-cs"/>
              </a:rPr>
              <a:t> waved before the Lord then burned. Moses’ portion, the breast, was waved and he kept it.</a:t>
            </a:r>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3</a:t>
            </a:fld>
            <a:endParaRPr lang="en-US"/>
          </a:p>
        </p:txBody>
      </p:sp>
    </p:spTree>
    <p:extLst>
      <p:ext uri="{BB962C8B-B14F-4D97-AF65-F5344CB8AC3E}">
        <p14:creationId xmlns:p14="http://schemas.microsoft.com/office/powerpoint/2010/main" val="153233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Verse 30: Blood and oil sprinkled on priests’ garments</a:t>
            </a:r>
            <a:r>
              <a:rPr lang="en-US" sz="1200" kern="1200" dirty="0" smtClean="0">
                <a:solidFill>
                  <a:schemeClr val="tx1"/>
                </a:solidFill>
                <a:effectLst/>
                <a:latin typeface="+mn-lt"/>
                <a:ea typeface="+mn-ea"/>
                <a:cs typeface="+mn-cs"/>
              </a:rPr>
              <a:t>. The blood came from the altar and was mixed w/anointing oil and then sprinkled on his garments.</a:t>
            </a:r>
            <a:r>
              <a:rPr lang="en-US" sz="1200" kern="1200" baseline="0" dirty="0" smtClean="0">
                <a:solidFill>
                  <a:schemeClr val="tx1"/>
                </a:solidFill>
                <a:effectLst/>
                <a:latin typeface="+mn-lt"/>
                <a:ea typeface="+mn-ea"/>
                <a:cs typeface="+mn-cs"/>
              </a:rPr>
              <a:t> This may have been done in order to serve as a</a:t>
            </a:r>
            <a:r>
              <a:rPr lang="en-US" sz="1200" kern="1200" dirty="0" smtClean="0">
                <a:solidFill>
                  <a:schemeClr val="tx1"/>
                </a:solidFill>
                <a:effectLst/>
                <a:latin typeface="+mn-lt"/>
                <a:ea typeface="+mn-ea"/>
                <a:cs typeface="+mn-cs"/>
              </a:rPr>
              <a:t> long reminder of their consecration. But interesting,</a:t>
            </a:r>
            <a:r>
              <a:rPr lang="en-US" sz="1200" kern="1200" baseline="0" dirty="0" smtClean="0">
                <a:solidFill>
                  <a:schemeClr val="tx1"/>
                </a:solidFill>
                <a:effectLst/>
                <a:latin typeface="+mn-lt"/>
                <a:ea typeface="+mn-ea"/>
                <a:cs typeface="+mn-cs"/>
              </a:rPr>
              <a:t> Peter talks about Christians of that era sanctified by the work of the Spirit and sprinkled w/Jesus’ blood – </a:t>
            </a:r>
            <a:r>
              <a:rPr lang="en-US" sz="1200" b="1" kern="1200" baseline="0" dirty="0" smtClean="0">
                <a:solidFill>
                  <a:schemeClr val="tx1"/>
                </a:solidFill>
                <a:effectLst/>
                <a:latin typeface="+mn-lt"/>
                <a:ea typeface="+mn-ea"/>
                <a:cs typeface="+mn-cs"/>
              </a:rPr>
              <a:t>1 Pet 1:2</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Verse 31 - 32: Meal</a:t>
            </a:r>
            <a:r>
              <a:rPr lang="en-US" sz="1200" kern="1200" dirty="0" smtClean="0">
                <a:solidFill>
                  <a:schemeClr val="tx1"/>
                </a:solidFill>
                <a:effectLst/>
                <a:latin typeface="+mn-lt"/>
                <a:ea typeface="+mn-ea"/>
                <a:cs typeface="+mn-cs"/>
              </a:rPr>
              <a:t>. The remaining meat portions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ram of the ordination offering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given to Aaron and the other priests, after those portions were presented to God as a wave offering. It was then cooked and eaten by the priests during the days of their consecration ceremony. The eating speaks of the continuing relationship of the priest with God,</a:t>
            </a:r>
            <a:r>
              <a:rPr lang="en-US" sz="1200" kern="1200" baseline="0" dirty="0" smtClean="0">
                <a:solidFill>
                  <a:schemeClr val="tx1"/>
                </a:solidFill>
                <a:effectLst/>
                <a:latin typeface="+mn-lt"/>
                <a:ea typeface="+mn-ea"/>
                <a:cs typeface="+mn-cs"/>
              </a:rPr>
              <a:t> as the peace offering also symbolized. Remember, Jesus mentioned “consuming” Him in order to have everlasting life, and He is speaking in types, likely pointing back to the consumption of the sacrifices as involved here.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Verse 33 - 36: Seven Days of Consecration</a:t>
            </a:r>
            <a:r>
              <a:rPr lang="en-US" sz="1200" kern="1200" dirty="0" smtClean="0">
                <a:solidFill>
                  <a:schemeClr val="tx1"/>
                </a:solidFill>
                <a:effectLst/>
                <a:latin typeface="+mn-lt"/>
                <a:ea typeface="+mn-ea"/>
                <a:cs typeface="+mn-cs"/>
              </a:rPr>
              <a:t>. Verse 35 indicates that on each of the next seven days Moses was to offer the same sacrifices on behalf of Aaron and his sons (Ex 29:35-36). In others</a:t>
            </a:r>
            <a:r>
              <a:rPr lang="en-US" sz="1200" kern="1200" baseline="0" dirty="0" smtClean="0">
                <a:solidFill>
                  <a:schemeClr val="tx1"/>
                </a:solidFill>
                <a:effectLst/>
                <a:latin typeface="+mn-lt"/>
                <a:ea typeface="+mn-ea"/>
                <a:cs typeface="+mn-cs"/>
              </a:rPr>
              <a:t> words, t</a:t>
            </a:r>
            <a:r>
              <a:rPr lang="en-US" sz="1200" kern="1200" dirty="0" smtClean="0">
                <a:solidFill>
                  <a:schemeClr val="tx1"/>
                </a:solidFill>
                <a:effectLst/>
                <a:latin typeface="+mn-lt"/>
                <a:ea typeface="+mn-ea"/>
                <a:cs typeface="+mn-cs"/>
              </a:rPr>
              <a:t>he consecration ceremony wasn’t quick and easy. It took time, reflection, and a constant awareness of sacrifice and atonement. If approached with the right heart, their consecration demonstrates the heart of the Psalmist in </a:t>
            </a:r>
            <a:r>
              <a:rPr lang="en-US" sz="1200" b="1" kern="1200" dirty="0" smtClean="0">
                <a:solidFill>
                  <a:schemeClr val="tx1"/>
                </a:solidFill>
                <a:effectLst/>
                <a:latin typeface="+mn-lt"/>
                <a:ea typeface="+mn-ea"/>
                <a:cs typeface="+mn-cs"/>
              </a:rPr>
              <a:t>Psa 84:1-2</a:t>
            </a:r>
            <a:r>
              <a:rPr lang="en-US" sz="1200" b="0" kern="1200" dirty="0" smtClean="0">
                <a:solidFill>
                  <a:schemeClr val="tx1"/>
                </a:solidFill>
                <a:effectLst/>
                <a:latin typeface="+mn-lt"/>
                <a:ea typeface="+mn-ea"/>
                <a:cs typeface="+mn-cs"/>
              </a:rPr>
              <a:t> – For</a:t>
            </a:r>
            <a:r>
              <a:rPr lang="en-US" sz="1200" b="0" kern="1200" baseline="0" dirty="0" smtClean="0">
                <a:solidFill>
                  <a:schemeClr val="tx1"/>
                </a:solidFill>
                <a:effectLst/>
                <a:latin typeface="+mn-lt"/>
                <a:ea typeface="+mn-ea"/>
                <a:cs typeface="+mn-cs"/>
              </a:rPr>
              <a:t> Christians, it takes time and training after our “consecration” to be ready for the work.</a:t>
            </a:r>
            <a:endParaRPr lang="en-US" b="1" dirty="0"/>
          </a:p>
        </p:txBody>
      </p:sp>
      <p:sp>
        <p:nvSpPr>
          <p:cNvPr id="4" name="Slide Number Placeholder 3"/>
          <p:cNvSpPr>
            <a:spLocks noGrp="1"/>
          </p:cNvSpPr>
          <p:nvPr>
            <p:ph type="sldNum" sz="quarter" idx="10"/>
          </p:nvPr>
        </p:nvSpPr>
        <p:spPr/>
        <p:txBody>
          <a:bodyPr/>
          <a:lstStyle/>
          <a:p>
            <a:fld id="{A681DEB5-8D28-4E7D-A586-699C498DFDD1}" type="slidenum">
              <a:rPr lang="en-US" smtClean="0"/>
              <a:t>4</a:t>
            </a:fld>
            <a:endParaRPr lang="en-US"/>
          </a:p>
        </p:txBody>
      </p:sp>
    </p:spTree>
    <p:extLst>
      <p:ext uri="{BB962C8B-B14F-4D97-AF65-F5344CB8AC3E}">
        <p14:creationId xmlns:p14="http://schemas.microsoft.com/office/powerpoint/2010/main" val="231304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Verse 1 - 2: Aaron and his sons summoned after 7 day consecration to offer another sacrifice</a:t>
            </a:r>
            <a:r>
              <a:rPr lang="en-US" sz="1200" kern="1200" dirty="0" smtClean="0">
                <a:solidFill>
                  <a:schemeClr val="tx1"/>
                </a:solidFill>
                <a:effectLst/>
                <a:latin typeface="+mn-lt"/>
                <a:ea typeface="+mn-ea"/>
                <a:cs typeface="+mn-cs"/>
              </a:rPr>
              <a:t>. This was not a quick and easy process. But during this seven day consecration, it is likely they had sinned. This was a public offering for himself before the people, which would identify him with the people, declaring “I am a sinner and am in need of atonement too.” And</a:t>
            </a:r>
            <a:r>
              <a:rPr lang="en-US" sz="1200" kern="1200" baseline="0" dirty="0" smtClean="0">
                <a:solidFill>
                  <a:schemeClr val="tx1"/>
                </a:solidFill>
                <a:effectLst/>
                <a:latin typeface="+mn-lt"/>
                <a:ea typeface="+mn-ea"/>
                <a:cs typeface="+mn-cs"/>
              </a:rPr>
              <a:t> it also</a:t>
            </a:r>
            <a:r>
              <a:rPr lang="en-US" sz="1200" kern="1200" dirty="0" smtClean="0">
                <a:solidFill>
                  <a:schemeClr val="tx1"/>
                </a:solidFill>
                <a:effectLst/>
                <a:latin typeface="+mn-lt"/>
                <a:ea typeface="+mn-ea"/>
                <a:cs typeface="+mn-cs"/>
              </a:rPr>
              <a:t> means the consecration ceremony wasn’t perfect and as useful as animal sacrifices were, they could not put an end to sin. Only Jesus’ sacrifice could do so. Even their dedication, by means of burnt offering, had apparently expired and needed to be offered again</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Heb 11:11</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3 – 21: Preparation For The Lord’s Appearance</a:t>
            </a:r>
            <a:r>
              <a:rPr lang="en-US" sz="1200" kern="1200" dirty="0" smtClean="0">
                <a:solidFill>
                  <a:schemeClr val="tx1"/>
                </a:solidFill>
                <a:effectLst/>
                <a:latin typeface="+mn-lt"/>
                <a:ea typeface="+mn-ea"/>
                <a:cs typeface="+mn-cs"/>
              </a:rPr>
              <a:t>. After atoning for</a:t>
            </a:r>
            <a:r>
              <a:rPr lang="en-US" sz="1200" kern="1200" baseline="0" dirty="0" smtClean="0">
                <a:solidFill>
                  <a:schemeClr val="tx1"/>
                </a:solidFill>
                <a:effectLst/>
                <a:latin typeface="+mn-lt"/>
                <a:ea typeface="+mn-ea"/>
                <a:cs typeface="+mn-cs"/>
              </a:rPr>
              <a:t> His own sin, </a:t>
            </a:r>
            <a:r>
              <a:rPr lang="en-US" sz="1200" kern="1200" dirty="0" smtClean="0">
                <a:solidFill>
                  <a:schemeClr val="tx1"/>
                </a:solidFill>
                <a:effectLst/>
                <a:latin typeface="+mn-lt"/>
                <a:ea typeface="+mn-ea"/>
                <a:cs typeface="+mn-cs"/>
              </a:rPr>
              <a:t>Aaron is to offer a sin offering, burnt offering, grain offering, and peace offering on behalf of the people, all according to the rules we have</a:t>
            </a:r>
            <a:r>
              <a:rPr lang="en-US" sz="1200" kern="1200" baseline="0" dirty="0" smtClean="0">
                <a:solidFill>
                  <a:schemeClr val="tx1"/>
                </a:solidFill>
                <a:effectLst/>
                <a:latin typeface="+mn-lt"/>
                <a:ea typeface="+mn-ea"/>
                <a:cs typeface="+mn-cs"/>
              </a:rPr>
              <a:t> discussed in prior lessons. This is to</a:t>
            </a:r>
            <a:r>
              <a:rPr lang="en-US" sz="1200" kern="1200" dirty="0" smtClean="0">
                <a:solidFill>
                  <a:schemeClr val="tx1"/>
                </a:solidFill>
                <a:effectLst/>
                <a:latin typeface="+mn-lt"/>
                <a:ea typeface="+mn-ea"/>
                <a:cs typeface="+mn-cs"/>
              </a:rPr>
              <a:t> prepare them for the Lord’s appearance. The</a:t>
            </a:r>
            <a:r>
              <a:rPr lang="en-US" sz="1200" kern="1200" baseline="0" dirty="0" smtClean="0">
                <a:solidFill>
                  <a:schemeClr val="tx1"/>
                </a:solidFill>
                <a:effectLst/>
                <a:latin typeface="+mn-lt"/>
                <a:ea typeface="+mn-ea"/>
                <a:cs typeface="+mn-cs"/>
              </a:rPr>
              <a:t> glory of the Lord is going to appear to the people and a holy God cannot be around sin – </a:t>
            </a:r>
            <a:r>
              <a:rPr lang="en-US" sz="1200" b="1" kern="1200" baseline="0" dirty="0" smtClean="0">
                <a:solidFill>
                  <a:schemeClr val="tx1"/>
                </a:solidFill>
                <a:effectLst/>
                <a:latin typeface="+mn-lt"/>
                <a:ea typeface="+mn-ea"/>
                <a:cs typeface="+mn-cs"/>
              </a:rPr>
              <a:t>Hab 1:13; Isa 59:2</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22 – 24: God displays His glory</a:t>
            </a:r>
            <a:r>
              <a:rPr lang="en-US" sz="1200" kern="1200" dirty="0" smtClean="0">
                <a:solidFill>
                  <a:schemeClr val="tx1"/>
                </a:solidFill>
                <a:effectLst/>
                <a:latin typeface="+mn-lt"/>
                <a:ea typeface="+mn-ea"/>
                <a:cs typeface="+mn-cs"/>
              </a:rPr>
              <a:t>. Once the</a:t>
            </a:r>
            <a:r>
              <a:rPr lang="en-US" sz="1200" kern="1200" baseline="0" dirty="0" smtClean="0">
                <a:solidFill>
                  <a:schemeClr val="tx1"/>
                </a:solidFill>
                <a:effectLst/>
                <a:latin typeface="+mn-lt"/>
                <a:ea typeface="+mn-ea"/>
                <a:cs typeface="+mn-cs"/>
              </a:rPr>
              <a:t> sacrifices are complete, </a:t>
            </a:r>
            <a:r>
              <a:rPr lang="en-US" sz="1200" kern="1200" dirty="0" smtClean="0">
                <a:solidFill>
                  <a:schemeClr val="tx1"/>
                </a:solidFill>
                <a:effectLst/>
                <a:latin typeface="+mn-lt"/>
                <a:ea typeface="+mn-ea"/>
                <a:cs typeface="+mn-cs"/>
              </a:rPr>
              <a:t>Aaron blesses the people, then Moses blessed the people, and then fire came from heaven and consumed the offerings, causing the people to fall on their faces. This is God’s proof</a:t>
            </a:r>
            <a:r>
              <a:rPr lang="en-US" sz="1200" kern="1200" baseline="0" dirty="0" smtClean="0">
                <a:solidFill>
                  <a:schemeClr val="tx1"/>
                </a:solidFill>
                <a:effectLst/>
                <a:latin typeface="+mn-lt"/>
                <a:ea typeface="+mn-ea"/>
                <a:cs typeface="+mn-cs"/>
              </a:rPr>
              <a:t> that</a:t>
            </a:r>
            <a:r>
              <a:rPr lang="en-US" sz="1200" kern="1200" dirty="0" smtClean="0">
                <a:solidFill>
                  <a:schemeClr val="tx1"/>
                </a:solidFill>
                <a:effectLst/>
                <a:latin typeface="+mn-lt"/>
                <a:ea typeface="+mn-ea"/>
                <a:cs typeface="+mn-cs"/>
              </a:rPr>
              <a:t> He was with Aaron, the people, and this entire system through this visible display of His glory.</a:t>
            </a:r>
            <a:r>
              <a:rPr lang="en-US" sz="1200" kern="1200" baseline="0" dirty="0" smtClean="0">
                <a:solidFill>
                  <a:schemeClr val="tx1"/>
                </a:solidFill>
                <a:effectLst/>
                <a:latin typeface="+mn-lt"/>
                <a:ea typeface="+mn-ea"/>
                <a:cs typeface="+mn-cs"/>
              </a:rPr>
              <a:t> A</a:t>
            </a:r>
            <a:r>
              <a:rPr lang="en-US" baseline="0" dirty="0" smtClean="0"/>
              <a:t>ccording to </a:t>
            </a:r>
            <a:r>
              <a:rPr lang="en-US" b="1" baseline="0" dirty="0" smtClean="0"/>
              <a:t>Lev 6:13</a:t>
            </a:r>
            <a:r>
              <a:rPr lang="en-US" baseline="0" dirty="0" smtClean="0"/>
              <a:t>, it was to never go out. And so the fact that it began with God would have been an additional reminder to Israel of God’s atoning power and that as long as this fire burned, the covenant would continue and atonement would be available for the people. God, though He is a consuming fire, is making the path for their redemption perpetually available.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81DEB5-8D28-4E7D-A586-699C498DFDD1}" type="slidenum">
              <a:rPr lang="en-US" smtClean="0"/>
              <a:t>5</a:t>
            </a:fld>
            <a:endParaRPr lang="en-US"/>
          </a:p>
        </p:txBody>
      </p:sp>
    </p:spTree>
    <p:extLst>
      <p:ext uri="{BB962C8B-B14F-4D97-AF65-F5344CB8AC3E}">
        <p14:creationId xmlns:p14="http://schemas.microsoft.com/office/powerpoint/2010/main" val="19781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Now, b</a:t>
            </a:r>
            <a:r>
              <a:rPr lang="en-US" sz="1200" kern="1200" dirty="0" smtClean="0">
                <a:solidFill>
                  <a:schemeClr val="tx1"/>
                </a:solidFill>
                <a:effectLst/>
                <a:latin typeface="+mn-lt"/>
                <a:ea typeface="+mn-ea"/>
                <a:cs typeface="+mn-cs"/>
              </a:rPr>
              <a:t>ecause of the priests special responsibility to represent God before the people, they had a special call to holiness </a:t>
            </a:r>
            <a:r>
              <a:rPr lang="en-US" sz="1200" u="none" kern="1200" dirty="0" smtClean="0">
                <a:solidFill>
                  <a:schemeClr val="tx1"/>
                </a:solidFill>
                <a:effectLst/>
                <a:latin typeface="+mn-lt"/>
                <a:ea typeface="+mn-ea"/>
                <a:cs typeface="+mn-cs"/>
              </a:rPr>
              <a:t>that was above and beyond the common</a:t>
            </a:r>
            <a:r>
              <a:rPr lang="en-US" sz="1200" u="none" kern="1200" baseline="0" dirty="0" smtClean="0">
                <a:solidFill>
                  <a:schemeClr val="tx1"/>
                </a:solidFill>
                <a:effectLst/>
                <a:latin typeface="+mn-lt"/>
                <a:ea typeface="+mn-ea"/>
                <a:cs typeface="+mn-cs"/>
              </a:rPr>
              <a:t> Israelite. The following is a summary:</a:t>
            </a:r>
            <a:endParaRPr lang="en-US" sz="1200" u="none"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1 – 5: Priests were forbidden from touching dead bodies</a:t>
            </a:r>
            <a:r>
              <a:rPr lang="en-US" sz="1200" kern="1200" dirty="0" smtClean="0">
                <a:solidFill>
                  <a:schemeClr val="tx1"/>
                </a:solidFill>
                <a:effectLst/>
                <a:latin typeface="+mn-lt"/>
                <a:ea typeface="+mn-ea"/>
                <a:cs typeface="+mn-cs"/>
              </a:rPr>
              <a:t>. Death is associated with corruption and holiness and corruption are incompatible. The only exception allowed by God was for the</a:t>
            </a:r>
            <a:r>
              <a:rPr lang="en-US" sz="1200" kern="1200" baseline="0" dirty="0" smtClean="0">
                <a:solidFill>
                  <a:schemeClr val="tx1"/>
                </a:solidFill>
                <a:effectLst/>
                <a:latin typeface="+mn-lt"/>
                <a:ea typeface="+mn-ea"/>
                <a:cs typeface="+mn-cs"/>
              </a:rPr>
              <a:t> priest’s</a:t>
            </a:r>
            <a:r>
              <a:rPr lang="en-US" sz="1200" kern="1200" dirty="0" smtClean="0">
                <a:solidFill>
                  <a:schemeClr val="tx1"/>
                </a:solidFill>
                <a:effectLst/>
                <a:latin typeface="+mn-lt"/>
                <a:ea typeface="+mn-ea"/>
                <a:cs typeface="+mn-cs"/>
              </a:rPr>
              <a:t> immediate family. The prohibitions in verse 5 may</a:t>
            </a:r>
            <a:r>
              <a:rPr lang="en-US" sz="1200" kern="1200" baseline="0" dirty="0" smtClean="0">
                <a:solidFill>
                  <a:schemeClr val="tx1"/>
                </a:solidFill>
                <a:effectLst/>
                <a:latin typeface="+mn-lt"/>
                <a:ea typeface="+mn-ea"/>
                <a:cs typeface="+mn-cs"/>
              </a:rPr>
              <a:t> be because these were</a:t>
            </a:r>
            <a:r>
              <a:rPr lang="en-US" sz="1200" kern="1200" dirty="0" smtClean="0">
                <a:solidFill>
                  <a:schemeClr val="tx1"/>
                </a:solidFill>
                <a:effectLst/>
                <a:latin typeface="+mn-lt"/>
                <a:ea typeface="+mn-ea"/>
                <a:cs typeface="+mn-cs"/>
              </a:rPr>
              <a:t> the mourning habits of the pagan nations and God wanted them to separate from that. The issue wasn’t that it was inherently sinful in and of itself to do what they did, but it would identify them with those pagans. God wants his priests to remain a</a:t>
            </a:r>
            <a:r>
              <a:rPr lang="en-US" sz="1200" kern="1200" baseline="0" dirty="0" smtClean="0">
                <a:solidFill>
                  <a:schemeClr val="tx1"/>
                </a:solidFill>
                <a:effectLst/>
                <a:latin typeface="+mn-lt"/>
                <a:ea typeface="+mn-ea"/>
                <a:cs typeface="+mn-cs"/>
              </a:rPr>
              <a:t> radically </a:t>
            </a:r>
            <a:r>
              <a:rPr lang="en-US" sz="1200" kern="1200" dirty="0" smtClean="0">
                <a:solidFill>
                  <a:schemeClr val="tx1"/>
                </a:solidFill>
                <a:effectLst/>
                <a:latin typeface="+mn-lt"/>
                <a:ea typeface="+mn-ea"/>
                <a:cs typeface="+mn-cs"/>
              </a:rPr>
              <a:t>separate people.</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6 - 9: Priests marriage practices</a:t>
            </a:r>
            <a:r>
              <a:rPr lang="en-US" sz="1200" kern="1200" dirty="0" smtClean="0">
                <a:solidFill>
                  <a:schemeClr val="tx1"/>
                </a:solidFill>
                <a:effectLst/>
                <a:latin typeface="+mn-lt"/>
                <a:ea typeface="+mn-ea"/>
                <a:cs typeface="+mn-cs"/>
              </a:rPr>
              <a:t>. Priests were only allowed to take virgin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wives. A priest was only to set their affections on that which is pure. So pure is the priesthood that if a daughter of the priest profaned herself, it would the same as profaning her father by virtue of the relationship. Everything associated with a holy person shares in that holiness and vice versa</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Acts 5:14-15</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10 – 15: Responsibilities of High Priest</a:t>
            </a:r>
            <a:r>
              <a:rPr lang="en-US" sz="1200" kern="1200" dirty="0" smtClean="0">
                <a:solidFill>
                  <a:schemeClr val="tx1"/>
                </a:solidFill>
                <a:effectLst/>
                <a:latin typeface="+mn-lt"/>
                <a:ea typeface="+mn-ea"/>
                <a:cs typeface="+mn-cs"/>
              </a:rPr>
              <a:t>. These were even more radical than that of an ordinary</a:t>
            </a:r>
            <a:r>
              <a:rPr lang="en-US" sz="1200" kern="1200" baseline="0" dirty="0" smtClean="0">
                <a:solidFill>
                  <a:schemeClr val="tx1"/>
                </a:solidFill>
                <a:effectLst/>
                <a:latin typeface="+mn-lt"/>
                <a:ea typeface="+mn-ea"/>
                <a:cs typeface="+mn-cs"/>
              </a:rPr>
              <a:t> priest. </a:t>
            </a:r>
            <a:r>
              <a:rPr lang="en-US" sz="1200" kern="1200" dirty="0" smtClean="0">
                <a:solidFill>
                  <a:schemeClr val="tx1"/>
                </a:solidFill>
                <a:effectLst/>
                <a:latin typeface="+mn-lt"/>
                <a:ea typeface="+mn-ea"/>
                <a:cs typeface="+mn-cs"/>
              </a:rPr>
              <a:t>Outward signs of mourning or defiling oneself even for your dead father or dead mother was forbidden for the high priest. In selecting a wife, no widow, divorced woman, defiled woman, or harlot was allowed – only a virgin of his own people. It was important that even his offspring from his marriage be pure.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Verse 16 – 24: Priests must be free from defect</a:t>
            </a:r>
            <a:r>
              <a:rPr lang="en-US" sz="1200" kern="1200" dirty="0" smtClean="0">
                <a:solidFill>
                  <a:schemeClr val="tx1"/>
                </a:solidFill>
                <a:effectLst/>
                <a:latin typeface="+mn-lt"/>
                <a:ea typeface="+mn-ea"/>
                <a:cs typeface="+mn-cs"/>
              </a:rPr>
              <a:t>. Nothing sinful about carrying a defect in this fallen world. But since the priesthood demanded the utmost standards of purity and holiness, no one who had a defect could serve as a priest. They could eat of the sacred food, however. Barring one from the priesthood was not barring him from being in fellowship with God, only from this special role.</a:t>
            </a:r>
          </a:p>
          <a:p>
            <a:endParaRPr lang="en-US" sz="1200" kern="1200" dirty="0" smtClean="0">
              <a:solidFill>
                <a:schemeClr val="tx1"/>
              </a:solidFill>
              <a:effectLst/>
              <a:latin typeface="+mn-lt"/>
              <a:ea typeface="+mn-ea"/>
              <a:cs typeface="+mn-cs"/>
            </a:endParaRPr>
          </a:p>
          <a:p>
            <a:r>
              <a:rPr lang="en-US" sz="1200" b="0" u="sng" kern="1200" dirty="0" smtClean="0">
                <a:solidFill>
                  <a:schemeClr val="tx1"/>
                </a:solidFill>
                <a:effectLst/>
                <a:latin typeface="+mn-lt"/>
                <a:ea typeface="+mn-ea"/>
                <a:cs typeface="+mn-cs"/>
              </a:rPr>
              <a:t>Point</a:t>
            </a:r>
            <a:r>
              <a:rPr lang="en-US" sz="1200" b="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 everything we should stay away from is sinful in and of itself. Sometimes the things we should stay away from give off the wrong impression or wrong connotation. Sometimes its things the world does that, though not sinful in and of itself, may come across that way</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Thes 5:22</a:t>
            </a:r>
            <a:r>
              <a:rPr lang="en-US" sz="1200" kern="1200" dirty="0" smtClean="0">
                <a:solidFill>
                  <a:schemeClr val="tx1"/>
                </a:solidFill>
                <a:effectLst/>
                <a:latin typeface="+mn-lt"/>
                <a:ea typeface="+mn-ea"/>
                <a:cs typeface="+mn-cs"/>
              </a:rPr>
              <a:t>. Sometimes a past sin may prevent us from serving in a specific role in his church, i.e. preacher who committed adultery though he repented, elders, etc. This has nothing to do with condemning the person or removing his fellowship from God or the church or being useful in his service to God. It only means certain roles may not be conducive for my present or past situation</a:t>
            </a:r>
            <a:r>
              <a:rPr lang="en-US" sz="120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2 Cor 6:17</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6</a:t>
            </a:fld>
            <a:endParaRPr lang="en-US"/>
          </a:p>
        </p:txBody>
      </p:sp>
    </p:spTree>
    <p:extLst>
      <p:ext uri="{BB962C8B-B14F-4D97-AF65-F5344CB8AC3E}">
        <p14:creationId xmlns:p14="http://schemas.microsoft.com/office/powerpoint/2010/main" val="160826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Verse 1 – 3: Need for ceremonial purity</a:t>
            </a:r>
            <a:r>
              <a:rPr lang="en-US" dirty="0" smtClean="0"/>
              <a:t>.</a:t>
            </a:r>
            <a:r>
              <a:rPr lang="en-US" baseline="0" dirty="0" smtClean="0"/>
              <a:t> The holy things were consecrated and the tabernacle housed God’s presence. Therefore no one who was not properly consecrated could draw near or touch these things. These things represented heavenly realities and though God doesn’t really dwell in tents made with hands, His presence was there all the same and they needed to bear a ceremonial cleanness and purity indicative of holiness and separation from the world that made they themselves heavenly.</a:t>
            </a:r>
          </a:p>
          <a:p>
            <a:endParaRPr lang="en-US" baseline="0" dirty="0" smtClean="0"/>
          </a:p>
          <a:p>
            <a:r>
              <a:rPr lang="en-US" u="sng" dirty="0" smtClean="0"/>
              <a:t>Verse 4 – 9: Things that defile the priests</a:t>
            </a:r>
            <a:r>
              <a:rPr lang="en-US" dirty="0" smtClean="0"/>
              <a:t>.</a:t>
            </a:r>
            <a:r>
              <a:rPr lang="en-US" baseline="0" dirty="0" smtClean="0"/>
              <a:t> Any of these things would make one unclean: leprosy, discharges, touching dead things, reproductive fluid emissions, etc. This would not disqualify the man from being a priest, it simply would make him ceremonially unclean until evening. Once ceremonially clean again, they could perform their duties. Sundown was significant because this is when the Jews started their new day. </a:t>
            </a:r>
            <a:r>
              <a:rPr lang="en-US" b="1" baseline="0" dirty="0" smtClean="0"/>
              <a:t>Lam 3:22-23</a:t>
            </a:r>
            <a:r>
              <a:rPr lang="en-US" baseline="0" dirty="0" smtClean="0"/>
              <a:t> – “</a:t>
            </a:r>
            <a:r>
              <a:rPr lang="en-US" dirty="0" smtClean="0"/>
              <a:t>The </a:t>
            </a:r>
            <a:r>
              <a:rPr lang="en-US" cap="small" dirty="0" smtClean="0">
                <a:effectLst/>
              </a:rPr>
              <a:t>Lord’s</a:t>
            </a:r>
            <a:r>
              <a:rPr lang="en-US" dirty="0" smtClean="0"/>
              <a:t> loving kindnesses</a:t>
            </a:r>
            <a:r>
              <a:rPr lang="en-US" baseline="0" dirty="0" smtClean="0"/>
              <a:t> </a:t>
            </a:r>
            <a:r>
              <a:rPr lang="en-US" dirty="0" smtClean="0"/>
              <a:t>indeed never cease, for His compassions never fail. They are new every morning; great is Your faithfulness.</a:t>
            </a:r>
            <a:r>
              <a:rPr lang="en-US" baseline="0" dirty="0" smtClean="0"/>
              <a:t>” In other words, no matter how we may have failed the Lord, we can begin each new day clean and ready to approach the Lord.</a:t>
            </a:r>
          </a:p>
          <a:p>
            <a:endParaRPr lang="en-US" baseline="0" dirty="0" smtClean="0"/>
          </a:p>
          <a:p>
            <a:r>
              <a:rPr lang="en-US" u="sng" baseline="0" dirty="0" smtClean="0"/>
              <a:t>Verse 10 – 16: Those who can eat the offerings</a:t>
            </a:r>
            <a:r>
              <a:rPr lang="en-US" baseline="0" dirty="0" smtClean="0"/>
              <a:t>. Anyone who was a permanent part of the priests’ household could eat of the holy food that was the priests portion: grain offerings, sin offerings, peace offerings, etc. Since the priest was sanctified, anyone that was a part of his household was sanctified. Unintentionally eat of the holy things meant you had to restore it plus 20%.</a:t>
            </a:r>
          </a:p>
          <a:p>
            <a:endParaRPr lang="en-US" baseline="0" dirty="0" smtClean="0"/>
          </a:p>
          <a:p>
            <a:r>
              <a:rPr lang="en-US" u="sng" baseline="0" dirty="0" smtClean="0"/>
              <a:t>Verse 17 – 30: Unacceptable sacrifices</a:t>
            </a:r>
            <a:r>
              <a:rPr lang="en-US" baseline="0" dirty="0" smtClean="0"/>
              <a:t>. God reminds Israel that certain blemishes and defects in their sacrifices were unacceptable. He specifically says in verse 25 “</a:t>
            </a:r>
            <a:r>
              <a:rPr lang="en-US" dirty="0" smtClean="0"/>
              <a:t>for their corruption is in them, they have a defect”. In</a:t>
            </a:r>
            <a:r>
              <a:rPr lang="en-US" baseline="0" dirty="0" smtClean="0"/>
              <a:t> other words, it wasn’t just that they had to bring God their best, but defects such as this was a symbol of corruption of the fallen world in which we live. God is holy and anything offered to him cannot have visible evidence of this corruption. </a:t>
            </a:r>
          </a:p>
          <a:p>
            <a:endParaRPr lang="en-US" baseline="0" dirty="0" smtClean="0"/>
          </a:p>
          <a:p>
            <a:r>
              <a:rPr lang="en-US" u="sng" baseline="0" dirty="0" smtClean="0"/>
              <a:t>Verse 31 – 33: Summary</a:t>
            </a:r>
            <a:r>
              <a:rPr lang="en-US" baseline="0" dirty="0" smtClean="0"/>
              <a:t>. The reason for all of this can be summarized in the last three verses of the chapter. This is God that we’re talking about. He is holy and is to be honored, especially because of what He is doing in providing Israel with a means to sanctification. He did not have to do this, but He is doing it. He deserves the utmost honor and respect.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7</a:t>
            </a:fld>
            <a:endParaRPr lang="en-US"/>
          </a:p>
        </p:txBody>
      </p:sp>
    </p:spTree>
    <p:extLst>
      <p:ext uri="{BB962C8B-B14F-4D97-AF65-F5344CB8AC3E}">
        <p14:creationId xmlns:p14="http://schemas.microsoft.com/office/powerpoint/2010/main" val="295594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Lev 10 gives a graphic</a:t>
            </a:r>
            <a:r>
              <a:rPr lang="en-US" baseline="0" dirty="0" smtClean="0"/>
              <a:t> example of why this consecration and qualifications were so important – </a:t>
            </a:r>
            <a:r>
              <a:rPr lang="en-US" b="1" baseline="0" dirty="0" smtClean="0"/>
              <a:t>Lev 10:1-3</a:t>
            </a:r>
            <a:r>
              <a:rPr lang="en-US" b="0" baseline="0" dirty="0" smtClean="0"/>
              <a:t> – </a:t>
            </a:r>
            <a:r>
              <a:rPr lang="en-US" dirty="0" smtClean="0"/>
              <a:t>One</a:t>
            </a:r>
            <a:r>
              <a:rPr lang="en-US" baseline="0" dirty="0" smtClean="0"/>
              <a:t> of the things that makes this so shocking is what Nadab and Abihu had experienced so far. They saw all the miracles God performed to bring them out of Egypt. They were there at Mt. Sinai when God appeared and spoke the 10 commandments. In fact, they were with Moses, Aaron, and the seventy elders who went up Mt. Sinai to see God, and they ate and drank together in His presence. They saw God shoot fire from heaven to light the offerings in the previous chapter. Yet the legacies of these great spiritual experiences weren’t enough to keep them right with God. Only a relationship grounded in truth can do that.</a:t>
            </a:r>
          </a:p>
          <a:p>
            <a:endParaRPr lang="en-US" baseline="0" dirty="0" smtClean="0"/>
          </a:p>
          <a:p>
            <a:r>
              <a:rPr lang="en-US" baseline="0" dirty="0" smtClean="0"/>
              <a:t>The issue was they offered incense lit with strange fire before the Lord, which I interpret to be that they lit the incense with fire that did not come from the brazen altar. It is possible the phrase “before the Lord” indicates they also went into the most holy place, and the beginning of chapter 16 as the instructions for the Day of Atonement are given seem to infer that. The fact God killed them on the spot shows not only how serious God is regarding His commands, but how dangerous it is to profane that which is holy. One cannot come into God’s presence without meeting His standards of holiness. Its not enough to limit God’s character to His goodness and His love. He is holy, He is a consuming fire, and His will must be respected. Only God should be glorified in His meeting with man. It’s not about us, our cleverness, our insight, or our ingenuity. Those who fail to glorify God in their meeting with Him will not be rewarded.</a:t>
            </a:r>
          </a:p>
          <a:p>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8</a:t>
            </a:fld>
            <a:endParaRPr lang="en-US"/>
          </a:p>
        </p:txBody>
      </p:sp>
    </p:spTree>
    <p:extLst>
      <p:ext uri="{BB962C8B-B14F-4D97-AF65-F5344CB8AC3E}">
        <p14:creationId xmlns:p14="http://schemas.microsoft.com/office/powerpoint/2010/main" val="8598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Nadab and Abihu did was such a dishonor to God’s holiness, for Aaron and his sons to even mourn over their deaths would have been a dishonor to God’s holy judgment upon them. It did not matter that Aaron was their father or that Eleazar and Ithamar were their brothers. They were priests and lived by a holier standard than those who were not. Therefore, no outward signs of mourning could be shone as they might have implied, even in the slightest way, that God was wrong in His judgment and priests could not communicate this about God. They were held to a higher standard of accountability because the “anointing oil is upon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church discipline must be applied to a member of the church and those who are related or close to the individual cry foul. They resent the discipline, scoff at the leadership, and refuse to follow through on the withdrawal. We need to remember that we priests. Our obligation is to follow God’s law usurps family loyalty. When our mourning over those who sin usurp the damage done to God and His cause, what will become of us?</a:t>
            </a:r>
            <a:endParaRPr lang="en-US" dirty="0" smtClean="0"/>
          </a:p>
          <a:p>
            <a:endParaRPr lang="en-US" dirty="0" smtClean="0"/>
          </a:p>
          <a:p>
            <a:r>
              <a:rPr lang="en-US" dirty="0" smtClean="0"/>
              <a:t>Two relatives were allowed to remove the bodies from the sanctuary</a:t>
            </a:r>
            <a:r>
              <a:rPr lang="en-US" baseline="0" dirty="0" smtClean="0"/>
              <a:t>. No consecrated priest could touch a dead body, so the work of the removal and burial must be done by these relatives instead.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81DEB5-8D28-4E7D-A586-699C498DFDD1}" type="slidenum">
              <a:rPr lang="en-US" smtClean="0"/>
              <a:t>9</a:t>
            </a:fld>
            <a:endParaRPr lang="en-US"/>
          </a:p>
        </p:txBody>
      </p:sp>
    </p:spTree>
    <p:extLst>
      <p:ext uri="{BB962C8B-B14F-4D97-AF65-F5344CB8AC3E}">
        <p14:creationId xmlns:p14="http://schemas.microsoft.com/office/powerpoint/2010/main" val="222688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s-GT"/>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GT"/>
          </a:p>
        </p:txBody>
      </p:sp>
      <p:sp>
        <p:nvSpPr>
          <p:cNvPr id="4" name="Date Placeholder 3"/>
          <p:cNvSpPr>
            <a:spLocks noGrp="1"/>
          </p:cNvSpPr>
          <p:nvPr>
            <p:ph type="dt" sz="half" idx="10"/>
          </p:nvPr>
        </p:nvSpPr>
        <p:spPr/>
        <p:txBody>
          <a:bodyPr/>
          <a:lstStyle/>
          <a:p>
            <a:fld id="{A7643371-E92E-4C0D-838F-4B4C19BD4B5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75879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A7643371-E92E-4C0D-838F-4B4C19BD4B5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00611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GT"/>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A7643371-E92E-4C0D-838F-4B4C19BD4B5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84245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A7643371-E92E-4C0D-838F-4B4C19BD4B5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46424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s-GT"/>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643371-E92E-4C0D-838F-4B4C19BD4B5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291532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Date Placeholder 4"/>
          <p:cNvSpPr>
            <a:spLocks noGrp="1"/>
          </p:cNvSpPr>
          <p:nvPr>
            <p:ph type="dt" sz="half" idx="10"/>
          </p:nvPr>
        </p:nvSpPr>
        <p:spPr/>
        <p:txBody>
          <a:bodyPr/>
          <a:lstStyle/>
          <a:p>
            <a:fld id="{A7643371-E92E-4C0D-838F-4B4C19BD4B5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288517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GT"/>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Date Placeholder 6"/>
          <p:cNvSpPr>
            <a:spLocks noGrp="1"/>
          </p:cNvSpPr>
          <p:nvPr>
            <p:ph type="dt" sz="half" idx="10"/>
          </p:nvPr>
        </p:nvSpPr>
        <p:spPr/>
        <p:txBody>
          <a:bodyPr/>
          <a:lstStyle/>
          <a:p>
            <a:fld id="{A7643371-E92E-4C0D-838F-4B4C19BD4B5D}"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41580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Date Placeholder 2"/>
          <p:cNvSpPr>
            <a:spLocks noGrp="1"/>
          </p:cNvSpPr>
          <p:nvPr>
            <p:ph type="dt" sz="half" idx="10"/>
          </p:nvPr>
        </p:nvSpPr>
        <p:spPr/>
        <p:txBody>
          <a:bodyPr/>
          <a:lstStyle/>
          <a:p>
            <a:fld id="{A7643371-E92E-4C0D-838F-4B4C19BD4B5D}"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99207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43371-E92E-4C0D-838F-4B4C19BD4B5D}"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34812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7643371-E92E-4C0D-838F-4B4C19BD4B5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11809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GT"/>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GT"/>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7643371-E92E-4C0D-838F-4B4C19BD4B5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F497C-5CC4-4933-8E77-AC79A7D80902}" type="slidenum">
              <a:rPr lang="en-US" smtClean="0"/>
              <a:t>‹#›</a:t>
            </a:fld>
            <a:endParaRPr lang="en-US"/>
          </a:p>
        </p:txBody>
      </p:sp>
    </p:spTree>
    <p:extLst>
      <p:ext uri="{BB962C8B-B14F-4D97-AF65-F5344CB8AC3E}">
        <p14:creationId xmlns:p14="http://schemas.microsoft.com/office/powerpoint/2010/main" val="229634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G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643371-E92E-4C0D-838F-4B4C19BD4B5D}" type="datetimeFigureOut">
              <a:rPr lang="en-US" smtClean="0"/>
              <a:t>9/5/2019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7F497C-5CC4-4933-8E77-AC79A7D80902}" type="slidenum">
              <a:rPr lang="en-US" smtClean="0"/>
              <a:t>‹#›</a:t>
            </a:fld>
            <a:endParaRPr lang="en-US"/>
          </a:p>
        </p:txBody>
      </p:sp>
    </p:spTree>
    <p:extLst>
      <p:ext uri="{BB962C8B-B14F-4D97-AF65-F5344CB8AC3E}">
        <p14:creationId xmlns:p14="http://schemas.microsoft.com/office/powerpoint/2010/main" val="324617700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G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16232" y="3534013"/>
            <a:ext cx="6079677" cy="3323987"/>
          </a:xfrm>
          <a:prstGeom prst="rect">
            <a:avLst/>
          </a:prstGeom>
          <a:noFill/>
        </p:spPr>
        <p:txBody>
          <a:bodyPr wrap="none" lIns="91440" tIns="45720" rIns="91440" bIns="45720" anchor="b" anchorCtr="0">
            <a:spAutoFit/>
          </a:bodyPr>
          <a:lstStyle/>
          <a:p>
            <a:pPr algn="ctr"/>
            <a:r>
              <a:rPr lang="en-US" sz="7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Priesthood: </a:t>
            </a:r>
          </a:p>
          <a:p>
            <a:pPr algn="ctr"/>
            <a:r>
              <a:rPr lang="en-US" sz="7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Consecration &amp; </a:t>
            </a:r>
          </a:p>
          <a:p>
            <a:pPr algn="ctr"/>
            <a:r>
              <a:rPr lang="en-US" sz="7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Qualification</a:t>
            </a:r>
            <a:endParaRPr lang="en-US" sz="7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395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400" b="1" u="sng" dirty="0" smtClean="0">
                <a:latin typeface="Rockwell" panose="02060603020205020403" pitchFamily="18" charset="0"/>
              </a:rPr>
              <a:t>Wine Prohibited</a:t>
            </a:r>
            <a:endParaRPr lang="en-US" sz="8400" b="1" u="sng" dirty="0">
              <a:latin typeface="Rockwell" panose="02060603020205020403" pitchFamily="18" charset="0"/>
            </a:endParaRPr>
          </a:p>
        </p:txBody>
      </p:sp>
      <p:sp>
        <p:nvSpPr>
          <p:cNvPr id="3" name="Content Placeholder 2"/>
          <p:cNvSpPr>
            <a:spLocks noGrp="1"/>
          </p:cNvSpPr>
          <p:nvPr>
            <p:ph idx="1"/>
          </p:nvPr>
        </p:nvSpPr>
        <p:spPr>
          <a:xfrm>
            <a:off x="136417" y="1132779"/>
            <a:ext cx="4797892" cy="5616497"/>
          </a:xfrm>
          <a:ln w="28575">
            <a:solidFill>
              <a:schemeClr val="tx1"/>
            </a:solidFill>
          </a:ln>
        </p:spPr>
        <p:txBody>
          <a:bodyPr>
            <a:noAutofit/>
          </a:bodyPr>
          <a:lstStyle/>
          <a:p>
            <a:pPr marL="0" indent="0">
              <a:buNone/>
            </a:pPr>
            <a:r>
              <a:rPr lang="en-US" sz="2500" b="1" dirty="0" smtClean="0">
                <a:latin typeface="Rockwell" panose="02060603020205020403" pitchFamily="18" charset="0"/>
              </a:rPr>
              <a:t>Lev 10:8-11</a:t>
            </a:r>
            <a:r>
              <a:rPr lang="en-US" sz="2500" dirty="0" smtClean="0">
                <a:latin typeface="Rockwell" panose="02060603020205020403" pitchFamily="18" charset="0"/>
              </a:rPr>
              <a:t> – “</a:t>
            </a:r>
            <a:r>
              <a:rPr lang="en-US" sz="2500" baseline="30000" dirty="0" smtClean="0">
                <a:latin typeface="Rockwell" panose="02060603020205020403" pitchFamily="18" charset="0"/>
              </a:rPr>
              <a:t>8</a:t>
            </a:r>
            <a:r>
              <a:rPr lang="en-US" sz="2500" dirty="0" smtClean="0">
                <a:latin typeface="Rockwell" panose="02060603020205020403" pitchFamily="18" charset="0"/>
              </a:rPr>
              <a:t>The Lord then spoke </a:t>
            </a:r>
            <a:r>
              <a:rPr lang="en-US" sz="2500" dirty="0">
                <a:latin typeface="Rockwell" panose="02060603020205020403" pitchFamily="18" charset="0"/>
              </a:rPr>
              <a:t>to Aaron, saying</a:t>
            </a:r>
            <a:r>
              <a:rPr lang="en-US" sz="2500" dirty="0" smtClean="0">
                <a:latin typeface="Rockwell" panose="02060603020205020403" pitchFamily="18" charset="0"/>
              </a:rPr>
              <a:t>, ‘</a:t>
            </a:r>
            <a:r>
              <a:rPr lang="en-US" sz="2500" baseline="30000" dirty="0" smtClean="0">
                <a:latin typeface="Rockwell" panose="02060603020205020403" pitchFamily="18" charset="0"/>
              </a:rPr>
              <a:t>9</a:t>
            </a:r>
            <a:r>
              <a:rPr lang="en-US" sz="2500" dirty="0" smtClean="0">
                <a:latin typeface="Rockwell" panose="02060603020205020403" pitchFamily="18" charset="0"/>
              </a:rPr>
              <a:t>Do </a:t>
            </a:r>
            <a:r>
              <a:rPr lang="en-US" sz="2500" dirty="0">
                <a:latin typeface="Rockwell" panose="02060603020205020403" pitchFamily="18" charset="0"/>
              </a:rPr>
              <a:t>not drink wine or strong drink, neither you nor your sons with you, when you come into the tent of meeting, so that you will not die—it is a perpetual statute throughout your generations— </a:t>
            </a:r>
            <a:r>
              <a:rPr lang="en-US" sz="2500" baseline="30000" dirty="0" smtClean="0">
                <a:latin typeface="Rockwell" panose="02060603020205020403" pitchFamily="18" charset="0"/>
              </a:rPr>
              <a:t>10</a:t>
            </a:r>
            <a:r>
              <a:rPr lang="en-US" sz="2500" dirty="0" smtClean="0">
                <a:latin typeface="Rockwell" panose="02060603020205020403" pitchFamily="18" charset="0"/>
              </a:rPr>
              <a:t>and </a:t>
            </a:r>
            <a:r>
              <a:rPr lang="en-US" sz="2500" dirty="0">
                <a:latin typeface="Rockwell" panose="02060603020205020403" pitchFamily="18" charset="0"/>
              </a:rPr>
              <a:t>so as to make a distinction between the holy and the profane, and between the unclean and the clean, </a:t>
            </a:r>
            <a:r>
              <a:rPr lang="en-US" sz="2500" baseline="30000" dirty="0" smtClean="0">
                <a:latin typeface="Rockwell" panose="02060603020205020403" pitchFamily="18" charset="0"/>
              </a:rPr>
              <a:t>11</a:t>
            </a:r>
            <a:r>
              <a:rPr lang="en-US" sz="2500" dirty="0" smtClean="0">
                <a:latin typeface="Rockwell" panose="02060603020205020403" pitchFamily="18" charset="0"/>
              </a:rPr>
              <a:t>and </a:t>
            </a:r>
            <a:r>
              <a:rPr lang="en-US" sz="2500" dirty="0">
                <a:latin typeface="Rockwell" panose="02060603020205020403" pitchFamily="18" charset="0"/>
              </a:rPr>
              <a:t>so as to teach the sons of Israel all the statutes which the </a:t>
            </a:r>
            <a:r>
              <a:rPr lang="en-US" sz="2500" cap="small" dirty="0">
                <a:latin typeface="Rockwell" panose="02060603020205020403" pitchFamily="18" charset="0"/>
              </a:rPr>
              <a:t>Lord</a:t>
            </a:r>
            <a:r>
              <a:rPr lang="en-US" sz="2500" dirty="0">
                <a:latin typeface="Rockwell" panose="02060603020205020403" pitchFamily="18" charset="0"/>
              </a:rPr>
              <a:t> has spoken to them through Moses.</a:t>
            </a:r>
            <a:r>
              <a:rPr lang="en-US" sz="2500" dirty="0" smtClean="0">
                <a:latin typeface="Rockwell" panose="02060603020205020403" pitchFamily="18" charset="0"/>
              </a:rPr>
              <a:t>”</a:t>
            </a:r>
            <a:endParaRPr lang="en-US" sz="25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26" y="1132778"/>
            <a:ext cx="4073274" cy="5616497"/>
          </a:xfrm>
          <a:prstGeom prst="rect">
            <a:avLst/>
          </a:prstGeom>
        </p:spPr>
      </p:pic>
    </p:spTree>
    <p:extLst>
      <p:ext uri="{BB962C8B-B14F-4D97-AF65-F5344CB8AC3E}">
        <p14:creationId xmlns:p14="http://schemas.microsoft.com/office/powerpoint/2010/main" val="41265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2875"/>
          </a:xfrm>
        </p:spPr>
        <p:txBody>
          <a:bodyPr>
            <a:noAutofit/>
          </a:bodyPr>
          <a:lstStyle/>
          <a:p>
            <a:pPr algn="ctr"/>
            <a:r>
              <a:rPr lang="en-US" sz="8400" b="1" u="sng" dirty="0" smtClean="0">
                <a:latin typeface="Rockwell" panose="02060603020205020403" pitchFamily="18" charset="0"/>
              </a:rPr>
              <a:t>Aftermath</a:t>
            </a:r>
            <a:endParaRPr lang="en-US" sz="8400" b="1" u="sng" dirty="0">
              <a:latin typeface="Rockwell" panose="02060603020205020403" pitchFamily="18" charset="0"/>
            </a:endParaRPr>
          </a:p>
        </p:txBody>
      </p:sp>
      <p:sp>
        <p:nvSpPr>
          <p:cNvPr id="3" name="Content Placeholder 2"/>
          <p:cNvSpPr>
            <a:spLocks noGrp="1"/>
          </p:cNvSpPr>
          <p:nvPr>
            <p:ph idx="1"/>
          </p:nvPr>
        </p:nvSpPr>
        <p:spPr>
          <a:xfrm>
            <a:off x="195668" y="1014094"/>
            <a:ext cx="5283235" cy="5672885"/>
          </a:xfrm>
          <a:ln w="28575">
            <a:solidFill>
              <a:schemeClr val="tx1"/>
            </a:solidFill>
          </a:ln>
        </p:spPr>
        <p:txBody>
          <a:bodyPr>
            <a:noAutofit/>
          </a:bodyPr>
          <a:lstStyle/>
          <a:p>
            <a:pPr marL="0" indent="0">
              <a:buNone/>
            </a:pPr>
            <a:r>
              <a:rPr lang="en-US" sz="2000" b="1" dirty="0" smtClean="0">
                <a:latin typeface="Rockwell" panose="02060603020205020403" pitchFamily="18" charset="0"/>
              </a:rPr>
              <a:t>Lev 10:16-20</a:t>
            </a:r>
            <a:r>
              <a:rPr lang="en-US" sz="2000" dirty="0" smtClean="0">
                <a:latin typeface="Rockwell" panose="02060603020205020403" pitchFamily="18" charset="0"/>
              </a:rPr>
              <a:t> – “</a:t>
            </a:r>
            <a:r>
              <a:rPr lang="en-US" sz="2000" baseline="30000" dirty="0" smtClean="0">
                <a:latin typeface="Rockwell" panose="02060603020205020403" pitchFamily="18" charset="0"/>
              </a:rPr>
              <a:t>16</a:t>
            </a:r>
            <a:r>
              <a:rPr lang="en-US" sz="2000" dirty="0" smtClean="0">
                <a:latin typeface="Rockwell" panose="02060603020205020403" pitchFamily="18" charset="0"/>
              </a:rPr>
              <a:t>But </a:t>
            </a:r>
            <a:r>
              <a:rPr lang="en-US" sz="2000" dirty="0">
                <a:latin typeface="Rockwell" panose="02060603020205020403" pitchFamily="18" charset="0"/>
              </a:rPr>
              <a:t>Moses searched carefully for the goat of the sin offering, and behold, it had been burned up! So he was angry with Aaron’s surviving sons Eleazar and Ithamar, saying, </a:t>
            </a:r>
            <a:r>
              <a:rPr lang="en-US" sz="2000" dirty="0" smtClean="0">
                <a:latin typeface="Rockwell" panose="02060603020205020403" pitchFamily="18" charset="0"/>
              </a:rPr>
              <a:t> ‘</a:t>
            </a:r>
            <a:r>
              <a:rPr lang="en-US" sz="2000" baseline="30000" dirty="0" smtClean="0">
                <a:latin typeface="Rockwell" panose="02060603020205020403" pitchFamily="18" charset="0"/>
              </a:rPr>
              <a:t>17</a:t>
            </a:r>
            <a:r>
              <a:rPr lang="en-US" sz="2000" dirty="0" smtClean="0">
                <a:latin typeface="Rockwell" panose="02060603020205020403" pitchFamily="18" charset="0"/>
              </a:rPr>
              <a:t>Why </a:t>
            </a:r>
            <a:r>
              <a:rPr lang="en-US" sz="2000" dirty="0">
                <a:latin typeface="Rockwell" panose="02060603020205020403" pitchFamily="18" charset="0"/>
              </a:rPr>
              <a:t>did you not eat the sin offering at the holy place? For it is most holy, </a:t>
            </a:r>
            <a:r>
              <a:rPr lang="en-US" sz="2000" dirty="0" smtClean="0">
                <a:latin typeface="Rockwell" panose="02060603020205020403" pitchFamily="18" charset="0"/>
              </a:rPr>
              <a:t>and He </a:t>
            </a:r>
            <a:r>
              <a:rPr lang="en-US" sz="2000" dirty="0">
                <a:latin typeface="Rockwell" panose="02060603020205020403" pitchFamily="18" charset="0"/>
              </a:rPr>
              <a:t>gave it to you to bear away the guilt of the congregation, to make atonement for them before the </a:t>
            </a:r>
            <a:r>
              <a:rPr lang="en-US" sz="2000" cap="small" dirty="0" smtClean="0">
                <a:latin typeface="Rockwell" panose="02060603020205020403" pitchFamily="18" charset="0"/>
              </a:rPr>
              <a:t>Lord</a:t>
            </a:r>
            <a:r>
              <a:rPr lang="en-US" sz="2000" dirty="0" smtClean="0">
                <a:latin typeface="Rockwell" panose="02060603020205020403" pitchFamily="18" charset="0"/>
              </a:rPr>
              <a:t>. </a:t>
            </a:r>
            <a:r>
              <a:rPr lang="en-US" sz="2000" baseline="30000" dirty="0" smtClean="0">
                <a:latin typeface="Rockwell" panose="02060603020205020403" pitchFamily="18" charset="0"/>
              </a:rPr>
              <a:t>18</a:t>
            </a:r>
            <a:r>
              <a:rPr lang="en-US" sz="2000" dirty="0" smtClean="0">
                <a:latin typeface="Rockwell" panose="02060603020205020403" pitchFamily="18" charset="0"/>
              </a:rPr>
              <a:t>Behold</a:t>
            </a:r>
            <a:r>
              <a:rPr lang="en-US" sz="2000" dirty="0">
                <a:latin typeface="Rockwell" panose="02060603020205020403" pitchFamily="18" charset="0"/>
              </a:rPr>
              <a:t>, since its blood had not been brought inside, into the sanctuary, you should certainly have eaten it in the sanctuary, just as I commanded</a:t>
            </a:r>
            <a:r>
              <a:rPr lang="en-US" sz="2000" dirty="0" smtClean="0">
                <a:latin typeface="Rockwell" panose="02060603020205020403" pitchFamily="18" charset="0"/>
              </a:rPr>
              <a:t>.’ </a:t>
            </a:r>
            <a:r>
              <a:rPr lang="en-US" sz="2000" baseline="30000" dirty="0" smtClean="0">
                <a:latin typeface="Rockwell" panose="02060603020205020403" pitchFamily="18" charset="0"/>
              </a:rPr>
              <a:t>19</a:t>
            </a:r>
            <a:r>
              <a:rPr lang="en-US" sz="2000" dirty="0" smtClean="0">
                <a:latin typeface="Rockwell" panose="02060603020205020403" pitchFamily="18" charset="0"/>
              </a:rPr>
              <a:t>But </a:t>
            </a:r>
            <a:r>
              <a:rPr lang="en-US" sz="2000" dirty="0">
                <a:latin typeface="Rockwell" panose="02060603020205020403" pitchFamily="18" charset="0"/>
              </a:rPr>
              <a:t>Aaron spoke to </a:t>
            </a:r>
            <a:r>
              <a:rPr lang="en-US" sz="2000" dirty="0" smtClean="0">
                <a:latin typeface="Rockwell" panose="02060603020205020403" pitchFamily="18" charset="0"/>
              </a:rPr>
              <a:t>Moses, ‘Behold</a:t>
            </a:r>
            <a:r>
              <a:rPr lang="en-US" sz="2000" dirty="0">
                <a:latin typeface="Rockwell" panose="02060603020205020403" pitchFamily="18" charset="0"/>
              </a:rPr>
              <a:t>, this very day they presented their sin offering and their burnt offering before the </a:t>
            </a:r>
            <a:r>
              <a:rPr lang="en-US" sz="2000" cap="small" dirty="0">
                <a:latin typeface="Rockwell" panose="02060603020205020403" pitchFamily="18" charset="0"/>
              </a:rPr>
              <a:t>Lord</a:t>
            </a:r>
            <a:r>
              <a:rPr lang="en-US" sz="2000" dirty="0">
                <a:latin typeface="Rockwell" panose="02060603020205020403" pitchFamily="18" charset="0"/>
              </a:rPr>
              <a:t>. When things like these happened to me, if I had eaten a sin offering today, would it have been good in the sight of the </a:t>
            </a:r>
            <a:r>
              <a:rPr lang="en-US" sz="2000" cap="small" dirty="0">
                <a:latin typeface="Rockwell" panose="02060603020205020403" pitchFamily="18" charset="0"/>
              </a:rPr>
              <a:t>Lord</a:t>
            </a:r>
            <a:r>
              <a:rPr lang="en-US" sz="2000" dirty="0" smtClean="0">
                <a:latin typeface="Rockwell" panose="02060603020205020403" pitchFamily="18" charset="0"/>
              </a:rPr>
              <a:t>?’ </a:t>
            </a:r>
            <a:r>
              <a:rPr lang="en-US" sz="2000" baseline="30000" dirty="0" smtClean="0">
                <a:latin typeface="Rockwell" panose="02060603020205020403" pitchFamily="18" charset="0"/>
              </a:rPr>
              <a:t>20</a:t>
            </a:r>
            <a:r>
              <a:rPr lang="en-US" sz="2000" dirty="0" smtClean="0">
                <a:latin typeface="Rockwell" panose="02060603020205020403" pitchFamily="18" charset="0"/>
              </a:rPr>
              <a:t>When </a:t>
            </a:r>
            <a:r>
              <a:rPr lang="en-US" sz="2000" dirty="0">
                <a:latin typeface="Rockwell" panose="02060603020205020403" pitchFamily="18" charset="0"/>
              </a:rPr>
              <a:t>Moses heard that, it seemed good in his sight.</a:t>
            </a:r>
            <a:r>
              <a:rPr lang="en-US" sz="2000" dirty="0" smtClean="0">
                <a:latin typeface="Rockwell" panose="02060603020205020403" pitchFamily="18" charset="0"/>
              </a:rPr>
              <a:t>”</a:t>
            </a:r>
            <a:endParaRPr lang="en-US" sz="2000" dirty="0">
              <a:latin typeface="Rockwell" panose="020606030202050204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38" y="1014094"/>
            <a:ext cx="3581462" cy="27361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38" y="3750273"/>
            <a:ext cx="3581462" cy="2936706"/>
          </a:xfrm>
          <a:prstGeom prst="rect">
            <a:avLst/>
          </a:prstGeom>
        </p:spPr>
      </p:pic>
    </p:spTree>
    <p:extLst>
      <p:ext uri="{BB962C8B-B14F-4D97-AF65-F5344CB8AC3E}">
        <p14:creationId xmlns:p14="http://schemas.microsoft.com/office/powerpoint/2010/main" val="118697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500" b="1" u="sng" dirty="0" smtClean="0">
                <a:latin typeface="Rockwell" panose="02060603020205020403" pitchFamily="18" charset="0"/>
              </a:rPr>
              <a:t>Consecration</a:t>
            </a:r>
            <a:endParaRPr lang="en-US" sz="8500" b="1" u="sng" dirty="0">
              <a:latin typeface="Rockwell" panose="02060603020205020403" pitchFamily="18" charset="0"/>
            </a:endParaRPr>
          </a:p>
        </p:txBody>
      </p:sp>
      <p:sp>
        <p:nvSpPr>
          <p:cNvPr id="3" name="Content Placeholder 2"/>
          <p:cNvSpPr>
            <a:spLocks noGrp="1"/>
          </p:cNvSpPr>
          <p:nvPr>
            <p:ph idx="1"/>
          </p:nvPr>
        </p:nvSpPr>
        <p:spPr>
          <a:xfrm>
            <a:off x="51619" y="1258889"/>
            <a:ext cx="9040761" cy="3109911"/>
          </a:xfrm>
          <a:ln w="28575">
            <a:solidFill>
              <a:schemeClr val="tx1"/>
            </a:solidFill>
          </a:ln>
        </p:spPr>
        <p:txBody>
          <a:bodyPr>
            <a:normAutofit fontScale="85000" lnSpcReduction="20000"/>
          </a:bodyPr>
          <a:lstStyle/>
          <a:p>
            <a:pPr>
              <a:lnSpc>
                <a:spcPct val="100000"/>
              </a:lnSpc>
            </a:pPr>
            <a:r>
              <a:rPr lang="en-US" sz="2800" b="1" dirty="0" smtClean="0">
                <a:latin typeface="Rockwell" panose="02060603020205020403" pitchFamily="18" charset="0"/>
              </a:rPr>
              <a:t>Lev 8:1-5</a:t>
            </a:r>
            <a:r>
              <a:rPr lang="en-US" sz="2800" dirty="0" smtClean="0">
                <a:latin typeface="Rockwell" panose="02060603020205020403" pitchFamily="18" charset="0"/>
              </a:rPr>
              <a:t> – Command is given</a:t>
            </a:r>
          </a:p>
          <a:p>
            <a:pPr lvl="1">
              <a:lnSpc>
                <a:spcPct val="100000"/>
              </a:lnSpc>
            </a:pPr>
            <a:r>
              <a:rPr lang="en-US" b="1" dirty="0" smtClean="0">
                <a:latin typeface="Rockwell" panose="02060603020205020403" pitchFamily="18" charset="0"/>
              </a:rPr>
              <a:t>1 Pet 2:9</a:t>
            </a:r>
            <a:r>
              <a:rPr lang="en-US" dirty="0" smtClean="0">
                <a:latin typeface="Rockwell" panose="02060603020205020403" pitchFamily="18" charset="0"/>
              </a:rPr>
              <a:t> – “</a:t>
            </a:r>
            <a:r>
              <a:rPr lang="en-US" dirty="0">
                <a:latin typeface="Rockwell" panose="02060603020205020403" pitchFamily="18" charset="0"/>
              </a:rPr>
              <a:t>But you are </a:t>
            </a:r>
            <a:r>
              <a:rPr lang="en-US" cap="small" dirty="0">
                <a:latin typeface="Rockwell" panose="02060603020205020403" pitchFamily="18" charset="0"/>
              </a:rPr>
              <a:t>a chosen race, a</a:t>
            </a:r>
            <a:r>
              <a:rPr lang="en-US" dirty="0">
                <a:latin typeface="Rockwell" panose="02060603020205020403" pitchFamily="18" charset="0"/>
              </a:rPr>
              <a:t> royal </a:t>
            </a:r>
            <a:r>
              <a:rPr lang="en-US" cap="small" dirty="0">
                <a:latin typeface="Rockwell" panose="02060603020205020403" pitchFamily="18" charset="0"/>
              </a:rPr>
              <a:t>priesthood, a</a:t>
            </a:r>
            <a:r>
              <a:rPr lang="en-US" dirty="0">
                <a:latin typeface="Rockwell" panose="02060603020205020403" pitchFamily="18" charset="0"/>
              </a:rPr>
              <a:t> </a:t>
            </a:r>
            <a:r>
              <a:rPr lang="en-US" cap="small" dirty="0">
                <a:latin typeface="Rockwell" panose="02060603020205020403" pitchFamily="18" charset="0"/>
              </a:rPr>
              <a:t>holy nation</a:t>
            </a:r>
            <a:r>
              <a:rPr lang="en-US" dirty="0">
                <a:latin typeface="Rockwell" panose="02060603020205020403" pitchFamily="18" charset="0"/>
              </a:rPr>
              <a:t>, </a:t>
            </a:r>
            <a:r>
              <a:rPr lang="en-US" cap="small" dirty="0">
                <a:latin typeface="Rockwell" panose="02060603020205020403" pitchFamily="18" charset="0"/>
              </a:rPr>
              <a:t>a </a:t>
            </a:r>
            <a:r>
              <a:rPr lang="en-US" cap="small" dirty="0" smtClean="0">
                <a:latin typeface="Rockwell" panose="02060603020205020403" pitchFamily="18" charset="0"/>
              </a:rPr>
              <a:t>people for </a:t>
            </a:r>
            <a:r>
              <a:rPr lang="en-US" dirty="0" smtClean="0">
                <a:latin typeface="Rockwell" panose="02060603020205020403" pitchFamily="18" charset="0"/>
              </a:rPr>
              <a:t>God’s</a:t>
            </a:r>
            <a:r>
              <a:rPr lang="en-US" cap="small" dirty="0">
                <a:latin typeface="Rockwell" panose="02060603020205020403" pitchFamily="18" charset="0"/>
              </a:rPr>
              <a:t> </a:t>
            </a:r>
            <a:r>
              <a:rPr lang="en-US" cap="small" dirty="0" smtClean="0">
                <a:latin typeface="Rockwell" panose="02060603020205020403" pitchFamily="18" charset="0"/>
              </a:rPr>
              <a:t>own </a:t>
            </a:r>
            <a:r>
              <a:rPr lang="en-US" cap="small" dirty="0">
                <a:latin typeface="Rockwell" panose="02060603020205020403" pitchFamily="18" charset="0"/>
              </a:rPr>
              <a:t>possession</a:t>
            </a:r>
            <a:r>
              <a:rPr lang="en-US" dirty="0">
                <a:latin typeface="Rockwell" panose="02060603020205020403" pitchFamily="18" charset="0"/>
              </a:rPr>
              <a:t>, so that you may proclaim the excellencies of Him who has called you out of darkness into His marvelous light</a:t>
            </a:r>
            <a:r>
              <a:rPr lang="en-US" dirty="0" smtClean="0">
                <a:latin typeface="Rockwell" panose="02060603020205020403" pitchFamily="18" charset="0"/>
              </a:rPr>
              <a:t>”</a:t>
            </a:r>
          </a:p>
          <a:p>
            <a:pPr>
              <a:lnSpc>
                <a:spcPct val="100000"/>
              </a:lnSpc>
            </a:pPr>
            <a:r>
              <a:rPr lang="en-US" sz="2800" b="1" dirty="0" smtClean="0">
                <a:latin typeface="Rockwell" panose="02060603020205020403" pitchFamily="18" charset="0"/>
              </a:rPr>
              <a:t>Lev 8:6-9</a:t>
            </a:r>
            <a:r>
              <a:rPr lang="en-US" sz="2800" dirty="0" smtClean="0">
                <a:latin typeface="Rockwell" panose="02060603020205020403" pitchFamily="18" charset="0"/>
              </a:rPr>
              <a:t> – Priests are washed and clothed</a:t>
            </a:r>
          </a:p>
          <a:p>
            <a:pPr lvl="1">
              <a:lnSpc>
                <a:spcPct val="100000"/>
              </a:lnSpc>
            </a:pPr>
            <a:r>
              <a:rPr lang="en-US" b="1" dirty="0" smtClean="0">
                <a:latin typeface="Rockwell" panose="02060603020205020403" pitchFamily="18" charset="0"/>
              </a:rPr>
              <a:t>Tit 3:5</a:t>
            </a:r>
            <a:r>
              <a:rPr lang="en-US" dirty="0" smtClean="0">
                <a:latin typeface="Rockwell" panose="02060603020205020403" pitchFamily="18" charset="0"/>
              </a:rPr>
              <a:t> – “</a:t>
            </a:r>
            <a:r>
              <a:rPr lang="en-US" dirty="0">
                <a:latin typeface="Rockwell" panose="02060603020205020403" pitchFamily="18" charset="0"/>
              </a:rPr>
              <a:t>He saved us, not on the basis of deeds which we have done in </a:t>
            </a:r>
            <a:r>
              <a:rPr lang="en-US" dirty="0" smtClean="0">
                <a:latin typeface="Rockwell" panose="02060603020205020403" pitchFamily="18" charset="0"/>
              </a:rPr>
              <a:t>righteousness, but according </a:t>
            </a:r>
            <a:r>
              <a:rPr lang="en-US" dirty="0">
                <a:latin typeface="Rockwell" panose="02060603020205020403" pitchFamily="18" charset="0"/>
              </a:rPr>
              <a:t>to His mercy, by the washing of regeneration and renewing by the Holy Spirit</a:t>
            </a:r>
            <a:r>
              <a:rPr lang="en-US" dirty="0" smtClean="0">
                <a:latin typeface="Rockwell" panose="02060603020205020403" pitchFamily="18" charset="0"/>
              </a:rPr>
              <a:t>”</a:t>
            </a:r>
          </a:p>
          <a:p>
            <a:pPr lvl="1">
              <a:lnSpc>
                <a:spcPct val="100000"/>
              </a:lnSpc>
            </a:pPr>
            <a:r>
              <a:rPr lang="en-US" b="1" dirty="0" smtClean="0">
                <a:latin typeface="Rockwell" panose="02060603020205020403" pitchFamily="18" charset="0"/>
              </a:rPr>
              <a:t>Ex 28:2</a:t>
            </a:r>
            <a:r>
              <a:rPr lang="en-US" dirty="0" smtClean="0">
                <a:latin typeface="Rockwell" panose="02060603020205020403" pitchFamily="18" charset="0"/>
              </a:rPr>
              <a:t> – “You shall make holy garments for Aaron your brother, for glory and for beauty.”</a:t>
            </a:r>
          </a:p>
          <a:p>
            <a:pPr lvl="1">
              <a:lnSpc>
                <a:spcPct val="100000"/>
              </a:lnSpc>
            </a:pPr>
            <a:r>
              <a:rPr lang="en-US" b="1" dirty="0" smtClean="0">
                <a:latin typeface="Rockwell" panose="02060603020205020403" pitchFamily="18" charset="0"/>
              </a:rPr>
              <a:t>Gal 3:27</a:t>
            </a:r>
            <a:r>
              <a:rPr lang="en-US" dirty="0" smtClean="0">
                <a:latin typeface="Rockwell" panose="02060603020205020403" pitchFamily="18" charset="0"/>
              </a:rPr>
              <a:t> – “For all of you who were baptized into Christ have clothed yourselves with Christ”</a:t>
            </a:r>
          </a:p>
          <a:p>
            <a:pPr>
              <a:lnSpc>
                <a:spcPct val="100000"/>
              </a:lnSpc>
            </a:pPr>
            <a:r>
              <a:rPr lang="en-US" sz="2800" b="1" dirty="0" smtClean="0">
                <a:latin typeface="Rockwell" panose="02060603020205020403" pitchFamily="18" charset="0"/>
              </a:rPr>
              <a:t>Lev 8:10-13</a:t>
            </a:r>
            <a:r>
              <a:rPr lang="en-US" sz="2800" dirty="0" smtClean="0">
                <a:latin typeface="Rockwell" panose="02060603020205020403" pitchFamily="18" charset="0"/>
              </a:rPr>
              <a:t> – High Priest is anointed</a:t>
            </a:r>
          </a:p>
          <a:p>
            <a:pPr lvl="1">
              <a:lnSpc>
                <a:spcPct val="100000"/>
              </a:lnSpc>
            </a:pPr>
            <a:r>
              <a:rPr lang="en-US" b="1" dirty="0" smtClean="0">
                <a:latin typeface="Rockwell" panose="02060603020205020403" pitchFamily="18" charset="0"/>
              </a:rPr>
              <a:t>Acts 10:38</a:t>
            </a:r>
            <a:r>
              <a:rPr lang="en-US" dirty="0" smtClean="0">
                <a:latin typeface="Rockwell" panose="02060603020205020403" pitchFamily="18" charset="0"/>
              </a:rPr>
              <a:t> – “</a:t>
            </a:r>
            <a:r>
              <a:rPr lang="en-US" dirty="0">
                <a:latin typeface="Rockwell" panose="02060603020205020403" pitchFamily="18" charset="0"/>
              </a:rPr>
              <a:t>You know of Jesus of Nazareth, how God anointed Him with the Holy Spirit and with power</a:t>
            </a:r>
            <a:r>
              <a:rPr lang="en-US" dirty="0" smtClean="0">
                <a:latin typeface="Rockwell" panose="02060603020205020403" pitchFamily="18" charset="0"/>
              </a:rPr>
              <a:t>”</a:t>
            </a:r>
            <a:endParaRPr lang="en-US" dirty="0">
              <a:latin typeface="Rockwell" panose="02060603020205020403" pitchFamily="18" charset="0"/>
            </a:endParaRP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251" y="4470402"/>
            <a:ext cx="4535129" cy="23875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eviticus priests cloth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9" y="4470401"/>
            <a:ext cx="452038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500" b="1" u="sng" dirty="0" smtClean="0">
                <a:latin typeface="Rockwell" panose="02060603020205020403" pitchFamily="18" charset="0"/>
              </a:rPr>
              <a:t>Consecration</a:t>
            </a:r>
            <a:endParaRPr lang="en-US" sz="8500" b="1" u="sng" dirty="0">
              <a:latin typeface="Rockwell" panose="02060603020205020403" pitchFamily="18" charset="0"/>
            </a:endParaRPr>
          </a:p>
        </p:txBody>
      </p:sp>
      <p:sp>
        <p:nvSpPr>
          <p:cNvPr id="3" name="Content Placeholder 2"/>
          <p:cNvSpPr>
            <a:spLocks noGrp="1"/>
          </p:cNvSpPr>
          <p:nvPr>
            <p:ph idx="1"/>
          </p:nvPr>
        </p:nvSpPr>
        <p:spPr>
          <a:xfrm>
            <a:off x="66367" y="1241503"/>
            <a:ext cx="9011265" cy="2978805"/>
          </a:xfrm>
          <a:ln w="28575">
            <a:solidFill>
              <a:schemeClr val="tx1"/>
            </a:solidFill>
          </a:ln>
        </p:spPr>
        <p:txBody>
          <a:bodyPr>
            <a:normAutofit/>
          </a:bodyPr>
          <a:lstStyle/>
          <a:p>
            <a:pPr>
              <a:lnSpc>
                <a:spcPct val="100000"/>
              </a:lnSpc>
            </a:pPr>
            <a:r>
              <a:rPr lang="en-US" sz="2400" b="1" dirty="0" smtClean="0">
                <a:latin typeface="Rockwell" panose="02060603020205020403" pitchFamily="18" charset="0"/>
              </a:rPr>
              <a:t>Lev 8:14-17</a:t>
            </a:r>
            <a:r>
              <a:rPr lang="en-US" sz="2400" dirty="0" smtClean="0">
                <a:latin typeface="Rockwell" panose="02060603020205020403" pitchFamily="18" charset="0"/>
              </a:rPr>
              <a:t> – The sin offering: a bull</a:t>
            </a:r>
          </a:p>
          <a:p>
            <a:pPr lvl="1">
              <a:lnSpc>
                <a:spcPct val="100000"/>
              </a:lnSpc>
            </a:pPr>
            <a:r>
              <a:rPr lang="en-US" sz="1500" b="1" dirty="0" smtClean="0">
                <a:latin typeface="Rockwell" panose="02060603020205020403" pitchFamily="18" charset="0"/>
              </a:rPr>
              <a:t>Lev 4:10-11</a:t>
            </a:r>
            <a:r>
              <a:rPr lang="en-US" sz="1500" dirty="0" smtClean="0">
                <a:latin typeface="Rockwell" panose="02060603020205020403" pitchFamily="18" charset="0"/>
              </a:rPr>
              <a:t> – “</a:t>
            </a:r>
            <a:r>
              <a:rPr lang="en-US" sz="1500" b="1" baseline="30000" dirty="0" smtClean="0">
                <a:latin typeface="Rockwell" panose="02060603020205020403" pitchFamily="18" charset="0"/>
              </a:rPr>
              <a:t>11</a:t>
            </a:r>
            <a:r>
              <a:rPr lang="en-US" sz="1500" dirty="0" smtClean="0">
                <a:latin typeface="Rockwell" panose="02060603020205020403" pitchFamily="18" charset="0"/>
              </a:rPr>
              <a:t>But</a:t>
            </a:r>
            <a:r>
              <a:rPr lang="en-US" sz="1500" dirty="0">
                <a:latin typeface="Rockwell" panose="02060603020205020403" pitchFamily="18" charset="0"/>
              </a:rPr>
              <a:t> the hide of the bull and all its flesh with its head and its legs and its entrails and its refuse, </a:t>
            </a:r>
            <a:r>
              <a:rPr lang="en-US" sz="1500" b="1" baseline="30000" dirty="0" smtClean="0">
                <a:latin typeface="Rockwell" panose="02060603020205020403" pitchFamily="18" charset="0"/>
              </a:rPr>
              <a:t>12</a:t>
            </a:r>
            <a:r>
              <a:rPr lang="en-US" sz="1500" dirty="0" smtClean="0">
                <a:latin typeface="Rockwell" panose="02060603020205020403" pitchFamily="18" charset="0"/>
              </a:rPr>
              <a:t>that </a:t>
            </a:r>
            <a:r>
              <a:rPr lang="en-US" sz="1500" dirty="0">
                <a:latin typeface="Rockwell" panose="02060603020205020403" pitchFamily="18" charset="0"/>
              </a:rPr>
              <a:t>is, all the rest of the bull, he is to bring out to a clean place outside the camp where </a:t>
            </a:r>
            <a:r>
              <a:rPr lang="en-US" sz="1500" dirty="0" smtClean="0">
                <a:latin typeface="Rockwell" panose="02060603020205020403" pitchFamily="18" charset="0"/>
              </a:rPr>
              <a:t>the ashes </a:t>
            </a:r>
            <a:r>
              <a:rPr lang="en-US" sz="1500" dirty="0">
                <a:latin typeface="Rockwell" panose="02060603020205020403" pitchFamily="18" charset="0"/>
              </a:rPr>
              <a:t>are poured out, and burn it on wood with fire; where </a:t>
            </a:r>
            <a:r>
              <a:rPr lang="en-US" sz="1500" dirty="0" smtClean="0">
                <a:latin typeface="Rockwell" panose="02060603020205020403" pitchFamily="18" charset="0"/>
              </a:rPr>
              <a:t>the ashes </a:t>
            </a:r>
            <a:r>
              <a:rPr lang="en-US" sz="1500" dirty="0">
                <a:latin typeface="Rockwell" panose="02060603020205020403" pitchFamily="18" charset="0"/>
              </a:rPr>
              <a:t>are poured out it shall be burned.</a:t>
            </a:r>
            <a:r>
              <a:rPr lang="en-US" sz="1500" dirty="0" smtClean="0">
                <a:latin typeface="Rockwell" panose="02060603020205020403" pitchFamily="18" charset="0"/>
              </a:rPr>
              <a:t>”</a:t>
            </a:r>
          </a:p>
          <a:p>
            <a:pPr>
              <a:lnSpc>
                <a:spcPct val="100000"/>
              </a:lnSpc>
            </a:pPr>
            <a:r>
              <a:rPr lang="en-US" sz="2400" b="1" dirty="0" smtClean="0">
                <a:latin typeface="Rockwell" panose="02060603020205020403" pitchFamily="18" charset="0"/>
              </a:rPr>
              <a:t>Lev 8:18-21</a:t>
            </a:r>
            <a:r>
              <a:rPr lang="en-US" sz="2400" dirty="0" smtClean="0">
                <a:latin typeface="Rockwell" panose="02060603020205020403" pitchFamily="18" charset="0"/>
              </a:rPr>
              <a:t> – The burnt offering: a ram</a:t>
            </a:r>
          </a:p>
          <a:p>
            <a:pPr lvl="1">
              <a:lnSpc>
                <a:spcPct val="100000"/>
              </a:lnSpc>
            </a:pPr>
            <a:r>
              <a:rPr lang="en-US" sz="1500" b="1" dirty="0" smtClean="0">
                <a:latin typeface="Rockwell" panose="02060603020205020403" pitchFamily="18" charset="0"/>
              </a:rPr>
              <a:t>Lev 1:13c</a:t>
            </a:r>
            <a:r>
              <a:rPr lang="en-US" sz="1500" dirty="0" smtClean="0">
                <a:latin typeface="Rockwell" panose="02060603020205020403" pitchFamily="18" charset="0"/>
              </a:rPr>
              <a:t> – “</a:t>
            </a:r>
            <a:r>
              <a:rPr lang="en-US" sz="1500" dirty="0">
                <a:latin typeface="Rockwell" panose="02060603020205020403" pitchFamily="18" charset="0"/>
              </a:rPr>
              <a:t>it is a burnt offering, an offering by fire of a soothing aroma to the </a:t>
            </a:r>
            <a:r>
              <a:rPr lang="en-US" sz="1500" cap="small" dirty="0">
                <a:latin typeface="Rockwell" panose="02060603020205020403" pitchFamily="18" charset="0"/>
              </a:rPr>
              <a:t>Lord</a:t>
            </a:r>
            <a:r>
              <a:rPr lang="en-US" sz="1500" dirty="0" smtClean="0">
                <a:latin typeface="Rockwell" panose="02060603020205020403" pitchFamily="18" charset="0"/>
              </a:rPr>
              <a:t>”</a:t>
            </a:r>
          </a:p>
          <a:p>
            <a:pPr>
              <a:lnSpc>
                <a:spcPct val="100000"/>
              </a:lnSpc>
            </a:pPr>
            <a:r>
              <a:rPr lang="en-US" sz="2400" b="1" dirty="0" smtClean="0">
                <a:latin typeface="Rockwell" panose="02060603020205020403" pitchFamily="18" charset="0"/>
              </a:rPr>
              <a:t>Lev 8:22-29</a:t>
            </a:r>
            <a:r>
              <a:rPr lang="en-US" sz="2400" dirty="0" smtClean="0">
                <a:latin typeface="Rockwell" panose="02060603020205020403" pitchFamily="18" charset="0"/>
              </a:rPr>
              <a:t> – The ordination offering, a 2</a:t>
            </a:r>
            <a:r>
              <a:rPr lang="en-US" sz="2400" baseline="30000" dirty="0" smtClean="0">
                <a:latin typeface="Rockwell" panose="02060603020205020403" pitchFamily="18" charset="0"/>
              </a:rPr>
              <a:t>nd</a:t>
            </a:r>
            <a:r>
              <a:rPr lang="en-US" sz="2400" dirty="0" smtClean="0">
                <a:latin typeface="Rockwell" panose="02060603020205020403" pitchFamily="18" charset="0"/>
              </a:rPr>
              <a:t> ram</a:t>
            </a:r>
          </a:p>
          <a:p>
            <a:pPr lvl="1">
              <a:lnSpc>
                <a:spcPct val="100000"/>
              </a:lnSpc>
            </a:pPr>
            <a:r>
              <a:rPr lang="en-US" sz="1500" dirty="0" smtClean="0">
                <a:latin typeface="Rockwell" panose="02060603020205020403" pitchFamily="18" charset="0"/>
              </a:rPr>
              <a:t>Heb 9:22b – “</a:t>
            </a:r>
            <a:r>
              <a:rPr lang="en-US" sz="1500" dirty="0">
                <a:latin typeface="Rockwell" panose="02060603020205020403" pitchFamily="18" charset="0"/>
              </a:rPr>
              <a:t>all things are cleansed with blood</a:t>
            </a:r>
            <a:r>
              <a:rPr lang="en-US" sz="1500" dirty="0" smtClean="0">
                <a:latin typeface="Rockwell" panose="02060603020205020403" pitchFamily="18" charset="0"/>
              </a:rPr>
              <a:t>”</a:t>
            </a:r>
          </a:p>
        </p:txBody>
      </p:sp>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062" t="4129" r="2336" b="4000"/>
          <a:stretch/>
        </p:blipFill>
        <p:spPr bwMode="auto">
          <a:xfrm>
            <a:off x="66367" y="4314093"/>
            <a:ext cx="4505632" cy="2543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086" t="2502" r="2626" b="2965"/>
          <a:stretch/>
        </p:blipFill>
        <p:spPr bwMode="auto">
          <a:xfrm>
            <a:off x="4571999" y="4314093"/>
            <a:ext cx="4505633" cy="254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241503"/>
          </a:xfrm>
        </p:spPr>
        <p:txBody>
          <a:bodyPr>
            <a:noAutofit/>
          </a:bodyPr>
          <a:lstStyle/>
          <a:p>
            <a:pPr algn="ctr"/>
            <a:r>
              <a:rPr lang="en-US" sz="8500" b="1" u="sng" dirty="0" smtClean="0">
                <a:latin typeface="Rockwell" panose="02060603020205020403" pitchFamily="18" charset="0"/>
              </a:rPr>
              <a:t>Consecration</a:t>
            </a:r>
            <a:endParaRPr lang="en-US" sz="8500" b="1" u="sng" dirty="0">
              <a:latin typeface="Rockwell" panose="02060603020205020403" pitchFamily="18" charset="0"/>
            </a:endParaRPr>
          </a:p>
        </p:txBody>
      </p:sp>
      <p:sp>
        <p:nvSpPr>
          <p:cNvPr id="3" name="Content Placeholder 2"/>
          <p:cNvSpPr>
            <a:spLocks noGrp="1"/>
          </p:cNvSpPr>
          <p:nvPr>
            <p:ph idx="1"/>
          </p:nvPr>
        </p:nvSpPr>
        <p:spPr>
          <a:xfrm>
            <a:off x="95864" y="1289373"/>
            <a:ext cx="8952271" cy="3440671"/>
          </a:xfrm>
          <a:ln w="28575">
            <a:solidFill>
              <a:schemeClr val="tx1"/>
            </a:solidFill>
          </a:ln>
        </p:spPr>
        <p:txBody>
          <a:bodyPr>
            <a:normAutofit lnSpcReduction="10000"/>
          </a:bodyPr>
          <a:lstStyle/>
          <a:p>
            <a:pPr>
              <a:lnSpc>
                <a:spcPct val="100000"/>
              </a:lnSpc>
            </a:pPr>
            <a:r>
              <a:rPr lang="en-US" sz="2400" b="1" dirty="0" smtClean="0">
                <a:latin typeface="Rockwell" panose="02060603020205020403" pitchFamily="18" charset="0"/>
              </a:rPr>
              <a:t>Lev 8:30</a:t>
            </a:r>
            <a:r>
              <a:rPr lang="en-US" sz="2400" dirty="0" smtClean="0">
                <a:latin typeface="Rockwell" panose="02060603020205020403" pitchFamily="18" charset="0"/>
              </a:rPr>
              <a:t> – Blood &amp; oil sprinkled on priest</a:t>
            </a:r>
          </a:p>
          <a:p>
            <a:pPr lvl="1">
              <a:lnSpc>
                <a:spcPct val="100000"/>
              </a:lnSpc>
            </a:pPr>
            <a:r>
              <a:rPr lang="en-US" sz="1600" b="1" dirty="0" smtClean="0">
                <a:latin typeface="Rockwell" panose="02060603020205020403" pitchFamily="18" charset="0"/>
              </a:rPr>
              <a:t>1 Pet 1:2</a:t>
            </a:r>
            <a:r>
              <a:rPr lang="en-US" sz="1600" dirty="0" smtClean="0">
                <a:latin typeface="Rockwell" panose="02060603020205020403" pitchFamily="18" charset="0"/>
              </a:rPr>
              <a:t> – “</a:t>
            </a:r>
            <a:r>
              <a:rPr lang="en-US" sz="1600" dirty="0">
                <a:latin typeface="Rockwell" panose="02060603020205020403" pitchFamily="18" charset="0"/>
              </a:rPr>
              <a:t>according to the foreknowledge of God the Father, by the sanctifying work of the </a:t>
            </a:r>
            <a:r>
              <a:rPr lang="en-US" sz="1600" dirty="0" smtClean="0">
                <a:latin typeface="Rockwell" panose="02060603020205020403" pitchFamily="18" charset="0"/>
              </a:rPr>
              <a:t>Spirit, to</a:t>
            </a:r>
            <a:r>
              <a:rPr lang="en-US" sz="1600" dirty="0">
                <a:latin typeface="Rockwell" panose="02060603020205020403" pitchFamily="18" charset="0"/>
              </a:rPr>
              <a:t> obey Jesus Christ and be sprinkled with His blood: May grace and </a:t>
            </a:r>
            <a:r>
              <a:rPr lang="en-US" sz="1600" dirty="0" smtClean="0">
                <a:latin typeface="Rockwell" panose="02060603020205020403" pitchFamily="18" charset="0"/>
              </a:rPr>
              <a:t>peace be </a:t>
            </a:r>
            <a:r>
              <a:rPr lang="en-US" sz="1600" dirty="0">
                <a:latin typeface="Rockwell" panose="02060603020205020403" pitchFamily="18" charset="0"/>
              </a:rPr>
              <a:t>yours in the fullest measure.</a:t>
            </a:r>
            <a:r>
              <a:rPr lang="en-US" sz="1600" dirty="0" smtClean="0">
                <a:latin typeface="Rockwell" panose="02060603020205020403" pitchFamily="18" charset="0"/>
              </a:rPr>
              <a:t>”</a:t>
            </a:r>
          </a:p>
          <a:p>
            <a:pPr>
              <a:lnSpc>
                <a:spcPct val="100000"/>
              </a:lnSpc>
            </a:pPr>
            <a:r>
              <a:rPr lang="en-US" sz="2400" b="1" dirty="0" smtClean="0">
                <a:latin typeface="Rockwell" panose="02060603020205020403" pitchFamily="18" charset="0"/>
              </a:rPr>
              <a:t>Lev 8:31-32</a:t>
            </a:r>
            <a:r>
              <a:rPr lang="en-US" sz="2400" dirty="0" smtClean="0">
                <a:latin typeface="Rockwell" panose="02060603020205020403" pitchFamily="18" charset="0"/>
              </a:rPr>
              <a:t> – Meal</a:t>
            </a:r>
          </a:p>
          <a:p>
            <a:pPr lvl="1">
              <a:lnSpc>
                <a:spcPct val="100000"/>
              </a:lnSpc>
            </a:pPr>
            <a:r>
              <a:rPr lang="en-US" sz="1600" b="1" dirty="0" smtClean="0">
                <a:latin typeface="Rockwell" panose="02060603020205020403" pitchFamily="18" charset="0"/>
              </a:rPr>
              <a:t>John 6:51</a:t>
            </a:r>
            <a:r>
              <a:rPr lang="en-US" sz="1600" dirty="0" smtClean="0">
                <a:latin typeface="Rockwell" panose="02060603020205020403" pitchFamily="18" charset="0"/>
              </a:rPr>
              <a:t> – “</a:t>
            </a:r>
            <a:r>
              <a:rPr lang="en-US" sz="1600" dirty="0">
                <a:latin typeface="Rockwell" panose="02060603020205020403" pitchFamily="18" charset="0"/>
              </a:rPr>
              <a:t>I am the living bread that came down out of heaven; if anyone eats of this bread, he will live forever; and the bread also which I will give for the life of the </a:t>
            </a:r>
            <a:r>
              <a:rPr lang="en-US" sz="1600" dirty="0" smtClean="0">
                <a:latin typeface="Rockwell" panose="02060603020205020403" pitchFamily="18" charset="0"/>
              </a:rPr>
              <a:t>world is My flesh.”</a:t>
            </a:r>
          </a:p>
          <a:p>
            <a:pPr>
              <a:lnSpc>
                <a:spcPct val="100000"/>
              </a:lnSpc>
            </a:pPr>
            <a:r>
              <a:rPr lang="en-US" sz="2400" b="1" dirty="0" smtClean="0">
                <a:latin typeface="Rockwell" panose="02060603020205020403" pitchFamily="18" charset="0"/>
              </a:rPr>
              <a:t>Lev 8:33-36</a:t>
            </a:r>
            <a:r>
              <a:rPr lang="en-US" sz="2400" dirty="0" smtClean="0">
                <a:latin typeface="Rockwell" panose="02060603020205020403" pitchFamily="18" charset="0"/>
              </a:rPr>
              <a:t> – Seven days of consecration</a:t>
            </a:r>
          </a:p>
          <a:p>
            <a:pPr lvl="1">
              <a:lnSpc>
                <a:spcPct val="100000"/>
              </a:lnSpc>
            </a:pPr>
            <a:r>
              <a:rPr lang="en-US" sz="1600" b="1" dirty="0" smtClean="0">
                <a:latin typeface="Rockwell" panose="02060603020205020403" pitchFamily="18" charset="0"/>
              </a:rPr>
              <a:t>Psa 84:1-2</a:t>
            </a:r>
            <a:r>
              <a:rPr lang="en-US" sz="1600" dirty="0" smtClean="0">
                <a:latin typeface="Rockwell" panose="02060603020205020403" pitchFamily="18" charset="0"/>
              </a:rPr>
              <a:t> – “</a:t>
            </a:r>
            <a:r>
              <a:rPr lang="en-US" sz="1600" b="1" baseline="30000" dirty="0">
                <a:latin typeface="Rockwell" panose="02060603020205020403" pitchFamily="18" charset="0"/>
              </a:rPr>
              <a:t>1</a:t>
            </a:r>
            <a:r>
              <a:rPr lang="en-US" sz="1600" dirty="0" smtClean="0">
                <a:latin typeface="Rockwell" panose="02060603020205020403" pitchFamily="18" charset="0"/>
              </a:rPr>
              <a:t>How </a:t>
            </a:r>
            <a:r>
              <a:rPr lang="en-US" sz="1600" dirty="0">
                <a:latin typeface="Rockwell" panose="02060603020205020403" pitchFamily="18" charset="0"/>
              </a:rPr>
              <a:t>lovely are Your dwelling </a:t>
            </a:r>
            <a:r>
              <a:rPr lang="en-US" sz="1600" dirty="0" smtClean="0">
                <a:latin typeface="Rockwell" panose="02060603020205020403" pitchFamily="18" charset="0"/>
              </a:rPr>
              <a:t>places, O</a:t>
            </a:r>
            <a:r>
              <a:rPr lang="en-US" sz="1600" dirty="0">
                <a:latin typeface="Rockwell" panose="02060603020205020403" pitchFamily="18" charset="0"/>
              </a:rPr>
              <a:t> </a:t>
            </a:r>
            <a:r>
              <a:rPr lang="en-US" sz="1600" cap="small" dirty="0">
                <a:latin typeface="Rockwell" panose="02060603020205020403" pitchFamily="18" charset="0"/>
              </a:rPr>
              <a:t>Lord</a:t>
            </a:r>
            <a:r>
              <a:rPr lang="en-US" sz="1600" dirty="0">
                <a:latin typeface="Rockwell" panose="02060603020205020403" pitchFamily="18" charset="0"/>
              </a:rPr>
              <a:t> of </a:t>
            </a:r>
            <a:r>
              <a:rPr lang="en-US" sz="1600" dirty="0" smtClean="0">
                <a:latin typeface="Rockwell" panose="02060603020205020403" pitchFamily="18" charset="0"/>
              </a:rPr>
              <a:t>hosts! </a:t>
            </a:r>
            <a:r>
              <a:rPr lang="en-US" sz="1600" b="1" baseline="30000" dirty="0" smtClean="0">
                <a:latin typeface="Rockwell" panose="02060603020205020403" pitchFamily="18" charset="0"/>
              </a:rPr>
              <a:t>2</a:t>
            </a:r>
            <a:r>
              <a:rPr lang="en-US" sz="1600" dirty="0" smtClean="0">
                <a:latin typeface="Rockwell" panose="02060603020205020403" pitchFamily="18" charset="0"/>
              </a:rPr>
              <a:t>My</a:t>
            </a:r>
            <a:r>
              <a:rPr lang="en-US" sz="1600" dirty="0">
                <a:latin typeface="Rockwell" panose="02060603020205020403" pitchFamily="18" charset="0"/>
              </a:rPr>
              <a:t> soul longed and even yearned for the courts of the </a:t>
            </a:r>
            <a:r>
              <a:rPr lang="en-US" sz="1600" cap="small" dirty="0" smtClean="0">
                <a:latin typeface="Rockwell" panose="02060603020205020403" pitchFamily="18" charset="0"/>
              </a:rPr>
              <a:t>Lord</a:t>
            </a:r>
            <a:r>
              <a:rPr lang="en-US" sz="1600" dirty="0" smtClean="0">
                <a:latin typeface="Rockwell" panose="02060603020205020403" pitchFamily="18" charset="0"/>
              </a:rPr>
              <a:t>; my </a:t>
            </a:r>
            <a:r>
              <a:rPr lang="en-US" sz="1600" dirty="0">
                <a:latin typeface="Rockwell" panose="02060603020205020403" pitchFamily="18" charset="0"/>
              </a:rPr>
              <a:t>heart and my flesh sing for joy to the living God.</a:t>
            </a:r>
            <a:r>
              <a:rPr lang="en-US" sz="1600" dirty="0" smtClean="0">
                <a:latin typeface="Rockwell" panose="02060603020205020403" pitchFamily="18" charset="0"/>
              </a:rPr>
              <a:t>”</a:t>
            </a:r>
            <a:endParaRPr lang="en-US" sz="1600" dirty="0">
              <a:latin typeface="Rockwell" panose="02060603020205020403" pitchFamily="18" charset="0"/>
            </a:endParaRPr>
          </a:p>
        </p:txBody>
      </p:sp>
      <p:pic>
        <p:nvPicPr>
          <p:cNvPr id="3076" name="Picture 4" descr="Image result for leviticus priests fellowship meal"/>
          <p:cNvPicPr>
            <a:picLocks noChangeAspect="1" noChangeArrowheads="1"/>
          </p:cNvPicPr>
          <p:nvPr/>
        </p:nvPicPr>
        <p:blipFill rotWithShape="1">
          <a:blip r:embed="rId3">
            <a:extLst>
              <a:ext uri="{28A0092B-C50C-407E-A947-70E740481C1C}">
                <a14:useLocalDpi xmlns:a14="http://schemas.microsoft.com/office/drawing/2010/main" val="0"/>
              </a:ext>
            </a:extLst>
          </a:blip>
          <a:srcRect l="32958" t="19814" r="32203" b="51584"/>
          <a:stretch/>
        </p:blipFill>
        <p:spPr bwMode="auto">
          <a:xfrm>
            <a:off x="4586746" y="4777914"/>
            <a:ext cx="4461389" cy="20800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leviticus blood sprinkled on pri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4" y="4777914"/>
            <a:ext cx="4490882" cy="208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79" y="1241503"/>
            <a:ext cx="8997243" cy="3344352"/>
          </a:xfrm>
          <a:ln w="28575">
            <a:solidFill>
              <a:schemeClr val="tx1"/>
            </a:solidFill>
          </a:ln>
        </p:spPr>
        <p:txBody>
          <a:bodyPr>
            <a:normAutofit/>
          </a:bodyPr>
          <a:lstStyle/>
          <a:p>
            <a:pPr>
              <a:lnSpc>
                <a:spcPct val="100000"/>
              </a:lnSpc>
            </a:pPr>
            <a:r>
              <a:rPr lang="en-US" sz="2400" b="1" dirty="0" smtClean="0">
                <a:latin typeface="Rockwell" panose="02060603020205020403" pitchFamily="18" charset="0"/>
              </a:rPr>
              <a:t>Lev 9:1-2</a:t>
            </a:r>
            <a:r>
              <a:rPr lang="en-US" sz="2400" dirty="0" smtClean="0">
                <a:latin typeface="Rockwell" panose="02060603020205020403" pitchFamily="18" charset="0"/>
              </a:rPr>
              <a:t> – Priests offer another sacrifice</a:t>
            </a:r>
          </a:p>
          <a:p>
            <a:pPr lvl="1">
              <a:lnSpc>
                <a:spcPct val="100000"/>
              </a:lnSpc>
            </a:pPr>
            <a:r>
              <a:rPr lang="en-US" sz="1600" b="1" dirty="0" smtClean="0">
                <a:latin typeface="Rockwell" panose="02060603020205020403" pitchFamily="18" charset="0"/>
              </a:rPr>
              <a:t>Heb 11:11</a:t>
            </a:r>
            <a:r>
              <a:rPr lang="en-US" sz="1600" dirty="0" smtClean="0">
                <a:latin typeface="Rockwell" panose="02060603020205020403" pitchFamily="18" charset="0"/>
              </a:rPr>
              <a:t> – “</a:t>
            </a:r>
            <a:r>
              <a:rPr lang="en-US" sz="1600" dirty="0">
                <a:latin typeface="Rockwell" panose="02060603020205020403" pitchFamily="18" charset="0"/>
              </a:rPr>
              <a:t>Every priest stands daily ministering and offering time after time the same sacrifices, which can never take away sins</a:t>
            </a:r>
            <a:r>
              <a:rPr lang="en-US" sz="1600" dirty="0" smtClean="0">
                <a:latin typeface="Rockwell" panose="02060603020205020403" pitchFamily="18" charset="0"/>
              </a:rPr>
              <a:t>”</a:t>
            </a:r>
          </a:p>
          <a:p>
            <a:pPr>
              <a:lnSpc>
                <a:spcPct val="100000"/>
              </a:lnSpc>
            </a:pPr>
            <a:r>
              <a:rPr lang="en-US" sz="2400" b="1" dirty="0" smtClean="0">
                <a:latin typeface="Rockwell" panose="02060603020205020403" pitchFamily="18" charset="0"/>
              </a:rPr>
              <a:t>Lev 9:3-21</a:t>
            </a:r>
            <a:r>
              <a:rPr lang="en-US" sz="2400" dirty="0" smtClean="0">
                <a:latin typeface="Rockwell" panose="02060603020205020403" pitchFamily="18" charset="0"/>
              </a:rPr>
              <a:t> – Preparation for the Lord’s appearance</a:t>
            </a:r>
          </a:p>
          <a:p>
            <a:pPr lvl="1">
              <a:lnSpc>
                <a:spcPct val="100000"/>
              </a:lnSpc>
            </a:pPr>
            <a:r>
              <a:rPr lang="en-US" sz="1600" b="1" dirty="0" smtClean="0">
                <a:latin typeface="Rockwell" panose="02060603020205020403" pitchFamily="18" charset="0"/>
              </a:rPr>
              <a:t>Hab 1:13a</a:t>
            </a:r>
            <a:r>
              <a:rPr lang="en-US" sz="1600" dirty="0" smtClean="0">
                <a:latin typeface="Rockwell" panose="02060603020205020403" pitchFamily="18" charset="0"/>
              </a:rPr>
              <a:t> – “</a:t>
            </a:r>
            <a:r>
              <a:rPr lang="en-US" sz="1600" dirty="0">
                <a:latin typeface="Rockwell" panose="02060603020205020403" pitchFamily="18" charset="0"/>
              </a:rPr>
              <a:t>Your eyes are too pure </a:t>
            </a:r>
            <a:r>
              <a:rPr lang="en-US" sz="1600" dirty="0" smtClean="0">
                <a:latin typeface="Rockwell" panose="02060603020205020403" pitchFamily="18" charset="0"/>
              </a:rPr>
              <a:t>to approve evil, and </a:t>
            </a:r>
            <a:r>
              <a:rPr lang="en-US" sz="1600" dirty="0">
                <a:latin typeface="Rockwell" panose="02060603020205020403" pitchFamily="18" charset="0"/>
              </a:rPr>
              <a:t>You can not look </a:t>
            </a:r>
            <a:r>
              <a:rPr lang="en-US" sz="1600" dirty="0" smtClean="0">
                <a:latin typeface="Rockwell" panose="02060603020205020403" pitchFamily="18" charset="0"/>
              </a:rPr>
              <a:t>on wickedness with </a:t>
            </a:r>
            <a:r>
              <a:rPr lang="en-US" sz="1600" dirty="0">
                <a:latin typeface="Rockwell" panose="02060603020205020403" pitchFamily="18" charset="0"/>
              </a:rPr>
              <a:t>favor.</a:t>
            </a:r>
            <a:r>
              <a:rPr lang="en-US" sz="1600" dirty="0" smtClean="0">
                <a:latin typeface="Rockwell" panose="02060603020205020403" pitchFamily="18" charset="0"/>
              </a:rPr>
              <a:t>”</a:t>
            </a:r>
          </a:p>
          <a:p>
            <a:pPr lvl="1">
              <a:lnSpc>
                <a:spcPct val="100000"/>
              </a:lnSpc>
            </a:pPr>
            <a:r>
              <a:rPr lang="en-US" sz="1600" b="1" dirty="0" smtClean="0">
                <a:latin typeface="Rockwell" panose="02060603020205020403" pitchFamily="18" charset="0"/>
              </a:rPr>
              <a:t>Isa 59:2</a:t>
            </a:r>
            <a:r>
              <a:rPr lang="en-US" sz="1600" dirty="0" smtClean="0">
                <a:latin typeface="Rockwell" panose="02060603020205020403" pitchFamily="18" charset="0"/>
              </a:rPr>
              <a:t> – “</a:t>
            </a:r>
            <a:r>
              <a:rPr lang="en-US" sz="1600" dirty="0">
                <a:latin typeface="Rockwell" panose="02060603020205020403" pitchFamily="18" charset="0"/>
              </a:rPr>
              <a:t>But your iniquities have made a separation between you and your God</a:t>
            </a:r>
            <a:r>
              <a:rPr lang="en-US" sz="1600" dirty="0" smtClean="0">
                <a:latin typeface="Rockwell" panose="02060603020205020403" pitchFamily="18" charset="0"/>
              </a:rPr>
              <a:t>, and your sins </a:t>
            </a:r>
            <a:r>
              <a:rPr lang="en-US" sz="1600" dirty="0">
                <a:latin typeface="Rockwell" panose="02060603020205020403" pitchFamily="18" charset="0"/>
              </a:rPr>
              <a:t>have hidden </a:t>
            </a:r>
            <a:r>
              <a:rPr lang="en-US" sz="1600" dirty="0" smtClean="0">
                <a:latin typeface="Rockwell" panose="02060603020205020403" pitchFamily="18" charset="0"/>
              </a:rPr>
              <a:t>His face </a:t>
            </a:r>
            <a:r>
              <a:rPr lang="en-US" sz="1600" dirty="0">
                <a:latin typeface="Rockwell" panose="02060603020205020403" pitchFamily="18" charset="0"/>
              </a:rPr>
              <a:t>from you so that He does not hear.</a:t>
            </a:r>
            <a:r>
              <a:rPr lang="en-US" sz="1600" dirty="0" smtClean="0">
                <a:latin typeface="Rockwell" panose="02060603020205020403" pitchFamily="18" charset="0"/>
              </a:rPr>
              <a:t>”</a:t>
            </a:r>
          </a:p>
          <a:p>
            <a:pPr>
              <a:lnSpc>
                <a:spcPct val="100000"/>
              </a:lnSpc>
            </a:pPr>
            <a:r>
              <a:rPr lang="en-US" sz="2400" b="1" dirty="0" smtClean="0">
                <a:latin typeface="Rockwell" panose="02060603020205020403" pitchFamily="18" charset="0"/>
              </a:rPr>
              <a:t>Lev 9:22-24</a:t>
            </a:r>
            <a:r>
              <a:rPr lang="en-US" sz="2400" dirty="0" smtClean="0">
                <a:latin typeface="Rockwell" panose="02060603020205020403" pitchFamily="18" charset="0"/>
              </a:rPr>
              <a:t> – God displays His glory</a:t>
            </a:r>
          </a:p>
          <a:p>
            <a:pPr lvl="1">
              <a:lnSpc>
                <a:spcPct val="100000"/>
              </a:lnSpc>
            </a:pPr>
            <a:r>
              <a:rPr lang="en-US" sz="1600" b="1" dirty="0" smtClean="0">
                <a:latin typeface="Rockwell" panose="02060603020205020403" pitchFamily="18" charset="0"/>
              </a:rPr>
              <a:t>Lev 6:13</a:t>
            </a:r>
            <a:r>
              <a:rPr lang="en-US" sz="1600" dirty="0" smtClean="0">
                <a:latin typeface="Rockwell" panose="02060603020205020403" pitchFamily="18" charset="0"/>
              </a:rPr>
              <a:t> – “Fire shall be kept burning continually on the altar; it is not to go out.”</a:t>
            </a:r>
          </a:p>
          <a:p>
            <a:pPr lvl="1">
              <a:lnSpc>
                <a:spcPct val="100000"/>
              </a:lnSpc>
            </a:pPr>
            <a:endParaRPr lang="en-US" sz="2100" dirty="0" smtClean="0">
              <a:latin typeface="Rockwell" panose="02060603020205020403" pitchFamily="18" charset="0"/>
            </a:endParaRPr>
          </a:p>
          <a:p>
            <a:pPr>
              <a:lnSpc>
                <a:spcPct val="100000"/>
              </a:lnSpc>
            </a:pPr>
            <a:endParaRPr lang="en-US" dirty="0">
              <a:latin typeface="Rockwell" panose="02060603020205020403" pitchFamily="18" charset="0"/>
            </a:endParaRPr>
          </a:p>
        </p:txBody>
      </p:sp>
      <p:sp>
        <p:nvSpPr>
          <p:cNvPr id="5" name="Title 1"/>
          <p:cNvSpPr>
            <a:spLocks noGrp="1"/>
          </p:cNvSpPr>
          <p:nvPr>
            <p:ph type="title"/>
          </p:nvPr>
        </p:nvSpPr>
        <p:spPr>
          <a:xfrm>
            <a:off x="1" y="0"/>
            <a:ext cx="9144000" cy="1241503"/>
          </a:xfrm>
        </p:spPr>
        <p:txBody>
          <a:bodyPr>
            <a:noAutofit/>
          </a:bodyPr>
          <a:lstStyle/>
          <a:p>
            <a:pPr algn="ctr"/>
            <a:r>
              <a:rPr lang="en-US" sz="8500" b="1" u="sng" dirty="0" smtClean="0">
                <a:latin typeface="Rockwell" panose="02060603020205020403" pitchFamily="18" charset="0"/>
              </a:rPr>
              <a:t>Consecration</a:t>
            </a:r>
            <a:endParaRPr lang="en-US" sz="8500" b="1" u="sng" dirty="0">
              <a:latin typeface="Rockwell" panose="02060603020205020403" pitchFamily="18" charset="0"/>
            </a:endParaRPr>
          </a:p>
        </p:txBody>
      </p:sp>
      <p:pic>
        <p:nvPicPr>
          <p:cNvPr id="4098" name="Picture 2" descr="Image result for leviticus 9 fire descends from heaven"/>
          <p:cNvPicPr>
            <a:picLocks noChangeAspect="1" noChangeArrowheads="1"/>
          </p:cNvPicPr>
          <p:nvPr/>
        </p:nvPicPr>
        <p:blipFill rotWithShape="1">
          <a:blip r:embed="rId3">
            <a:extLst>
              <a:ext uri="{28A0092B-C50C-407E-A947-70E740481C1C}">
                <a14:useLocalDpi xmlns:a14="http://schemas.microsoft.com/office/drawing/2010/main" val="0"/>
              </a:ext>
            </a:extLst>
          </a:blip>
          <a:srcRect l="2397" t="4157" r="2848" b="4863"/>
          <a:stretch/>
        </p:blipFill>
        <p:spPr bwMode="auto">
          <a:xfrm>
            <a:off x="73379" y="4710545"/>
            <a:ext cx="4498621" cy="21474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ev 6: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10544"/>
            <a:ext cx="4498622" cy="214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3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500"/>
                                        <p:tgtEl>
                                          <p:spTgt spid="4098"/>
                                        </p:tgtEl>
                                      </p:cBhvr>
                                    </p:animEffect>
                                  </p:childTnLst>
                                </p:cTn>
                              </p:par>
                              <p:par>
                                <p:cTn id="40" presetID="10" presetClass="entr" presetSubtype="0" fill="hold" nodeType="with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500" b="1" u="sng" dirty="0" smtClean="0">
                <a:latin typeface="Rockwell" panose="02060603020205020403" pitchFamily="18" charset="0"/>
              </a:rPr>
              <a:t>Qualifications</a:t>
            </a:r>
            <a:endParaRPr lang="en-US" sz="8500" b="1" u="sng" dirty="0">
              <a:latin typeface="Rockwell" panose="02060603020205020403" pitchFamily="18" charset="0"/>
            </a:endParaRPr>
          </a:p>
        </p:txBody>
      </p:sp>
      <p:sp>
        <p:nvSpPr>
          <p:cNvPr id="3" name="Content Placeholder 2"/>
          <p:cNvSpPr>
            <a:spLocks noGrp="1"/>
          </p:cNvSpPr>
          <p:nvPr>
            <p:ph idx="1"/>
          </p:nvPr>
        </p:nvSpPr>
        <p:spPr>
          <a:xfrm>
            <a:off x="93133" y="1241503"/>
            <a:ext cx="8957733" cy="2179030"/>
          </a:xfrm>
          <a:ln w="28575">
            <a:solidFill>
              <a:schemeClr val="tx1"/>
            </a:solidFill>
          </a:ln>
        </p:spPr>
        <p:txBody>
          <a:bodyPr>
            <a:normAutofit/>
          </a:bodyPr>
          <a:lstStyle/>
          <a:p>
            <a:pPr>
              <a:lnSpc>
                <a:spcPct val="100000"/>
              </a:lnSpc>
            </a:pPr>
            <a:r>
              <a:rPr lang="en-US" sz="2800" b="1" dirty="0" smtClean="0">
                <a:latin typeface="Rockwell" panose="02060603020205020403" pitchFamily="18" charset="0"/>
              </a:rPr>
              <a:t>Lev 21:1-5</a:t>
            </a:r>
            <a:r>
              <a:rPr lang="en-US" sz="2800" dirty="0" smtClean="0">
                <a:latin typeface="Rockwell" panose="02060603020205020403" pitchFamily="18" charset="0"/>
              </a:rPr>
              <a:t> – Forbidden from touching dead bodies</a:t>
            </a:r>
          </a:p>
          <a:p>
            <a:pPr>
              <a:lnSpc>
                <a:spcPct val="100000"/>
              </a:lnSpc>
            </a:pPr>
            <a:r>
              <a:rPr lang="en-US" sz="2800" b="1" dirty="0" smtClean="0">
                <a:latin typeface="Rockwell" panose="02060603020205020403" pitchFamily="18" charset="0"/>
              </a:rPr>
              <a:t>Lev 21:6-9</a:t>
            </a:r>
            <a:r>
              <a:rPr lang="en-US" sz="2800" dirty="0" smtClean="0">
                <a:latin typeface="Rockwell" panose="02060603020205020403" pitchFamily="18" charset="0"/>
              </a:rPr>
              <a:t> – Marriage practices</a:t>
            </a:r>
          </a:p>
          <a:p>
            <a:pPr>
              <a:lnSpc>
                <a:spcPct val="100000"/>
              </a:lnSpc>
            </a:pPr>
            <a:r>
              <a:rPr lang="en-US" sz="2800" b="1" dirty="0" smtClean="0">
                <a:latin typeface="Rockwell" panose="02060603020205020403" pitchFamily="18" charset="0"/>
              </a:rPr>
              <a:t>Lev 21:10-15</a:t>
            </a:r>
            <a:r>
              <a:rPr lang="en-US" sz="2800" dirty="0" smtClean="0">
                <a:latin typeface="Rockwell" panose="02060603020205020403" pitchFamily="18" charset="0"/>
              </a:rPr>
              <a:t> – High Priest responsibilities</a:t>
            </a:r>
          </a:p>
          <a:p>
            <a:pPr>
              <a:lnSpc>
                <a:spcPct val="100000"/>
              </a:lnSpc>
            </a:pPr>
            <a:r>
              <a:rPr lang="en-US" sz="2800" b="1" dirty="0" smtClean="0">
                <a:latin typeface="Rockwell" panose="02060603020205020403" pitchFamily="18" charset="0"/>
              </a:rPr>
              <a:t>Lev 21:16-24</a:t>
            </a:r>
            <a:r>
              <a:rPr lang="en-US" sz="2800" dirty="0" smtClean="0">
                <a:latin typeface="Rockwell" panose="02060603020205020403" pitchFamily="18" charset="0"/>
              </a:rPr>
              <a:t> – Free from defect</a:t>
            </a:r>
          </a:p>
          <a:p>
            <a:pPr>
              <a:lnSpc>
                <a:spcPct val="100000"/>
              </a:lnSpc>
            </a:pPr>
            <a:endParaRPr lang="en-US"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93133" y="3542669"/>
            <a:ext cx="8957733" cy="3315331"/>
          </a:xfrm>
          <a:prstGeom prst="rect">
            <a:avLst/>
          </a:prstGeom>
        </p:spPr>
      </p:pic>
    </p:spTree>
    <p:extLst>
      <p:ext uri="{BB962C8B-B14F-4D97-AF65-F5344CB8AC3E}">
        <p14:creationId xmlns:p14="http://schemas.microsoft.com/office/powerpoint/2010/main" val="27615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500" b="1" u="sng" dirty="0" smtClean="0">
                <a:latin typeface="Rockwell" panose="02060603020205020403" pitchFamily="18" charset="0"/>
              </a:rPr>
              <a:t>Qualifications</a:t>
            </a:r>
            <a:endParaRPr lang="en-US" sz="8500" b="1" u="sng" dirty="0">
              <a:latin typeface="Rockwell" panose="02060603020205020403" pitchFamily="18" charset="0"/>
            </a:endParaRPr>
          </a:p>
        </p:txBody>
      </p:sp>
      <p:sp>
        <p:nvSpPr>
          <p:cNvPr id="3" name="Content Placeholder 2"/>
          <p:cNvSpPr>
            <a:spLocks noGrp="1"/>
          </p:cNvSpPr>
          <p:nvPr>
            <p:ph idx="1"/>
          </p:nvPr>
        </p:nvSpPr>
        <p:spPr>
          <a:xfrm>
            <a:off x="188176" y="1455233"/>
            <a:ext cx="8788555" cy="2710367"/>
          </a:xfrm>
          <a:ln w="28575">
            <a:solidFill>
              <a:schemeClr val="tx1"/>
            </a:solidFill>
          </a:ln>
        </p:spPr>
        <p:txBody>
          <a:bodyPr>
            <a:normAutofit/>
          </a:bodyPr>
          <a:lstStyle/>
          <a:p>
            <a:pPr>
              <a:lnSpc>
                <a:spcPct val="100000"/>
              </a:lnSpc>
            </a:pPr>
            <a:r>
              <a:rPr lang="en-US" sz="2800" b="1" dirty="0" smtClean="0">
                <a:latin typeface="Rockwell" panose="02060603020205020403" pitchFamily="18" charset="0"/>
              </a:rPr>
              <a:t>Lev 22:1-3</a:t>
            </a:r>
            <a:r>
              <a:rPr lang="en-US" sz="2800" dirty="0" smtClean="0">
                <a:latin typeface="Rockwell" panose="02060603020205020403" pitchFamily="18" charset="0"/>
              </a:rPr>
              <a:t> – Need for ceremonial purity</a:t>
            </a:r>
          </a:p>
          <a:p>
            <a:pPr>
              <a:lnSpc>
                <a:spcPct val="100000"/>
              </a:lnSpc>
            </a:pPr>
            <a:r>
              <a:rPr lang="en-US" sz="2800" b="1" dirty="0" smtClean="0">
                <a:latin typeface="Rockwell" panose="02060603020205020403" pitchFamily="18" charset="0"/>
              </a:rPr>
              <a:t>Lev 22:4:9</a:t>
            </a:r>
            <a:r>
              <a:rPr lang="en-US" sz="2800" dirty="0" smtClean="0">
                <a:latin typeface="Rockwell" panose="02060603020205020403" pitchFamily="18" charset="0"/>
              </a:rPr>
              <a:t> – Things that defile priests</a:t>
            </a:r>
          </a:p>
          <a:p>
            <a:pPr>
              <a:lnSpc>
                <a:spcPct val="100000"/>
              </a:lnSpc>
            </a:pPr>
            <a:r>
              <a:rPr lang="en-US" sz="2800" b="1" dirty="0" smtClean="0">
                <a:latin typeface="Rockwell" panose="02060603020205020403" pitchFamily="18" charset="0"/>
              </a:rPr>
              <a:t>Lev 22:10-16</a:t>
            </a:r>
            <a:r>
              <a:rPr lang="en-US" sz="2800" dirty="0" smtClean="0">
                <a:latin typeface="Rockwell" panose="02060603020205020403" pitchFamily="18" charset="0"/>
              </a:rPr>
              <a:t> – Those who can eat the offerings</a:t>
            </a:r>
          </a:p>
          <a:p>
            <a:pPr>
              <a:lnSpc>
                <a:spcPct val="100000"/>
              </a:lnSpc>
            </a:pPr>
            <a:r>
              <a:rPr lang="en-US" sz="2800" b="1" dirty="0" smtClean="0">
                <a:latin typeface="Rockwell" panose="02060603020205020403" pitchFamily="18" charset="0"/>
              </a:rPr>
              <a:t>Lev 22:17-30</a:t>
            </a:r>
            <a:r>
              <a:rPr lang="en-US" sz="2800" dirty="0" smtClean="0">
                <a:latin typeface="Rockwell" panose="02060603020205020403" pitchFamily="18" charset="0"/>
              </a:rPr>
              <a:t> – Unacceptable sacrifices</a:t>
            </a:r>
          </a:p>
          <a:p>
            <a:pPr>
              <a:lnSpc>
                <a:spcPct val="100000"/>
              </a:lnSpc>
            </a:pPr>
            <a:r>
              <a:rPr lang="en-US" sz="2800" b="1" dirty="0" smtClean="0">
                <a:latin typeface="Rockwell" panose="02060603020205020403" pitchFamily="18" charset="0"/>
              </a:rPr>
              <a:t>Lev 22:31-33</a:t>
            </a:r>
            <a:r>
              <a:rPr lang="en-US" sz="2800" dirty="0" smtClean="0">
                <a:latin typeface="Rockwell" panose="02060603020205020403" pitchFamily="18" charset="0"/>
              </a:rPr>
              <a:t> – Summary</a:t>
            </a:r>
          </a:p>
          <a:p>
            <a:pPr>
              <a:lnSpc>
                <a:spcPct val="100000"/>
              </a:lnSpc>
            </a:pPr>
            <a:endParaRPr lang="en-US" dirty="0">
              <a:latin typeface="Rockwell" panose="02060603020205020403" pitchFamily="18" charset="0"/>
            </a:endParaRPr>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76" y="4277730"/>
            <a:ext cx="8788555" cy="258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fade">
                                      <p:cBhvr>
                                        <p:cTn id="3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1503"/>
          </a:xfrm>
        </p:spPr>
        <p:txBody>
          <a:bodyPr>
            <a:noAutofit/>
          </a:bodyPr>
          <a:lstStyle/>
          <a:p>
            <a:pPr algn="ctr"/>
            <a:r>
              <a:rPr lang="en-US" sz="8400" b="1" u="sng" dirty="0" smtClean="0">
                <a:latin typeface="Rockwell" panose="02060603020205020403" pitchFamily="18" charset="0"/>
              </a:rPr>
              <a:t>Consequences</a:t>
            </a:r>
            <a:endParaRPr lang="en-US" sz="8400" b="1" u="sng" dirty="0">
              <a:latin typeface="Rockwell" panose="02060603020205020403" pitchFamily="18" charset="0"/>
            </a:endParaRPr>
          </a:p>
        </p:txBody>
      </p:sp>
      <p:sp>
        <p:nvSpPr>
          <p:cNvPr id="3" name="Content Placeholder 2"/>
          <p:cNvSpPr>
            <a:spLocks noGrp="1"/>
          </p:cNvSpPr>
          <p:nvPr>
            <p:ph idx="1"/>
          </p:nvPr>
        </p:nvSpPr>
        <p:spPr>
          <a:xfrm>
            <a:off x="138022" y="1241501"/>
            <a:ext cx="5055080" cy="5481031"/>
          </a:xfrm>
          <a:ln w="28575">
            <a:solidFill>
              <a:schemeClr val="tx1"/>
            </a:solidFill>
          </a:ln>
        </p:spPr>
        <p:txBody>
          <a:bodyPr>
            <a:noAutofit/>
          </a:bodyPr>
          <a:lstStyle/>
          <a:p>
            <a:pPr marL="0" indent="0">
              <a:buNone/>
            </a:pPr>
            <a:r>
              <a:rPr lang="en-US" sz="3000" b="1" dirty="0" smtClean="0">
                <a:latin typeface="Rockwell" panose="02060603020205020403" pitchFamily="18" charset="0"/>
              </a:rPr>
              <a:t>Lev 10:1-3</a:t>
            </a:r>
            <a:r>
              <a:rPr lang="en-US" sz="3000" dirty="0" smtClean="0">
                <a:latin typeface="Rockwell" panose="02060603020205020403" pitchFamily="18" charset="0"/>
              </a:rPr>
              <a:t> – “</a:t>
            </a:r>
            <a:r>
              <a:rPr lang="en-US" sz="3000" baseline="30000" dirty="0" smtClean="0">
                <a:latin typeface="Rockwell" panose="02060603020205020403" pitchFamily="18" charset="0"/>
              </a:rPr>
              <a:t>1</a:t>
            </a:r>
            <a:r>
              <a:rPr lang="en-US" sz="3000" dirty="0" smtClean="0">
                <a:latin typeface="Rockwell" panose="02060603020205020403" pitchFamily="18" charset="0"/>
              </a:rPr>
              <a:t>Now </a:t>
            </a:r>
            <a:r>
              <a:rPr lang="en-US" sz="3000" dirty="0">
                <a:latin typeface="Rockwell" panose="02060603020205020403" pitchFamily="18" charset="0"/>
              </a:rPr>
              <a:t>Nadab and Abihu, the sons of Aaron, took their respective firepans, </a:t>
            </a:r>
            <a:r>
              <a:rPr lang="en-US" sz="3000" dirty="0" smtClean="0">
                <a:latin typeface="Rockwell" panose="02060603020205020403" pitchFamily="18" charset="0"/>
              </a:rPr>
              <a:t>and after putting </a:t>
            </a:r>
            <a:r>
              <a:rPr lang="en-US" sz="3000" dirty="0">
                <a:latin typeface="Rockwell" panose="02060603020205020403" pitchFamily="18" charset="0"/>
              </a:rPr>
              <a:t>fire in them, placed incense on it and offered strange fire before the </a:t>
            </a:r>
            <a:r>
              <a:rPr lang="en-US" sz="3000" cap="small" dirty="0">
                <a:latin typeface="Rockwell" panose="02060603020205020403" pitchFamily="18" charset="0"/>
              </a:rPr>
              <a:t>Lord</a:t>
            </a:r>
            <a:r>
              <a:rPr lang="en-US" sz="3000" dirty="0">
                <a:latin typeface="Rockwell" panose="02060603020205020403" pitchFamily="18" charset="0"/>
              </a:rPr>
              <a:t>, which He had not commanded them. </a:t>
            </a:r>
            <a:r>
              <a:rPr lang="en-US" sz="3000" baseline="30000" dirty="0" smtClean="0">
                <a:latin typeface="Rockwell" panose="02060603020205020403" pitchFamily="18" charset="0"/>
              </a:rPr>
              <a:t>2</a:t>
            </a:r>
            <a:r>
              <a:rPr lang="en-US" sz="3000" dirty="0" smtClean="0">
                <a:latin typeface="Rockwell" panose="02060603020205020403" pitchFamily="18" charset="0"/>
              </a:rPr>
              <a:t>And </a:t>
            </a:r>
            <a:r>
              <a:rPr lang="en-US" sz="3000" dirty="0">
                <a:latin typeface="Rockwell" panose="02060603020205020403" pitchFamily="18" charset="0"/>
              </a:rPr>
              <a:t>fire came out from </a:t>
            </a:r>
            <a:r>
              <a:rPr lang="en-US" sz="3000" dirty="0" smtClean="0">
                <a:latin typeface="Rockwell" panose="02060603020205020403" pitchFamily="18" charset="0"/>
              </a:rPr>
              <a:t>the presence of </a:t>
            </a:r>
            <a:r>
              <a:rPr lang="en-US" sz="3000" dirty="0">
                <a:latin typeface="Rockwell" panose="02060603020205020403" pitchFamily="18" charset="0"/>
              </a:rPr>
              <a:t>the </a:t>
            </a:r>
            <a:r>
              <a:rPr lang="en-US" sz="3000" cap="small" dirty="0">
                <a:latin typeface="Rockwell" panose="02060603020205020403" pitchFamily="18" charset="0"/>
              </a:rPr>
              <a:t>Lord</a:t>
            </a:r>
            <a:r>
              <a:rPr lang="en-US" sz="3000" dirty="0">
                <a:latin typeface="Rockwell" panose="02060603020205020403" pitchFamily="18" charset="0"/>
              </a:rPr>
              <a:t> and consumed them, and they died before the </a:t>
            </a:r>
            <a:r>
              <a:rPr lang="en-US" sz="3000" cap="small" dirty="0" smtClean="0">
                <a:latin typeface="Rockwell" panose="02060603020205020403" pitchFamily="18" charset="0"/>
              </a:rPr>
              <a:t>Lord</a:t>
            </a:r>
            <a:r>
              <a:rPr lang="en-US" sz="3000" dirty="0" smtClean="0">
                <a:latin typeface="Rockwell" panose="02060603020205020403" pitchFamily="18" charset="0"/>
              </a:rPr>
              <a:t>.”</a:t>
            </a:r>
            <a:endParaRPr lang="en-US" sz="3000" dirty="0">
              <a:latin typeface="Rockwell" panose="02060603020205020403" pitchFamily="18" charset="0"/>
            </a:endParaRPr>
          </a:p>
        </p:txBody>
      </p:sp>
      <p:pic>
        <p:nvPicPr>
          <p:cNvPr id="7170" name="Picture 2" descr="Image result for nadab and abi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112" y="1241503"/>
            <a:ext cx="3881887" cy="548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0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0733"/>
          </a:xfrm>
        </p:spPr>
        <p:txBody>
          <a:bodyPr>
            <a:noAutofit/>
          </a:bodyPr>
          <a:lstStyle/>
          <a:p>
            <a:pPr algn="ctr"/>
            <a:r>
              <a:rPr lang="en-US" sz="8400" b="1" u="sng" dirty="0" smtClean="0">
                <a:latin typeface="Rockwell" panose="02060603020205020403" pitchFamily="18" charset="0"/>
              </a:rPr>
              <a:t>No Mourning</a:t>
            </a:r>
            <a:endParaRPr lang="en-US" sz="8400" b="1" u="sng" dirty="0">
              <a:latin typeface="Rockwell" panose="02060603020205020403" pitchFamily="18" charset="0"/>
            </a:endParaRPr>
          </a:p>
        </p:txBody>
      </p:sp>
      <p:sp>
        <p:nvSpPr>
          <p:cNvPr id="3" name="Content Placeholder 2"/>
          <p:cNvSpPr>
            <a:spLocks noGrp="1"/>
          </p:cNvSpPr>
          <p:nvPr>
            <p:ph idx="1"/>
          </p:nvPr>
        </p:nvSpPr>
        <p:spPr>
          <a:xfrm>
            <a:off x="120770" y="1120733"/>
            <a:ext cx="6107502" cy="5616497"/>
          </a:xfrm>
          <a:ln w="28575">
            <a:solidFill>
              <a:schemeClr val="tx1"/>
            </a:solidFill>
          </a:ln>
        </p:spPr>
        <p:txBody>
          <a:bodyPr>
            <a:noAutofit/>
          </a:bodyPr>
          <a:lstStyle/>
          <a:p>
            <a:pPr marL="0" indent="0">
              <a:buNone/>
            </a:pPr>
            <a:r>
              <a:rPr lang="en-US" sz="2000" b="1" dirty="0" smtClean="0">
                <a:latin typeface="Rockwell" panose="02060603020205020403" pitchFamily="18" charset="0"/>
              </a:rPr>
              <a:t>Lev 10:3-7</a:t>
            </a:r>
            <a:r>
              <a:rPr lang="en-US" sz="2000" dirty="0" smtClean="0">
                <a:latin typeface="Rockwell" panose="02060603020205020403" pitchFamily="18" charset="0"/>
              </a:rPr>
              <a:t> – “</a:t>
            </a:r>
            <a:r>
              <a:rPr lang="en-US" sz="2000" baseline="30000" dirty="0">
                <a:latin typeface="Rockwell" panose="02060603020205020403" pitchFamily="18" charset="0"/>
              </a:rPr>
              <a:t>3</a:t>
            </a:r>
            <a:r>
              <a:rPr lang="en-US" sz="2000" dirty="0">
                <a:latin typeface="Rockwell" panose="02060603020205020403" pitchFamily="18" charset="0"/>
              </a:rPr>
              <a:t>Then Moses said to Aaron, ‘It is what the </a:t>
            </a:r>
            <a:r>
              <a:rPr lang="en-US" sz="2000" cap="small" dirty="0">
                <a:latin typeface="Rockwell" panose="02060603020205020403" pitchFamily="18" charset="0"/>
              </a:rPr>
              <a:t>Lord</a:t>
            </a:r>
            <a:r>
              <a:rPr lang="en-US" sz="2000" dirty="0">
                <a:latin typeface="Rockwell" panose="02060603020205020403" pitchFamily="18" charset="0"/>
              </a:rPr>
              <a:t> spoke, saying, “By those who come near Me I will be treated as holy, and before all the people I will be honored.”’ So Aaron, therefore, kept silent</a:t>
            </a:r>
            <a:r>
              <a:rPr lang="en-US" sz="2000" dirty="0" smtClean="0">
                <a:latin typeface="Rockwell" panose="02060603020205020403" pitchFamily="18" charset="0"/>
              </a:rPr>
              <a:t>. </a:t>
            </a:r>
            <a:r>
              <a:rPr lang="en-US" sz="2000" baseline="30000" dirty="0" smtClean="0">
                <a:latin typeface="Rockwell" panose="02060603020205020403" pitchFamily="18" charset="0"/>
              </a:rPr>
              <a:t>4</a:t>
            </a:r>
            <a:r>
              <a:rPr lang="en-US" sz="2000" dirty="0" smtClean="0">
                <a:latin typeface="Rockwell" panose="02060603020205020403" pitchFamily="18" charset="0"/>
              </a:rPr>
              <a:t>Moses </a:t>
            </a:r>
            <a:r>
              <a:rPr lang="en-US" sz="2000" dirty="0">
                <a:latin typeface="Rockwell" panose="02060603020205020403" pitchFamily="18" charset="0"/>
              </a:rPr>
              <a:t>called also to </a:t>
            </a:r>
            <a:r>
              <a:rPr lang="en-US" sz="2000" dirty="0" err="1">
                <a:latin typeface="Rockwell" panose="02060603020205020403" pitchFamily="18" charset="0"/>
              </a:rPr>
              <a:t>Mishael</a:t>
            </a:r>
            <a:r>
              <a:rPr lang="en-US" sz="2000" dirty="0">
                <a:latin typeface="Rockwell" panose="02060603020205020403" pitchFamily="18" charset="0"/>
              </a:rPr>
              <a:t> and </a:t>
            </a:r>
            <a:r>
              <a:rPr lang="en-US" sz="2000" dirty="0" err="1">
                <a:latin typeface="Rockwell" panose="02060603020205020403" pitchFamily="18" charset="0"/>
              </a:rPr>
              <a:t>Elzaphan</a:t>
            </a:r>
            <a:r>
              <a:rPr lang="en-US" sz="2000" dirty="0">
                <a:latin typeface="Rockwell" panose="02060603020205020403" pitchFamily="18" charset="0"/>
              </a:rPr>
              <a:t>, the sons of Aaron’s uncle Uzziel, and said to </a:t>
            </a:r>
            <a:r>
              <a:rPr lang="en-US" sz="2000" dirty="0" smtClean="0">
                <a:latin typeface="Rockwell" panose="02060603020205020403" pitchFamily="18" charset="0"/>
              </a:rPr>
              <a:t>them, ‘Come </a:t>
            </a:r>
            <a:r>
              <a:rPr lang="en-US" sz="2000" dirty="0">
                <a:latin typeface="Rockwell" panose="02060603020205020403" pitchFamily="18" charset="0"/>
              </a:rPr>
              <a:t>forward, carry </a:t>
            </a:r>
            <a:r>
              <a:rPr lang="en-US" sz="2000" dirty="0" smtClean="0">
                <a:latin typeface="Rockwell" panose="02060603020205020403" pitchFamily="18" charset="0"/>
              </a:rPr>
              <a:t>your relatives </a:t>
            </a:r>
            <a:r>
              <a:rPr lang="en-US" sz="2000" dirty="0">
                <a:latin typeface="Rockwell" panose="02060603020205020403" pitchFamily="18" charset="0"/>
              </a:rPr>
              <a:t>away from the front of the sanctuary to the outside of the </a:t>
            </a:r>
            <a:r>
              <a:rPr lang="en-US" sz="2000" dirty="0" smtClean="0">
                <a:latin typeface="Rockwell" panose="02060603020205020403" pitchFamily="18" charset="0"/>
              </a:rPr>
              <a:t>camp.’ </a:t>
            </a:r>
            <a:r>
              <a:rPr lang="en-US" sz="2000" baseline="30000" dirty="0" smtClean="0">
                <a:latin typeface="Rockwell" panose="02060603020205020403" pitchFamily="18" charset="0"/>
              </a:rPr>
              <a:t>5</a:t>
            </a:r>
            <a:r>
              <a:rPr lang="en-US" sz="2000" dirty="0" smtClean="0">
                <a:latin typeface="Rockwell" panose="02060603020205020403" pitchFamily="18" charset="0"/>
              </a:rPr>
              <a:t>So </a:t>
            </a:r>
            <a:r>
              <a:rPr lang="en-US" sz="2000" dirty="0">
                <a:latin typeface="Rockwell" panose="02060603020205020403" pitchFamily="18" charset="0"/>
              </a:rPr>
              <a:t>they came forward and carried them still in their tunics to the outside of the camp, as Moses had said. </a:t>
            </a:r>
            <a:r>
              <a:rPr lang="en-US" sz="2000" baseline="30000" dirty="0">
                <a:latin typeface="Rockwell" panose="02060603020205020403" pitchFamily="18" charset="0"/>
              </a:rPr>
              <a:t>6 </a:t>
            </a:r>
            <a:r>
              <a:rPr lang="en-US" sz="2000" dirty="0">
                <a:latin typeface="Rockwell" panose="02060603020205020403" pitchFamily="18" charset="0"/>
              </a:rPr>
              <a:t>Then Moses said to Aaron and to his sons Eleazar and </a:t>
            </a:r>
            <a:r>
              <a:rPr lang="en-US" sz="2000" dirty="0" smtClean="0">
                <a:latin typeface="Rockwell" panose="02060603020205020403" pitchFamily="18" charset="0"/>
              </a:rPr>
              <a:t>Ithamar, ‘Do not uncover your heads nor </a:t>
            </a:r>
            <a:r>
              <a:rPr lang="en-US" sz="2000" dirty="0">
                <a:latin typeface="Rockwell" panose="02060603020205020403" pitchFamily="18" charset="0"/>
              </a:rPr>
              <a:t>tear your clothes, so that you will not die and that He will not become wrathful against all the congregation. But </a:t>
            </a:r>
            <a:r>
              <a:rPr lang="en-US" sz="2000" dirty="0" smtClean="0">
                <a:latin typeface="Rockwell" panose="02060603020205020403" pitchFamily="18" charset="0"/>
              </a:rPr>
              <a:t>your kinsmen</a:t>
            </a:r>
            <a:r>
              <a:rPr lang="en-US" sz="2000" dirty="0">
                <a:latin typeface="Rockwell" panose="02060603020205020403" pitchFamily="18" charset="0"/>
              </a:rPr>
              <a:t>, the whole house of Israel, shall bewail the burning which the </a:t>
            </a:r>
            <a:r>
              <a:rPr lang="en-US" sz="2000" cap="small" dirty="0">
                <a:latin typeface="Rockwell" panose="02060603020205020403" pitchFamily="18" charset="0"/>
              </a:rPr>
              <a:t>Lord</a:t>
            </a:r>
            <a:r>
              <a:rPr lang="en-US" sz="2000" dirty="0">
                <a:latin typeface="Rockwell" panose="02060603020205020403" pitchFamily="18" charset="0"/>
              </a:rPr>
              <a:t> </a:t>
            </a:r>
            <a:r>
              <a:rPr lang="en-US" sz="2000" dirty="0" smtClean="0">
                <a:latin typeface="Rockwell" panose="02060603020205020403" pitchFamily="18" charset="0"/>
              </a:rPr>
              <a:t>has brought about. </a:t>
            </a:r>
            <a:r>
              <a:rPr lang="en-US" sz="2000" baseline="30000" dirty="0" smtClean="0">
                <a:latin typeface="Rockwell" panose="02060603020205020403" pitchFamily="18" charset="0"/>
              </a:rPr>
              <a:t>7</a:t>
            </a:r>
            <a:r>
              <a:rPr lang="en-US" sz="2000" baseline="30000" dirty="0">
                <a:latin typeface="Rockwell" panose="02060603020205020403" pitchFamily="18" charset="0"/>
              </a:rPr>
              <a:t> </a:t>
            </a:r>
            <a:r>
              <a:rPr lang="en-US" sz="2000" dirty="0">
                <a:latin typeface="Rockwell" panose="02060603020205020403" pitchFamily="18" charset="0"/>
              </a:rPr>
              <a:t>You shall not even go out from the doorway of the tent of meeting, or you will die; for the </a:t>
            </a:r>
            <a:r>
              <a:rPr lang="en-US" sz="2000" cap="small" dirty="0">
                <a:latin typeface="Rockwell" panose="02060603020205020403" pitchFamily="18" charset="0"/>
              </a:rPr>
              <a:t>Lord’s</a:t>
            </a:r>
            <a:r>
              <a:rPr lang="en-US" sz="2000" dirty="0">
                <a:latin typeface="Rockwell" panose="02060603020205020403" pitchFamily="18" charset="0"/>
              </a:rPr>
              <a:t> anointing oil is upon you</a:t>
            </a:r>
            <a:r>
              <a:rPr lang="en-US" sz="2000" dirty="0" smtClean="0">
                <a:latin typeface="Rockwell" panose="02060603020205020403" pitchFamily="18" charset="0"/>
              </a:rPr>
              <a:t>.’ </a:t>
            </a:r>
            <a:r>
              <a:rPr lang="en-US" sz="2000" dirty="0">
                <a:latin typeface="Rockwell" panose="02060603020205020403" pitchFamily="18" charset="0"/>
              </a:rPr>
              <a:t>So they did according to the word of Moses.</a:t>
            </a:r>
            <a:r>
              <a:rPr lang="en-US" sz="2000" dirty="0" smtClean="0">
                <a:latin typeface="Rockwell" panose="02060603020205020403" pitchFamily="18" charset="0"/>
              </a:rPr>
              <a:t>”</a:t>
            </a:r>
            <a:endParaRPr lang="en-US" sz="2000" dirty="0">
              <a:latin typeface="Rockwell" panose="02060603020205020403"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25" t="2200" r="2300" b="3504"/>
          <a:stretch/>
        </p:blipFill>
        <p:spPr>
          <a:xfrm>
            <a:off x="6349042" y="1120733"/>
            <a:ext cx="2794958" cy="2664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042" y="3785693"/>
            <a:ext cx="2794958" cy="2951537"/>
          </a:xfrm>
          <a:prstGeom prst="rect">
            <a:avLst/>
          </a:prstGeom>
        </p:spPr>
      </p:pic>
    </p:spTree>
    <p:extLst>
      <p:ext uri="{BB962C8B-B14F-4D97-AF65-F5344CB8AC3E}">
        <p14:creationId xmlns:p14="http://schemas.microsoft.com/office/powerpoint/2010/main" val="23850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2899</TotalTime>
  <Words>3546</Words>
  <Application>Microsoft Office PowerPoint</Application>
  <PresentationFormat>On-screen Show (4:3)</PresentationFormat>
  <Paragraphs>120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Rockwell</vt:lpstr>
      <vt:lpstr>Office Theme</vt:lpstr>
      <vt:lpstr>PowerPoint Presentation</vt:lpstr>
      <vt:lpstr>Consecration</vt:lpstr>
      <vt:lpstr>Consecration</vt:lpstr>
      <vt:lpstr>Consecration</vt:lpstr>
      <vt:lpstr>Consecration</vt:lpstr>
      <vt:lpstr>Qualifications</vt:lpstr>
      <vt:lpstr>Qualifications</vt:lpstr>
      <vt:lpstr>Consequences</vt:lpstr>
      <vt:lpstr>No Mourning</vt:lpstr>
      <vt:lpstr>Wine Prohibited</vt:lpstr>
      <vt:lpstr>Aftermath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96</cp:revision>
  <cp:lastPrinted>2019-09-04T19:40:07Z</cp:lastPrinted>
  <dcterms:created xsi:type="dcterms:W3CDTF">2019-06-07T20:02:30Z</dcterms:created>
  <dcterms:modified xsi:type="dcterms:W3CDTF">2019-09-05T19:41:54Z</dcterms:modified>
</cp:coreProperties>
</file>