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9" r:id="rId2"/>
    <p:sldId id="256" r:id="rId3"/>
    <p:sldId id="257" r:id="rId4"/>
    <p:sldId id="258" r:id="rId5"/>
    <p:sldId id="259" r:id="rId6"/>
    <p:sldId id="261" r:id="rId7"/>
    <p:sldId id="262" r:id="rId8"/>
    <p:sldId id="263" r:id="rId9"/>
    <p:sldId id="264" r:id="rId10"/>
    <p:sldId id="265" r:id="rId11"/>
    <p:sldId id="266" r:id="rId12"/>
    <p:sldId id="273" r:id="rId13"/>
    <p:sldId id="268" r:id="rId14"/>
    <p:sldId id="270" r:id="rId15"/>
    <p:sldId id="271" r:id="rId16"/>
    <p:sldId id="276" r:id="rId17"/>
    <p:sldId id="277" r:id="rId18"/>
    <p:sldId id="272" r:id="rId19"/>
    <p:sldId id="278" r:id="rId20"/>
    <p:sldId id="274" r:id="rId21"/>
    <p:sldId id="275" r:id="rId2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59884" autoAdjust="0"/>
  </p:normalViewPr>
  <p:slideViewPr>
    <p:cSldViewPr snapToGrid="0">
      <p:cViewPr varScale="1">
        <p:scale>
          <a:sx n="69" d="100"/>
          <a:sy n="69" d="100"/>
        </p:scale>
        <p:origin x="21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F9836FA-0C4C-4A2B-971F-FAD8CA6DACDD}" type="datetimeFigureOut">
              <a:rPr lang="en-US" smtClean="0"/>
              <a:t>8/13/2019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6EB7847-DC67-47B9-AB70-35EA61D42312}" type="slidenum">
              <a:rPr lang="en-US" smtClean="0"/>
              <a:t>‹#›</a:t>
            </a:fld>
            <a:endParaRPr lang="en-US"/>
          </a:p>
        </p:txBody>
      </p:sp>
    </p:spTree>
    <p:extLst>
      <p:ext uri="{BB962C8B-B14F-4D97-AF65-F5344CB8AC3E}">
        <p14:creationId xmlns:p14="http://schemas.microsoft.com/office/powerpoint/2010/main" val="184669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recall this outline from last</a:t>
            </a:r>
            <a:r>
              <a:rPr lang="en-US" baseline="0" dirty="0" smtClean="0"/>
              <a:t> week which will be the framework for out studies. We’re going to focus on the ritual sacrifices for 3 classes.</a:t>
            </a:r>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1</a:t>
            </a:fld>
            <a:endParaRPr lang="en-US"/>
          </a:p>
        </p:txBody>
      </p:sp>
    </p:spTree>
    <p:extLst>
      <p:ext uri="{BB962C8B-B14F-4D97-AF65-F5344CB8AC3E}">
        <p14:creationId xmlns:p14="http://schemas.microsoft.com/office/powerpoint/2010/main" val="135467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mn-lt"/>
              </a:rPr>
              <a:t>One thing to keep in mind is that it was 50 days from the time Israel departed Egypt to the time Moses ascended Mt. Sinai to receive the law. </a:t>
            </a:r>
            <a:r>
              <a:rPr lang="en-US" dirty="0" smtClean="0">
                <a:latin typeface="+mn-lt"/>
              </a:rPr>
              <a:t>The</a:t>
            </a:r>
            <a:r>
              <a:rPr lang="en-US" baseline="0" dirty="0" smtClean="0">
                <a:latin typeface="+mn-lt"/>
              </a:rPr>
              <a:t> </a:t>
            </a:r>
            <a:r>
              <a:rPr lang="en-US" baseline="0" dirty="0" smtClean="0">
                <a:latin typeface="+mn-lt"/>
              </a:rPr>
              <a:t>church of Jesus Christ was established on Pentecost in Acts 2. It began when the Apostles received the Holy Spirit and preached the first gospel sermon in which the first 3000 souls were added to the church. Just as 50 days after their release from captivity, Moses ascended Mt. Sinai to receive the law, it was 50 days after Christ’s death, burial, and resurrection that the first century Christians began devoting themselves to the Apostles doctrine. Therefore Pentecost represents the birth of the NT church.</a:t>
            </a:r>
          </a:p>
          <a:p>
            <a:endParaRPr lang="en-US" baseline="0" dirty="0" smtClean="0">
              <a:latin typeface="+mn-lt"/>
            </a:endParaRPr>
          </a:p>
          <a:p>
            <a:r>
              <a:rPr lang="en-US" baseline="0" dirty="0" smtClean="0">
                <a:latin typeface="+mn-lt"/>
              </a:rPr>
              <a:t>However, Pentecost doesn’t just represent the birth of the church and the giving of God’s law, but also through the great miracle that was the outpouring of the Holy Spirit, it shows us how we can persist in living by the spiritual intent of God’s law. Academic knowledge of God’s law </a:t>
            </a:r>
            <a:r>
              <a:rPr lang="en-US" baseline="0" dirty="0" smtClean="0">
                <a:latin typeface="+mn-lt"/>
              </a:rPr>
              <a:t>is not what enables </a:t>
            </a:r>
            <a:r>
              <a:rPr lang="en-US" baseline="0" dirty="0" smtClean="0">
                <a:latin typeface="+mn-lt"/>
              </a:rPr>
              <a:t>us to think and act like God. By receiving the gift of the Holy Spirit, we receive in the law purpose, intent, and motivation for keeping the law that replaces the corruptibleness of our heart with a devotion not realized by OT saints. </a:t>
            </a:r>
            <a:endParaRPr lang="en-US" dirty="0">
              <a:latin typeface="+mn-lt"/>
            </a:endParaRPr>
          </a:p>
        </p:txBody>
      </p:sp>
      <p:sp>
        <p:nvSpPr>
          <p:cNvPr id="4" name="Slide Number Placeholder 3"/>
          <p:cNvSpPr>
            <a:spLocks noGrp="1"/>
          </p:cNvSpPr>
          <p:nvPr>
            <p:ph type="sldNum" sz="quarter" idx="10"/>
          </p:nvPr>
        </p:nvSpPr>
        <p:spPr/>
        <p:txBody>
          <a:bodyPr/>
          <a:lstStyle/>
          <a:p>
            <a:fld id="{B6EB7847-DC67-47B9-AB70-35EA61D42312}" type="slidenum">
              <a:rPr lang="en-US" smtClean="0"/>
              <a:t>10</a:t>
            </a:fld>
            <a:endParaRPr lang="en-US"/>
          </a:p>
        </p:txBody>
      </p:sp>
    </p:spTree>
    <p:extLst>
      <p:ext uri="{BB962C8B-B14F-4D97-AF65-F5344CB8AC3E}">
        <p14:creationId xmlns:p14="http://schemas.microsoft.com/office/powerpoint/2010/main" val="406653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Typological</a:t>
            </a:r>
            <a:r>
              <a:rPr lang="en-US" baseline="0" dirty="0" smtClean="0"/>
              <a:t> summary: </a:t>
            </a:r>
            <a:r>
              <a:rPr lang="en-US" baseline="0" dirty="0" smtClean="0"/>
              <a:t>Passover represents the death of Christ, Unleavened Bread His burial, First Fruits His resurrection, and Pentecost the church</a:t>
            </a:r>
            <a:r>
              <a:rPr lang="en-US" baseline="0" dirty="0" smtClean="0"/>
              <a:t>. </a:t>
            </a:r>
            <a:r>
              <a:rPr lang="en-US" dirty="0" smtClean="0"/>
              <a:t>These four feast</a:t>
            </a:r>
            <a:r>
              <a:rPr lang="en-US" baseline="0" dirty="0" smtClean="0"/>
              <a:t>s all occurred the spring months and concluded the series of 7 feasts for a period of about 3 months.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a </a:t>
            </a:r>
            <a:r>
              <a:rPr lang="en-US" baseline="0" dirty="0" smtClean="0"/>
              <a:t>very interesting thing happens in Lev 23 after Pentecost is discussed and before the 5</a:t>
            </a:r>
            <a:r>
              <a:rPr lang="en-US" baseline="30000" dirty="0" smtClean="0"/>
              <a:t>th</a:t>
            </a:r>
            <a:r>
              <a:rPr lang="en-US" baseline="0" dirty="0" smtClean="0"/>
              <a:t> feast is described – </a:t>
            </a:r>
            <a:r>
              <a:rPr lang="en-US" b="1" baseline="0" dirty="0" smtClean="0"/>
              <a:t>Lev 23:22</a:t>
            </a:r>
            <a:r>
              <a:rPr lang="en-US" baseline="0" dirty="0" smtClean="0"/>
              <a:t> – This verse </a:t>
            </a:r>
            <a:r>
              <a:rPr lang="en-US" baseline="0" dirty="0" smtClean="0"/>
              <a:t>appears </a:t>
            </a:r>
            <a:r>
              <a:rPr lang="en-US" baseline="0" dirty="0" smtClean="0"/>
              <a:t>out of </a:t>
            </a:r>
            <a:r>
              <a:rPr lang="en-US" baseline="0" dirty="0" smtClean="0"/>
              <a:t>nowhere, seemingly having </a:t>
            </a:r>
            <a:r>
              <a:rPr lang="en-US" baseline="0" dirty="0" smtClean="0"/>
              <a:t>nothing to do with </a:t>
            </a:r>
            <a:r>
              <a:rPr lang="en-US" baseline="0" dirty="0" smtClean="0"/>
              <a:t>any particular feast. </a:t>
            </a:r>
            <a:r>
              <a:rPr lang="en-US" baseline="0" dirty="0" smtClean="0"/>
              <a:t>Its </a:t>
            </a:r>
            <a:r>
              <a:rPr lang="en-US" baseline="0" dirty="0" smtClean="0"/>
              <a:t>almost </a:t>
            </a:r>
            <a:r>
              <a:rPr lang="en-US" baseline="0" dirty="0" smtClean="0"/>
              <a:t>as if God is telling them that during these 3 months </a:t>
            </a:r>
            <a:r>
              <a:rPr lang="en-US" baseline="0" dirty="0" smtClean="0"/>
              <a:t>of </a:t>
            </a:r>
            <a:r>
              <a:rPr lang="en-US" baseline="0" dirty="0" smtClean="0"/>
              <a:t>long summer, </a:t>
            </a:r>
            <a:r>
              <a:rPr lang="en-US" baseline="0" dirty="0" smtClean="0"/>
              <a:t>they’re not to </a:t>
            </a:r>
            <a:r>
              <a:rPr lang="en-US" baseline="0" dirty="0" smtClean="0"/>
              <a:t>be stingy with what God has given you. Don’t be partial, the needy and the alien among you needs food </a:t>
            </a:r>
            <a:r>
              <a:rPr lang="en-US" baseline="0" dirty="0" smtClean="0"/>
              <a:t>too. </a:t>
            </a:r>
            <a:r>
              <a:rPr lang="en-US" baseline="0" dirty="0" smtClean="0"/>
              <a:t>Does this not signify the early church age? During this time, Christians planted the seed liberally to everyone they came across, including the poor and the Gentile, waiting to see the fruit rendered from this harvest. The literal meaning of Lev 23:22 is clear, that the poor and strangers be provided for and that those with fields not horde their fruit. But I would also suggest that this signifies the inclusion of all types of people in the church. The gift of the Holy Spirit, the fruit of the Holy Spirit is not limited to Jews. It includes Gentiles, the poor, the stranger, etc. We are to sow the seed to everyone, not just those like us. While we’re in this long summer harvest, God would have us to learn that the gospel is for all</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B6EB7847-DC67-47B9-AB70-35EA61D42312}" type="slidenum">
              <a:rPr lang="en-US" smtClean="0"/>
              <a:t>11</a:t>
            </a:fld>
            <a:endParaRPr lang="en-US"/>
          </a:p>
        </p:txBody>
      </p:sp>
    </p:spTree>
    <p:extLst>
      <p:ext uri="{BB962C8B-B14F-4D97-AF65-F5344CB8AC3E}">
        <p14:creationId xmlns:p14="http://schemas.microsoft.com/office/powerpoint/2010/main" val="151598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this 3 months of summer harvest was t</a:t>
            </a:r>
            <a:r>
              <a:rPr lang="en-US" dirty="0" smtClean="0"/>
              <a:t>he seventh</a:t>
            </a:r>
            <a:r>
              <a:rPr lang="en-US" baseline="0" dirty="0" smtClean="0"/>
              <a:t> month, and this was a big month for Jews. All three of the final seven feasts occur in this month beginning with the Feast of Trumpets which was celebrated on the first day of the seventh month. On this day, they were to observe a Sabbath rest and make an offering by fire to the Lord. According to Num 10:2-10, trumpets were blown at the beginning of every month to commemorate the new moon feast. So we assume since the new moon of the seventh month was extra special that the trumpet was blown in a unique way separate from the other times. Num 29:1-6 lists all the sacrifices that were to be made and 10 specific animals are mentioned along with their grain and drink offerings. </a:t>
            </a:r>
          </a:p>
          <a:p>
            <a:endParaRPr lang="en-US" baseline="0" dirty="0" smtClean="0"/>
          </a:p>
          <a:p>
            <a:r>
              <a:rPr lang="en-US" baseline="0" dirty="0" smtClean="0"/>
              <a:t>What might this have meant for the Jews? It likely heralded the arrival of this sacred month which was the beginning of their civil calendar, something like a New Year celebration. At this time of year where the work of the harvest would have been more hectic than usual, it was all the more important that the people stop for some reflection. The key word in Lev 23:24 is “reminder” or “memorial” What might it reminded them of? God’s impending arrival before the people eat Mt. Sinai is the most probable – </a:t>
            </a:r>
            <a:r>
              <a:rPr lang="en-US" sz="1200" b="1" kern="1200" dirty="0" smtClean="0">
                <a:solidFill>
                  <a:schemeClr val="tx1"/>
                </a:solidFill>
                <a:effectLst/>
                <a:latin typeface="+mn-lt"/>
                <a:ea typeface="+mn-ea"/>
                <a:cs typeface="+mn-cs"/>
              </a:rPr>
              <a:t>Ex 19:13b</a:t>
            </a:r>
            <a:r>
              <a:rPr lang="en-US" sz="1200" kern="1200" dirty="0" smtClean="0">
                <a:solidFill>
                  <a:schemeClr val="tx1"/>
                </a:solidFill>
                <a:effectLst/>
                <a:latin typeface="+mn-lt"/>
                <a:ea typeface="+mn-ea"/>
                <a:cs typeface="+mn-cs"/>
              </a:rPr>
              <a:t> – “When the ram’s horn sounds a long blast, they shall come up to the mountain.</a:t>
            </a:r>
            <a:r>
              <a:rPr lang="en-US" dirty="0" smtClean="0">
                <a:effectLst/>
              </a:rPr>
              <a:t>” </a:t>
            </a:r>
            <a:r>
              <a:rPr lang="en-US" baseline="0" dirty="0" smtClean="0">
                <a:effectLst/>
              </a:rPr>
              <a:t>G</a:t>
            </a:r>
            <a:r>
              <a:rPr lang="en-US" baseline="0" dirty="0" smtClean="0"/>
              <a:t>iven that the Day of Atonement was upon them, this likely could have been a</a:t>
            </a:r>
            <a:r>
              <a:rPr lang="en-US" baseline="0" dirty="0" smtClean="0">
                <a:effectLst/>
              </a:rPr>
              <a:t> reminder that God made a covenant with them, they promised to do everything He said. Yet because something like the day of Atonement was necessary, it was evident they had not one so. Therefore the Jews termed the 10 days between the Feast of Trumpets and the Day of Atonement as the “Days of Awe” </a:t>
            </a:r>
            <a:r>
              <a:rPr lang="en-US" baseline="0" dirty="0" smtClean="0"/>
              <a:t>because this was a </a:t>
            </a:r>
            <a:r>
              <a:rPr lang="en-US" baseline="0" dirty="0" smtClean="0"/>
              <a:t>time </a:t>
            </a:r>
            <a:r>
              <a:rPr lang="en-US" baseline="0" dirty="0" smtClean="0"/>
              <a:t>for the penitent to humble themselves for the pending Day of Atonement, to </a:t>
            </a:r>
            <a:r>
              <a:rPr lang="en-US" baseline="0" dirty="0" smtClean="0"/>
              <a:t>instill in them </a:t>
            </a:r>
            <a:r>
              <a:rPr lang="en-US" baseline="0" dirty="0" smtClean="0"/>
              <a:t>a righteous fear and dread just like</a:t>
            </a:r>
            <a:r>
              <a:rPr lang="en-US" baseline="0" dirty="0" smtClean="0">
                <a:effectLst/>
              </a:rPr>
              <a:t> in that moment when God spoke the Ten Commandments from the blazing mountain. </a:t>
            </a:r>
            <a:endParaRPr lang="en-US" baseline="0" dirty="0" smtClean="0"/>
          </a:p>
        </p:txBody>
      </p:sp>
      <p:sp>
        <p:nvSpPr>
          <p:cNvPr id="4" name="Slide Number Placeholder 3"/>
          <p:cNvSpPr>
            <a:spLocks noGrp="1"/>
          </p:cNvSpPr>
          <p:nvPr>
            <p:ph type="sldNum" sz="quarter" idx="10"/>
          </p:nvPr>
        </p:nvSpPr>
        <p:spPr/>
        <p:txBody>
          <a:bodyPr/>
          <a:lstStyle/>
          <a:p>
            <a:fld id="{B6EB7847-DC67-47B9-AB70-35EA61D42312}" type="slidenum">
              <a:rPr lang="en-US" smtClean="0"/>
              <a:t>12</a:t>
            </a:fld>
            <a:endParaRPr lang="en-US"/>
          </a:p>
        </p:txBody>
      </p:sp>
    </p:spTree>
    <p:extLst>
      <p:ext uri="{BB962C8B-B14F-4D97-AF65-F5344CB8AC3E}">
        <p14:creationId xmlns:p14="http://schemas.microsoft.com/office/powerpoint/2010/main" val="287051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those 10 “Days of Awe” were complete</a:t>
            </a:r>
            <a:r>
              <a:rPr lang="en-US" baseline="0" dirty="0" smtClean="0"/>
              <a:t>, the Day of Atonement came on the 10</a:t>
            </a:r>
            <a:r>
              <a:rPr lang="en-US" baseline="30000" dirty="0" smtClean="0"/>
              <a:t>th</a:t>
            </a:r>
            <a:r>
              <a:rPr lang="en-US" baseline="0" dirty="0" smtClean="0"/>
              <a:t> day of </a:t>
            </a:r>
            <a:r>
              <a:rPr lang="en-US" baseline="0" dirty="0" smtClean="0"/>
              <a:t>that 7</a:t>
            </a:r>
            <a:r>
              <a:rPr lang="en-US" baseline="30000" dirty="0" smtClean="0"/>
              <a:t>th</a:t>
            </a:r>
            <a:r>
              <a:rPr lang="en-US" baseline="0" dirty="0" smtClean="0"/>
              <a:t> </a:t>
            </a:r>
            <a:r>
              <a:rPr lang="en-US" baseline="0" dirty="0" smtClean="0"/>
              <a:t>month. We will go into detail about this feast in an upcoming class so it will only be summarized for now.</a:t>
            </a:r>
          </a:p>
          <a:p>
            <a:endParaRPr lang="en-US" baseline="0" dirty="0" smtClean="0"/>
          </a:p>
          <a:p>
            <a:r>
              <a:rPr lang="en-US" baseline="0" dirty="0" smtClean="0"/>
              <a:t>This day was not a feast, it was a fast. In fact, it is the only fast that is ever commanded in scripture. Atonement was made for the high priest and for the most holy place, which required the high priest to enter behind the veil, the only time of the year he could do this. Atonement was also made for the holy place and for the brazen altar, all because the sacred objects had been defiled by the sins of the people. Atonement was finally made for the people all the sins that had not been covered by the ritual sacrifices. One of the things we remember most about the day of Atonement are the two goats. One goat was sacrificed as a sin offering, but the other was kept alive. The priest would confess over the goat all the sins of the people and then it was led outside the camp where it was to be released, symbolically removing the sin from the camp. </a:t>
            </a:r>
            <a:endParaRPr lang="en-US" dirty="0" smtClean="0"/>
          </a:p>
        </p:txBody>
      </p:sp>
      <p:sp>
        <p:nvSpPr>
          <p:cNvPr id="4" name="Slide Number Placeholder 3"/>
          <p:cNvSpPr>
            <a:spLocks noGrp="1"/>
          </p:cNvSpPr>
          <p:nvPr>
            <p:ph type="sldNum" sz="quarter" idx="10"/>
          </p:nvPr>
        </p:nvSpPr>
        <p:spPr/>
        <p:txBody>
          <a:bodyPr/>
          <a:lstStyle/>
          <a:p>
            <a:fld id="{B6EB7847-DC67-47B9-AB70-35EA61D42312}" type="slidenum">
              <a:rPr lang="en-US" smtClean="0"/>
              <a:t>13</a:t>
            </a:fld>
            <a:endParaRPr lang="en-US"/>
          </a:p>
        </p:txBody>
      </p:sp>
    </p:spTree>
    <p:extLst>
      <p:ext uri="{BB962C8B-B14F-4D97-AF65-F5344CB8AC3E}">
        <p14:creationId xmlns:p14="http://schemas.microsoft.com/office/powerpoint/2010/main" val="2531906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5 days after the Day of Atonement came the last of the fall festivals and it was held at the end of the agricultural year when the grapes and olives were harvested in Israel. Jewish sources tell us this</a:t>
            </a:r>
            <a:r>
              <a:rPr lang="en-US" sz="1200" b="0" i="0" kern="1200" baseline="0" dirty="0" smtClean="0">
                <a:solidFill>
                  <a:schemeClr val="tx1"/>
                </a:solidFill>
                <a:effectLst/>
                <a:latin typeface="+mn-lt"/>
                <a:ea typeface="+mn-ea"/>
                <a:cs typeface="+mn-cs"/>
              </a:rPr>
              <a:t> was the biggest one of the year and that the Jews looked forward to this feast more than any other. It was similar to our thanksgiving where they camped out for seven days in a hut attached to the side of your house. It is specifically stated that this feast is for rejoicing. It is a “feast to the Lord”. </a:t>
            </a:r>
            <a:r>
              <a:rPr lang="en-US" sz="1200" b="0" i="0" kern="1200" dirty="0" smtClean="0">
                <a:solidFill>
                  <a:schemeClr val="tx1"/>
                </a:solidFill>
                <a:effectLst/>
                <a:latin typeface="+mn-lt"/>
                <a:ea typeface="+mn-ea"/>
                <a:cs typeface="+mn-cs"/>
              </a:rPr>
              <a:t>This was a time to thank God for all of the preceding year’s provisions and to pray for a good rainy season, which lasted from </a:t>
            </a:r>
            <a:r>
              <a:rPr lang="en-US" sz="1200" b="0" i="0" kern="1200" dirty="0" smtClean="0">
                <a:solidFill>
                  <a:schemeClr val="tx1"/>
                </a:solidFill>
                <a:effectLst/>
                <a:latin typeface="+mn-lt"/>
                <a:ea typeface="+mn-ea"/>
                <a:cs typeface="+mn-cs"/>
              </a:rPr>
              <a:t>October through March. </a:t>
            </a:r>
            <a:r>
              <a:rPr lang="en-US" sz="1200" b="0" i="0" kern="1200" dirty="0" smtClean="0">
                <a:solidFill>
                  <a:schemeClr val="tx1"/>
                </a:solidFill>
                <a:effectLst/>
                <a:latin typeface="+mn-lt"/>
                <a:ea typeface="+mn-ea"/>
                <a:cs typeface="+mn-cs"/>
              </a:rPr>
              <a:t>It was also a</a:t>
            </a:r>
            <a:r>
              <a:rPr lang="en-US" sz="1200" b="0" i="0" kern="1200" baseline="0" dirty="0" smtClean="0">
                <a:solidFill>
                  <a:schemeClr val="tx1"/>
                </a:solidFill>
                <a:effectLst/>
                <a:latin typeface="+mn-lt"/>
                <a:ea typeface="+mn-ea"/>
                <a:cs typeface="+mn-cs"/>
              </a:rPr>
              <a:t> feast to remember that the Lord brought them out of Egypt and provided for them. </a:t>
            </a:r>
            <a:r>
              <a:rPr lang="en-US" sz="1200" b="0" i="0" kern="1200" baseline="0" dirty="0" smtClean="0">
                <a:solidFill>
                  <a:schemeClr val="tx1"/>
                </a:solidFill>
                <a:effectLst/>
                <a:latin typeface="+mn-lt"/>
                <a:ea typeface="+mn-ea"/>
                <a:cs typeface="+mn-cs"/>
              </a:rPr>
              <a:t>Their </a:t>
            </a:r>
            <a:r>
              <a:rPr lang="en-US" sz="1200" b="0" i="0" kern="1200" baseline="0" dirty="0" smtClean="0">
                <a:solidFill>
                  <a:schemeClr val="tx1"/>
                </a:solidFill>
                <a:effectLst/>
                <a:latin typeface="+mn-lt"/>
                <a:ea typeface="+mn-ea"/>
                <a:cs typeface="+mn-cs"/>
              </a:rPr>
              <a:t>shoes didn’t wear out, their clothes didn’t wear out, they dwelt in booths and God provided day after day.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number of sacrifices offered was staggering. 159 total animals were offered over a seven day period.</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EB7847-DC67-47B9-AB70-35EA61D42312}" type="slidenum">
              <a:rPr lang="en-US" smtClean="0"/>
              <a:t>14</a:t>
            </a:fld>
            <a:endParaRPr lang="en-US"/>
          </a:p>
        </p:txBody>
      </p:sp>
    </p:spTree>
    <p:extLst>
      <p:ext uri="{BB962C8B-B14F-4D97-AF65-F5344CB8AC3E}">
        <p14:creationId xmlns:p14="http://schemas.microsoft.com/office/powerpoint/2010/main" val="392950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coming</a:t>
            </a:r>
            <a:r>
              <a:rPr lang="en-US" baseline="0" dirty="0" smtClean="0"/>
              <a:t> </a:t>
            </a:r>
            <a:r>
              <a:rPr lang="en-US" baseline="0" dirty="0" smtClean="0"/>
              <a:t>to terms with the NT significance of the Fall feasts is trickier </a:t>
            </a:r>
            <a:r>
              <a:rPr lang="en-US" baseline="0" dirty="0" smtClean="0"/>
              <a:t>than with </a:t>
            </a:r>
            <a:r>
              <a:rPr lang="en-US" baseline="0" dirty="0" smtClean="0"/>
              <a:t>the summer feasts. The following is speculative, but it is the best I can make of the significance. </a:t>
            </a:r>
            <a:r>
              <a:rPr lang="en-US" baseline="0" dirty="0" smtClean="0"/>
              <a:t>I </a:t>
            </a:r>
            <a:r>
              <a:rPr lang="en-US" baseline="0" dirty="0" smtClean="0"/>
              <a:t>suspect that these three feasts represent the end of the Jewish age, Daniel’s last week of the seventy weeks ending with the destruction of the temple in AD 70 and implications of that event.</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First,</a:t>
            </a:r>
            <a:r>
              <a:rPr lang="en-US" baseline="0" dirty="0" smtClean="0"/>
              <a:t> trumpets are very symbolic in scripture of warning and alarm. When you consider what Jesus said in Matt 24, he mentioned many occurrences that would be a forewarning of the events of AD 70. </a:t>
            </a:r>
            <a:r>
              <a:rPr lang="en-US" i="0" baseline="0" dirty="0" smtClean="0"/>
              <a:t>There </a:t>
            </a:r>
            <a:r>
              <a:rPr lang="en-US" i="0" baseline="0" dirty="0" smtClean="0"/>
              <a:t>would </a:t>
            </a:r>
            <a:r>
              <a:rPr lang="en-US" i="0" baseline="0" dirty="0" smtClean="0"/>
              <a:t>be false Messiahs, numerous military encounters, famines, earthquakes, persecution, </a:t>
            </a:r>
            <a:r>
              <a:rPr lang="en-US" i="0" baseline="0" dirty="0" smtClean="0"/>
              <a:t>the falling </a:t>
            </a:r>
            <a:r>
              <a:rPr lang="en-US" i="0" baseline="0" dirty="0" smtClean="0"/>
              <a:t>away of some, false prophecies, increase in lawless, decrease in love. And then Jesus specifically hones in on the Abomination of Desolation spoken of in Daniel – </a:t>
            </a:r>
            <a:r>
              <a:rPr lang="en-US" b="1" i="0" baseline="0" dirty="0" smtClean="0"/>
              <a:t>Matt 24:15-16</a:t>
            </a:r>
            <a:r>
              <a:rPr lang="en-US" b="0" i="0" baseline="0" dirty="0" smtClean="0"/>
              <a:t> – And then he says down in vs. 21 that “</a:t>
            </a:r>
            <a:r>
              <a:rPr lang="en-US" b="0" i="0" u="sng" baseline="0" dirty="0" smtClean="0"/>
              <a:t>then</a:t>
            </a:r>
            <a:r>
              <a:rPr lang="en-US" b="0" i="0" baseline="0" dirty="0" smtClean="0"/>
              <a:t> there will be tribulation”. Then in vs. 25 He reminds them He is telling them in advance about these things. He’s giving them warnings about the coming destruction of Jerusalem, sounding the alarm so to speak to Christians of that era that time was near and they would need to flee.</a:t>
            </a:r>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15</a:t>
            </a:fld>
            <a:endParaRPr lang="en-US"/>
          </a:p>
        </p:txBody>
      </p:sp>
    </p:spTree>
    <p:extLst>
      <p:ext uri="{BB962C8B-B14F-4D97-AF65-F5344CB8AC3E}">
        <p14:creationId xmlns:p14="http://schemas.microsoft.com/office/powerpoint/2010/main" val="173398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Where does the Day of Atonement come into play? Well</a:t>
            </a:r>
            <a:r>
              <a:rPr lang="en-US" baseline="0" dirty="0" smtClean="0"/>
              <a:t>, there can be no question that Christ’s redemptive work is present in the Day of Atonement, since Heb 9 makes mention of Him not needing to go in to the Most Holy Place year by year because He lives there. </a:t>
            </a:r>
            <a:r>
              <a:rPr lang="en-US" baseline="0" dirty="0" smtClean="0"/>
              <a:t>However</a:t>
            </a:r>
            <a:r>
              <a:rPr lang="en-US" baseline="0" dirty="0" smtClean="0"/>
              <a:t>, I would suggest there is some negative typology occurring in AD 70 with regards to the Day of Atonement. Similar to how Christ compared to Adam in Rom 5, whereas through Adam sinned entered the world, through Christ came grace. I believe the Day of Atonement and the destruction of Jerusalem may play a similar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Keep in mind that the word “atonement” means “covering”. On that day, your sins were being covered in order to protect </a:t>
            </a:r>
            <a:r>
              <a:rPr lang="en-US" baseline="0" dirty="0" smtClean="0"/>
              <a:t>you. </a:t>
            </a:r>
            <a:r>
              <a:rPr lang="en-US" baseline="0" dirty="0" smtClean="0"/>
              <a:t>Without that protection, only death and destruction could follow, God’s </a:t>
            </a:r>
            <a:r>
              <a:rPr lang="en-US" baseline="0" dirty="0" smtClean="0"/>
              <a:t>wrath/judgment</a:t>
            </a:r>
            <a:r>
              <a:rPr lang="en-US" baseline="0" dirty="0" smtClean="0"/>
              <a:t>. So whereas the Day of Atonement was a day in which Israel humbled itself in order for their sins to be atoned for, when AD 70 occurs, those </a:t>
            </a:r>
            <a:r>
              <a:rPr lang="en-US" baseline="0" dirty="0" smtClean="0"/>
              <a:t>Jews had </a:t>
            </a:r>
            <a:r>
              <a:rPr lang="en-US" baseline="0" dirty="0" smtClean="0"/>
              <a:t>had a probationary period of 40 years by which to humble themselves before this great day in AD 70, which Jesus calls in </a:t>
            </a:r>
            <a:r>
              <a:rPr lang="en-US" b="1" baseline="0" dirty="0" smtClean="0"/>
              <a:t>Luke 21:22</a:t>
            </a:r>
            <a:r>
              <a:rPr lang="en-US" baseline="0" dirty="0" smtClean="0"/>
              <a:t>, “Days of Vengeance”. Its as if the time for atonement, though fulfilled on the cross, is officially over for the </a:t>
            </a:r>
            <a:r>
              <a:rPr lang="en-US" baseline="0" dirty="0" smtClean="0"/>
              <a:t>Jews as a nation. It’s still available for the Jews as a people, if they survived this day, but not as a nation. So rather </a:t>
            </a:r>
            <a:r>
              <a:rPr lang="en-US" baseline="0" dirty="0" smtClean="0"/>
              <a:t>than the priests cleansing the most holy place with blood, God cleanses it with the blood of His wrath, with purifying fire, for the Jews unrepentant sins, ending what was really only a model to the heavenly reality where Christ now dwells. One goat died in the camp, another was led into the wilderness. On the day of vengeance, Jesus warned them to flee if they wanted to stay alive. Those who remained in Jerusalem would </a:t>
            </a:r>
            <a:r>
              <a:rPr lang="en-US" baseline="0" dirty="0" smtClean="0"/>
              <a:t>die. </a:t>
            </a:r>
            <a:r>
              <a:rPr lang="en-US" baseline="0" dirty="0" smtClean="0"/>
              <a:t>So while the Day of Atonement was God visiting His people to offer forgiveness, the Days of Vengeance is God’s judgment upon a city that </a:t>
            </a:r>
            <a:r>
              <a:rPr lang="en-US" baseline="0" dirty="0" smtClean="0"/>
              <a:t>refused to </a:t>
            </a:r>
            <a:r>
              <a:rPr lang="en-US" baseline="0" dirty="0" smtClean="0"/>
              <a:t>receive the forgiveness He offered through </a:t>
            </a:r>
            <a:r>
              <a:rPr lang="en-US" baseline="0" dirty="0" smtClean="0"/>
              <a:t>Christ; </a:t>
            </a:r>
            <a:r>
              <a:rPr lang="en-US" baseline="0" dirty="0" smtClean="0"/>
              <a:t>therefore would no longer be covered – </a:t>
            </a:r>
            <a:r>
              <a:rPr lang="en-US" b="1" baseline="0" dirty="0" smtClean="0"/>
              <a:t>Dan 9:24-27</a:t>
            </a:r>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16</a:t>
            </a:fld>
            <a:endParaRPr lang="en-US"/>
          </a:p>
        </p:txBody>
      </p:sp>
    </p:spTree>
    <p:extLst>
      <p:ext uri="{BB962C8B-B14F-4D97-AF65-F5344CB8AC3E}">
        <p14:creationId xmlns:p14="http://schemas.microsoft.com/office/powerpoint/2010/main" val="345941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Regarding the Feast of Booths, remember it was held to celebrate the harvest that had come in – </a:t>
            </a:r>
            <a:r>
              <a:rPr lang="en-US" b="1" i="0" baseline="0" dirty="0" smtClean="0"/>
              <a:t>Matt 24:14</a:t>
            </a:r>
            <a:r>
              <a:rPr lang="en-US" i="0" baseline="0" dirty="0" smtClean="0"/>
              <a:t> – Therefore it is likely that the destruction of Jerusalem was the sign that God’s word and had been sowed throughout the entire world and the harvest reaped. However, with </a:t>
            </a:r>
            <a:r>
              <a:rPr lang="en-US" i="0" baseline="0" dirty="0" smtClean="0"/>
              <a:t>the destruction of the temple and </a:t>
            </a:r>
            <a:r>
              <a:rPr lang="en-US" sz="1200" i="0" kern="1200" baseline="0" dirty="0" smtClean="0">
                <a:solidFill>
                  <a:schemeClr val="tx1"/>
                </a:solidFill>
                <a:effectLst/>
                <a:latin typeface="+mn-lt"/>
                <a:ea typeface="+mn-ea"/>
                <a:cs typeface="+mn-cs"/>
              </a:rPr>
              <a:t>no more physical Jerusalem to cling to, they would be required to trust God again as they wandered the Earth, as strangers and aliens, preaching and living the gospel. Jesus referred to this time in </a:t>
            </a:r>
            <a:r>
              <a:rPr lang="en-US" sz="1200" b="1" i="0" kern="1200" baseline="0" dirty="0" smtClean="0">
                <a:solidFill>
                  <a:schemeClr val="tx1"/>
                </a:solidFill>
                <a:effectLst/>
                <a:latin typeface="+mn-lt"/>
                <a:ea typeface="+mn-ea"/>
                <a:cs typeface="+mn-cs"/>
              </a:rPr>
              <a:t>John 4:21-23</a:t>
            </a:r>
            <a:r>
              <a:rPr lang="en-US" sz="1200" i="0" kern="1200" baseline="0" dirty="0" smtClean="0">
                <a:solidFill>
                  <a:schemeClr val="tx1"/>
                </a:solidFill>
                <a:effectLst/>
                <a:latin typeface="+mn-lt"/>
                <a:ea typeface="+mn-ea"/>
                <a:cs typeface="+mn-cs"/>
              </a:rPr>
              <a:t>.</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Zechariah 14 prophecies about a time when the enemies of God would attack God’s people, but then He would bring destruction upon those enemies. And then he mentions the Feast of Booths in a symbolic way – </a:t>
            </a:r>
            <a:r>
              <a:rPr lang="en-US" sz="1200" b="1" i="0" kern="1200" baseline="0" dirty="0" smtClean="0">
                <a:solidFill>
                  <a:schemeClr val="tx1"/>
                </a:solidFill>
                <a:effectLst/>
                <a:latin typeface="+mn-lt"/>
                <a:ea typeface="+mn-ea"/>
                <a:cs typeface="+mn-cs"/>
              </a:rPr>
              <a:t>Zech 14:16-18</a:t>
            </a:r>
            <a:r>
              <a:rPr lang="en-US" sz="1200" b="0" i="0" kern="1200" baseline="0" dirty="0" smtClean="0">
                <a:solidFill>
                  <a:schemeClr val="tx1"/>
                </a:solidFill>
                <a:effectLst/>
                <a:latin typeface="+mn-lt"/>
                <a:ea typeface="+mn-ea"/>
                <a:cs typeface="+mn-cs"/>
              </a:rPr>
              <a:t> – There is some debate over whether this is referring to the remnant that remained after the destruction of Jerusalem or some other disaster, but regardless, the Feast of Booths is talked about as something celebrated, and it is not literal, but symbolic. We currently do this, as we sometimes sing – “Here we are but straying pilgrims…” and other songs. </a:t>
            </a:r>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EB7847-DC67-47B9-AB70-35EA61D42312}" type="slidenum">
              <a:rPr lang="en-US" smtClean="0"/>
              <a:t>17</a:t>
            </a:fld>
            <a:endParaRPr lang="en-US"/>
          </a:p>
        </p:txBody>
      </p:sp>
    </p:spTree>
    <p:extLst>
      <p:ext uri="{BB962C8B-B14F-4D97-AF65-F5344CB8AC3E}">
        <p14:creationId xmlns:p14="http://schemas.microsoft.com/office/powerpoint/2010/main" val="367262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Think about all the sevens we’ve seen so far. The </a:t>
            </a:r>
            <a:r>
              <a:rPr lang="en-US" baseline="0" dirty="0" smtClean="0"/>
              <a:t>Sabbath Day </a:t>
            </a:r>
            <a:r>
              <a:rPr lang="en-US" baseline="0" dirty="0" smtClean="0"/>
              <a:t>occurs on the seventh day of every week. Many of the feasts last seven days. The Fall Feasts occur in the seventh month. </a:t>
            </a:r>
            <a:r>
              <a:rPr lang="en-US" baseline="0" dirty="0" smtClean="0"/>
              <a:t>Then as we get to </a:t>
            </a:r>
            <a:r>
              <a:rPr lang="en-US" baseline="0" dirty="0" smtClean="0"/>
              <a:t>Lev </a:t>
            </a:r>
            <a:r>
              <a:rPr lang="en-US" baseline="0" dirty="0" smtClean="0"/>
              <a:t>25, we learn </a:t>
            </a:r>
            <a:r>
              <a:rPr lang="en-US" baseline="0" dirty="0" smtClean="0"/>
              <a:t>that every seventh year, the land is to enjoy a Sabbath rest in which nothing was to be reaped that entire year</a:t>
            </a:r>
            <a:r>
              <a:rPr lang="en-US" baseline="0" dirty="0" smtClean="0"/>
              <a:t>. In fact, </a:t>
            </a:r>
            <a:r>
              <a:rPr lang="en-US" sz="1200" b="0" i="0" kern="1200" dirty="0" smtClean="0">
                <a:solidFill>
                  <a:schemeClr val="tx1"/>
                </a:solidFill>
                <a:effectLst/>
                <a:latin typeface="+mn-lt"/>
                <a:ea typeface="+mn-ea"/>
                <a:cs typeface="+mn-cs"/>
              </a:rPr>
              <a:t>there were agricultural advantages in leaving a field fallow once every seven years</a:t>
            </a:r>
            <a:r>
              <a:rPr lang="en-US" sz="1200" b="0" i="0" kern="1200" baseline="0" dirty="0" smtClean="0">
                <a:solidFill>
                  <a:schemeClr val="tx1"/>
                </a:solidFill>
                <a:effectLst/>
                <a:latin typeface="+mn-lt"/>
                <a:ea typeface="+mn-ea"/>
                <a:cs typeface="+mn-cs"/>
              </a:rPr>
              <a:t> because it</a:t>
            </a:r>
            <a:r>
              <a:rPr lang="en-US" sz="1200" b="0" i="0" kern="1200" dirty="0" smtClean="0">
                <a:solidFill>
                  <a:schemeClr val="tx1"/>
                </a:solidFill>
                <a:effectLst/>
                <a:latin typeface="+mn-lt"/>
                <a:ea typeface="+mn-ea"/>
                <a:cs typeface="+mn-cs"/>
              </a:rPr>
              <a:t> alleviates the exhaustion of the soil.</a:t>
            </a:r>
            <a:endParaRPr lang="en-US" baseline="0" dirty="0" smtClean="0"/>
          </a:p>
          <a:p>
            <a:endParaRPr lang="en-US" baseline="0" dirty="0" smtClean="0"/>
          </a:p>
          <a:p>
            <a:r>
              <a:rPr lang="en-US" baseline="0" dirty="0" smtClean="0"/>
              <a:t>However, there </a:t>
            </a:r>
            <a:r>
              <a:rPr lang="en-US" baseline="0" dirty="0" smtClean="0"/>
              <a:t>was faith and corresponding blessing that occurred from </a:t>
            </a:r>
            <a:r>
              <a:rPr lang="en-US" baseline="0" dirty="0" smtClean="0"/>
              <a:t>this. It </a:t>
            </a:r>
            <a:r>
              <a:rPr lang="en-US" baseline="0" dirty="0" smtClean="0"/>
              <a:t>required faith because not only would Israel be required to abstain from reaping their fields for that entire year, but they would have to trust in God to provide for them during that time. Then when the seventh year was complete, they would have to plow, sow the seed, and then wait for the harvest. This Sabbath year rest required them to trust in God to provide for them when they were required not to provide for </a:t>
            </a:r>
            <a:r>
              <a:rPr lang="en-US" baseline="0" dirty="0" smtClean="0"/>
              <a:t>themselves. It </a:t>
            </a:r>
            <a:r>
              <a:rPr lang="en-US" baseline="0" dirty="0" smtClean="0"/>
              <a:t>led to blessing because they were able to take a whole year off from plowing, sowing, and reaping just to let the Lord take care of them. In some ways, it would be have been like taking a year vacation just to sit back and let the Lord provide simply because He promised that He would. </a:t>
            </a:r>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18</a:t>
            </a:fld>
            <a:endParaRPr lang="en-US"/>
          </a:p>
        </p:txBody>
      </p:sp>
    </p:spTree>
    <p:extLst>
      <p:ext uri="{BB962C8B-B14F-4D97-AF65-F5344CB8AC3E}">
        <p14:creationId xmlns:p14="http://schemas.microsoft.com/office/powerpoint/2010/main" val="951084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the Sabbath Year a shadow of any NT reality? A few things to consider:</a:t>
            </a:r>
          </a:p>
          <a:p>
            <a:endParaRPr lang="en-US" baseline="0" dirty="0" smtClean="0"/>
          </a:p>
          <a:p>
            <a:r>
              <a:rPr lang="en-US" dirty="0" smtClean="0"/>
              <a:t>Whereas the Sabbath</a:t>
            </a:r>
            <a:r>
              <a:rPr lang="en-US" baseline="0" dirty="0" smtClean="0"/>
              <a:t> Day was a rest for the individual people of God, so that they will rest, the Sabbath Year was a rest for the land, corporately. It is a Sabbath of </a:t>
            </a:r>
            <a:r>
              <a:rPr lang="en-US" baseline="0" dirty="0" err="1" smtClean="0"/>
              <a:t>sabbaths</a:t>
            </a:r>
            <a:r>
              <a:rPr lang="en-US" baseline="0" dirty="0" smtClean="0"/>
              <a:t>. </a:t>
            </a:r>
            <a:r>
              <a:rPr lang="en-US" sz="1200" b="0" i="0" kern="1200" dirty="0" smtClean="0">
                <a:solidFill>
                  <a:schemeClr val="tx1"/>
                </a:solidFill>
                <a:effectLst/>
                <a:latin typeface="+mn-lt"/>
                <a:ea typeface="+mn-ea"/>
                <a:cs typeface="+mn-cs"/>
              </a:rPr>
              <a:t>Reaping and gathering for storage and selling were not permitted in the Sabbath year,</a:t>
            </a:r>
            <a:r>
              <a:rPr lang="en-US" sz="1200" b="0" i="0" kern="1200" baseline="0" dirty="0" smtClean="0">
                <a:solidFill>
                  <a:schemeClr val="tx1"/>
                </a:solidFill>
                <a:effectLst/>
                <a:latin typeface="+mn-lt"/>
                <a:ea typeface="+mn-ea"/>
                <a:cs typeface="+mn-cs"/>
              </a:rPr>
              <a:t> but</a:t>
            </a:r>
            <a:r>
              <a:rPr lang="en-US" sz="1200" b="0" i="0" kern="1200" dirty="0" smtClean="0">
                <a:solidFill>
                  <a:schemeClr val="tx1"/>
                </a:solidFill>
                <a:effectLst/>
                <a:latin typeface="+mn-lt"/>
                <a:ea typeface="+mn-ea"/>
                <a:cs typeface="+mn-cs"/>
              </a:rPr>
              <a:t> harvesting for daily needs was permitted. The purpose of these laws seems to promote social equality in Israel</a:t>
            </a:r>
            <a:r>
              <a:rPr lang="en-US" sz="1200" b="0" i="0" kern="1200" baseline="0" dirty="0" smtClean="0">
                <a:solidFill>
                  <a:schemeClr val="tx1"/>
                </a:solidFill>
                <a:effectLst/>
                <a:latin typeface="+mn-lt"/>
                <a:ea typeface="+mn-ea"/>
                <a:cs typeface="+mn-cs"/>
              </a:rPr>
              <a:t> wherein anyone was </a:t>
            </a:r>
            <a:r>
              <a:rPr lang="en-US" sz="1200" b="0" i="0" kern="1200" dirty="0" smtClean="0">
                <a:solidFill>
                  <a:schemeClr val="tx1"/>
                </a:solidFill>
                <a:effectLst/>
                <a:latin typeface="+mn-lt"/>
                <a:ea typeface="+mn-ea"/>
                <a:cs typeface="+mn-cs"/>
              </a:rPr>
              <a:t>permitted to use anything that grew, wherever it grew. Even the wild beasts of the field are</a:t>
            </a:r>
            <a:r>
              <a:rPr lang="en-US" sz="1200" b="0" i="0" kern="1200" baseline="0" dirty="0" smtClean="0">
                <a:solidFill>
                  <a:schemeClr val="tx1"/>
                </a:solidFill>
                <a:effectLst/>
                <a:latin typeface="+mn-lt"/>
                <a:ea typeface="+mn-ea"/>
                <a:cs typeface="+mn-cs"/>
              </a:rPr>
              <a:t> mentioned</a:t>
            </a:r>
            <a:r>
              <a:rPr lang="en-US" sz="1200" b="0" i="0" kern="1200" dirty="0" smtClean="0">
                <a:solidFill>
                  <a:schemeClr val="tx1"/>
                </a:solidFill>
                <a:effectLst/>
                <a:latin typeface="+mn-lt"/>
                <a:ea typeface="+mn-ea"/>
                <a:cs typeface="+mn-cs"/>
              </a:rPr>
              <a:t>, to emphasize that God would provide for every creature. And during this time,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Deut 31:10 tells</a:t>
            </a:r>
            <a:r>
              <a:rPr lang="en-US" sz="1200" b="0" i="0" kern="1200" baseline="0" dirty="0" smtClean="0">
                <a:solidFill>
                  <a:schemeClr val="tx1"/>
                </a:solidFill>
                <a:effectLst/>
                <a:latin typeface="+mn-lt"/>
                <a:ea typeface="+mn-ea"/>
                <a:cs typeface="+mn-cs"/>
              </a:rPr>
              <a:t> us that rather than</a:t>
            </a:r>
            <a:r>
              <a:rPr lang="en-US" sz="1200" b="0" i="0" kern="1200" dirty="0" smtClean="0">
                <a:solidFill>
                  <a:schemeClr val="tx1"/>
                </a:solidFill>
                <a:effectLst/>
                <a:latin typeface="+mn-lt"/>
                <a:ea typeface="+mn-ea"/>
                <a:cs typeface="+mn-cs"/>
              </a:rPr>
              <a:t> this year being spent in idleness, it</a:t>
            </a:r>
            <a:r>
              <a:rPr lang="en-US" sz="1200" b="0" i="0" kern="1200" baseline="0" dirty="0" smtClean="0">
                <a:solidFill>
                  <a:schemeClr val="tx1"/>
                </a:solidFill>
                <a:effectLst/>
                <a:latin typeface="+mn-lt"/>
                <a:ea typeface="+mn-ea"/>
                <a:cs typeface="+mn-cs"/>
              </a:rPr>
              <a:t> was </a:t>
            </a:r>
            <a:r>
              <a:rPr lang="en-US" sz="1200" b="0" i="0" kern="1200" dirty="0" smtClean="0">
                <a:solidFill>
                  <a:schemeClr val="tx1"/>
                </a:solidFill>
                <a:effectLst/>
                <a:latin typeface="+mn-lt"/>
                <a:ea typeface="+mn-ea"/>
                <a:cs typeface="+mn-cs"/>
              </a:rPr>
              <a:t>to be used for the teaching/training regarding the law of God.</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Because we are an affluent society, this </a:t>
            </a:r>
            <a:r>
              <a:rPr lang="en-US" sz="1200" b="0" i="0" kern="1200" dirty="0" smtClean="0">
                <a:solidFill>
                  <a:schemeClr val="tx1"/>
                </a:solidFill>
                <a:effectLst/>
                <a:latin typeface="+mn-lt"/>
                <a:ea typeface="+mn-ea"/>
                <a:cs typeface="+mn-cs"/>
              </a:rPr>
              <a:t>actually decreases our leisure time, our family time, and certainly our devotional times. More people not only choose to work to fulfill what they want to be, but we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feel compelled to work</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order to afford what society says we should have. Consumerism has always necessitated “</a:t>
            </a:r>
            <a:r>
              <a:rPr lang="en-US" sz="1200" b="0" i="0" kern="1200" dirty="0" err="1" smtClean="0">
                <a:solidFill>
                  <a:schemeClr val="tx1"/>
                </a:solidFill>
                <a:effectLst/>
                <a:latin typeface="+mn-lt"/>
                <a:ea typeface="+mn-ea"/>
                <a:cs typeface="+mn-cs"/>
              </a:rPr>
              <a:t>producerism</a:t>
            </a:r>
            <a:r>
              <a:rPr lang="en-US" sz="1200" b="0" i="0" kern="1200" dirty="0" smtClean="0">
                <a:solidFill>
                  <a:schemeClr val="tx1"/>
                </a:solidFill>
                <a:effectLst/>
                <a:latin typeface="+mn-lt"/>
                <a:ea typeface="+mn-ea"/>
                <a:cs typeface="+mn-cs"/>
              </a:rPr>
              <a:t>” to keep both supply and demand high. And our overwork leads to exhaustion, which we attempt to</a:t>
            </a:r>
            <a:r>
              <a:rPr lang="en-US" sz="1200" b="0" i="0" kern="1200" baseline="0" dirty="0" smtClean="0">
                <a:solidFill>
                  <a:schemeClr val="tx1"/>
                </a:solidFill>
                <a:effectLst/>
                <a:latin typeface="+mn-lt"/>
                <a:ea typeface="+mn-ea"/>
                <a:cs typeface="+mn-cs"/>
              </a:rPr>
              <a:t> fix with chemicals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Well, what did God warn</a:t>
            </a:r>
            <a:r>
              <a:rPr lang="en-US" sz="1200" b="0" i="0" kern="1200" baseline="0" dirty="0" smtClean="0">
                <a:solidFill>
                  <a:schemeClr val="tx1"/>
                </a:solidFill>
                <a:effectLst/>
                <a:latin typeface="+mn-lt"/>
                <a:ea typeface="+mn-ea"/>
                <a:cs typeface="+mn-cs"/>
              </a:rPr>
              <a:t> He would do if they didn’t voluntarily do this? When the Jews </a:t>
            </a:r>
            <a:r>
              <a:rPr lang="en-US" sz="1200" b="0" i="0" kern="1200" dirty="0" smtClean="0">
                <a:solidFill>
                  <a:schemeClr val="tx1"/>
                </a:solidFill>
                <a:effectLst/>
                <a:latin typeface="+mn-lt"/>
                <a:ea typeface="+mn-ea"/>
                <a:cs typeface="+mn-cs"/>
              </a:rPr>
              <a:t>refused to carry out God’s command to let the land rest every seventh year,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God prophesied that Israel and Judah would go into captivity. </a:t>
            </a:r>
            <a:r>
              <a:rPr lang="en-US" sz="1200" b="1" i="0" kern="1200" dirty="0" smtClean="0">
                <a:solidFill>
                  <a:schemeClr val="tx1"/>
                </a:solidFill>
                <a:effectLst/>
                <a:latin typeface="+mn-lt"/>
                <a:ea typeface="+mn-ea"/>
                <a:cs typeface="+mn-cs"/>
              </a:rPr>
              <a:t>Lev 26:34-35</a:t>
            </a:r>
            <a:r>
              <a:rPr lang="en-US" sz="1200" b="0" i="0" kern="1200" baseline="0" dirty="0" smtClean="0">
                <a:solidFill>
                  <a:schemeClr val="tx1"/>
                </a:solidFill>
                <a:effectLst/>
                <a:latin typeface="+mn-lt"/>
                <a:ea typeface="+mn-ea"/>
                <a:cs typeface="+mn-cs"/>
              </a:rPr>
              <a:t> – And this happened. Notice </a:t>
            </a:r>
            <a:r>
              <a:rPr lang="en-US" sz="1200" b="1" i="0" kern="1200" dirty="0" smtClean="0">
                <a:solidFill>
                  <a:schemeClr val="tx1"/>
                </a:solidFill>
                <a:effectLst/>
                <a:latin typeface="+mn-lt"/>
                <a:ea typeface="+mn-ea"/>
                <a:cs typeface="+mn-cs"/>
              </a:rPr>
              <a:t>2 Chron 36:20-21</a:t>
            </a:r>
            <a:r>
              <a:rPr lang="en-US" sz="1200" b="0" i="0" kern="1200" baseline="0" dirty="0" smtClean="0">
                <a:solidFill>
                  <a:schemeClr val="tx1"/>
                </a:solidFill>
                <a:effectLst/>
                <a:latin typeface="+mn-lt"/>
                <a:ea typeface="+mn-ea"/>
                <a:cs typeface="+mn-cs"/>
              </a:rPr>
              <a:t>. However, it seems when Israel’s time of captivity was over, Babylon would be judged with a Sabbath rest for the land – </a:t>
            </a:r>
            <a:r>
              <a:rPr lang="en-US" sz="1200" b="1" i="0" kern="1200" baseline="0" dirty="0" smtClean="0">
                <a:solidFill>
                  <a:schemeClr val="tx1"/>
                </a:solidFill>
                <a:effectLst/>
                <a:latin typeface="+mn-lt"/>
                <a:ea typeface="+mn-ea"/>
                <a:cs typeface="+mn-cs"/>
              </a:rPr>
              <a:t>Jer 50:33-34</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Point? In the hustle and bustle of life God wants us to stop and see to it that the “land” (people) are taken care of. If we don’t, He will force this Sabbath Year upon us as He has done so many times in history. (I’m still working through all the implications of this typology).</a:t>
            </a:r>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19</a:t>
            </a:fld>
            <a:endParaRPr lang="en-US"/>
          </a:p>
        </p:txBody>
      </p:sp>
    </p:spTree>
    <p:extLst>
      <p:ext uri="{BB962C8B-B14F-4D97-AF65-F5344CB8AC3E}">
        <p14:creationId xmlns:p14="http://schemas.microsoft.com/office/powerpoint/2010/main" val="399133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ritual sacrifices, Israel was required to observe certain religious days/feasts. Each of these events retold a different part of Israel’s story: how God redeemed them from captivity, how He brought them safely through the wilderness, how He then brought them into the promised land. So by celebrating these feasts regularly, Israel would remember who they were, who God is, and what God had done for them.</a:t>
            </a:r>
          </a:p>
          <a:p>
            <a:endParaRPr lang="en-US" baseline="0" dirty="0" smtClean="0"/>
          </a:p>
          <a:p>
            <a:r>
              <a:rPr lang="en-US" baseline="0" dirty="0" smtClean="0"/>
              <a:t>There were seven ritual feasts: Passover, Unleavened Bread, First Fruits, Weeks/Pentecost, Trumpets, Day of Atonement, and Tabernacles. In addition to these, we’ll discuss the Sabbath Year as well as the Year of Jubilee, time permitting. </a:t>
            </a:r>
            <a:r>
              <a:rPr lang="en-US" baseline="0" dirty="0" smtClean="0"/>
              <a:t>As </a:t>
            </a:r>
            <a:r>
              <a:rPr lang="en-US" baseline="0" dirty="0" smtClean="0"/>
              <a:t>we observe these feasts, not only will we see the significance of them for Israel, but also how each one pointed to a greater spiritual truth realized in the latter days of the OT dispensation, as Col 2:18 affirms, they are a “shadow of things to come</a:t>
            </a:r>
            <a:r>
              <a:rPr lang="en-US" baseline="0" dirty="0" smtClean="0"/>
              <a:t>”. There </a:t>
            </a:r>
            <a:r>
              <a:rPr lang="en-US" baseline="0" dirty="0" smtClean="0"/>
              <a:t>are some other incidentals discussed in these chapters, but for time’s sake, we’ll stick to the feasts and special </a:t>
            </a:r>
            <a:r>
              <a:rPr lang="en-US" baseline="0" dirty="0" smtClean="0"/>
              <a:t>days primarily found in chapters 23 and 25.</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feasts are divided up into two groups: the four spring feasts followed by a large gap of time then the 3 fall feasts.</a:t>
            </a:r>
          </a:p>
        </p:txBody>
      </p:sp>
      <p:sp>
        <p:nvSpPr>
          <p:cNvPr id="4" name="Slide Number Placeholder 3"/>
          <p:cNvSpPr>
            <a:spLocks noGrp="1"/>
          </p:cNvSpPr>
          <p:nvPr>
            <p:ph type="sldNum" sz="quarter" idx="10"/>
          </p:nvPr>
        </p:nvSpPr>
        <p:spPr/>
        <p:txBody>
          <a:bodyPr/>
          <a:lstStyle/>
          <a:p>
            <a:fld id="{B6EB7847-DC67-47B9-AB70-35EA61D42312}" type="slidenum">
              <a:rPr lang="en-US" smtClean="0"/>
              <a:t>2</a:t>
            </a:fld>
            <a:endParaRPr lang="en-US"/>
          </a:p>
        </p:txBody>
      </p:sp>
    </p:spTree>
    <p:extLst>
      <p:ext uri="{BB962C8B-B14F-4D97-AF65-F5344CB8AC3E}">
        <p14:creationId xmlns:p14="http://schemas.microsoft.com/office/powerpoint/2010/main" val="2323338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n there is the Jubilee. </a:t>
            </a:r>
            <a:r>
              <a:rPr lang="en-US" baseline="0" dirty="0" smtClean="0"/>
              <a:t>The word Jubilee is transliterated from the Hebrew word pronounced in English as “</a:t>
            </a:r>
            <a:r>
              <a:rPr lang="en-US" baseline="0" dirty="0" err="1" smtClean="0"/>
              <a:t>yobel</a:t>
            </a:r>
            <a:r>
              <a:rPr lang="en-US" baseline="0" dirty="0" smtClean="0"/>
              <a:t>”, which means a “trumpet sound”. They </a:t>
            </a:r>
            <a:r>
              <a:rPr lang="en-US" baseline="0" dirty="0" smtClean="0"/>
              <a:t>were to count off seven sets of seven years, and then on the following year, which would be the fiftieth year, the land was to enjoy an additional Sabbath rest. </a:t>
            </a:r>
            <a:r>
              <a:rPr lang="en-US" baseline="0" dirty="0" smtClean="0"/>
              <a:t>So if the Sabbath Year was a Sabbath of </a:t>
            </a:r>
            <a:r>
              <a:rPr lang="en-US" baseline="0" dirty="0" err="1" smtClean="0"/>
              <a:t>sabbaths</a:t>
            </a:r>
            <a:r>
              <a:rPr lang="en-US" baseline="0" dirty="0" smtClean="0"/>
              <a:t>, the Jubilee was a Sabbath of Sabbaths of </a:t>
            </a:r>
            <a:r>
              <a:rPr lang="en-US" baseline="0" dirty="0" err="1" smtClean="0"/>
              <a:t>sabbaths</a:t>
            </a:r>
            <a:r>
              <a:rPr lang="en-US" baseline="0" dirty="0" smtClean="0"/>
              <a:t>.</a:t>
            </a:r>
          </a:p>
          <a:p>
            <a:endParaRPr lang="en-US" baseline="0" dirty="0" smtClean="0"/>
          </a:p>
          <a:p>
            <a:r>
              <a:rPr lang="en-US" baseline="0" dirty="0" smtClean="0"/>
              <a:t>They </a:t>
            </a:r>
            <a:r>
              <a:rPr lang="en-US" baseline="0" dirty="0" smtClean="0"/>
              <a:t>were to blow a ram’s horn on the Day of Atonement to announce this day. So think about it…this means that there were two years of Sabbath rest, the seventh sabbath year followed by the Jubilee. What if they worried about what to eat? God said He would provide 3 years worth of food so that when it was time to flow and sow again, they’d still be eating old produce.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 biggest reward in Jubilee was redemption. The word “redeemed” is used 14 time in this chapter. Everyone who had lost their original property could return to it. Everyone who had sold themselves as slaves </a:t>
            </a:r>
            <a:r>
              <a:rPr lang="en-US" baseline="0" dirty="0" smtClean="0"/>
              <a:t>to </a:t>
            </a:r>
            <a:r>
              <a:rPr lang="en-US" baseline="0" dirty="0" smtClean="0"/>
              <a:t>pay a debt were free. Verse 23 tells us why: God owns everything. They were simply aliens and sojourners on God’s property. </a:t>
            </a:r>
            <a:r>
              <a:rPr lang="en-US" baseline="0" dirty="0" smtClean="0"/>
              <a:t>Anyone who had lost his inheritance as a result of loans, debt, liens, etc. would have their inheritance restored. In other words, at the Jubilee, everything was restored to God’s people that was originally given. </a:t>
            </a:r>
            <a:r>
              <a:rPr lang="en-US" sz="1200" b="0" i="0" kern="1200" dirty="0" smtClean="0">
                <a:solidFill>
                  <a:schemeClr val="tx1"/>
                </a:solidFill>
                <a:effectLst/>
                <a:latin typeface="+mn-lt"/>
                <a:ea typeface="+mn-ea"/>
                <a:cs typeface="+mn-cs"/>
              </a:rPr>
              <a:t>This feast had huge economic, social, and family implications. It eliminated all oppression brought on by the people even</a:t>
            </a:r>
            <a:r>
              <a:rPr lang="en-US" sz="1200" b="0" i="0" kern="1200" baseline="0" dirty="0" smtClean="0">
                <a:solidFill>
                  <a:schemeClr val="tx1"/>
                </a:solidFill>
                <a:effectLst/>
                <a:latin typeface="+mn-lt"/>
                <a:ea typeface="+mn-ea"/>
                <a:cs typeface="+mn-cs"/>
              </a:rPr>
              <a:t> if it was brought on by themselves. No wonder it began on the Day of Atonement.</a:t>
            </a:r>
            <a:endParaRPr lang="en-US" baseline="0" dirty="0" smtClean="0"/>
          </a:p>
        </p:txBody>
      </p:sp>
      <p:sp>
        <p:nvSpPr>
          <p:cNvPr id="4" name="Slide Number Placeholder 3"/>
          <p:cNvSpPr>
            <a:spLocks noGrp="1"/>
          </p:cNvSpPr>
          <p:nvPr>
            <p:ph type="sldNum" sz="quarter" idx="10"/>
          </p:nvPr>
        </p:nvSpPr>
        <p:spPr/>
        <p:txBody>
          <a:bodyPr/>
          <a:lstStyle/>
          <a:p>
            <a:fld id="{B6EB7847-DC67-47B9-AB70-35EA61D42312}" type="slidenum">
              <a:rPr lang="en-US" smtClean="0"/>
              <a:t>20</a:t>
            </a:fld>
            <a:endParaRPr lang="en-US"/>
          </a:p>
        </p:txBody>
      </p:sp>
    </p:spTree>
    <p:extLst>
      <p:ext uri="{BB962C8B-B14F-4D97-AF65-F5344CB8AC3E}">
        <p14:creationId xmlns:p14="http://schemas.microsoft.com/office/powerpoint/2010/main" val="768016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Jesus quoted Isa 61 in His hometown of Nazareth as being fulfilled through Him – </a:t>
            </a:r>
            <a:r>
              <a:rPr lang="en-US" b="1" baseline="0" dirty="0" smtClean="0"/>
              <a:t>Isa 61:1-3</a:t>
            </a:r>
            <a:r>
              <a:rPr lang="en-US" b="0" baseline="0" dirty="0" smtClean="0"/>
              <a:t> – </a:t>
            </a:r>
            <a:r>
              <a:rPr lang="en-US" sz="1200" b="0" i="0" kern="1200" dirty="0" smtClean="0">
                <a:solidFill>
                  <a:schemeClr val="tx1"/>
                </a:solidFill>
                <a:effectLst/>
                <a:latin typeface="+mn-lt"/>
                <a:ea typeface="+mn-ea"/>
                <a:cs typeface="+mn-cs"/>
              </a:rPr>
              <a:t>What happened on the cross </a:t>
            </a:r>
            <a:r>
              <a:rPr lang="en-US" sz="1200" b="0" i="0" kern="1200" dirty="0" smtClean="0">
                <a:solidFill>
                  <a:schemeClr val="tx1"/>
                </a:solidFill>
                <a:effectLst/>
                <a:latin typeface="+mn-lt"/>
                <a:ea typeface="+mn-ea"/>
                <a:cs typeface="+mn-cs"/>
              </a:rPr>
              <a:t>began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fulfillment</a:t>
            </a:r>
            <a:r>
              <a:rPr lang="en-US" sz="1200" b="0" i="0" kern="1200" baseline="0" dirty="0" smtClean="0">
                <a:solidFill>
                  <a:schemeClr val="tx1"/>
                </a:solidFill>
                <a:effectLst/>
                <a:latin typeface="+mn-lt"/>
                <a:ea typeface="+mn-ea"/>
                <a:cs typeface="+mn-cs"/>
              </a:rPr>
              <a:t> of </a:t>
            </a:r>
            <a:r>
              <a:rPr lang="en-US" sz="1200" b="0" i="0" kern="1200" baseline="0" dirty="0" smtClean="0">
                <a:solidFill>
                  <a:schemeClr val="tx1"/>
                </a:solidFill>
                <a:effectLst/>
                <a:latin typeface="+mn-lt"/>
                <a:ea typeface="+mn-ea"/>
                <a:cs typeface="+mn-cs"/>
              </a:rPr>
              <a:t>our </a:t>
            </a:r>
            <a:r>
              <a:rPr lang="en-US" sz="1200" b="0" i="0" kern="1200" baseline="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ear </a:t>
            </a:r>
            <a:r>
              <a:rPr lang="en-US" sz="1200" b="0" i="0" kern="1200" dirty="0" smtClean="0">
                <a:solidFill>
                  <a:schemeClr val="tx1"/>
                </a:solidFill>
                <a:effectLst/>
                <a:latin typeface="+mn-lt"/>
                <a:ea typeface="+mn-ea"/>
                <a:cs typeface="+mn-cs"/>
              </a:rPr>
              <a:t>of </a:t>
            </a:r>
            <a:r>
              <a:rPr lang="en-US" sz="1200" b="0" i="0" kern="1200" dirty="0" smtClean="0">
                <a:solidFill>
                  <a:schemeClr val="tx1"/>
                </a:solidFill>
                <a:effectLst/>
                <a:latin typeface="+mn-lt"/>
                <a:ea typeface="+mn-ea"/>
                <a:cs typeface="+mn-cs"/>
              </a:rPr>
              <a:t>Jubilee</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Jesus took God’s own and </a:t>
            </a:r>
            <a:r>
              <a:rPr lang="en-US" sz="1200" b="0" i="0" kern="1200" dirty="0" smtClean="0">
                <a:solidFill>
                  <a:schemeClr val="tx1"/>
                </a:solidFill>
                <a:effectLst/>
                <a:latin typeface="+mn-lt"/>
                <a:ea typeface="+mn-ea"/>
                <a:cs typeface="+mn-cs"/>
              </a:rPr>
              <a:t>returned them to their rightful, created place. He restored and delivered us from our captivity to sin</a:t>
            </a:r>
            <a:r>
              <a:rPr lang="en-US" sz="1200" b="0" i="0" kern="1200" dirty="0" smtClean="0">
                <a:solidFill>
                  <a:schemeClr val="tx1"/>
                </a:solidFill>
                <a:effectLst/>
                <a:latin typeface="+mn-lt"/>
                <a:ea typeface="+mn-ea"/>
                <a:cs typeface="+mn-cs"/>
              </a:rPr>
              <a:t>.  But</a:t>
            </a:r>
            <a:r>
              <a:rPr lang="en-US" sz="1200" b="0" i="0" kern="1200" baseline="0" dirty="0" smtClean="0">
                <a:solidFill>
                  <a:schemeClr val="tx1"/>
                </a:solidFill>
                <a:effectLst/>
                <a:latin typeface="+mn-lt"/>
                <a:ea typeface="+mn-ea"/>
                <a:cs typeface="+mn-cs"/>
              </a:rPr>
              <a:t> this will not be fully realized until He returns.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Psalm 8 tells us that it was always God’s intention to give man dominion.</a:t>
            </a:r>
            <a:r>
              <a:rPr lang="en-US" sz="1200" b="0" i="0" kern="1200" baseline="0" dirty="0" smtClean="0">
                <a:solidFill>
                  <a:schemeClr val="tx1"/>
                </a:solidFill>
                <a:effectLst/>
                <a:latin typeface="+mn-lt"/>
                <a:ea typeface="+mn-ea"/>
                <a:cs typeface="+mn-cs"/>
              </a:rPr>
              <a:t> But Heb 2:6, after quoting this very psalm, reminds us, “</a:t>
            </a:r>
            <a:r>
              <a:rPr lang="en-US" sz="1200" b="0" i="0" kern="1200" dirty="0" smtClean="0">
                <a:solidFill>
                  <a:schemeClr val="tx1"/>
                </a:solidFill>
                <a:effectLst/>
                <a:latin typeface="+mn-lt"/>
                <a:ea typeface="+mn-ea"/>
                <a:cs typeface="+mn-cs"/>
              </a:rPr>
              <a:t>But now we do not yet see all things subjected to him.</a:t>
            </a:r>
            <a:r>
              <a:rPr lang="en-US" sz="1200" b="0" i="0" kern="1200" baseline="0" dirty="0" smtClean="0">
                <a:solidFill>
                  <a:schemeClr val="tx1"/>
                </a:solidFill>
                <a:effectLst/>
                <a:latin typeface="+mn-lt"/>
                <a:ea typeface="+mn-ea"/>
                <a:cs typeface="+mn-cs"/>
              </a:rPr>
              <a:t>” But when Christ came, he freed us from our slavery in which we sold ourselves to the devil, and gave us back what God determined for us to have.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Rom 6:6-7</a:t>
            </a:r>
            <a:r>
              <a:rPr lang="en-US" sz="1200" b="0" i="0" kern="1200" dirty="0" smtClean="0">
                <a:solidFill>
                  <a:schemeClr val="tx1"/>
                </a:solidFill>
                <a:effectLst/>
                <a:latin typeface="+mn-lt"/>
                <a:ea typeface="+mn-ea"/>
                <a:cs typeface="+mn-cs"/>
              </a:rPr>
              <a:t> – “knowing this, that our old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self was crucified with Him, in order that our body of sin might be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done away with, so that we would no longer be slaves to sin;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he who has died 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freed from sin.”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Rom 8:11</a:t>
            </a:r>
            <a:r>
              <a:rPr lang="en-US" sz="1200" b="0" i="0" kern="1200" dirty="0" smtClean="0">
                <a:solidFill>
                  <a:schemeClr val="tx1"/>
                </a:solidFill>
                <a:effectLst/>
                <a:latin typeface="+mn-lt"/>
                <a:ea typeface="+mn-ea"/>
                <a:cs typeface="+mn-cs"/>
              </a:rPr>
              <a:t> – “But if the Spirit of Him who raised Jesus from the dead dwells in you, He who raised Christ Jesus from the dead will also give life to your mortal bodies</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hrough His Spirit who dwells in you.”</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Rom 8:51</a:t>
            </a:r>
            <a:r>
              <a:rPr lang="en-US" sz="1200" b="0" i="0" kern="1200" dirty="0" smtClean="0">
                <a:solidFill>
                  <a:schemeClr val="tx1"/>
                </a:solidFill>
                <a:effectLst/>
                <a:latin typeface="+mn-lt"/>
                <a:ea typeface="+mn-ea"/>
                <a:cs typeface="+mn-cs"/>
              </a:rPr>
              <a:t> – “For you have not received a spirit of slavery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leading to fear again, but you have received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spirit of adoption as sons by which we cry out, “Abba! Father!””</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EB7847-DC67-47B9-AB70-35EA61D42312}" type="slidenum">
              <a:rPr lang="en-US" smtClean="0"/>
              <a:t>21</a:t>
            </a:fld>
            <a:endParaRPr lang="en-US"/>
          </a:p>
        </p:txBody>
      </p:sp>
    </p:spTree>
    <p:extLst>
      <p:ext uri="{BB962C8B-B14F-4D97-AF65-F5344CB8AC3E}">
        <p14:creationId xmlns:p14="http://schemas.microsoft.com/office/powerpoint/2010/main" val="34505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Passover </a:t>
            </a:r>
            <a:r>
              <a:rPr lang="en-US" baseline="0" dirty="0" smtClean="0"/>
              <a:t>was the first feast celebrated in the Jewish religious calendar. On the 10</a:t>
            </a:r>
            <a:r>
              <a:rPr lang="en-US" baseline="30000" dirty="0" smtClean="0"/>
              <a:t>th</a:t>
            </a:r>
            <a:r>
              <a:rPr lang="en-US" baseline="0" dirty="0" smtClean="0"/>
              <a:t> day of the first month, each family would select a lamb to be separated from rest of their flock. It would be kept until the 14</a:t>
            </a:r>
            <a:r>
              <a:rPr lang="en-US" baseline="30000" dirty="0" smtClean="0"/>
              <a:t>th</a:t>
            </a:r>
            <a:r>
              <a:rPr lang="en-US" baseline="0" dirty="0" smtClean="0"/>
              <a:t> day of the month. On that day, at twilight, it would be slain. It was to then be roasted with fire and eaten with unleavened bread, representing the haste in which they were to partake, and bitter herbs, perhaps representing the bitterness of their prior slavery and suffering. This commemorated the exodus of Egypt in which the Israelites were required to take the blood of the lamb and place it on the two doorposts and lintel of the house so that when God sent the angel of the destruction in the 10</a:t>
            </a:r>
            <a:r>
              <a:rPr lang="en-US" baseline="30000" dirty="0" smtClean="0"/>
              <a:t>th</a:t>
            </a:r>
            <a:r>
              <a:rPr lang="en-US" baseline="0" dirty="0" smtClean="0"/>
              <a:t> plague to kill the firstborn sons of Egypt, he would pass over the Israelite houses when he saw the blood. The Israelites were commanded to eat the meal in haste, with their loins girded, sandals on their feet, </a:t>
            </a:r>
            <a:r>
              <a:rPr lang="en-US" baseline="0" dirty="0" smtClean="0"/>
              <a:t>and </a:t>
            </a:r>
            <a:r>
              <a:rPr lang="en-US" baseline="0" dirty="0" smtClean="0"/>
              <a:t>staff in hand. This would be the final plague that would finally convince Pharaoh to let His people go. This was one of the most celebrated feasts in all of Israel because it marked a triumphant occasion of Israel’s rescue from bondage. By taking of this feast, the Israelites would remember where they came from, where they are, and the One who got them there.</a:t>
            </a:r>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3</a:t>
            </a:fld>
            <a:endParaRPr lang="en-US"/>
          </a:p>
        </p:txBody>
      </p:sp>
    </p:spTree>
    <p:extLst>
      <p:ext uri="{BB962C8B-B14F-4D97-AF65-F5344CB8AC3E}">
        <p14:creationId xmlns:p14="http://schemas.microsoft.com/office/powerpoint/2010/main" val="132666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Now</a:t>
            </a:r>
            <a:r>
              <a:rPr lang="en-US" baseline="0" dirty="0" smtClean="0">
                <a:latin typeface="+mn-lt"/>
              </a:rPr>
              <a:t> NT</a:t>
            </a:r>
            <a:r>
              <a:rPr lang="en-US" dirty="0" smtClean="0">
                <a:latin typeface="+mn-lt"/>
              </a:rPr>
              <a:t> </a:t>
            </a:r>
            <a:r>
              <a:rPr lang="en-US" dirty="0" smtClean="0">
                <a:latin typeface="+mn-lt"/>
              </a:rPr>
              <a:t>is very clear on the spiritual significance </a:t>
            </a:r>
            <a:r>
              <a:rPr lang="en-US" dirty="0" smtClean="0">
                <a:latin typeface="+mn-lt"/>
              </a:rPr>
              <a:t>that Passover </a:t>
            </a:r>
            <a:r>
              <a:rPr lang="en-US" dirty="0" smtClean="0">
                <a:latin typeface="+mn-lt"/>
              </a:rPr>
              <a:t>has for Christians</a:t>
            </a:r>
            <a:r>
              <a:rPr lang="en-US" baseline="0" dirty="0" smtClean="0">
                <a:latin typeface="+mn-lt"/>
              </a:rPr>
              <a:t> – </a:t>
            </a:r>
            <a:r>
              <a:rPr lang="en-US" b="1" dirty="0" smtClean="0">
                <a:latin typeface="+mn-lt"/>
              </a:rPr>
              <a:t>1 Cor 5:7</a:t>
            </a:r>
            <a:r>
              <a:rPr lang="en-US" dirty="0" smtClean="0">
                <a:latin typeface="+mn-lt"/>
              </a:rPr>
              <a:t> – When we are saved by the blood of Christ,</a:t>
            </a:r>
            <a:r>
              <a:rPr lang="en-US" baseline="0" dirty="0" smtClean="0">
                <a:latin typeface="+mn-lt"/>
              </a:rPr>
              <a:t> we are washed in the blood of the lamb so that when judgment day comes, God passes over us. The unleavened bread represents the haste in which we should come to Christ not know whether today could be our last on this earth. The bitter herbs represent the bitterness of sin and that while we rejoice over his sacrifice, we recognize that it was wholly our fault that He was killed. </a:t>
            </a:r>
            <a:r>
              <a:rPr lang="en-US" baseline="0" dirty="0" smtClean="0">
                <a:latin typeface="+mn-lt"/>
              </a:rPr>
              <a:t>And truly no </a:t>
            </a:r>
            <a:r>
              <a:rPr lang="en-US" baseline="0" dirty="0" smtClean="0">
                <a:latin typeface="+mn-lt"/>
              </a:rPr>
              <a:t>celebrated event in the history of man is as “bittersweet” as that of the cross.</a:t>
            </a:r>
          </a:p>
          <a:p>
            <a:endParaRPr lang="en-US" baseline="0" dirty="0" smtClean="0">
              <a:latin typeface="+mn-lt"/>
            </a:endParaRPr>
          </a:p>
          <a:p>
            <a:r>
              <a:rPr lang="en-US" baseline="0" dirty="0" smtClean="0">
                <a:latin typeface="+mn-lt"/>
              </a:rPr>
              <a:t>Jesus understood the implications of this feast when He partook of the last Passover with His disciples and instituted a new feast – </a:t>
            </a:r>
            <a:r>
              <a:rPr lang="en-US" sz="1200" b="1" dirty="0" smtClean="0">
                <a:latin typeface="+mn-lt"/>
              </a:rPr>
              <a:t>Luke 22:14-16</a:t>
            </a:r>
            <a:r>
              <a:rPr lang="en-US" sz="1200" dirty="0" smtClean="0">
                <a:latin typeface="+mn-lt"/>
              </a:rPr>
              <a:t> – </a:t>
            </a:r>
            <a:r>
              <a:rPr lang="en-US" sz="1200" baseline="0" dirty="0" smtClean="0">
                <a:latin typeface="+mn-lt"/>
              </a:rPr>
              <a:t>This would be the last legitimate Passover Feast ever celebrated because when Jesus died, He fulfilled what the Passover pointed to: the redemption of God’s people unto Him. </a:t>
            </a:r>
            <a:endParaRPr lang="en-US" baseline="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B6EB7847-DC67-47B9-AB70-35EA61D42312}" type="slidenum">
              <a:rPr lang="en-US" smtClean="0"/>
              <a:t>4</a:t>
            </a:fld>
            <a:endParaRPr lang="en-US"/>
          </a:p>
        </p:txBody>
      </p:sp>
    </p:spTree>
    <p:extLst>
      <p:ext uri="{BB962C8B-B14F-4D97-AF65-F5344CB8AC3E}">
        <p14:creationId xmlns:p14="http://schemas.microsoft.com/office/powerpoint/2010/main" val="128562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Closely connected to Passover</a:t>
            </a:r>
            <a:r>
              <a:rPr lang="en-US" baseline="0" dirty="0" smtClean="0"/>
              <a:t> was </a:t>
            </a:r>
            <a:r>
              <a:rPr lang="en-US" baseline="0" dirty="0" smtClean="0"/>
              <a:t>the </a:t>
            </a:r>
            <a:r>
              <a:rPr lang="en-US" baseline="0" dirty="0" smtClean="0"/>
              <a:t>Feast of Unleavened Bread. This feast began on the 15</a:t>
            </a:r>
            <a:r>
              <a:rPr lang="en-US" baseline="30000" dirty="0" smtClean="0"/>
              <a:t>th</a:t>
            </a:r>
            <a:r>
              <a:rPr lang="en-US" baseline="0" dirty="0" smtClean="0"/>
              <a:t> day of the first month, which meant that it began the day after Passover, and it lasted for seven days. The Israelites were to have a Sabbath rest on the first and last day of this feast. </a:t>
            </a:r>
            <a:r>
              <a:rPr lang="en-US" baseline="0" dirty="0" smtClean="0"/>
              <a:t>The </a:t>
            </a:r>
            <a:r>
              <a:rPr lang="en-US" baseline="0" dirty="0" smtClean="0"/>
              <a:t>origin </a:t>
            </a:r>
            <a:r>
              <a:rPr lang="en-US" baseline="0" dirty="0" smtClean="0"/>
              <a:t>behind </a:t>
            </a:r>
            <a:r>
              <a:rPr lang="en-US" baseline="0" dirty="0" smtClean="0"/>
              <a:t>this feast stressed two points to the Israelites, one which is explicitly stated and the other heavily implied. First, </a:t>
            </a:r>
            <a:r>
              <a:rPr lang="en-US" b="1" baseline="0" dirty="0" smtClean="0"/>
              <a:t>Ex 12:39</a:t>
            </a:r>
            <a:r>
              <a:rPr lang="en-US" baseline="0" dirty="0" smtClean="0"/>
              <a:t> states they baked their dough without leaven because they were driven out of Egypt. Yeast is a l</a:t>
            </a:r>
            <a:r>
              <a:rPr lang="en-US" sz="1200" kern="1200" dirty="0" smtClean="0">
                <a:solidFill>
                  <a:schemeClr val="tx1"/>
                </a:solidFill>
                <a:effectLst/>
                <a:latin typeface="+mn-lt"/>
                <a:ea typeface="+mn-ea"/>
                <a:cs typeface="+mn-cs"/>
              </a:rPr>
              <a:t>eavening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agent that causes bread dough to rise. And the leavening process takes time. The Israelites had no time to spare when they left Egypt, so they baked and ate flat bread.</a:t>
            </a:r>
            <a:r>
              <a:rPr lang="en-US" baseline="0" dirty="0" smtClean="0"/>
              <a:t> Therefore the first point associated with this feast is that it represents the haste in which they were to leave their slavery.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a:t>
            </a:r>
            <a:r>
              <a:rPr lang="en-US" sz="1200" kern="1200" dirty="0" smtClean="0">
                <a:solidFill>
                  <a:schemeClr val="tx1"/>
                </a:solidFill>
                <a:effectLst/>
                <a:latin typeface="+mn-lt"/>
                <a:ea typeface="+mn-ea"/>
                <a:cs typeface="+mn-cs"/>
              </a:rPr>
              <a:t>i</a:t>
            </a:r>
            <a:r>
              <a:rPr lang="en-US" baseline="0" dirty="0" smtClean="0"/>
              <a:t>mplicit </a:t>
            </a:r>
            <a:r>
              <a:rPr lang="en-US" baseline="0" dirty="0" smtClean="0"/>
              <a:t>to the lack of leaven is that since they were called of slavery/bondage by a the holy God of heaven, they were to live lives free from corruption in response to the grace God had bestowed upon them. Since leaven is highly symbolic of corruption, sin, hypocrisy, and the like (which we learned in our study about the Grain Offering), their partaking of unleavened bread was to denote the change of life they were being called to.</a:t>
            </a:r>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5</a:t>
            </a:fld>
            <a:endParaRPr lang="en-US"/>
          </a:p>
        </p:txBody>
      </p:sp>
    </p:spTree>
    <p:extLst>
      <p:ext uri="{BB962C8B-B14F-4D97-AF65-F5344CB8AC3E}">
        <p14:creationId xmlns:p14="http://schemas.microsoft.com/office/powerpoint/2010/main" val="260295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if </a:t>
            </a:r>
            <a:r>
              <a:rPr lang="en-US" baseline="0" dirty="0" smtClean="0"/>
              <a:t>the Passover typifies </a:t>
            </a:r>
            <a:r>
              <a:rPr lang="en-US" baseline="0" dirty="0" smtClean="0"/>
              <a:t>redemption, the death of Jesus, </a:t>
            </a:r>
            <a:r>
              <a:rPr lang="en-US" baseline="0" dirty="0" smtClean="0"/>
              <a:t>the Feast of Unleavened Bread typifies our corresponding sanctification. And we are sanctified when we are buried with Christ in baptism, which Peter described in 1 Pet 3:21 as the appeal to God for a god conscious through His resurrection. We resolved to partake of the Feast Of Unleavened Bread the moment we put on Christ and that is exactly what Paul alludes to in </a:t>
            </a:r>
            <a:r>
              <a:rPr lang="en-US" b="1" baseline="0" dirty="0" smtClean="0"/>
              <a:t>1 Cor 5:7-8</a:t>
            </a:r>
            <a:r>
              <a:rPr lang="en-US" baseline="0" dirty="0" smtClean="0"/>
              <a:t>. In other words, we’ve resolved to put away all leaven from our life and li</a:t>
            </a:r>
            <a:r>
              <a:rPr lang="en-US" sz="1200" kern="1200" dirty="0" smtClean="0">
                <a:solidFill>
                  <a:schemeClr val="tx1"/>
                </a:solidFill>
                <a:effectLst/>
                <a:latin typeface="+mn-lt"/>
                <a:ea typeface="+mn-ea"/>
                <a:cs typeface="+mn-cs"/>
              </a:rPr>
              <a:t>ve genuinely by God’s commandments. We must replace our human weaknesses and sinful tendencies with something better found in Christ.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in order to make this work, we can’t simply remove wickedness and expect to prosper. We must fill the void with the unleavened bread of Jesus Christ – </a:t>
            </a:r>
            <a:r>
              <a:rPr lang="en-US" b="1" dirty="0" smtClean="0"/>
              <a:t>John 6:27</a:t>
            </a:r>
            <a:r>
              <a:rPr lang="en-US" b="0" dirty="0" smtClean="0"/>
              <a:t> – </a:t>
            </a:r>
            <a:r>
              <a:rPr lang="en-US" sz="1200" kern="1200" dirty="0" smtClean="0">
                <a:solidFill>
                  <a:schemeClr val="tx1"/>
                </a:solidFill>
                <a:effectLst/>
                <a:latin typeface="+mn-lt"/>
                <a:ea typeface="+mn-ea"/>
                <a:cs typeface="+mn-cs"/>
              </a:rPr>
              <a:t>This means we accept Him as the final authority in our lives. It means we hunger for Him as we hunger for physical food. It means we desire to learn about Him so we can become like Him in every aspect of our lives. It means we study His teachings and example so we can better follow Him as a disciple. It means we make His priorities our priorities. It means taking in and living by the whole of God’s Word</a:t>
            </a:r>
            <a:r>
              <a:rPr lang="en-US" sz="1200" kern="1200" baseline="0" dirty="0" smtClean="0">
                <a:solidFill>
                  <a:schemeClr val="tx1"/>
                </a:solidFill>
                <a:effectLst/>
                <a:latin typeface="+mn-lt"/>
                <a:ea typeface="+mn-ea"/>
                <a:cs typeface="+mn-cs"/>
              </a:rPr>
              <a:t> so that we can develop godly character. </a:t>
            </a:r>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6</a:t>
            </a:fld>
            <a:endParaRPr lang="en-US"/>
          </a:p>
        </p:txBody>
      </p:sp>
    </p:spTree>
    <p:extLst>
      <p:ext uri="{BB962C8B-B14F-4D97-AF65-F5344CB8AC3E}">
        <p14:creationId xmlns:p14="http://schemas.microsoft.com/office/powerpoint/2010/main" val="83310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feast</a:t>
            </a:r>
            <a:r>
              <a:rPr lang="en-US" baseline="0" dirty="0" smtClean="0"/>
              <a:t> was called First Fruits. The law does not specify </a:t>
            </a:r>
            <a:r>
              <a:rPr lang="en-US" u="sng" baseline="0" dirty="0" smtClean="0"/>
              <a:t>what</a:t>
            </a:r>
            <a:r>
              <a:rPr lang="en-US" baseline="0" dirty="0" smtClean="0"/>
              <a:t> “fruit” it </a:t>
            </a:r>
            <a:r>
              <a:rPr lang="en-US" baseline="0" dirty="0" smtClean="0"/>
              <a:t>was, </a:t>
            </a:r>
            <a:r>
              <a:rPr lang="en-US" baseline="0" dirty="0" smtClean="0"/>
              <a:t>but barley is what ripened first during this time of </a:t>
            </a:r>
            <a:r>
              <a:rPr lang="en-US" baseline="0" dirty="0" smtClean="0"/>
              <a:t>year. </a:t>
            </a:r>
            <a:r>
              <a:rPr lang="en-US" baseline="0" dirty="0" smtClean="0"/>
              <a:t>This feast occurred the day after the first holy convocation of the Feast of Unleavened Bread which means it occurred on the 16</a:t>
            </a:r>
            <a:r>
              <a:rPr lang="en-US" baseline="30000" dirty="0" smtClean="0"/>
              <a:t>th</a:t>
            </a:r>
            <a:r>
              <a:rPr lang="en-US" baseline="0" dirty="0" smtClean="0"/>
              <a:t> day of the first month, </a:t>
            </a:r>
            <a:r>
              <a:rPr lang="en-US" baseline="0" dirty="0" smtClean="0"/>
              <a:t>which is the 2</a:t>
            </a:r>
            <a:r>
              <a:rPr lang="en-US" baseline="30000" dirty="0" smtClean="0"/>
              <a:t>nd</a:t>
            </a:r>
            <a:r>
              <a:rPr lang="en-US" baseline="0" dirty="0" smtClean="0"/>
              <a:t> day </a:t>
            </a:r>
            <a:r>
              <a:rPr lang="en-US" baseline="0" dirty="0" smtClean="0"/>
              <a:t>of the Feast of Unleavened Bread, and </a:t>
            </a:r>
            <a:r>
              <a:rPr lang="en-US" baseline="0" dirty="0" smtClean="0"/>
              <a:t>the 3</a:t>
            </a:r>
            <a:r>
              <a:rPr lang="en-US" baseline="30000" dirty="0" smtClean="0"/>
              <a:t>rd</a:t>
            </a:r>
            <a:r>
              <a:rPr lang="en-US" baseline="0" dirty="0" smtClean="0"/>
              <a:t> day </a:t>
            </a:r>
            <a:r>
              <a:rPr lang="en-US" baseline="0" dirty="0" smtClean="0"/>
              <a:t>after Passover. A sheaf of grain was offered before the Lord as a wave offering, a male one year old lamb as a burnt offering, and 2/10 of an ephah of flower was presented as a grain offering which was twice the normal amount. Then a drink offering of ¼ a </a:t>
            </a:r>
            <a:r>
              <a:rPr lang="en-US" baseline="0" dirty="0" err="1" smtClean="0"/>
              <a:t>hin</a:t>
            </a:r>
            <a:r>
              <a:rPr lang="en-US" baseline="0" dirty="0" smtClean="0"/>
              <a:t> was </a:t>
            </a:r>
            <a:r>
              <a:rPr lang="en-US" baseline="0" dirty="0" smtClean="0"/>
              <a:t>offered</a:t>
            </a:r>
            <a:r>
              <a:rPr lang="en-US" baseline="0" dirty="0" smtClean="0"/>
              <a:t>. No grain was to be eaten until this offering to God was made. </a:t>
            </a:r>
          </a:p>
          <a:p>
            <a:endParaRPr lang="en-US" baseline="0" dirty="0" smtClean="0"/>
          </a:p>
          <a:p>
            <a:r>
              <a:rPr lang="en-US" baseline="0" dirty="0" smtClean="0"/>
              <a:t>The significance of this feast for Israel is that it was h</a:t>
            </a:r>
            <a:r>
              <a:rPr lang="en-US" sz="1200" b="0" i="0" kern="1200" dirty="0" smtClean="0">
                <a:solidFill>
                  <a:schemeClr val="tx1"/>
                </a:solidFill>
                <a:effectLst/>
                <a:latin typeface="+mn-lt"/>
                <a:ea typeface="+mn-ea"/>
                <a:cs typeface="+mn-cs"/>
              </a:rPr>
              <a:t>arvest time.</a:t>
            </a:r>
            <a:r>
              <a:rPr lang="en-US" sz="1200" b="0" i="0" kern="1200" baseline="0" dirty="0" smtClean="0">
                <a:solidFill>
                  <a:schemeClr val="tx1"/>
                </a:solidFill>
                <a:effectLst/>
                <a:latin typeface="+mn-lt"/>
                <a:ea typeface="+mn-ea"/>
                <a:cs typeface="+mn-cs"/>
              </a:rPr>
              <a:t> This is </a:t>
            </a:r>
            <a:r>
              <a:rPr lang="en-US" sz="1200" b="0" i="0" kern="1200" dirty="0" smtClean="0">
                <a:solidFill>
                  <a:schemeClr val="tx1"/>
                </a:solidFill>
                <a:effectLst/>
                <a:latin typeface="+mn-lt"/>
                <a:ea typeface="+mn-ea"/>
                <a:cs typeface="+mn-cs"/>
              </a:rPr>
              <a:t>when the hard work the farmers had poured into their crops all year began to pay off. They were literally reaping what they sowed. And</a:t>
            </a:r>
            <a:r>
              <a:rPr lang="en-US" sz="1200" b="0" i="0" kern="1200" baseline="0" dirty="0" smtClean="0">
                <a:solidFill>
                  <a:schemeClr val="tx1"/>
                </a:solidFill>
                <a:effectLst/>
                <a:latin typeface="+mn-lt"/>
                <a:ea typeface="+mn-ea"/>
                <a:cs typeface="+mn-cs"/>
              </a:rPr>
              <a:t> so b</a:t>
            </a:r>
            <a:r>
              <a:rPr lang="en-US" sz="1200" b="0" i="0" kern="1200" dirty="0" smtClean="0">
                <a:solidFill>
                  <a:schemeClr val="tx1"/>
                </a:solidFill>
                <a:effectLst/>
                <a:latin typeface="+mn-lt"/>
                <a:ea typeface="+mn-ea"/>
                <a:cs typeface="+mn-cs"/>
              </a:rPr>
              <a:t>y</a:t>
            </a:r>
            <a:r>
              <a:rPr lang="en-US" sz="1200" b="0" i="0" kern="1200" baseline="0" dirty="0" smtClean="0">
                <a:solidFill>
                  <a:schemeClr val="tx1"/>
                </a:solidFill>
                <a:effectLst/>
                <a:latin typeface="+mn-lt"/>
                <a:ea typeface="+mn-ea"/>
                <a:cs typeface="+mn-cs"/>
              </a:rPr>
              <a:t> giving to God the very first fruit of the harvest, they were demonstrating that all things ultimately belong to Him, demonstrating they trusted God, and it would remind them that God was the one that provided what they were reaping. They gave to God first even before giving to their family! – </a:t>
            </a:r>
            <a:r>
              <a:rPr lang="en-US" b="1" dirty="0" smtClean="0">
                <a:solidFill>
                  <a:srgbClr val="20343B"/>
                </a:solidFill>
                <a:latin typeface="Rockwell" panose="02060603020205020403" pitchFamily="18" charset="0"/>
              </a:rPr>
              <a:t>Prov 3:9</a:t>
            </a:r>
            <a:endParaRPr lang="en-US" sz="1200" b="0" i="0" kern="1200" baseline="0" dirty="0" smtClean="0">
              <a:solidFill>
                <a:schemeClr val="tx1"/>
              </a:solidFill>
              <a:effectLst/>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7</a:t>
            </a:fld>
            <a:endParaRPr lang="en-US"/>
          </a:p>
        </p:txBody>
      </p:sp>
    </p:spTree>
    <p:extLst>
      <p:ext uri="{BB962C8B-B14F-4D97-AF65-F5344CB8AC3E}">
        <p14:creationId xmlns:p14="http://schemas.microsoft.com/office/powerpoint/2010/main" val="429164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pop </a:t>
            </a:r>
            <a:r>
              <a:rPr lang="en-US" dirty="0" smtClean="0"/>
              <a:t>quiz:</a:t>
            </a:r>
            <a:r>
              <a:rPr lang="en-US" baseline="0" dirty="0" smtClean="0"/>
              <a:t> </a:t>
            </a:r>
            <a:r>
              <a:rPr lang="en-US" dirty="0" smtClean="0"/>
              <a:t> </a:t>
            </a:r>
            <a:r>
              <a:rPr lang="en-US" dirty="0" smtClean="0"/>
              <a:t>a</a:t>
            </a:r>
            <a:r>
              <a:rPr lang="en-US" baseline="0" dirty="0" smtClean="0"/>
              <a:t> couple thousand years later, what great event occurred 3 days after the last legitimate Passover? The resurrection of Jesus Christ, and that is exactly what is signified by the First Fruits feast – </a:t>
            </a:r>
            <a:r>
              <a:rPr lang="en-US" b="1" dirty="0" smtClean="0">
                <a:latin typeface="Rockwell" panose="02060603020205020403" pitchFamily="18" charset="0"/>
              </a:rPr>
              <a:t>1 Cor 15:20-25</a:t>
            </a:r>
            <a:r>
              <a:rPr lang="en-US" dirty="0" smtClean="0">
                <a:latin typeface="Rockwell" panose="02060603020205020403" pitchFamily="18" charset="0"/>
              </a:rPr>
              <a:t> – </a:t>
            </a:r>
            <a:r>
              <a:rPr lang="en-US" baseline="0" dirty="0" smtClean="0">
                <a:latin typeface="+mn-lt"/>
              </a:rPr>
              <a:t>Remember, t</a:t>
            </a:r>
            <a:r>
              <a:rPr lang="en-US" baseline="0" dirty="0" smtClean="0"/>
              <a:t>he wave offering meant you “gave” it to God, but only as a type because it was given back to you. Jesus was given to God but then given right back to us. The one year lamb offered was the same as the Passover lamb. The grain offering was twice the amount which may signify that just as he was “ground” going to the cross, </a:t>
            </a:r>
            <a:r>
              <a:rPr lang="en-US" baseline="0" dirty="0" smtClean="0"/>
              <a:t>it is as </a:t>
            </a:r>
            <a:r>
              <a:rPr lang="en-US" baseline="0" dirty="0" smtClean="0"/>
              <a:t>if He came back twice the bread of life from which he left. </a:t>
            </a:r>
            <a:endParaRPr lang="en-US" dirty="0"/>
          </a:p>
        </p:txBody>
      </p:sp>
      <p:sp>
        <p:nvSpPr>
          <p:cNvPr id="4" name="Slide Number Placeholder 3"/>
          <p:cNvSpPr>
            <a:spLocks noGrp="1"/>
          </p:cNvSpPr>
          <p:nvPr>
            <p:ph type="sldNum" sz="quarter" idx="10"/>
          </p:nvPr>
        </p:nvSpPr>
        <p:spPr/>
        <p:txBody>
          <a:bodyPr/>
          <a:lstStyle/>
          <a:p>
            <a:fld id="{B6EB7847-DC67-47B9-AB70-35EA61D42312}" type="slidenum">
              <a:rPr lang="en-US" smtClean="0"/>
              <a:t>8</a:t>
            </a:fld>
            <a:endParaRPr lang="en-US"/>
          </a:p>
        </p:txBody>
      </p:sp>
    </p:spTree>
    <p:extLst>
      <p:ext uri="{BB962C8B-B14F-4D97-AF65-F5344CB8AC3E}">
        <p14:creationId xmlns:p14="http://schemas.microsoft.com/office/powerpoint/2010/main" val="192401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The final spring</a:t>
            </a:r>
            <a:r>
              <a:rPr lang="en-US" baseline="0" dirty="0" smtClean="0">
                <a:latin typeface="+mn-lt"/>
              </a:rPr>
              <a:t> feast goes by many names: “Feast of Weeks”,  “Feast of Harvest”, “Day of the First Fruits”, Josephus called it “Feast of the Fifty Days” in his writings. But we know it as </a:t>
            </a:r>
            <a:r>
              <a:rPr lang="en-US" baseline="0" dirty="0" smtClean="0">
                <a:latin typeface="+mn-lt"/>
              </a:rPr>
              <a:t>“Pentecost”. </a:t>
            </a:r>
            <a:r>
              <a:rPr lang="en-US" baseline="0" dirty="0" smtClean="0">
                <a:latin typeface="+mn-lt"/>
              </a:rPr>
              <a:t>The date of this feast was determined by counting 7 </a:t>
            </a:r>
            <a:r>
              <a:rPr lang="en-US" baseline="0" dirty="0" smtClean="0">
                <a:latin typeface="+mn-lt"/>
              </a:rPr>
              <a:t>Sabbaths </a:t>
            </a:r>
            <a:r>
              <a:rPr lang="en-US" baseline="0" dirty="0" smtClean="0">
                <a:latin typeface="+mn-lt"/>
              </a:rPr>
              <a:t>from the day in which the sheaf offering was waved at the Feast of First Fruits. Pentecost was the next day after that seventh Sabbath, on a Sunday, hence where the number 50 comes from. It was a one day feast, a holy assembly, in which no work was to be done, and every male was required to assemble before the sanctuary. </a:t>
            </a:r>
            <a:r>
              <a:rPr lang="en-US" baseline="0" dirty="0" smtClean="0">
                <a:latin typeface="+mn-lt"/>
              </a:rPr>
              <a:t>A whole bunch of burnt </a:t>
            </a:r>
            <a:r>
              <a:rPr lang="en-US" baseline="0" dirty="0" smtClean="0">
                <a:latin typeface="+mn-lt"/>
              </a:rPr>
              <a:t>offerings, grain offerings, sin offerings, and peace offerings were offered. </a:t>
            </a:r>
          </a:p>
          <a:p>
            <a:endParaRPr lang="en-US" baseline="0" dirty="0" smtClean="0">
              <a:latin typeface="+mn-lt"/>
            </a:endParaRPr>
          </a:p>
          <a:p>
            <a:r>
              <a:rPr lang="en-US" baseline="0" dirty="0" smtClean="0">
                <a:latin typeface="+mn-lt"/>
              </a:rPr>
              <a:t>What was the purpose of this feast? </a:t>
            </a:r>
            <a:r>
              <a:rPr lang="en-US" sz="1200" b="1" dirty="0" smtClean="0">
                <a:solidFill>
                  <a:srgbClr val="000000"/>
                </a:solidFill>
                <a:latin typeface="+mn-lt"/>
              </a:rPr>
              <a:t>Deut 16:11-12</a:t>
            </a:r>
            <a:r>
              <a:rPr lang="en-US" sz="1200" dirty="0" smtClean="0">
                <a:solidFill>
                  <a:srgbClr val="000000"/>
                </a:solidFill>
                <a:latin typeface="+mn-lt"/>
              </a:rPr>
              <a:t> –</a:t>
            </a:r>
            <a:r>
              <a:rPr lang="en-US" sz="1200" baseline="0" dirty="0" smtClean="0">
                <a:solidFill>
                  <a:srgbClr val="000000"/>
                </a:solidFill>
                <a:latin typeface="+mn-lt"/>
              </a:rPr>
              <a:t> </a:t>
            </a:r>
            <a:r>
              <a:rPr lang="en-US" sz="1200" dirty="0" smtClean="0">
                <a:solidFill>
                  <a:srgbClr val="000000"/>
                </a:solidFill>
                <a:latin typeface="+mn-lt"/>
              </a:rPr>
              <a:t>In other words, it was a time of rejoicing</a:t>
            </a:r>
            <a:r>
              <a:rPr lang="en-US" sz="1200" baseline="0" dirty="0" smtClean="0">
                <a:solidFill>
                  <a:srgbClr val="000000"/>
                </a:solidFill>
                <a:latin typeface="+mn-lt"/>
              </a:rPr>
              <a:t> and </a:t>
            </a:r>
            <a:r>
              <a:rPr lang="en-US" sz="1200" dirty="0" smtClean="0">
                <a:solidFill>
                  <a:srgbClr val="000000"/>
                </a:solidFill>
                <a:latin typeface="+mn-lt"/>
              </a:rPr>
              <a:t>thanksgiving</a:t>
            </a:r>
            <a:r>
              <a:rPr lang="en-US" sz="1200" baseline="0" dirty="0" smtClean="0">
                <a:solidFill>
                  <a:srgbClr val="000000"/>
                </a:solidFill>
                <a:latin typeface="+mn-lt"/>
              </a:rPr>
              <a:t> before the Lord in which they were to remember that they were once slaves but now are free, a memorial feast that should motivate them to be careful to observe all of God’s decrees. </a:t>
            </a:r>
            <a:endParaRPr lang="en-US" dirty="0">
              <a:latin typeface="+mn-lt"/>
            </a:endParaRPr>
          </a:p>
        </p:txBody>
      </p:sp>
      <p:sp>
        <p:nvSpPr>
          <p:cNvPr id="4" name="Slide Number Placeholder 3"/>
          <p:cNvSpPr>
            <a:spLocks noGrp="1"/>
          </p:cNvSpPr>
          <p:nvPr>
            <p:ph type="sldNum" sz="quarter" idx="10"/>
          </p:nvPr>
        </p:nvSpPr>
        <p:spPr/>
        <p:txBody>
          <a:bodyPr/>
          <a:lstStyle/>
          <a:p>
            <a:fld id="{B6EB7847-DC67-47B9-AB70-35EA61D42312}" type="slidenum">
              <a:rPr lang="en-US" smtClean="0"/>
              <a:t>9</a:t>
            </a:fld>
            <a:endParaRPr lang="en-US"/>
          </a:p>
        </p:txBody>
      </p:sp>
    </p:spTree>
    <p:extLst>
      <p:ext uri="{BB962C8B-B14F-4D97-AF65-F5344CB8AC3E}">
        <p14:creationId xmlns:p14="http://schemas.microsoft.com/office/powerpoint/2010/main" val="42765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AF3E46-A3B6-418D-A3E3-BF77EEFCDA90}"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54362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F3E46-A3B6-418D-A3E3-BF77EEFCDA90}"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300609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F3E46-A3B6-418D-A3E3-BF77EEFCDA90}"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97352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F3E46-A3B6-418D-A3E3-BF77EEFCDA90}"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401972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AF3E46-A3B6-418D-A3E3-BF77EEFCDA90}"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401488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AF3E46-A3B6-418D-A3E3-BF77EEFCDA90}"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288336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AF3E46-A3B6-418D-A3E3-BF77EEFCDA90}"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332385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AF3E46-A3B6-418D-A3E3-BF77EEFCDA90}"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39148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F3E46-A3B6-418D-A3E3-BF77EEFCDA90}"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252673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AF3E46-A3B6-418D-A3E3-BF77EEFCDA90}"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10908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AF3E46-A3B6-418D-A3E3-BF77EEFCDA90}"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2A72C-AC09-4203-95F1-976A3C575CFF}" type="slidenum">
              <a:rPr lang="en-US" smtClean="0"/>
              <a:t>‹#›</a:t>
            </a:fld>
            <a:endParaRPr lang="en-US"/>
          </a:p>
        </p:txBody>
      </p:sp>
    </p:spTree>
    <p:extLst>
      <p:ext uri="{BB962C8B-B14F-4D97-AF65-F5344CB8AC3E}">
        <p14:creationId xmlns:p14="http://schemas.microsoft.com/office/powerpoint/2010/main" val="343199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F3E46-A3B6-418D-A3E3-BF77EEFCDA90}" type="datetimeFigureOut">
              <a:rPr lang="en-US" smtClean="0"/>
              <a:t>8/13/2019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2A72C-AC09-4203-95F1-976A3C575CFF}" type="slidenum">
              <a:rPr lang="en-US" smtClean="0"/>
              <a:t>‹#›</a:t>
            </a:fld>
            <a:endParaRPr lang="en-US"/>
          </a:p>
        </p:txBody>
      </p:sp>
    </p:spTree>
    <p:extLst>
      <p:ext uri="{BB962C8B-B14F-4D97-AF65-F5344CB8AC3E}">
        <p14:creationId xmlns:p14="http://schemas.microsoft.com/office/powerpoint/2010/main" val="166208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3183"/>
          </a:xfrm>
        </p:spPr>
        <p:txBody>
          <a:bodyPr>
            <a:noAutofit/>
          </a:bodyPr>
          <a:lstStyle/>
          <a:p>
            <a:pPr algn="ctr"/>
            <a:r>
              <a:rPr lang="en-US" sz="7500" u="sng" dirty="0" smtClean="0">
                <a:latin typeface="Rockwell" panose="02060603020205020403" pitchFamily="18" charset="0"/>
              </a:rPr>
              <a:t>Outline</a:t>
            </a:r>
            <a:endParaRPr lang="en-US" sz="7500" u="sng" dirty="0">
              <a:latin typeface="Rockwell" panose="02060603020205020403" pitchFamily="18" charset="0"/>
            </a:endParaRPr>
          </a:p>
        </p:txBody>
      </p:sp>
      <p:grpSp>
        <p:nvGrpSpPr>
          <p:cNvPr id="24" name="Group 23"/>
          <p:cNvGrpSpPr/>
          <p:nvPr/>
        </p:nvGrpSpPr>
        <p:grpSpPr>
          <a:xfrm>
            <a:off x="3769527" y="5336483"/>
            <a:ext cx="1604927" cy="957279"/>
            <a:chOff x="1674980" y="5472473"/>
            <a:chExt cx="1604927" cy="762816"/>
          </a:xfrm>
          <a:solidFill>
            <a:srgbClr val="FF0000"/>
          </a:solidFill>
        </p:grpSpPr>
        <p:sp>
          <p:nvSpPr>
            <p:cNvPr id="4" name="Rectangle 3"/>
            <p:cNvSpPr/>
            <p:nvPr/>
          </p:nvSpPr>
          <p:spPr>
            <a:xfrm>
              <a:off x="1674980" y="5472473"/>
              <a:ext cx="1604927" cy="762816"/>
            </a:xfrm>
            <a:prstGeom prst="rect">
              <a:avLst/>
            </a:prstGeom>
            <a:grp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7" name="TextBox 16"/>
            <p:cNvSpPr txBox="1"/>
            <p:nvPr/>
          </p:nvSpPr>
          <p:spPr>
            <a:xfrm>
              <a:off x="1957109" y="5677177"/>
              <a:ext cx="1040670" cy="430887"/>
            </a:xfrm>
            <a:prstGeom prst="rect">
              <a:avLst/>
            </a:prstGeom>
            <a:grpFill/>
            <a:ln>
              <a:solidFill>
                <a:srgbClr val="FF0000"/>
              </a:solidFill>
            </a:ln>
          </p:spPr>
          <p:txBody>
            <a:bodyPr wrap="none" rtlCol="0">
              <a:spAutoFit/>
            </a:bodyPr>
            <a:lstStyle/>
            <a:p>
              <a:r>
                <a:rPr lang="en-US" sz="2200" dirty="0" smtClean="0">
                  <a:latin typeface="Rockwell" panose="02060603020205020403" pitchFamily="18" charset="0"/>
                </a:rPr>
                <a:t>Rituals</a:t>
              </a:r>
              <a:endParaRPr lang="en-US" sz="2200" dirty="0">
                <a:latin typeface="Rockwell" panose="02060603020205020403" pitchFamily="18" charset="0"/>
              </a:endParaRPr>
            </a:p>
          </p:txBody>
        </p:sp>
      </p:grpSp>
      <p:grpSp>
        <p:nvGrpSpPr>
          <p:cNvPr id="23" name="Group 22"/>
          <p:cNvGrpSpPr/>
          <p:nvPr/>
        </p:nvGrpSpPr>
        <p:grpSpPr>
          <a:xfrm>
            <a:off x="3778069" y="4332210"/>
            <a:ext cx="1604927" cy="951255"/>
            <a:chOff x="1674980" y="4545687"/>
            <a:chExt cx="1604927" cy="762816"/>
          </a:xfrm>
          <a:solidFill>
            <a:srgbClr val="FFC000"/>
          </a:solidFill>
        </p:grpSpPr>
        <p:sp>
          <p:nvSpPr>
            <p:cNvPr id="5" name="Rectangle 4"/>
            <p:cNvSpPr/>
            <p:nvPr/>
          </p:nvSpPr>
          <p:spPr>
            <a:xfrm>
              <a:off x="1674980" y="4545687"/>
              <a:ext cx="1604927" cy="762816"/>
            </a:xfrm>
            <a:prstGeom prst="rect">
              <a:avLst/>
            </a:prstGeom>
            <a:grpFill/>
            <a:ln>
              <a:solidFill>
                <a:srgbClr val="FFC0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p:cNvSpPr txBox="1"/>
            <p:nvPr/>
          </p:nvSpPr>
          <p:spPr>
            <a:xfrm>
              <a:off x="1674980" y="4763447"/>
              <a:ext cx="1589731" cy="430887"/>
            </a:xfrm>
            <a:prstGeom prst="rect">
              <a:avLst/>
            </a:prstGeom>
            <a:grpFill/>
            <a:ln>
              <a:solidFill>
                <a:srgbClr val="FFC000"/>
              </a:solidFill>
            </a:ln>
          </p:spPr>
          <p:txBody>
            <a:bodyPr wrap="none" rtlCol="0">
              <a:spAutoFit/>
            </a:bodyPr>
            <a:lstStyle/>
            <a:p>
              <a:r>
                <a:rPr lang="en-US" sz="2200" dirty="0" smtClean="0">
                  <a:latin typeface="Rockwell" panose="02060603020205020403" pitchFamily="18" charset="0"/>
                </a:rPr>
                <a:t>Priesthood</a:t>
              </a:r>
              <a:endParaRPr lang="en-US" sz="2200" dirty="0">
                <a:latin typeface="Rockwell" panose="02060603020205020403" pitchFamily="18" charset="0"/>
              </a:endParaRPr>
            </a:p>
          </p:txBody>
        </p:sp>
      </p:grpSp>
      <p:grpSp>
        <p:nvGrpSpPr>
          <p:cNvPr id="22" name="Group 21"/>
          <p:cNvGrpSpPr/>
          <p:nvPr/>
        </p:nvGrpSpPr>
        <p:grpSpPr>
          <a:xfrm>
            <a:off x="3777011" y="3353459"/>
            <a:ext cx="1604927" cy="939465"/>
            <a:chOff x="1674980" y="3618901"/>
            <a:chExt cx="1604927" cy="762816"/>
          </a:xfrm>
          <a:solidFill>
            <a:srgbClr val="0070C0"/>
          </a:solidFill>
        </p:grpSpPr>
        <p:sp>
          <p:nvSpPr>
            <p:cNvPr id="6" name="Rectangle 5"/>
            <p:cNvSpPr/>
            <p:nvPr/>
          </p:nvSpPr>
          <p:spPr>
            <a:xfrm>
              <a:off x="1674980" y="3618901"/>
              <a:ext cx="1604927" cy="762816"/>
            </a:xfrm>
            <a:prstGeom prst="rect">
              <a:avLst/>
            </a:prstGeom>
            <a:grp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9" name="TextBox 18"/>
            <p:cNvSpPr txBox="1"/>
            <p:nvPr/>
          </p:nvSpPr>
          <p:spPr>
            <a:xfrm>
              <a:off x="2000016" y="3806683"/>
              <a:ext cx="953338" cy="430887"/>
            </a:xfrm>
            <a:prstGeom prst="rect">
              <a:avLst/>
            </a:prstGeom>
            <a:grpFill/>
            <a:ln>
              <a:solidFill>
                <a:srgbClr val="0070C0"/>
              </a:solidFill>
            </a:ln>
          </p:spPr>
          <p:txBody>
            <a:bodyPr wrap="none" rtlCol="0">
              <a:spAutoFit/>
            </a:bodyPr>
            <a:lstStyle/>
            <a:p>
              <a:r>
                <a:rPr lang="en-US" sz="2200" dirty="0" smtClean="0">
                  <a:latin typeface="Rockwell" panose="02060603020205020403" pitchFamily="18" charset="0"/>
                </a:rPr>
                <a:t>Purity</a:t>
              </a:r>
              <a:endParaRPr lang="en-US" sz="2200" dirty="0">
                <a:latin typeface="Rockwell" panose="02060603020205020403" pitchFamily="18" charset="0"/>
              </a:endParaRPr>
            </a:p>
          </p:txBody>
        </p:sp>
      </p:grpSp>
      <p:sp>
        <p:nvSpPr>
          <p:cNvPr id="7" name="Rectangle 6"/>
          <p:cNvSpPr/>
          <p:nvPr/>
        </p:nvSpPr>
        <p:spPr>
          <a:xfrm>
            <a:off x="3771505" y="2378779"/>
            <a:ext cx="1602949" cy="932063"/>
          </a:xfrm>
          <a:prstGeom prst="rect">
            <a:avLst/>
          </a:prstGeom>
          <a:solidFill>
            <a:srgbClr val="92D050"/>
          </a:solid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200" dirty="0">
                <a:solidFill>
                  <a:schemeClr val="tx1"/>
                </a:solidFill>
                <a:latin typeface="Rockwell" panose="02060603020205020403" pitchFamily="18" charset="0"/>
              </a:rPr>
              <a:t>Day of</a:t>
            </a:r>
          </a:p>
          <a:p>
            <a:pPr algn="ctr"/>
            <a:r>
              <a:rPr lang="en-US" sz="2200" dirty="0">
                <a:solidFill>
                  <a:schemeClr val="tx1"/>
                </a:solidFill>
                <a:latin typeface="Rockwell" panose="02060603020205020403" pitchFamily="18" charset="0"/>
              </a:rPr>
              <a:t>Atonement</a:t>
            </a:r>
          </a:p>
        </p:txBody>
      </p:sp>
      <p:grpSp>
        <p:nvGrpSpPr>
          <p:cNvPr id="71" name="Group 70"/>
          <p:cNvGrpSpPr/>
          <p:nvPr/>
        </p:nvGrpSpPr>
        <p:grpSpPr>
          <a:xfrm>
            <a:off x="3975647" y="1113183"/>
            <a:ext cx="1192696" cy="1126436"/>
            <a:chOff x="3975647" y="1113183"/>
            <a:chExt cx="1192696" cy="1126436"/>
          </a:xfrm>
        </p:grpSpPr>
        <p:sp>
          <p:nvSpPr>
            <p:cNvPr id="11" name="Oval 10"/>
            <p:cNvSpPr/>
            <p:nvPr/>
          </p:nvSpPr>
          <p:spPr>
            <a:xfrm>
              <a:off x="3975647" y="1113183"/>
              <a:ext cx="1192696" cy="112643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147194" y="1298305"/>
              <a:ext cx="849592" cy="707886"/>
            </a:xfrm>
            <a:prstGeom prst="rect">
              <a:avLst/>
            </a:prstGeom>
            <a:noFill/>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16</a:t>
              </a:r>
              <a:endParaRPr lang="en-US" sz="2000" b="1" dirty="0">
                <a:latin typeface="Rockwell" panose="02060603020205020403" pitchFamily="18" charset="0"/>
              </a:endParaRPr>
            </a:p>
          </p:txBody>
        </p:sp>
      </p:grpSp>
      <p:grpSp>
        <p:nvGrpSpPr>
          <p:cNvPr id="67" name="Group 66"/>
          <p:cNvGrpSpPr/>
          <p:nvPr/>
        </p:nvGrpSpPr>
        <p:grpSpPr>
          <a:xfrm>
            <a:off x="99383" y="1119808"/>
            <a:ext cx="1192696" cy="1126436"/>
            <a:chOff x="99383" y="1119808"/>
            <a:chExt cx="1192696" cy="1126436"/>
          </a:xfrm>
          <a:solidFill>
            <a:srgbClr val="FF6600"/>
          </a:solidFill>
        </p:grpSpPr>
        <p:sp>
          <p:nvSpPr>
            <p:cNvPr id="15" name="Oval 14"/>
            <p:cNvSpPr/>
            <p:nvPr/>
          </p:nvSpPr>
          <p:spPr>
            <a:xfrm>
              <a:off x="99383" y="1119808"/>
              <a:ext cx="1192696" cy="1126436"/>
            </a:xfrm>
            <a:prstGeom prst="ellipse">
              <a:avLst/>
            </a:prstGeom>
            <a:grpFill/>
            <a:ln>
              <a:solidFill>
                <a:srgbClr val="FF66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TextBox 25"/>
            <p:cNvSpPr txBox="1"/>
            <p:nvPr/>
          </p:nvSpPr>
          <p:spPr>
            <a:xfrm>
              <a:off x="263067" y="1298305"/>
              <a:ext cx="849592" cy="707886"/>
            </a:xfrm>
            <a:prstGeom prst="rect">
              <a:avLst/>
            </a:prstGeom>
            <a:grpFill/>
            <a:ln>
              <a:solidFill>
                <a:srgbClr val="FF6600"/>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1-7</a:t>
              </a:r>
              <a:endParaRPr lang="en-US" sz="2000" b="1" dirty="0">
                <a:latin typeface="Rockwell" panose="02060603020205020403" pitchFamily="18" charset="0"/>
              </a:endParaRPr>
            </a:p>
          </p:txBody>
        </p:sp>
      </p:grpSp>
      <p:grpSp>
        <p:nvGrpSpPr>
          <p:cNvPr id="68" name="Group 67"/>
          <p:cNvGrpSpPr/>
          <p:nvPr/>
        </p:nvGrpSpPr>
        <p:grpSpPr>
          <a:xfrm>
            <a:off x="1391471" y="1119808"/>
            <a:ext cx="1192696" cy="1126436"/>
            <a:chOff x="1391471" y="1119808"/>
            <a:chExt cx="1192696" cy="1126436"/>
          </a:xfrm>
          <a:solidFill>
            <a:schemeClr val="accent4">
              <a:lumMod val="40000"/>
              <a:lumOff val="60000"/>
            </a:schemeClr>
          </a:solidFill>
        </p:grpSpPr>
        <p:sp>
          <p:nvSpPr>
            <p:cNvPr id="13" name="Oval 12"/>
            <p:cNvSpPr/>
            <p:nvPr/>
          </p:nvSpPr>
          <p:spPr>
            <a:xfrm>
              <a:off x="1391471" y="1119808"/>
              <a:ext cx="1192696" cy="1126436"/>
            </a:xfrm>
            <a:prstGeom prst="ellipse">
              <a:avLst/>
            </a:prstGeom>
            <a:grp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TextBox 26"/>
            <p:cNvSpPr txBox="1"/>
            <p:nvPr/>
          </p:nvSpPr>
          <p:spPr>
            <a:xfrm>
              <a:off x="1563018" y="1298305"/>
              <a:ext cx="849592" cy="707886"/>
            </a:xfrm>
            <a:prstGeom prst="rect">
              <a:avLst/>
            </a:prstGeom>
            <a:grpFill/>
            <a:ln>
              <a:solidFill>
                <a:schemeClr val="accent4">
                  <a:lumMod val="40000"/>
                  <a:lumOff val="60000"/>
                </a:schemeClr>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8-10</a:t>
              </a:r>
              <a:endParaRPr lang="en-US" sz="2000" b="1" dirty="0">
                <a:latin typeface="Rockwell" panose="02060603020205020403" pitchFamily="18" charset="0"/>
              </a:endParaRPr>
            </a:p>
          </p:txBody>
        </p:sp>
      </p:grpSp>
      <p:grpSp>
        <p:nvGrpSpPr>
          <p:cNvPr id="69" name="Group 68"/>
          <p:cNvGrpSpPr/>
          <p:nvPr/>
        </p:nvGrpSpPr>
        <p:grpSpPr>
          <a:xfrm>
            <a:off x="2683559" y="1113183"/>
            <a:ext cx="1192696" cy="1126436"/>
            <a:chOff x="2683559" y="1113183"/>
            <a:chExt cx="1192696" cy="1126436"/>
          </a:xfrm>
          <a:solidFill>
            <a:srgbClr val="00B0F0"/>
          </a:solidFill>
        </p:grpSpPr>
        <p:sp>
          <p:nvSpPr>
            <p:cNvPr id="10" name="Oval 9"/>
            <p:cNvSpPr/>
            <p:nvPr/>
          </p:nvSpPr>
          <p:spPr>
            <a:xfrm>
              <a:off x="2683559" y="1113183"/>
              <a:ext cx="1192696" cy="112643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41427" y="1298305"/>
              <a:ext cx="849592" cy="707886"/>
            </a:xfrm>
            <a:prstGeom prst="rect">
              <a:avLst/>
            </a:prstGeom>
            <a:grpFill/>
            <a:ln>
              <a:solidFill>
                <a:srgbClr val="00B0F0"/>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11-15</a:t>
              </a:r>
              <a:endParaRPr lang="en-US" sz="2000" b="1" dirty="0">
                <a:latin typeface="Rockwell" panose="02060603020205020403" pitchFamily="18" charset="0"/>
              </a:endParaRPr>
            </a:p>
          </p:txBody>
        </p:sp>
      </p:grpSp>
      <p:grpSp>
        <p:nvGrpSpPr>
          <p:cNvPr id="72" name="Group 71"/>
          <p:cNvGrpSpPr/>
          <p:nvPr/>
        </p:nvGrpSpPr>
        <p:grpSpPr>
          <a:xfrm>
            <a:off x="5267735" y="1119808"/>
            <a:ext cx="1192696" cy="1126436"/>
            <a:chOff x="5267735" y="1119808"/>
            <a:chExt cx="1192696" cy="1126436"/>
          </a:xfrm>
          <a:solidFill>
            <a:srgbClr val="00B0F0"/>
          </a:solidFill>
        </p:grpSpPr>
        <p:sp>
          <p:nvSpPr>
            <p:cNvPr id="12" name="Oval 11"/>
            <p:cNvSpPr/>
            <p:nvPr/>
          </p:nvSpPr>
          <p:spPr>
            <a:xfrm>
              <a:off x="5267735" y="1119808"/>
              <a:ext cx="1192696" cy="112643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39287" y="1291680"/>
              <a:ext cx="849592" cy="707886"/>
            </a:xfrm>
            <a:prstGeom prst="rect">
              <a:avLst/>
            </a:prstGeom>
            <a:grpFill/>
            <a:ln>
              <a:solidFill>
                <a:srgbClr val="00B0F0"/>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17-20</a:t>
              </a:r>
              <a:endParaRPr lang="en-US" sz="2000" b="1" dirty="0">
                <a:latin typeface="Rockwell" panose="02060603020205020403" pitchFamily="18" charset="0"/>
              </a:endParaRPr>
            </a:p>
          </p:txBody>
        </p:sp>
      </p:grpSp>
      <p:sp>
        <p:nvSpPr>
          <p:cNvPr id="14" name="Oval 13"/>
          <p:cNvSpPr/>
          <p:nvPr/>
        </p:nvSpPr>
        <p:spPr>
          <a:xfrm>
            <a:off x="6559814" y="1119808"/>
            <a:ext cx="1192696" cy="1126436"/>
          </a:xfrm>
          <a:prstGeom prst="ellipse">
            <a:avLst/>
          </a:prstGeom>
          <a:solidFill>
            <a:schemeClr val="accent4">
              <a:lumMod val="40000"/>
              <a:lumOff val="60000"/>
            </a:schemeClr>
          </a:solid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4" name="Group 73"/>
          <p:cNvGrpSpPr/>
          <p:nvPr/>
        </p:nvGrpSpPr>
        <p:grpSpPr>
          <a:xfrm>
            <a:off x="7851893" y="1113183"/>
            <a:ext cx="1192696" cy="1126436"/>
            <a:chOff x="7851893" y="1113183"/>
            <a:chExt cx="1192696" cy="1126436"/>
          </a:xfrm>
          <a:solidFill>
            <a:srgbClr val="FF6600"/>
          </a:solidFill>
        </p:grpSpPr>
        <p:sp>
          <p:nvSpPr>
            <p:cNvPr id="16" name="Oval 15"/>
            <p:cNvSpPr/>
            <p:nvPr/>
          </p:nvSpPr>
          <p:spPr>
            <a:xfrm>
              <a:off x="7851893" y="1113183"/>
              <a:ext cx="1192696" cy="1126436"/>
            </a:xfrm>
            <a:prstGeom prst="ellipse">
              <a:avLst/>
            </a:prstGeom>
            <a:grpFill/>
            <a:ln>
              <a:solidFill>
                <a:srgbClr val="FF66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TextBox 30"/>
            <p:cNvSpPr txBox="1"/>
            <p:nvPr/>
          </p:nvSpPr>
          <p:spPr>
            <a:xfrm>
              <a:off x="8023445" y="1298305"/>
              <a:ext cx="849592" cy="707886"/>
            </a:xfrm>
            <a:prstGeom prst="rect">
              <a:avLst/>
            </a:prstGeom>
            <a:grpFill/>
            <a:ln>
              <a:solidFill>
                <a:srgbClr val="FF6600"/>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23-25</a:t>
              </a:r>
              <a:endParaRPr lang="en-US" sz="2000" b="1" dirty="0">
                <a:latin typeface="Rockwell" panose="02060603020205020403" pitchFamily="18" charset="0"/>
              </a:endParaRPr>
            </a:p>
          </p:txBody>
        </p:sp>
      </p:grpSp>
      <p:sp>
        <p:nvSpPr>
          <p:cNvPr id="32" name="TextBox 31"/>
          <p:cNvSpPr txBox="1"/>
          <p:nvPr/>
        </p:nvSpPr>
        <p:spPr>
          <a:xfrm>
            <a:off x="2289033" y="5507927"/>
            <a:ext cx="1178849" cy="338554"/>
          </a:xfrm>
          <a:prstGeom prst="rect">
            <a:avLst/>
          </a:prstGeom>
          <a:noFill/>
        </p:spPr>
        <p:txBody>
          <a:bodyPr vert="horz" wrap="none" rtlCol="0">
            <a:spAutoFit/>
          </a:bodyPr>
          <a:lstStyle/>
          <a:p>
            <a:r>
              <a:rPr lang="en-US" sz="1600" b="1" dirty="0" smtClean="0">
                <a:solidFill>
                  <a:srgbClr val="FF0000"/>
                </a:solidFill>
                <a:latin typeface="Rockwell" panose="02060603020205020403" pitchFamily="18" charset="0"/>
              </a:rPr>
              <a:t>Sacrifices</a:t>
            </a:r>
            <a:endParaRPr lang="en-US" sz="1600" b="1" dirty="0">
              <a:solidFill>
                <a:srgbClr val="FF0000"/>
              </a:solidFill>
              <a:latin typeface="Rockwell" panose="02060603020205020403" pitchFamily="18" charset="0"/>
            </a:endParaRPr>
          </a:p>
        </p:txBody>
      </p:sp>
      <p:sp>
        <p:nvSpPr>
          <p:cNvPr id="33" name="TextBox 32"/>
          <p:cNvSpPr txBox="1"/>
          <p:nvPr/>
        </p:nvSpPr>
        <p:spPr>
          <a:xfrm>
            <a:off x="5925028" y="5507927"/>
            <a:ext cx="813364" cy="338554"/>
          </a:xfrm>
          <a:prstGeom prst="rect">
            <a:avLst/>
          </a:prstGeom>
          <a:noFill/>
        </p:spPr>
        <p:txBody>
          <a:bodyPr vert="horz" wrap="none" rtlCol="0">
            <a:spAutoFit/>
          </a:bodyPr>
          <a:lstStyle/>
          <a:p>
            <a:r>
              <a:rPr lang="en-US" sz="1600" b="1" dirty="0" smtClean="0">
                <a:solidFill>
                  <a:srgbClr val="FF0000"/>
                </a:solidFill>
                <a:latin typeface="Rockwell" panose="02060603020205020403" pitchFamily="18" charset="0"/>
              </a:rPr>
              <a:t>Feasts</a:t>
            </a:r>
            <a:endParaRPr lang="en-US" sz="1600" b="1" dirty="0">
              <a:solidFill>
                <a:srgbClr val="FF0000"/>
              </a:solidFill>
              <a:latin typeface="Rockwell" panose="02060603020205020403" pitchFamily="18" charset="0"/>
            </a:endParaRPr>
          </a:p>
        </p:txBody>
      </p:sp>
      <p:cxnSp>
        <p:nvCxnSpPr>
          <p:cNvPr id="35" name="Straight Connector 34"/>
          <p:cNvCxnSpPr>
            <a:endCxn id="4" idx="1"/>
          </p:cNvCxnSpPr>
          <p:nvPr/>
        </p:nvCxnSpPr>
        <p:spPr>
          <a:xfrm flipV="1">
            <a:off x="648866" y="5815123"/>
            <a:ext cx="3120661" cy="44313"/>
          </a:xfrm>
          <a:prstGeom prst="line">
            <a:avLst/>
          </a:prstGeom>
          <a:ln w="76200">
            <a:solidFill>
              <a:srgbClr val="FF3300"/>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681427" y="2239619"/>
            <a:ext cx="22856" cy="362411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446262" y="2239619"/>
            <a:ext cx="1978" cy="361955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 idx="3"/>
          </p:cNvCxnSpPr>
          <p:nvPr/>
        </p:nvCxnSpPr>
        <p:spPr>
          <a:xfrm>
            <a:off x="5374454" y="5815123"/>
            <a:ext cx="3102672" cy="16550"/>
          </a:xfrm>
          <a:prstGeom prst="line">
            <a:avLst/>
          </a:prstGeom>
          <a:ln w="76200">
            <a:solidFill>
              <a:srgbClr val="FF3300"/>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1963651" y="4806131"/>
            <a:ext cx="1837251" cy="2062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 idx="4"/>
          </p:cNvCxnSpPr>
          <p:nvPr/>
        </p:nvCxnSpPr>
        <p:spPr>
          <a:xfrm>
            <a:off x="1987819" y="2246244"/>
            <a:ext cx="3169" cy="256154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346894" y="4833529"/>
            <a:ext cx="1874215" cy="988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4" idx="4"/>
          </p:cNvCxnSpPr>
          <p:nvPr/>
        </p:nvCxnSpPr>
        <p:spPr>
          <a:xfrm>
            <a:off x="7156162" y="2246244"/>
            <a:ext cx="30732" cy="259606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69159" y="2247738"/>
            <a:ext cx="5374" cy="164592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1" idx="4"/>
            <a:endCxn id="20" idx="0"/>
          </p:cNvCxnSpPr>
          <p:nvPr/>
        </p:nvCxnSpPr>
        <p:spPr>
          <a:xfrm flipH="1">
            <a:off x="4571991" y="2239619"/>
            <a:ext cx="4" cy="19909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306237" y="4343247"/>
            <a:ext cx="1144865" cy="338554"/>
          </a:xfrm>
          <a:prstGeom prst="rect">
            <a:avLst/>
          </a:prstGeom>
          <a:noFill/>
        </p:spPr>
        <p:txBody>
          <a:bodyPr vert="horz" wrap="none" rtlCol="0">
            <a:spAutoFit/>
          </a:bodyPr>
          <a:lstStyle/>
          <a:p>
            <a:r>
              <a:rPr lang="en-US" sz="1600" b="1" dirty="0" smtClean="0">
                <a:solidFill>
                  <a:srgbClr val="FFC000"/>
                </a:solidFill>
                <a:latin typeface="Rockwell" panose="02060603020205020403" pitchFamily="18" charset="0"/>
              </a:rPr>
              <a:t>Ordained</a:t>
            </a:r>
            <a:endParaRPr lang="en-US" sz="1600" b="1" dirty="0">
              <a:solidFill>
                <a:srgbClr val="FFC000"/>
              </a:solidFill>
              <a:latin typeface="Rockwell" panose="02060603020205020403" pitchFamily="18" charset="0"/>
            </a:endParaRPr>
          </a:p>
        </p:txBody>
      </p:sp>
      <p:sp>
        <p:nvSpPr>
          <p:cNvPr id="63" name="TextBox 62"/>
          <p:cNvSpPr txBox="1"/>
          <p:nvPr/>
        </p:nvSpPr>
        <p:spPr>
          <a:xfrm>
            <a:off x="5518384" y="4503751"/>
            <a:ext cx="1624163" cy="338554"/>
          </a:xfrm>
          <a:prstGeom prst="rect">
            <a:avLst/>
          </a:prstGeom>
          <a:noFill/>
        </p:spPr>
        <p:txBody>
          <a:bodyPr vert="horz" wrap="none" rtlCol="0">
            <a:spAutoFit/>
          </a:bodyPr>
          <a:lstStyle/>
          <a:p>
            <a:r>
              <a:rPr lang="en-US" sz="1600" b="1" dirty="0" smtClean="0">
                <a:solidFill>
                  <a:srgbClr val="FFC000"/>
                </a:solidFill>
                <a:latin typeface="Rockwell" panose="02060603020205020403" pitchFamily="18" charset="0"/>
              </a:rPr>
              <a:t>Qualifications</a:t>
            </a:r>
            <a:endParaRPr lang="en-US" sz="1600" b="1" dirty="0">
              <a:solidFill>
                <a:srgbClr val="FFC000"/>
              </a:solidFill>
              <a:latin typeface="Rockwell" panose="02060603020205020403" pitchFamily="18" charset="0"/>
            </a:endParaRPr>
          </a:p>
        </p:txBody>
      </p:sp>
      <p:sp>
        <p:nvSpPr>
          <p:cNvPr id="64" name="TextBox 63"/>
          <p:cNvSpPr txBox="1"/>
          <p:nvPr/>
        </p:nvSpPr>
        <p:spPr>
          <a:xfrm>
            <a:off x="2489159" y="3666953"/>
            <a:ext cx="797013" cy="338554"/>
          </a:xfrm>
          <a:prstGeom prst="rect">
            <a:avLst/>
          </a:prstGeom>
          <a:noFill/>
        </p:spPr>
        <p:txBody>
          <a:bodyPr vert="horz" wrap="none" rtlCol="0">
            <a:spAutoFit/>
          </a:bodyPr>
          <a:lstStyle/>
          <a:p>
            <a:r>
              <a:rPr lang="en-US" sz="1600" b="1" dirty="0" smtClean="0">
                <a:solidFill>
                  <a:schemeClr val="accent1"/>
                </a:solidFill>
                <a:latin typeface="Rockwell" panose="02060603020205020403" pitchFamily="18" charset="0"/>
              </a:rPr>
              <a:t>Ritual</a:t>
            </a:r>
            <a:endParaRPr lang="en-US" sz="1600" b="1" dirty="0">
              <a:solidFill>
                <a:schemeClr val="accent1"/>
              </a:solidFill>
              <a:latin typeface="Rockwell" panose="02060603020205020403" pitchFamily="18" charset="0"/>
            </a:endParaRPr>
          </a:p>
        </p:txBody>
      </p:sp>
      <p:sp>
        <p:nvSpPr>
          <p:cNvPr id="65" name="TextBox 64"/>
          <p:cNvSpPr txBox="1"/>
          <p:nvPr/>
        </p:nvSpPr>
        <p:spPr>
          <a:xfrm>
            <a:off x="5932749" y="3670838"/>
            <a:ext cx="798617" cy="338554"/>
          </a:xfrm>
          <a:prstGeom prst="rect">
            <a:avLst/>
          </a:prstGeom>
          <a:noFill/>
        </p:spPr>
        <p:txBody>
          <a:bodyPr vert="horz" wrap="none" rtlCol="0">
            <a:spAutoFit/>
          </a:bodyPr>
          <a:lstStyle/>
          <a:p>
            <a:r>
              <a:rPr lang="en-US" sz="1600" b="1" dirty="0" smtClean="0">
                <a:solidFill>
                  <a:schemeClr val="accent1"/>
                </a:solidFill>
                <a:latin typeface="Rockwell" panose="02060603020205020403" pitchFamily="18" charset="0"/>
              </a:rPr>
              <a:t>Moral</a:t>
            </a:r>
            <a:endParaRPr lang="en-US" sz="1600" b="1" dirty="0">
              <a:solidFill>
                <a:schemeClr val="accent1"/>
              </a:solidFill>
              <a:latin typeface="Rockwell" panose="02060603020205020403" pitchFamily="18" charset="0"/>
            </a:endParaRPr>
          </a:p>
        </p:txBody>
      </p:sp>
      <p:sp>
        <p:nvSpPr>
          <p:cNvPr id="66" name="TextBox 65"/>
          <p:cNvSpPr txBox="1"/>
          <p:nvPr/>
        </p:nvSpPr>
        <p:spPr>
          <a:xfrm>
            <a:off x="0" y="6375063"/>
            <a:ext cx="9144000" cy="492443"/>
          </a:xfrm>
          <a:prstGeom prst="rect">
            <a:avLst/>
          </a:prstGeom>
          <a:solidFill>
            <a:schemeClr val="tx1">
              <a:lumMod val="75000"/>
              <a:lumOff val="25000"/>
            </a:schemeClr>
          </a:solidFill>
        </p:spPr>
        <p:txBody>
          <a:bodyPr wrap="square" rtlCol="0">
            <a:spAutoFit/>
          </a:bodyPr>
          <a:lstStyle/>
          <a:p>
            <a:pPr algn="ctr"/>
            <a:r>
              <a:rPr lang="en-US" sz="2500" b="1" u="sng" dirty="0" smtClean="0">
                <a:solidFill>
                  <a:schemeClr val="bg1"/>
                </a:solidFill>
                <a:latin typeface="Rockwell" panose="02060603020205020403" pitchFamily="18" charset="0"/>
              </a:rPr>
              <a:t>Chap 26-27: Consequences of Obedience &amp; Disobedience</a:t>
            </a:r>
            <a:endParaRPr lang="en-US" sz="2500" b="1" u="sng" dirty="0">
              <a:solidFill>
                <a:schemeClr val="bg1"/>
              </a:solidFill>
              <a:latin typeface="Rockwell" panose="02060603020205020403" pitchFamily="18" charset="0"/>
            </a:endParaRPr>
          </a:p>
        </p:txBody>
      </p:sp>
      <p:sp>
        <p:nvSpPr>
          <p:cNvPr id="60" name="TextBox 59"/>
          <p:cNvSpPr txBox="1"/>
          <p:nvPr/>
        </p:nvSpPr>
        <p:spPr>
          <a:xfrm>
            <a:off x="6731366" y="1298305"/>
            <a:ext cx="849592" cy="707886"/>
          </a:xfrm>
          <a:prstGeom prst="rect">
            <a:avLst/>
          </a:prstGeom>
          <a:solidFill>
            <a:schemeClr val="accent4">
              <a:lumMod val="40000"/>
              <a:lumOff val="60000"/>
            </a:schemeClr>
          </a:solidFill>
          <a:ln>
            <a:solidFill>
              <a:schemeClr val="accent4">
                <a:lumMod val="40000"/>
                <a:lumOff val="60000"/>
              </a:schemeClr>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20-22</a:t>
            </a:r>
            <a:endParaRPr lang="en-US" sz="2000" b="1" dirty="0">
              <a:latin typeface="Rockwell" panose="02060603020205020403" pitchFamily="18" charset="0"/>
            </a:endParaRPr>
          </a:p>
        </p:txBody>
      </p:sp>
      <p:cxnSp>
        <p:nvCxnSpPr>
          <p:cNvPr id="82" name="Straight Connector 81"/>
          <p:cNvCxnSpPr/>
          <p:nvPr/>
        </p:nvCxnSpPr>
        <p:spPr>
          <a:xfrm flipH="1">
            <a:off x="5855536" y="2247739"/>
            <a:ext cx="8547" cy="161407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250356" y="3836230"/>
            <a:ext cx="785479" cy="1735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115305" y="3836230"/>
            <a:ext cx="785479" cy="1735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72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800" u="sng" dirty="0" smtClean="0">
                <a:latin typeface="Rockwell" panose="02060603020205020403" pitchFamily="18" charset="0"/>
              </a:rPr>
              <a:t>Weeks/Pentecost</a:t>
            </a:r>
            <a:endParaRPr lang="en-US" sz="8800" u="sng" dirty="0">
              <a:latin typeface="Rockwell" panose="02060603020205020403" pitchFamily="18" charset="0"/>
            </a:endParaRPr>
          </a:p>
        </p:txBody>
      </p:sp>
      <p:sp>
        <p:nvSpPr>
          <p:cNvPr id="3" name="Content Placeholder 2"/>
          <p:cNvSpPr>
            <a:spLocks noGrp="1"/>
          </p:cNvSpPr>
          <p:nvPr>
            <p:ph idx="1"/>
          </p:nvPr>
        </p:nvSpPr>
        <p:spPr>
          <a:xfrm>
            <a:off x="85344" y="1128156"/>
            <a:ext cx="8961120" cy="1806955"/>
          </a:xfrm>
          <a:ln w="28575">
            <a:solidFill>
              <a:schemeClr val="tx1"/>
            </a:solidFill>
          </a:ln>
        </p:spPr>
        <p:txBody>
          <a:bodyPr>
            <a:normAutofit/>
          </a:bodyPr>
          <a:lstStyle/>
          <a:p>
            <a:pPr marL="0" indent="0">
              <a:buNone/>
            </a:pPr>
            <a:r>
              <a:rPr lang="en-US" sz="2400" b="1" dirty="0" smtClean="0">
                <a:latin typeface="Rockwell" panose="02060603020205020403" pitchFamily="18" charset="0"/>
              </a:rPr>
              <a:t>Acts 2:41-42</a:t>
            </a:r>
            <a:r>
              <a:rPr lang="en-US" sz="2400" dirty="0" smtClean="0">
                <a:latin typeface="Rockwell" panose="02060603020205020403" pitchFamily="18" charset="0"/>
              </a:rPr>
              <a:t> – “</a:t>
            </a:r>
            <a:r>
              <a:rPr lang="en-US" sz="2400" b="1" baseline="30000" dirty="0" smtClean="0">
                <a:latin typeface="Rockwell" panose="02060603020205020403" pitchFamily="18" charset="0"/>
              </a:rPr>
              <a:t>41</a:t>
            </a:r>
            <a:r>
              <a:rPr lang="en-US" sz="2400" dirty="0" smtClean="0">
                <a:latin typeface="Rockwell" panose="02060603020205020403" pitchFamily="18" charset="0"/>
              </a:rPr>
              <a:t>So </a:t>
            </a:r>
            <a:r>
              <a:rPr lang="en-US" sz="2400" dirty="0">
                <a:latin typeface="Rockwell" panose="02060603020205020403" pitchFamily="18" charset="0"/>
              </a:rPr>
              <a:t>then, those who had received his word were baptized; and that day there were added about three </a:t>
            </a:r>
            <a:r>
              <a:rPr lang="en-US" sz="2400" dirty="0" smtClean="0">
                <a:latin typeface="Rockwell" panose="02060603020205020403" pitchFamily="18" charset="0"/>
              </a:rPr>
              <a:t>thousand</a:t>
            </a:r>
            <a:r>
              <a:rPr lang="en-US" sz="2400" dirty="0">
                <a:latin typeface="Rockwell" panose="02060603020205020403" pitchFamily="18" charset="0"/>
              </a:rPr>
              <a:t> </a:t>
            </a:r>
            <a:r>
              <a:rPr lang="en-US" sz="2400" dirty="0" smtClean="0">
                <a:latin typeface="Rockwell" panose="02060603020205020403" pitchFamily="18" charset="0"/>
              </a:rPr>
              <a:t>souls</a:t>
            </a:r>
            <a:r>
              <a:rPr lang="en-US" sz="2400" dirty="0">
                <a:latin typeface="Rockwell" panose="02060603020205020403" pitchFamily="18" charset="0"/>
              </a:rPr>
              <a:t>. </a:t>
            </a:r>
            <a:r>
              <a:rPr lang="en-US" sz="2400" b="1" baseline="30000" dirty="0" smtClean="0">
                <a:latin typeface="Rockwell" panose="02060603020205020403" pitchFamily="18" charset="0"/>
              </a:rPr>
              <a:t>42</a:t>
            </a:r>
            <a:r>
              <a:rPr lang="en-US" sz="2400" dirty="0" smtClean="0">
                <a:latin typeface="Rockwell" panose="02060603020205020403" pitchFamily="18" charset="0"/>
              </a:rPr>
              <a:t>They </a:t>
            </a:r>
            <a:r>
              <a:rPr lang="en-US" sz="2400" dirty="0">
                <a:latin typeface="Rockwell" panose="02060603020205020403" pitchFamily="18" charset="0"/>
              </a:rPr>
              <a:t>were continually devoting themselves to the </a:t>
            </a:r>
            <a:r>
              <a:rPr lang="en-US" sz="2400" u="sng" dirty="0">
                <a:latin typeface="Rockwell" panose="02060603020205020403" pitchFamily="18" charset="0"/>
              </a:rPr>
              <a:t>apostles’ teaching</a:t>
            </a:r>
            <a:r>
              <a:rPr lang="en-US" sz="2400" dirty="0">
                <a:latin typeface="Rockwell" panose="02060603020205020403" pitchFamily="18" charset="0"/>
              </a:rPr>
              <a:t> and to fellowship, to the breaking of bread </a:t>
            </a:r>
            <a:r>
              <a:rPr lang="en-US" sz="2400" dirty="0" smtClean="0">
                <a:latin typeface="Rockwell" panose="02060603020205020403" pitchFamily="18" charset="0"/>
              </a:rPr>
              <a:t>and</a:t>
            </a:r>
            <a:r>
              <a:rPr lang="en-US" sz="2400" dirty="0">
                <a:latin typeface="Rockwell" panose="02060603020205020403" pitchFamily="18" charset="0"/>
              </a:rPr>
              <a:t> </a:t>
            </a:r>
            <a:r>
              <a:rPr lang="en-US" sz="2400" dirty="0" smtClean="0">
                <a:latin typeface="Rockwell" panose="02060603020205020403" pitchFamily="18" charset="0"/>
              </a:rPr>
              <a:t>to </a:t>
            </a:r>
            <a:r>
              <a:rPr lang="en-US" sz="2400" dirty="0">
                <a:latin typeface="Rockwell" panose="02060603020205020403" pitchFamily="18" charset="0"/>
              </a:rPr>
              <a:t>prayer</a:t>
            </a:r>
            <a:r>
              <a:rPr lang="en-US" sz="2400" dirty="0" smtClean="0">
                <a:latin typeface="Rockwell" panose="02060603020205020403" pitchFamily="18" charset="0"/>
              </a:rPr>
              <a:t>.”</a:t>
            </a:r>
          </a:p>
          <a:p>
            <a:endParaRPr lang="en-US" sz="2400" dirty="0">
              <a:latin typeface="Rockwell" panose="02060603020205020403" pitchFamily="18" charset="0"/>
            </a:endParaRPr>
          </a:p>
        </p:txBody>
      </p:sp>
      <p:pic>
        <p:nvPicPr>
          <p:cNvPr id="9218" name="Picture 2" descr="https://commongoodonline.org/wp-content/uploads/2018/05/Pentecost-saint-char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 y="3072383"/>
            <a:ext cx="4486656" cy="378561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haring the Fruit of the Spir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3072383"/>
            <a:ext cx="4474464" cy="378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springfeast"/>
          <p:cNvPicPr>
            <a:picLocks noChangeAspect="1" noChangeArrowheads="1"/>
          </p:cNvPicPr>
          <p:nvPr/>
        </p:nvPicPr>
        <p:blipFill rotWithShape="1">
          <a:blip r:embed="rId3">
            <a:extLst>
              <a:ext uri="{28A0092B-C50C-407E-A947-70E740481C1C}">
                <a14:useLocalDpi xmlns:a14="http://schemas.microsoft.com/office/drawing/2010/main" val="0"/>
              </a:ext>
            </a:extLst>
          </a:blip>
          <a:srcRect t="15724" b="1318"/>
          <a:stretch/>
        </p:blipFill>
        <p:spPr bwMode="auto">
          <a:xfrm>
            <a:off x="85344" y="0"/>
            <a:ext cx="8961120" cy="57546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344" y="5842778"/>
            <a:ext cx="8961120" cy="923330"/>
          </a:xfrm>
          <a:prstGeom prst="rect">
            <a:avLst/>
          </a:prstGeom>
          <a:ln w="28575">
            <a:solidFill>
              <a:schemeClr val="tx1"/>
            </a:solidFill>
          </a:ln>
        </p:spPr>
        <p:txBody>
          <a:bodyPr wrap="square">
            <a:spAutoFit/>
          </a:bodyPr>
          <a:lstStyle/>
          <a:p>
            <a:r>
              <a:rPr lang="en-US" b="1" dirty="0">
                <a:latin typeface="Rockwell" panose="02060603020205020403" pitchFamily="18" charset="0"/>
              </a:rPr>
              <a:t>Lev 23:22</a:t>
            </a:r>
            <a:r>
              <a:rPr lang="en-US" dirty="0">
                <a:latin typeface="Rockwell" panose="02060603020205020403" pitchFamily="18" charset="0"/>
              </a:rPr>
              <a:t> – “When you reap the harvest of your land, moreover, you shall not reap to the very corners of your field nor gather the gleaning of your harvest; you are to leave them for the needy and the alien. I am </a:t>
            </a:r>
            <a:r>
              <a:rPr lang="en-US" dirty="0" smtClean="0">
                <a:latin typeface="Rockwell" panose="02060603020205020403" pitchFamily="18" charset="0"/>
              </a:rPr>
              <a:t>the Lord your God</a:t>
            </a:r>
            <a:r>
              <a:rPr lang="en-US" dirty="0">
                <a:latin typeface="Rockwell" panose="02060603020205020403" pitchFamily="18" charset="0"/>
              </a:rPr>
              <a:t>.’”</a:t>
            </a:r>
          </a:p>
        </p:txBody>
      </p:sp>
    </p:spTree>
    <p:extLst>
      <p:ext uri="{BB962C8B-B14F-4D97-AF65-F5344CB8AC3E}">
        <p14:creationId xmlns:p14="http://schemas.microsoft.com/office/powerpoint/2010/main" val="239162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9600" u="sng" dirty="0" smtClean="0">
                <a:latin typeface="Rockwell" panose="02060603020205020403" pitchFamily="18" charset="0"/>
              </a:rPr>
              <a:t>Trumpets</a:t>
            </a:r>
            <a:endParaRPr lang="en-US" sz="9600" u="sng" dirty="0">
              <a:latin typeface="Rockwell" panose="02060603020205020403" pitchFamily="18" charset="0"/>
            </a:endParaRPr>
          </a:p>
        </p:txBody>
      </p:sp>
      <p:sp>
        <p:nvSpPr>
          <p:cNvPr id="4" name="Content Placeholder 2"/>
          <p:cNvSpPr>
            <a:spLocks noGrp="1"/>
          </p:cNvSpPr>
          <p:nvPr>
            <p:ph idx="1"/>
          </p:nvPr>
        </p:nvSpPr>
        <p:spPr>
          <a:xfrm>
            <a:off x="85344" y="1279654"/>
            <a:ext cx="8973312" cy="3082598"/>
          </a:xfrm>
          <a:ln w="28575">
            <a:solidFill>
              <a:schemeClr val="tx1"/>
            </a:solidFill>
          </a:ln>
        </p:spPr>
        <p:txBody>
          <a:bodyPr>
            <a:noAutofit/>
          </a:bodyPr>
          <a:lstStyle/>
          <a:p>
            <a:pPr marL="0" indent="0">
              <a:buNone/>
            </a:pPr>
            <a:r>
              <a:rPr lang="en-US" sz="1600" b="1" dirty="0" smtClean="0">
                <a:latin typeface="Rockwell" panose="02060603020205020403" pitchFamily="18" charset="0"/>
              </a:rPr>
              <a:t>Lev 23:23-25 </a:t>
            </a:r>
            <a:r>
              <a:rPr lang="en-US" sz="1600" dirty="0" smtClean="0">
                <a:latin typeface="Rockwell" panose="02060603020205020403" pitchFamily="18" charset="0"/>
              </a:rPr>
              <a:t>– “</a:t>
            </a:r>
            <a:r>
              <a:rPr lang="en-US" sz="1600" dirty="0">
                <a:latin typeface="Rockwell" panose="02060603020205020403" pitchFamily="18" charset="0"/>
              </a:rPr>
              <a:t>Again the </a:t>
            </a:r>
            <a:r>
              <a:rPr lang="en-US" sz="1600" cap="small" dirty="0">
                <a:latin typeface="Rockwell" panose="02060603020205020403" pitchFamily="18" charset="0"/>
              </a:rPr>
              <a:t>Lord</a:t>
            </a:r>
            <a:r>
              <a:rPr lang="en-US" sz="1600" dirty="0">
                <a:latin typeface="Rockwell" panose="02060603020205020403" pitchFamily="18" charset="0"/>
              </a:rPr>
              <a:t> spoke to Moses, saying</a:t>
            </a:r>
            <a:r>
              <a:rPr lang="en-US" sz="1600" dirty="0" smtClean="0">
                <a:latin typeface="Rockwell" panose="02060603020205020403" pitchFamily="18" charset="0"/>
              </a:rPr>
              <a:t>, ‘</a:t>
            </a:r>
            <a:r>
              <a:rPr lang="en-US" sz="1600" b="1" baseline="30000" dirty="0" smtClean="0">
                <a:latin typeface="Rockwell" panose="02060603020205020403" pitchFamily="18" charset="0"/>
              </a:rPr>
              <a:t>24</a:t>
            </a:r>
            <a:r>
              <a:rPr lang="en-US" sz="1600" dirty="0" smtClean="0">
                <a:latin typeface="Rockwell" panose="02060603020205020403" pitchFamily="18" charset="0"/>
              </a:rPr>
              <a:t>Speak </a:t>
            </a:r>
            <a:r>
              <a:rPr lang="en-US" sz="1600" dirty="0">
                <a:latin typeface="Rockwell" panose="02060603020205020403" pitchFamily="18" charset="0"/>
              </a:rPr>
              <a:t>to the sons of Israel, </a:t>
            </a:r>
            <a:r>
              <a:rPr lang="en-US" sz="1600" dirty="0" smtClean="0">
                <a:latin typeface="Rockwell" panose="02060603020205020403" pitchFamily="18" charset="0"/>
              </a:rPr>
              <a:t>saying, “In </a:t>
            </a:r>
            <a:r>
              <a:rPr lang="en-US" sz="1600" dirty="0">
                <a:latin typeface="Rockwell" panose="02060603020205020403" pitchFamily="18" charset="0"/>
              </a:rPr>
              <a:t>the seventh month on the first of the month you shall have </a:t>
            </a:r>
            <a:r>
              <a:rPr lang="en-US" sz="1600" dirty="0" smtClean="0">
                <a:latin typeface="Rockwell" panose="02060603020205020403" pitchFamily="18" charset="0"/>
              </a:rPr>
              <a:t>a</a:t>
            </a:r>
            <a:r>
              <a:rPr lang="en-US" sz="1600" dirty="0">
                <a:latin typeface="Rockwell" panose="02060603020205020403" pitchFamily="18" charset="0"/>
              </a:rPr>
              <a:t> </a:t>
            </a:r>
            <a:r>
              <a:rPr lang="en-US" sz="1600" dirty="0" smtClean="0">
                <a:latin typeface="Rockwell" panose="02060603020205020403" pitchFamily="18" charset="0"/>
              </a:rPr>
              <a:t>rest, a </a:t>
            </a:r>
            <a:r>
              <a:rPr lang="en-US" sz="1600" u="sng" dirty="0" smtClean="0">
                <a:latin typeface="Rockwell" panose="02060603020205020403" pitchFamily="18" charset="0"/>
              </a:rPr>
              <a:t>reminder</a:t>
            </a:r>
            <a:r>
              <a:rPr lang="en-US" sz="1600" dirty="0" smtClean="0">
                <a:latin typeface="Rockwell" panose="02060603020205020403" pitchFamily="18" charset="0"/>
              </a:rPr>
              <a:t> by </a:t>
            </a:r>
            <a:r>
              <a:rPr lang="en-US" sz="1600" dirty="0">
                <a:latin typeface="Rockwell" panose="02060603020205020403" pitchFamily="18" charset="0"/>
              </a:rPr>
              <a:t>blowing of trumpets, a holy </a:t>
            </a:r>
            <a:r>
              <a:rPr lang="en-US" sz="1600" dirty="0" smtClean="0">
                <a:latin typeface="Rockwell" panose="02060603020205020403" pitchFamily="18" charset="0"/>
              </a:rPr>
              <a:t>convocation. </a:t>
            </a:r>
            <a:r>
              <a:rPr lang="en-US" sz="1600" b="1" baseline="30000" dirty="0" smtClean="0">
                <a:latin typeface="Rockwell" panose="02060603020205020403" pitchFamily="18" charset="0"/>
              </a:rPr>
              <a:t>25</a:t>
            </a:r>
            <a:r>
              <a:rPr lang="en-US" sz="1600" dirty="0" smtClean="0">
                <a:latin typeface="Rockwell" panose="02060603020205020403" pitchFamily="18" charset="0"/>
              </a:rPr>
              <a:t>You </a:t>
            </a:r>
            <a:r>
              <a:rPr lang="en-US" sz="1600" dirty="0">
                <a:latin typeface="Rockwell" panose="02060603020205020403" pitchFamily="18" charset="0"/>
              </a:rPr>
              <a:t>shall not do any laborious work, but you shall present an offering by fire to the </a:t>
            </a:r>
            <a:r>
              <a:rPr lang="en-US" sz="1600" cap="small" dirty="0">
                <a:latin typeface="Rockwell" panose="02060603020205020403" pitchFamily="18" charset="0"/>
              </a:rPr>
              <a:t>Lord</a:t>
            </a:r>
            <a:r>
              <a:rPr lang="en-US" sz="1600" dirty="0" smtClean="0">
                <a:latin typeface="Rockwell" panose="02060603020205020403" pitchFamily="18" charset="0"/>
              </a:rPr>
              <a:t>.”’”</a:t>
            </a:r>
          </a:p>
          <a:p>
            <a:pPr marL="0" indent="0">
              <a:buNone/>
            </a:pPr>
            <a:r>
              <a:rPr lang="en-US" sz="1600" b="1" dirty="0" smtClean="0">
                <a:solidFill>
                  <a:srgbClr val="000000"/>
                </a:solidFill>
                <a:latin typeface="Rockwell" panose="02060603020205020403" pitchFamily="18" charset="0"/>
              </a:rPr>
              <a:t>Num </a:t>
            </a:r>
            <a:r>
              <a:rPr lang="en-US" sz="1600" b="1" dirty="0">
                <a:solidFill>
                  <a:srgbClr val="000000"/>
                </a:solidFill>
                <a:latin typeface="Rockwell" panose="02060603020205020403" pitchFamily="18" charset="0"/>
              </a:rPr>
              <a:t>29:1-6</a:t>
            </a:r>
            <a:r>
              <a:rPr lang="en-US" sz="1600" dirty="0">
                <a:solidFill>
                  <a:srgbClr val="000000"/>
                </a:solidFill>
                <a:latin typeface="Rockwell" panose="02060603020205020403" pitchFamily="18" charset="0"/>
              </a:rPr>
              <a:t> – “</a:t>
            </a:r>
            <a:r>
              <a:rPr lang="en-US" sz="1600" b="1" baseline="30000" dirty="0">
                <a:solidFill>
                  <a:srgbClr val="000000"/>
                </a:solidFill>
                <a:latin typeface="Rockwell" panose="02060603020205020403" pitchFamily="18" charset="0"/>
              </a:rPr>
              <a:t>1</a:t>
            </a:r>
            <a:r>
              <a:rPr lang="en-US" sz="1600" dirty="0">
                <a:solidFill>
                  <a:srgbClr val="000000"/>
                </a:solidFill>
                <a:latin typeface="Rockwell" panose="02060603020205020403" pitchFamily="18" charset="0"/>
              </a:rPr>
              <a:t>Now in the seventh month, on the first day of the month, you shall also have a holy convocation; you shall do no laborious work. It will be to you a day for </a:t>
            </a:r>
            <a:r>
              <a:rPr lang="en-US" sz="1600" dirty="0" smtClean="0">
                <a:solidFill>
                  <a:srgbClr val="000000"/>
                </a:solidFill>
                <a:latin typeface="Rockwell" panose="02060603020205020403" pitchFamily="18" charset="0"/>
              </a:rPr>
              <a:t>blowing trumpets. </a:t>
            </a:r>
            <a:r>
              <a:rPr lang="en-US" sz="1600" b="1" baseline="30000" dirty="0" smtClean="0">
                <a:solidFill>
                  <a:srgbClr val="000000"/>
                </a:solidFill>
                <a:latin typeface="Rockwell" panose="02060603020205020403" pitchFamily="18" charset="0"/>
              </a:rPr>
              <a:t>2</a:t>
            </a:r>
            <a:r>
              <a:rPr lang="en-US" sz="1600" dirty="0" smtClean="0">
                <a:solidFill>
                  <a:srgbClr val="000000"/>
                </a:solidFill>
                <a:latin typeface="Rockwell" panose="02060603020205020403" pitchFamily="18" charset="0"/>
              </a:rPr>
              <a:t>You </a:t>
            </a:r>
            <a:r>
              <a:rPr lang="en-US" sz="1600" dirty="0">
                <a:solidFill>
                  <a:srgbClr val="000000"/>
                </a:solidFill>
                <a:latin typeface="Rockwell" panose="02060603020205020403" pitchFamily="18" charset="0"/>
              </a:rPr>
              <a:t>shall offer a burnt offering as a soothing aroma to the </a:t>
            </a:r>
            <a:r>
              <a:rPr lang="en-US" sz="1600" cap="small" dirty="0">
                <a:solidFill>
                  <a:srgbClr val="000000"/>
                </a:solidFill>
                <a:latin typeface="Rockwell" panose="02060603020205020403" pitchFamily="18" charset="0"/>
              </a:rPr>
              <a:t>Lord</a:t>
            </a:r>
            <a:r>
              <a:rPr lang="en-US" sz="1600" dirty="0">
                <a:solidFill>
                  <a:srgbClr val="000000"/>
                </a:solidFill>
                <a:latin typeface="Rockwell" panose="02060603020205020403" pitchFamily="18" charset="0"/>
              </a:rPr>
              <a:t>: one bull, one ram, and seven male lambs one year old without defect; </a:t>
            </a:r>
            <a:r>
              <a:rPr lang="en-US" sz="1600" b="1" baseline="30000" dirty="0">
                <a:solidFill>
                  <a:srgbClr val="000000"/>
                </a:solidFill>
                <a:latin typeface="Rockwell" panose="02060603020205020403" pitchFamily="18" charset="0"/>
              </a:rPr>
              <a:t>3</a:t>
            </a:r>
            <a:r>
              <a:rPr lang="en-US" sz="1600" dirty="0">
                <a:solidFill>
                  <a:srgbClr val="000000"/>
                </a:solidFill>
                <a:latin typeface="Rockwell" panose="02060603020205020403" pitchFamily="18" charset="0"/>
              </a:rPr>
              <a:t>also their grain offering, fine flour mixed with oil: three-tenths of an ephah for the bull, two-tenths for the ram, </a:t>
            </a:r>
            <a:r>
              <a:rPr lang="en-US" sz="1600" b="1" baseline="30000" dirty="0">
                <a:solidFill>
                  <a:srgbClr val="000000"/>
                </a:solidFill>
                <a:latin typeface="Rockwell" panose="02060603020205020403" pitchFamily="18" charset="0"/>
              </a:rPr>
              <a:t>4</a:t>
            </a:r>
            <a:r>
              <a:rPr lang="en-US" sz="1600" dirty="0">
                <a:solidFill>
                  <a:srgbClr val="000000"/>
                </a:solidFill>
                <a:latin typeface="Rockwell" panose="02060603020205020403" pitchFamily="18" charset="0"/>
              </a:rPr>
              <a:t>and one-tenth for each of the seven lambs. </a:t>
            </a:r>
            <a:r>
              <a:rPr lang="en-US" sz="1600" b="1" baseline="30000" dirty="0">
                <a:solidFill>
                  <a:srgbClr val="000000"/>
                </a:solidFill>
                <a:latin typeface="Rockwell" panose="02060603020205020403" pitchFamily="18" charset="0"/>
              </a:rPr>
              <a:t>5</a:t>
            </a:r>
            <a:r>
              <a:rPr lang="en-US" sz="1600" dirty="0">
                <a:solidFill>
                  <a:srgbClr val="000000"/>
                </a:solidFill>
                <a:latin typeface="Rockwell" panose="02060603020205020403" pitchFamily="18" charset="0"/>
              </a:rPr>
              <a:t>Offer one male goat for a sin offering, to make atonement for you, </a:t>
            </a:r>
            <a:r>
              <a:rPr lang="en-US" sz="1600" b="1" baseline="30000" dirty="0">
                <a:solidFill>
                  <a:srgbClr val="000000"/>
                </a:solidFill>
                <a:latin typeface="Rockwell" panose="02060603020205020403" pitchFamily="18" charset="0"/>
              </a:rPr>
              <a:t>6</a:t>
            </a:r>
            <a:r>
              <a:rPr lang="en-US" sz="1600" dirty="0">
                <a:solidFill>
                  <a:srgbClr val="000000"/>
                </a:solidFill>
                <a:latin typeface="Rockwell" panose="02060603020205020403" pitchFamily="18" charset="0"/>
              </a:rPr>
              <a:t>besides the burnt offering of the new moon and its grain offering, and the continual burnt offering and its grain offering, and their drink offerings, according to their ordinance, for a soothing aroma, an offering by fire to the Lord.”</a:t>
            </a:r>
            <a:endParaRPr lang="en-US" sz="1600" dirty="0">
              <a:latin typeface="Rockwell" panose="02060603020205020403" pitchFamily="18" charset="0"/>
            </a:endParaRPr>
          </a:p>
          <a:p>
            <a:pPr marL="0" indent="0">
              <a:buNone/>
            </a:pPr>
            <a:endParaRPr lang="en-US" sz="1600" dirty="0" smtClean="0">
              <a:latin typeface="Rockwell" panose="02060603020205020403" pitchFamily="18" charset="0"/>
            </a:endParaRPr>
          </a:p>
          <a:p>
            <a:endParaRPr lang="en-US" sz="1600" dirty="0">
              <a:latin typeface="Rockwell" panose="02060603020205020403" pitchFamily="18" charset="0"/>
            </a:endParaRPr>
          </a:p>
        </p:txBody>
      </p:sp>
      <p:pic>
        <p:nvPicPr>
          <p:cNvPr id="12290" name="Picture 2" descr="The Feast of Trumpets"/>
          <p:cNvPicPr>
            <a:picLocks noChangeAspect="1" noChangeArrowheads="1"/>
          </p:cNvPicPr>
          <p:nvPr/>
        </p:nvPicPr>
        <p:blipFill rotWithShape="1">
          <a:blip r:embed="rId3">
            <a:extLst>
              <a:ext uri="{28A0092B-C50C-407E-A947-70E740481C1C}">
                <a14:useLocalDpi xmlns:a14="http://schemas.microsoft.com/office/drawing/2010/main" val="0"/>
              </a:ext>
            </a:extLst>
          </a:blip>
          <a:srcRect t="6321" b="7449"/>
          <a:stretch/>
        </p:blipFill>
        <p:spPr bwMode="auto">
          <a:xfrm>
            <a:off x="85344" y="4513748"/>
            <a:ext cx="8973312" cy="234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2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600" u="sng" dirty="0" smtClean="0">
                <a:latin typeface="Rockwell" panose="02060603020205020403" pitchFamily="18" charset="0"/>
              </a:rPr>
              <a:t>Day of Atonement</a:t>
            </a:r>
            <a:endParaRPr lang="en-US" sz="8600" u="sng" dirty="0">
              <a:latin typeface="Rockwell" panose="02060603020205020403" pitchFamily="18" charset="0"/>
            </a:endParaRPr>
          </a:p>
        </p:txBody>
      </p:sp>
      <p:sp>
        <p:nvSpPr>
          <p:cNvPr id="4" name="Content Placeholder 2"/>
          <p:cNvSpPr>
            <a:spLocks noGrp="1"/>
          </p:cNvSpPr>
          <p:nvPr>
            <p:ph idx="1"/>
          </p:nvPr>
        </p:nvSpPr>
        <p:spPr>
          <a:xfrm>
            <a:off x="0" y="1128157"/>
            <a:ext cx="9144000" cy="2846712"/>
          </a:xfrm>
        </p:spPr>
        <p:txBody>
          <a:bodyPr>
            <a:noAutofit/>
          </a:bodyPr>
          <a:lstStyle/>
          <a:p>
            <a:pPr marL="0" indent="0">
              <a:buNone/>
            </a:pPr>
            <a:r>
              <a:rPr lang="en-US" sz="1800" b="1" dirty="0" smtClean="0">
                <a:latin typeface="Rockwell" panose="02060603020205020403" pitchFamily="18" charset="0"/>
              </a:rPr>
              <a:t>Lev 23:26-32 </a:t>
            </a:r>
            <a:r>
              <a:rPr lang="en-US" sz="1800" dirty="0" smtClean="0">
                <a:latin typeface="Rockwell" panose="02060603020205020403" pitchFamily="18" charset="0"/>
              </a:rPr>
              <a:t>– “</a:t>
            </a:r>
            <a:r>
              <a:rPr lang="en-US" sz="1800" dirty="0">
                <a:latin typeface="Rockwell" panose="02060603020205020403" pitchFamily="18" charset="0"/>
              </a:rPr>
              <a:t>The </a:t>
            </a:r>
            <a:r>
              <a:rPr lang="en-US" sz="1800" cap="small" dirty="0">
                <a:latin typeface="Rockwell" panose="02060603020205020403" pitchFamily="18" charset="0"/>
              </a:rPr>
              <a:t>Lord</a:t>
            </a:r>
            <a:r>
              <a:rPr lang="en-US" sz="1800" dirty="0">
                <a:latin typeface="Rockwell" panose="02060603020205020403" pitchFamily="18" charset="0"/>
              </a:rPr>
              <a:t> spoke to Moses, saying, </a:t>
            </a:r>
            <a:r>
              <a:rPr lang="en-US" sz="1800" b="1" baseline="30000" dirty="0" smtClean="0">
                <a:latin typeface="Rockwell" panose="02060603020205020403" pitchFamily="18" charset="0"/>
              </a:rPr>
              <a:t>27</a:t>
            </a:r>
            <a:r>
              <a:rPr lang="en-US" sz="1800" dirty="0" smtClean="0">
                <a:latin typeface="Rockwell" panose="02060603020205020403" pitchFamily="18" charset="0"/>
              </a:rPr>
              <a:t>On </a:t>
            </a:r>
            <a:r>
              <a:rPr lang="en-US" sz="1800" dirty="0">
                <a:latin typeface="Rockwell" panose="02060603020205020403" pitchFamily="18" charset="0"/>
              </a:rPr>
              <a:t>exactly the tenth day of this seventh month is the day of atonement; it shall be a holy convocation for you, and you shall humble your souls and present an offering by fire to the </a:t>
            </a:r>
            <a:r>
              <a:rPr lang="en-US" sz="1800" cap="small" dirty="0">
                <a:latin typeface="Rockwell" panose="02060603020205020403" pitchFamily="18" charset="0"/>
              </a:rPr>
              <a:t>Lord</a:t>
            </a:r>
            <a:r>
              <a:rPr lang="en-US" sz="1800" dirty="0">
                <a:latin typeface="Rockwell" panose="02060603020205020403" pitchFamily="18" charset="0"/>
              </a:rPr>
              <a:t>. </a:t>
            </a:r>
            <a:r>
              <a:rPr lang="en-US" sz="1800" b="1" baseline="30000" dirty="0" smtClean="0">
                <a:latin typeface="Rockwell" panose="02060603020205020403" pitchFamily="18" charset="0"/>
              </a:rPr>
              <a:t>28</a:t>
            </a:r>
            <a:r>
              <a:rPr lang="en-US" sz="1800" dirty="0" smtClean="0">
                <a:latin typeface="Rockwell" panose="02060603020205020403" pitchFamily="18" charset="0"/>
              </a:rPr>
              <a:t>You </a:t>
            </a:r>
            <a:r>
              <a:rPr lang="en-US" sz="1800" dirty="0">
                <a:latin typeface="Rockwell" panose="02060603020205020403" pitchFamily="18" charset="0"/>
              </a:rPr>
              <a:t>shall not do any work on this same day, for it is a day of atonement, </a:t>
            </a:r>
            <a:r>
              <a:rPr lang="en-US" sz="1800" dirty="0" smtClean="0">
                <a:latin typeface="Rockwell" panose="02060603020205020403" pitchFamily="18" charset="0"/>
              </a:rPr>
              <a:t>to </a:t>
            </a:r>
            <a:r>
              <a:rPr lang="en-US" sz="1800" dirty="0">
                <a:latin typeface="Rockwell" panose="02060603020205020403" pitchFamily="18" charset="0"/>
              </a:rPr>
              <a:t>make atonement on your behalf before the </a:t>
            </a:r>
            <a:r>
              <a:rPr lang="en-US" sz="1800" cap="small" dirty="0">
                <a:latin typeface="Rockwell" panose="02060603020205020403" pitchFamily="18" charset="0"/>
              </a:rPr>
              <a:t>Lord</a:t>
            </a:r>
            <a:r>
              <a:rPr lang="en-US" sz="1800" dirty="0">
                <a:latin typeface="Rockwell" panose="02060603020205020403" pitchFamily="18" charset="0"/>
              </a:rPr>
              <a:t> your God. </a:t>
            </a:r>
            <a:r>
              <a:rPr lang="en-US" sz="1800" b="1" baseline="30000" dirty="0" smtClean="0">
                <a:latin typeface="Rockwell" panose="02060603020205020403" pitchFamily="18" charset="0"/>
              </a:rPr>
              <a:t>29</a:t>
            </a:r>
            <a:r>
              <a:rPr lang="en-US" sz="1800" dirty="0" smtClean="0">
                <a:latin typeface="Rockwell" panose="02060603020205020403" pitchFamily="18" charset="0"/>
              </a:rPr>
              <a:t>If </a:t>
            </a:r>
            <a:r>
              <a:rPr lang="en-US" sz="1800" dirty="0">
                <a:latin typeface="Rockwell" panose="02060603020205020403" pitchFamily="18" charset="0"/>
              </a:rPr>
              <a:t>there is </a:t>
            </a:r>
            <a:r>
              <a:rPr lang="en-US" sz="1800" dirty="0" smtClean="0">
                <a:latin typeface="Rockwell" panose="02060603020205020403" pitchFamily="18" charset="0"/>
              </a:rPr>
              <a:t>any</a:t>
            </a:r>
            <a:r>
              <a:rPr lang="en-US" sz="1800" dirty="0">
                <a:latin typeface="Rockwell" panose="02060603020205020403" pitchFamily="18" charset="0"/>
              </a:rPr>
              <a:t> </a:t>
            </a:r>
            <a:r>
              <a:rPr lang="en-US" sz="1800" dirty="0" smtClean="0">
                <a:latin typeface="Rockwell" panose="02060603020205020403" pitchFamily="18" charset="0"/>
              </a:rPr>
              <a:t>person </a:t>
            </a:r>
            <a:r>
              <a:rPr lang="en-US" sz="1800" dirty="0">
                <a:latin typeface="Rockwell" panose="02060603020205020403" pitchFamily="18" charset="0"/>
              </a:rPr>
              <a:t>who will not humble himself on this same day, he shall be cut off from his people. </a:t>
            </a:r>
            <a:r>
              <a:rPr lang="en-US" sz="1800" b="1" baseline="30000" dirty="0" smtClean="0">
                <a:latin typeface="Rockwell" panose="02060603020205020403" pitchFamily="18" charset="0"/>
              </a:rPr>
              <a:t>30</a:t>
            </a:r>
            <a:r>
              <a:rPr lang="en-US" sz="1800" dirty="0" smtClean="0">
                <a:latin typeface="Rockwell" panose="02060603020205020403" pitchFamily="18" charset="0"/>
              </a:rPr>
              <a:t>As </a:t>
            </a:r>
            <a:r>
              <a:rPr lang="en-US" sz="1800" dirty="0">
                <a:latin typeface="Rockwell" panose="02060603020205020403" pitchFamily="18" charset="0"/>
              </a:rPr>
              <a:t>for any person who does any work on this same day, that person I will destroy from among his people. </a:t>
            </a:r>
            <a:r>
              <a:rPr lang="en-US" sz="1800" b="1" baseline="30000" dirty="0" smtClean="0">
                <a:latin typeface="Rockwell" panose="02060603020205020403" pitchFamily="18" charset="0"/>
              </a:rPr>
              <a:t>31</a:t>
            </a:r>
            <a:r>
              <a:rPr lang="en-US" sz="1800" dirty="0" smtClean="0">
                <a:latin typeface="Rockwell" panose="02060603020205020403" pitchFamily="18" charset="0"/>
              </a:rPr>
              <a:t>You </a:t>
            </a:r>
            <a:r>
              <a:rPr lang="en-US" sz="1800" dirty="0">
                <a:latin typeface="Rockwell" panose="02060603020205020403" pitchFamily="18" charset="0"/>
              </a:rPr>
              <a:t>shall do no work at all. It is to be a perpetual statute throughout your generations in all your dwelling places. </a:t>
            </a:r>
            <a:r>
              <a:rPr lang="en-US" sz="1800" b="1" baseline="30000" dirty="0" smtClean="0">
                <a:latin typeface="Rockwell" panose="02060603020205020403" pitchFamily="18" charset="0"/>
              </a:rPr>
              <a:t>32</a:t>
            </a:r>
            <a:r>
              <a:rPr lang="en-US" sz="1800" dirty="0" smtClean="0">
                <a:latin typeface="Rockwell" panose="02060603020205020403" pitchFamily="18" charset="0"/>
              </a:rPr>
              <a:t>It </a:t>
            </a:r>
            <a:r>
              <a:rPr lang="en-US" sz="1800" dirty="0">
                <a:latin typeface="Rockwell" panose="02060603020205020403" pitchFamily="18" charset="0"/>
              </a:rPr>
              <a:t>is to be a sabbath of complete rest to you, and you shall humble your souls; on the ninth of the month at evening, from evening until evening you shall keep your sabbath</a:t>
            </a:r>
            <a:r>
              <a:rPr lang="en-US" sz="1800" dirty="0" smtClean="0">
                <a:latin typeface="Rockwell" panose="02060603020205020403" pitchFamily="18" charset="0"/>
              </a:rPr>
              <a:t>.””</a:t>
            </a:r>
          </a:p>
        </p:txBody>
      </p:sp>
      <p:pic>
        <p:nvPicPr>
          <p:cNvPr id="13314" name="Picture 2" descr="Image result for the day of aton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296" y="3922149"/>
            <a:ext cx="4544704" cy="29358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high priest behind the ve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22149"/>
            <a:ext cx="4599296" cy="293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2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600" u="sng" dirty="0" smtClean="0">
                <a:latin typeface="Rockwell" panose="02060603020205020403" pitchFamily="18" charset="0"/>
              </a:rPr>
              <a:t>Tabernacles</a:t>
            </a:r>
            <a:endParaRPr lang="en-US" sz="8600" u="sng" dirty="0">
              <a:latin typeface="Rockwell" panose="02060603020205020403" pitchFamily="18" charset="0"/>
            </a:endParaRPr>
          </a:p>
        </p:txBody>
      </p:sp>
      <p:sp>
        <p:nvSpPr>
          <p:cNvPr id="3" name="Content Placeholder 2"/>
          <p:cNvSpPr>
            <a:spLocks noGrp="1"/>
          </p:cNvSpPr>
          <p:nvPr>
            <p:ph idx="1"/>
          </p:nvPr>
        </p:nvSpPr>
        <p:spPr>
          <a:xfrm>
            <a:off x="97536" y="1091582"/>
            <a:ext cx="8961120" cy="3626722"/>
          </a:xfrm>
          <a:ln w="28575">
            <a:solidFill>
              <a:schemeClr val="tx1"/>
            </a:solidFill>
          </a:ln>
        </p:spPr>
        <p:txBody>
          <a:bodyPr>
            <a:normAutofit/>
          </a:bodyPr>
          <a:lstStyle/>
          <a:p>
            <a:pPr marL="0" indent="0">
              <a:buNone/>
            </a:pPr>
            <a:r>
              <a:rPr lang="en-US" sz="1590" b="1" dirty="0" smtClean="0">
                <a:latin typeface="Rockwell" panose="02060603020205020403" pitchFamily="18" charset="0"/>
              </a:rPr>
              <a:t>Lev 23:34-36</a:t>
            </a:r>
            <a:r>
              <a:rPr lang="en-US" sz="1590" dirty="0" smtClean="0">
                <a:latin typeface="Rockwell" panose="02060603020205020403" pitchFamily="18" charset="0"/>
              </a:rPr>
              <a:t> – “</a:t>
            </a:r>
            <a:r>
              <a:rPr lang="en-US" sz="1590" b="1" baseline="30000" dirty="0" smtClean="0">
                <a:latin typeface="Rockwell" panose="02060603020205020403" pitchFamily="18" charset="0"/>
              </a:rPr>
              <a:t>34</a:t>
            </a:r>
            <a:r>
              <a:rPr lang="en-US" sz="1590" dirty="0" smtClean="0">
                <a:latin typeface="Rockwell" panose="02060603020205020403" pitchFamily="18" charset="0"/>
              </a:rPr>
              <a:t>Speak </a:t>
            </a:r>
            <a:r>
              <a:rPr lang="en-US" sz="1590" dirty="0">
                <a:latin typeface="Rockwell" panose="02060603020205020403" pitchFamily="18" charset="0"/>
              </a:rPr>
              <a:t>to the sons of Israel, saying, </a:t>
            </a:r>
            <a:r>
              <a:rPr lang="en-US" sz="1590" dirty="0" smtClean="0">
                <a:latin typeface="Rockwell" panose="02060603020205020403" pitchFamily="18" charset="0"/>
              </a:rPr>
              <a:t> ‘On the </a:t>
            </a:r>
            <a:r>
              <a:rPr lang="en-US" sz="1590" dirty="0">
                <a:latin typeface="Rockwell" panose="02060603020205020403" pitchFamily="18" charset="0"/>
              </a:rPr>
              <a:t>fifteenth of this seventh month </a:t>
            </a:r>
            <a:r>
              <a:rPr lang="en-US" sz="1590" dirty="0" smtClean="0">
                <a:latin typeface="Rockwell" panose="02060603020205020403" pitchFamily="18" charset="0"/>
              </a:rPr>
              <a:t>is the Feast of Booths </a:t>
            </a:r>
            <a:r>
              <a:rPr lang="en-US" sz="1590" dirty="0">
                <a:latin typeface="Rockwell" panose="02060603020205020403" pitchFamily="18" charset="0"/>
              </a:rPr>
              <a:t>for seven days </a:t>
            </a:r>
            <a:r>
              <a:rPr lang="en-US" sz="1590" dirty="0" smtClean="0">
                <a:latin typeface="Rockwell" panose="02060603020205020403" pitchFamily="18" charset="0"/>
              </a:rPr>
              <a:t>to the Lord. </a:t>
            </a:r>
            <a:r>
              <a:rPr lang="en-US" sz="1590" b="1" baseline="30000" dirty="0" smtClean="0">
                <a:latin typeface="Rockwell" panose="02060603020205020403" pitchFamily="18" charset="0"/>
              </a:rPr>
              <a:t>35</a:t>
            </a:r>
            <a:r>
              <a:rPr lang="en-US" sz="1590" dirty="0" smtClean="0">
                <a:latin typeface="Rockwell" panose="02060603020205020403" pitchFamily="18" charset="0"/>
              </a:rPr>
              <a:t>On </a:t>
            </a:r>
            <a:r>
              <a:rPr lang="en-US" sz="1590" dirty="0">
                <a:latin typeface="Rockwell" panose="02060603020205020403" pitchFamily="18" charset="0"/>
              </a:rPr>
              <a:t>the first day is a holy convocation; you shall do no laborious work of </a:t>
            </a:r>
            <a:r>
              <a:rPr lang="en-US" sz="1590" dirty="0" smtClean="0">
                <a:latin typeface="Rockwell" panose="02060603020205020403" pitchFamily="18" charset="0"/>
              </a:rPr>
              <a:t>any kind. </a:t>
            </a:r>
            <a:r>
              <a:rPr lang="en-US" sz="1590" b="1" baseline="30000" dirty="0" smtClean="0">
                <a:latin typeface="Rockwell" panose="02060603020205020403" pitchFamily="18" charset="0"/>
              </a:rPr>
              <a:t>36</a:t>
            </a:r>
            <a:r>
              <a:rPr lang="en-US" sz="1590" b="1" baseline="30000" dirty="0">
                <a:latin typeface="Rockwell" panose="02060603020205020403" pitchFamily="18" charset="0"/>
              </a:rPr>
              <a:t> </a:t>
            </a:r>
            <a:r>
              <a:rPr lang="en-US" sz="1590" dirty="0">
                <a:latin typeface="Rockwell" panose="02060603020205020403" pitchFamily="18" charset="0"/>
              </a:rPr>
              <a:t>For seven days you shall present an offering by fire </a:t>
            </a:r>
            <a:r>
              <a:rPr lang="en-US" sz="1590" dirty="0" smtClean="0">
                <a:latin typeface="Rockwell" panose="02060603020205020403" pitchFamily="18" charset="0"/>
              </a:rPr>
              <a:t>to the Lord. On the </a:t>
            </a:r>
            <a:r>
              <a:rPr lang="en-US" sz="1590" dirty="0">
                <a:latin typeface="Rockwell" panose="02060603020205020403" pitchFamily="18" charset="0"/>
              </a:rPr>
              <a:t>eighth day you shall have a holy convocation and present an offering by fire </a:t>
            </a:r>
            <a:r>
              <a:rPr lang="en-US" sz="1590" dirty="0" smtClean="0">
                <a:latin typeface="Rockwell" panose="02060603020205020403" pitchFamily="18" charset="0"/>
              </a:rPr>
              <a:t>to the Lord; </a:t>
            </a:r>
            <a:r>
              <a:rPr lang="en-US" sz="1590" dirty="0">
                <a:latin typeface="Rockwell" panose="02060603020205020403" pitchFamily="18" charset="0"/>
              </a:rPr>
              <a:t>it is an assembly. You shall do no </a:t>
            </a:r>
            <a:r>
              <a:rPr lang="en-US" sz="1590" dirty="0" smtClean="0">
                <a:latin typeface="Rockwell" panose="02060603020205020403" pitchFamily="18" charset="0"/>
              </a:rPr>
              <a:t>laborious </a:t>
            </a:r>
            <a:r>
              <a:rPr lang="en-US" sz="1590" dirty="0">
                <a:latin typeface="Rockwell" panose="02060603020205020403" pitchFamily="18" charset="0"/>
              </a:rPr>
              <a:t>work</a:t>
            </a:r>
            <a:r>
              <a:rPr lang="en-US" sz="1590" dirty="0" smtClean="0">
                <a:latin typeface="Rockwell" panose="02060603020205020403" pitchFamily="18" charset="0"/>
              </a:rPr>
              <a:t>.</a:t>
            </a:r>
          </a:p>
          <a:p>
            <a:pPr marL="0" indent="0">
              <a:buNone/>
            </a:pPr>
            <a:r>
              <a:rPr lang="en-US" sz="1590" b="1" dirty="0" smtClean="0">
                <a:latin typeface="Rockwell" panose="02060603020205020403" pitchFamily="18" charset="0"/>
              </a:rPr>
              <a:t>Lev 23:39-43</a:t>
            </a:r>
            <a:r>
              <a:rPr lang="en-US" sz="1590" dirty="0" smtClean="0">
                <a:latin typeface="Rockwell" panose="02060603020205020403" pitchFamily="18" charset="0"/>
              </a:rPr>
              <a:t> – “On exactly the fifteenth day of the seventh month, when you have gathered in the crops of the land, you shall celebrate the feast of the Lord for seven days, with a rest on the first day and a rest on the eighth day. </a:t>
            </a:r>
            <a:r>
              <a:rPr lang="en-US" sz="1590" b="1" baseline="30000" dirty="0" smtClean="0">
                <a:latin typeface="Rockwell" panose="02060603020205020403" pitchFamily="18" charset="0"/>
              </a:rPr>
              <a:t>40</a:t>
            </a:r>
            <a:r>
              <a:rPr lang="en-US" sz="1590" dirty="0" smtClean="0">
                <a:latin typeface="Rockwell" panose="02060603020205020403" pitchFamily="18" charset="0"/>
              </a:rPr>
              <a:t>Now on the first day you shall take for yourselves the foliage of beautiful trees, palm branches and boughs of leafy trees and willows of the brook, and you shall rejoice before the </a:t>
            </a:r>
            <a:r>
              <a:rPr lang="en-US" sz="1590" cap="small" dirty="0" smtClean="0">
                <a:latin typeface="Rockwell" panose="02060603020205020403" pitchFamily="18" charset="0"/>
              </a:rPr>
              <a:t>Lord</a:t>
            </a:r>
            <a:r>
              <a:rPr lang="en-US" sz="1590" dirty="0" smtClean="0">
                <a:latin typeface="Rockwell" panose="02060603020205020403" pitchFamily="18" charset="0"/>
              </a:rPr>
              <a:t> your God for seven days. </a:t>
            </a:r>
            <a:r>
              <a:rPr lang="en-US" sz="1590" b="1" baseline="30000" dirty="0" smtClean="0">
                <a:latin typeface="Rockwell" panose="02060603020205020403" pitchFamily="18" charset="0"/>
              </a:rPr>
              <a:t>41</a:t>
            </a:r>
            <a:r>
              <a:rPr lang="en-US" sz="1590" dirty="0" smtClean="0">
                <a:latin typeface="Rockwell" panose="02060603020205020403" pitchFamily="18" charset="0"/>
              </a:rPr>
              <a:t>You shall thus celebrate it as a feast to the </a:t>
            </a:r>
            <a:r>
              <a:rPr lang="en-US" sz="1590" cap="small" dirty="0" smtClean="0">
                <a:latin typeface="Rockwell" panose="02060603020205020403" pitchFamily="18" charset="0"/>
              </a:rPr>
              <a:t>Lord</a:t>
            </a:r>
            <a:r>
              <a:rPr lang="en-US" sz="1590" dirty="0" smtClean="0">
                <a:latin typeface="Rockwell" panose="02060603020205020403" pitchFamily="18" charset="0"/>
              </a:rPr>
              <a:t> for seven days in the year. It shall be a perpetual statute throughout your generations; you shall celebrate it in the seventh month. </a:t>
            </a:r>
            <a:r>
              <a:rPr lang="en-US" sz="1590" b="1" baseline="30000" dirty="0" smtClean="0">
                <a:latin typeface="Rockwell" panose="02060603020205020403" pitchFamily="18" charset="0"/>
              </a:rPr>
              <a:t>42</a:t>
            </a:r>
            <a:r>
              <a:rPr lang="en-US" sz="1590" dirty="0" smtClean="0">
                <a:latin typeface="Rockwell" panose="02060603020205020403" pitchFamily="18" charset="0"/>
              </a:rPr>
              <a:t>You shall</a:t>
            </a:r>
            <a:r>
              <a:rPr lang="en-US" sz="1590" dirty="0">
                <a:latin typeface="Rockwell" panose="02060603020205020403" pitchFamily="18" charset="0"/>
              </a:rPr>
              <a:t> </a:t>
            </a:r>
            <a:r>
              <a:rPr lang="en-US" sz="1590" dirty="0" smtClean="0">
                <a:latin typeface="Rockwell" panose="02060603020205020403" pitchFamily="18" charset="0"/>
              </a:rPr>
              <a:t>live in booths for seven days; all the native-born in Israel shall</a:t>
            </a:r>
            <a:r>
              <a:rPr lang="en-US" sz="1590" dirty="0">
                <a:latin typeface="Rockwell" panose="02060603020205020403" pitchFamily="18" charset="0"/>
              </a:rPr>
              <a:t> </a:t>
            </a:r>
            <a:r>
              <a:rPr lang="en-US" sz="1590" dirty="0" smtClean="0">
                <a:latin typeface="Rockwell" panose="02060603020205020403" pitchFamily="18" charset="0"/>
              </a:rPr>
              <a:t>live in booths,</a:t>
            </a:r>
            <a:r>
              <a:rPr lang="en-US" sz="1590" dirty="0">
                <a:latin typeface="Rockwell" panose="02060603020205020403" pitchFamily="18" charset="0"/>
              </a:rPr>
              <a:t> </a:t>
            </a:r>
            <a:r>
              <a:rPr lang="en-US" sz="1590" b="1" baseline="30000" dirty="0" smtClean="0">
                <a:latin typeface="Rockwell" panose="02060603020205020403" pitchFamily="18" charset="0"/>
              </a:rPr>
              <a:t>43</a:t>
            </a:r>
            <a:r>
              <a:rPr lang="en-US" sz="1590" dirty="0" smtClean="0">
                <a:latin typeface="Rockwell" panose="02060603020205020403" pitchFamily="18" charset="0"/>
              </a:rPr>
              <a:t>so that your generations may know that I had the sons of Israel live in booths when I brought them out from the land of Egypt. I am the Lord your God.’”</a:t>
            </a:r>
            <a:endParaRPr lang="en-US" sz="1590" dirty="0">
              <a:latin typeface="Rockwell" panose="02060603020205020403" pitchFamily="18" charset="0"/>
            </a:endParaRPr>
          </a:p>
        </p:txBody>
      </p:sp>
      <p:pic>
        <p:nvPicPr>
          <p:cNvPr id="15362" name="Picture 2" descr="Image result for feast of boo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 y="4803648"/>
            <a:ext cx="8961120" cy="205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7600" u="sng" dirty="0" smtClean="0">
                <a:latin typeface="Rockwell" panose="02060603020205020403" pitchFamily="18" charset="0"/>
              </a:rPr>
              <a:t>Fall Feasts Meaning</a:t>
            </a:r>
            <a:endParaRPr lang="en-US" sz="7600" u="sng" dirty="0">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104930" y="1128157"/>
            <a:ext cx="8904157" cy="2049758"/>
          </a:xfrm>
          <a:prstGeom prst="rect">
            <a:avLst/>
          </a:prstGeom>
        </p:spPr>
      </p:pic>
      <p:sp>
        <p:nvSpPr>
          <p:cNvPr id="3" name="Rectangle 2"/>
          <p:cNvSpPr/>
          <p:nvPr/>
        </p:nvSpPr>
        <p:spPr>
          <a:xfrm>
            <a:off x="104931" y="3283113"/>
            <a:ext cx="4743273" cy="3462486"/>
          </a:xfrm>
          <a:prstGeom prst="rect">
            <a:avLst/>
          </a:prstGeom>
          <a:ln w="28575">
            <a:solidFill>
              <a:schemeClr val="tx1"/>
            </a:solidFill>
          </a:ln>
        </p:spPr>
        <p:txBody>
          <a:bodyPr wrap="square">
            <a:spAutoFit/>
          </a:bodyPr>
          <a:lstStyle/>
          <a:p>
            <a:r>
              <a:rPr lang="en-US" sz="3000" b="1" u="sng" dirty="0" smtClean="0">
                <a:latin typeface="Rockwell" panose="02060603020205020403" pitchFamily="18" charset="0"/>
              </a:rPr>
              <a:t>Matt 24 </a:t>
            </a:r>
            <a:r>
              <a:rPr lang="en-US" sz="3000" b="1" u="sng" dirty="0">
                <a:latin typeface="Rockwell" panose="02060603020205020403" pitchFamily="18" charset="0"/>
              </a:rPr>
              <a:t>W</a:t>
            </a:r>
            <a:r>
              <a:rPr lang="en-US" sz="3000" b="1" u="sng" dirty="0" smtClean="0">
                <a:latin typeface="Rockwell" panose="02060603020205020403" pitchFamily="18" charset="0"/>
              </a:rPr>
              <a:t>arnings</a:t>
            </a:r>
            <a:r>
              <a:rPr lang="en-US" sz="3000" dirty="0" smtClean="0">
                <a:latin typeface="Rockwell" panose="02060603020205020403" pitchFamily="18" charset="0"/>
              </a:rPr>
              <a:t>:</a:t>
            </a:r>
          </a:p>
          <a:p>
            <a:pPr marL="342900" indent="-342900">
              <a:buFont typeface="Arial" panose="020B0604020202020204" pitchFamily="34" charset="0"/>
              <a:buChar char="•"/>
            </a:pPr>
            <a:r>
              <a:rPr lang="en-US" sz="2100" dirty="0">
                <a:latin typeface="Rockwell" panose="02060603020205020403" pitchFamily="18" charset="0"/>
              </a:rPr>
              <a:t>F</a:t>
            </a:r>
            <a:r>
              <a:rPr lang="en-US" sz="2100" dirty="0" smtClean="0">
                <a:latin typeface="Rockwell" panose="02060603020205020403" pitchFamily="18" charset="0"/>
              </a:rPr>
              <a:t>alse Messiahs – vs. 5</a:t>
            </a:r>
          </a:p>
          <a:p>
            <a:pPr marL="342900" indent="-342900">
              <a:buFont typeface="Arial" panose="020B0604020202020204" pitchFamily="34" charset="0"/>
              <a:buChar char="•"/>
            </a:pPr>
            <a:r>
              <a:rPr lang="en-US" sz="2100" dirty="0" smtClean="0">
                <a:latin typeface="Rockwell" panose="02060603020205020403" pitchFamily="18" charset="0"/>
              </a:rPr>
              <a:t>Wars – vs. 6</a:t>
            </a:r>
          </a:p>
          <a:p>
            <a:pPr marL="342900" indent="-342900">
              <a:buFont typeface="Arial" panose="020B0604020202020204" pitchFamily="34" charset="0"/>
              <a:buChar char="•"/>
            </a:pPr>
            <a:r>
              <a:rPr lang="en-US" sz="2100" dirty="0" smtClean="0">
                <a:latin typeface="Rockwell" panose="02060603020205020403" pitchFamily="18" charset="0"/>
              </a:rPr>
              <a:t>Famines &amp; earthquakes – vs. 7 </a:t>
            </a:r>
          </a:p>
          <a:p>
            <a:pPr marL="342900" indent="-342900">
              <a:buFont typeface="Arial" panose="020B0604020202020204" pitchFamily="34" charset="0"/>
              <a:buChar char="•"/>
            </a:pPr>
            <a:r>
              <a:rPr lang="en-US" sz="2100" dirty="0" smtClean="0">
                <a:latin typeface="Rockwell" panose="02060603020205020403" pitchFamily="18" charset="0"/>
              </a:rPr>
              <a:t>Persecution – vs. 9</a:t>
            </a:r>
          </a:p>
          <a:p>
            <a:pPr marL="342900" indent="-342900">
              <a:buFont typeface="Arial" panose="020B0604020202020204" pitchFamily="34" charset="0"/>
              <a:buChar char="•"/>
            </a:pPr>
            <a:r>
              <a:rPr lang="en-US" sz="2100" dirty="0" smtClean="0">
                <a:latin typeface="Rockwell" panose="02060603020205020403" pitchFamily="18" charset="0"/>
              </a:rPr>
              <a:t>Christians fall away – vs. 10</a:t>
            </a:r>
          </a:p>
          <a:p>
            <a:pPr marL="342900" indent="-342900">
              <a:buFont typeface="Arial" panose="020B0604020202020204" pitchFamily="34" charset="0"/>
              <a:buChar char="•"/>
            </a:pPr>
            <a:r>
              <a:rPr lang="en-US" sz="2100" dirty="0">
                <a:latin typeface="Rockwell" panose="02060603020205020403" pitchFamily="18" charset="0"/>
              </a:rPr>
              <a:t>F</a:t>
            </a:r>
            <a:r>
              <a:rPr lang="en-US" sz="2100" dirty="0" smtClean="0">
                <a:latin typeface="Rockwell" panose="02060603020205020403" pitchFamily="18" charset="0"/>
              </a:rPr>
              <a:t>alse prophecies- vs. 11</a:t>
            </a:r>
          </a:p>
          <a:p>
            <a:pPr marL="342900" indent="-342900">
              <a:buFont typeface="Arial" panose="020B0604020202020204" pitchFamily="34" charset="0"/>
              <a:buChar char="•"/>
            </a:pPr>
            <a:r>
              <a:rPr lang="en-US" sz="2100" dirty="0" smtClean="0">
                <a:latin typeface="Rockwell" panose="02060603020205020403" pitchFamily="18" charset="0"/>
              </a:rPr>
              <a:t>Lawlessness increases</a:t>
            </a:r>
          </a:p>
          <a:p>
            <a:pPr marL="342900" indent="-342900">
              <a:buFont typeface="Arial" panose="020B0604020202020204" pitchFamily="34" charset="0"/>
              <a:buChar char="•"/>
            </a:pPr>
            <a:r>
              <a:rPr lang="en-US" sz="2100" dirty="0" smtClean="0">
                <a:latin typeface="Rockwell" panose="02060603020205020403" pitchFamily="18" charset="0"/>
              </a:rPr>
              <a:t>Love grows cold – vs. 12</a:t>
            </a:r>
          </a:p>
          <a:p>
            <a:pPr marL="342900" indent="-342900">
              <a:buFont typeface="Arial" panose="020B0604020202020204" pitchFamily="34" charset="0"/>
              <a:buChar char="•"/>
            </a:pPr>
            <a:r>
              <a:rPr lang="en-US" sz="2100" dirty="0" smtClean="0">
                <a:latin typeface="Rockwell" panose="02060603020205020403" pitchFamily="18" charset="0"/>
              </a:rPr>
              <a:t>Abomination of </a:t>
            </a:r>
            <a:r>
              <a:rPr lang="en-US" sz="2100" dirty="0">
                <a:latin typeface="Rockwell" panose="02060603020205020403" pitchFamily="18" charset="0"/>
              </a:rPr>
              <a:t>D</a:t>
            </a:r>
            <a:r>
              <a:rPr lang="en-US" sz="2100" dirty="0" smtClean="0">
                <a:latin typeface="Rockwell" panose="02060603020205020403" pitchFamily="18" charset="0"/>
              </a:rPr>
              <a:t>esolation – vs. 15</a:t>
            </a:r>
            <a:endParaRPr lang="es-GT" sz="2100" dirty="0">
              <a:latin typeface="Rockwell" panose="02060603020205020403" pitchFamily="18" charset="0"/>
            </a:endParaRPr>
          </a:p>
        </p:txBody>
      </p:sp>
      <p:sp>
        <p:nvSpPr>
          <p:cNvPr id="5" name="Rectangle 4"/>
          <p:cNvSpPr/>
          <p:nvPr/>
        </p:nvSpPr>
        <p:spPr>
          <a:xfrm>
            <a:off x="4954249" y="3283113"/>
            <a:ext cx="4054839" cy="3277820"/>
          </a:xfrm>
          <a:prstGeom prst="rect">
            <a:avLst/>
          </a:prstGeom>
          <a:ln w="28575">
            <a:solidFill>
              <a:schemeClr val="tx1"/>
            </a:solidFill>
          </a:ln>
        </p:spPr>
        <p:txBody>
          <a:bodyPr wrap="square">
            <a:spAutoFit/>
          </a:bodyPr>
          <a:lstStyle/>
          <a:p>
            <a:r>
              <a:rPr lang="en-US" sz="2300" b="1" dirty="0" smtClean="0">
                <a:solidFill>
                  <a:srgbClr val="000000"/>
                </a:solidFill>
                <a:latin typeface="Rockwell" panose="02060603020205020403" pitchFamily="18" charset="0"/>
              </a:rPr>
              <a:t>Matt 24:15-16</a:t>
            </a:r>
            <a:r>
              <a:rPr lang="en-US" sz="2300" dirty="0" smtClean="0">
                <a:solidFill>
                  <a:srgbClr val="000000"/>
                </a:solidFill>
                <a:latin typeface="Rockwell" panose="02060603020205020403" pitchFamily="18" charset="0"/>
              </a:rPr>
              <a:t> – “</a:t>
            </a:r>
            <a:r>
              <a:rPr lang="en-US" sz="2300" b="1" baseline="30000" dirty="0" smtClean="0">
                <a:solidFill>
                  <a:srgbClr val="000000"/>
                </a:solidFill>
                <a:latin typeface="Rockwell" panose="02060603020205020403" pitchFamily="18" charset="0"/>
              </a:rPr>
              <a:t>15</a:t>
            </a:r>
            <a:r>
              <a:rPr lang="en-US" sz="2300" dirty="0" smtClean="0">
                <a:solidFill>
                  <a:srgbClr val="000000"/>
                </a:solidFill>
                <a:latin typeface="Rockwell" panose="02060603020205020403" pitchFamily="18" charset="0"/>
              </a:rPr>
              <a:t>Therefore </a:t>
            </a:r>
            <a:r>
              <a:rPr lang="en-US" sz="2300" dirty="0">
                <a:solidFill>
                  <a:srgbClr val="000000"/>
                </a:solidFill>
                <a:latin typeface="Rockwell" panose="02060603020205020403" pitchFamily="18" charset="0"/>
              </a:rPr>
              <a:t>when you </a:t>
            </a:r>
            <a:r>
              <a:rPr lang="en-US" sz="2300" dirty="0" smtClean="0">
                <a:solidFill>
                  <a:srgbClr val="000000"/>
                </a:solidFill>
                <a:latin typeface="Rockwell" panose="02060603020205020403" pitchFamily="18" charset="0"/>
              </a:rPr>
              <a:t>see the Abomination Of Desolation which was </a:t>
            </a:r>
            <a:r>
              <a:rPr lang="en-US" sz="2300" dirty="0">
                <a:solidFill>
                  <a:srgbClr val="000000"/>
                </a:solidFill>
                <a:latin typeface="Rockwell" panose="02060603020205020403" pitchFamily="18" charset="0"/>
              </a:rPr>
              <a:t>spoken of through Daniel the prophet, standing in the holy place (let the reader understand), </a:t>
            </a:r>
            <a:r>
              <a:rPr lang="en-US" sz="2300" b="1" baseline="30000" dirty="0" smtClean="0">
                <a:solidFill>
                  <a:srgbClr val="000000"/>
                </a:solidFill>
                <a:latin typeface="Rockwell" panose="02060603020205020403" pitchFamily="18" charset="0"/>
              </a:rPr>
              <a:t>16</a:t>
            </a:r>
            <a:r>
              <a:rPr lang="en-US" sz="2300" dirty="0" smtClean="0">
                <a:solidFill>
                  <a:srgbClr val="000000"/>
                </a:solidFill>
                <a:latin typeface="Rockwell" panose="02060603020205020403" pitchFamily="18" charset="0"/>
              </a:rPr>
              <a:t>then </a:t>
            </a:r>
            <a:r>
              <a:rPr lang="en-US" sz="2300" dirty="0">
                <a:solidFill>
                  <a:srgbClr val="000000"/>
                </a:solidFill>
                <a:latin typeface="Rockwell" panose="02060603020205020403" pitchFamily="18" charset="0"/>
              </a:rPr>
              <a:t>those who are in Judea must flee to the </a:t>
            </a:r>
            <a:r>
              <a:rPr lang="en-US" sz="2300" dirty="0" smtClean="0">
                <a:solidFill>
                  <a:srgbClr val="000000"/>
                </a:solidFill>
                <a:latin typeface="Rockwell" panose="02060603020205020403" pitchFamily="18" charset="0"/>
              </a:rPr>
              <a:t>mountains...”</a:t>
            </a:r>
            <a:endParaRPr lang="es-GT" sz="2300" dirty="0">
              <a:latin typeface="Rockwell" panose="02060603020205020403" pitchFamily="18" charset="0"/>
            </a:endParaRPr>
          </a:p>
        </p:txBody>
      </p:sp>
    </p:spTree>
    <p:extLst>
      <p:ext uri="{BB962C8B-B14F-4D97-AF65-F5344CB8AC3E}">
        <p14:creationId xmlns:p14="http://schemas.microsoft.com/office/powerpoint/2010/main" val="425404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7600" u="sng" dirty="0" smtClean="0">
                <a:latin typeface="Rockwell" panose="02060603020205020403" pitchFamily="18" charset="0"/>
              </a:rPr>
              <a:t>Fall Feasts Meaning</a:t>
            </a:r>
            <a:endParaRPr lang="en-US" sz="7600" u="sng" dirty="0">
              <a:latin typeface="Rockwell" panose="02060603020205020403" pitchFamily="18" charset="0"/>
            </a:endParaRPr>
          </a:p>
        </p:txBody>
      </p:sp>
      <p:pic>
        <p:nvPicPr>
          <p:cNvPr id="1026" name="Picture 2" descr="Image result for bible days of venge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30" y="1128158"/>
            <a:ext cx="2998034" cy="19389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7896" y="1128157"/>
            <a:ext cx="5853658" cy="1938992"/>
          </a:xfrm>
          <a:prstGeom prst="rect">
            <a:avLst/>
          </a:prstGeom>
          <a:ln w="28575">
            <a:solidFill>
              <a:schemeClr val="tx1"/>
            </a:solidFill>
          </a:ln>
        </p:spPr>
        <p:txBody>
          <a:bodyPr wrap="square">
            <a:spAutoFit/>
          </a:bodyPr>
          <a:lstStyle/>
          <a:p>
            <a:r>
              <a:rPr lang="en-US" sz="2000" b="1" dirty="0" smtClean="0">
                <a:solidFill>
                  <a:srgbClr val="000000"/>
                </a:solidFill>
                <a:latin typeface="Rockwell" panose="02060603020205020403" pitchFamily="18" charset="0"/>
              </a:rPr>
              <a:t>Luke 21:21-22</a:t>
            </a:r>
            <a:r>
              <a:rPr lang="en-US" sz="2000" dirty="0" smtClean="0">
                <a:solidFill>
                  <a:srgbClr val="000000"/>
                </a:solidFill>
                <a:latin typeface="Rockwell" panose="02060603020205020403" pitchFamily="18" charset="0"/>
              </a:rPr>
              <a:t> – “</a:t>
            </a:r>
            <a:r>
              <a:rPr lang="en-US" sz="2000" b="1" baseline="30000" dirty="0" smtClean="0">
                <a:solidFill>
                  <a:srgbClr val="000000"/>
                </a:solidFill>
                <a:latin typeface="Rockwell" panose="02060603020205020403" pitchFamily="18" charset="0"/>
              </a:rPr>
              <a:t>21</a:t>
            </a:r>
            <a:r>
              <a:rPr lang="en-US" sz="2000" dirty="0" smtClean="0">
                <a:solidFill>
                  <a:srgbClr val="000000"/>
                </a:solidFill>
                <a:latin typeface="Rockwell" panose="02060603020205020403" pitchFamily="18" charset="0"/>
              </a:rPr>
              <a:t>Then </a:t>
            </a:r>
            <a:r>
              <a:rPr lang="en-US" sz="2000" dirty="0">
                <a:solidFill>
                  <a:srgbClr val="000000"/>
                </a:solidFill>
                <a:latin typeface="Rockwell" panose="02060603020205020403" pitchFamily="18" charset="0"/>
              </a:rPr>
              <a:t>those who are in Judea must flee to the mountains, and those who are in the midst </a:t>
            </a:r>
            <a:r>
              <a:rPr lang="en-US" sz="2000" dirty="0" smtClean="0">
                <a:solidFill>
                  <a:srgbClr val="000000"/>
                </a:solidFill>
                <a:latin typeface="Rockwell" panose="02060603020205020403" pitchFamily="18" charset="0"/>
              </a:rPr>
              <a:t>of the </a:t>
            </a:r>
            <a:r>
              <a:rPr lang="en-US" sz="2000" dirty="0">
                <a:solidFill>
                  <a:srgbClr val="000000"/>
                </a:solidFill>
                <a:latin typeface="Rockwell" panose="02060603020205020403" pitchFamily="18" charset="0"/>
              </a:rPr>
              <a:t>city must leave</a:t>
            </a:r>
            <a:r>
              <a:rPr lang="en-US" sz="2000" dirty="0" smtClean="0">
                <a:solidFill>
                  <a:srgbClr val="000000"/>
                </a:solidFill>
                <a:latin typeface="Rockwell" panose="02060603020205020403" pitchFamily="18" charset="0"/>
              </a:rPr>
              <a:t>, and those who are </a:t>
            </a:r>
            <a:r>
              <a:rPr lang="en-US" sz="2000" dirty="0">
                <a:solidFill>
                  <a:srgbClr val="000000"/>
                </a:solidFill>
                <a:latin typeface="Rockwell" panose="02060603020205020403" pitchFamily="18" charset="0"/>
              </a:rPr>
              <a:t>in the country must not </a:t>
            </a:r>
            <a:r>
              <a:rPr lang="en-US" sz="2000" dirty="0" smtClean="0">
                <a:solidFill>
                  <a:srgbClr val="000000"/>
                </a:solidFill>
                <a:latin typeface="Rockwell" panose="02060603020205020403" pitchFamily="18" charset="0"/>
              </a:rPr>
              <a:t>enter the city; </a:t>
            </a:r>
            <a:r>
              <a:rPr lang="en-US" sz="2000" b="1" baseline="30000" dirty="0" smtClean="0">
                <a:solidFill>
                  <a:srgbClr val="000000"/>
                </a:solidFill>
                <a:latin typeface="Rockwell" panose="02060603020205020403" pitchFamily="18" charset="0"/>
              </a:rPr>
              <a:t>22</a:t>
            </a:r>
            <a:r>
              <a:rPr lang="en-US" sz="2000" dirty="0" smtClean="0">
                <a:solidFill>
                  <a:srgbClr val="000000"/>
                </a:solidFill>
                <a:latin typeface="Rockwell" panose="02060603020205020403" pitchFamily="18" charset="0"/>
              </a:rPr>
              <a:t>because </a:t>
            </a:r>
            <a:r>
              <a:rPr lang="en-US" sz="2000" dirty="0">
                <a:solidFill>
                  <a:srgbClr val="000000"/>
                </a:solidFill>
                <a:latin typeface="Rockwell" panose="02060603020205020403" pitchFamily="18" charset="0"/>
              </a:rPr>
              <a:t>these are </a:t>
            </a:r>
            <a:r>
              <a:rPr lang="en-US" sz="2000" u="sng" dirty="0">
                <a:solidFill>
                  <a:srgbClr val="000000"/>
                </a:solidFill>
                <a:latin typeface="Rockwell" panose="02060603020205020403" pitchFamily="18" charset="0"/>
              </a:rPr>
              <a:t>days of vengeance</a:t>
            </a:r>
            <a:r>
              <a:rPr lang="en-US" sz="2000" dirty="0">
                <a:solidFill>
                  <a:srgbClr val="000000"/>
                </a:solidFill>
                <a:latin typeface="Rockwell" panose="02060603020205020403" pitchFamily="18" charset="0"/>
              </a:rPr>
              <a:t>, so that all things which are written will be fulfilled</a:t>
            </a:r>
            <a:r>
              <a:rPr lang="en-US" sz="2000" dirty="0" smtClean="0">
                <a:solidFill>
                  <a:srgbClr val="000000"/>
                </a:solidFill>
                <a:latin typeface="Rockwell" panose="02060603020205020403" pitchFamily="18" charset="0"/>
              </a:rPr>
              <a:t>.”</a:t>
            </a:r>
          </a:p>
        </p:txBody>
      </p:sp>
      <p:sp>
        <p:nvSpPr>
          <p:cNvPr id="7" name="Rectangle 6"/>
          <p:cNvSpPr/>
          <p:nvPr/>
        </p:nvSpPr>
        <p:spPr>
          <a:xfrm>
            <a:off x="104930" y="3184677"/>
            <a:ext cx="8956624" cy="3613297"/>
          </a:xfrm>
          <a:prstGeom prst="rect">
            <a:avLst/>
          </a:prstGeom>
          <a:ln w="28575">
            <a:solidFill>
              <a:schemeClr val="tx1"/>
            </a:solidFill>
          </a:ln>
        </p:spPr>
        <p:txBody>
          <a:bodyPr wrap="square">
            <a:spAutoFit/>
          </a:bodyPr>
          <a:lstStyle/>
          <a:p>
            <a:r>
              <a:rPr lang="en-US" sz="1760" b="1" dirty="0">
                <a:latin typeface="Rockwell" panose="02060603020205020403" pitchFamily="18" charset="0"/>
              </a:rPr>
              <a:t>Dan 9:24-27</a:t>
            </a:r>
            <a:r>
              <a:rPr lang="en-US" sz="1760" dirty="0">
                <a:latin typeface="Rockwell" panose="02060603020205020403" pitchFamily="18" charset="0"/>
              </a:rPr>
              <a:t> – </a:t>
            </a:r>
            <a:r>
              <a:rPr lang="en-US" sz="1760" dirty="0" smtClean="0">
                <a:latin typeface="Rockwell" panose="02060603020205020403" pitchFamily="18" charset="0"/>
              </a:rPr>
              <a:t>“</a:t>
            </a:r>
            <a:r>
              <a:rPr lang="en-US" sz="1760" b="1" baseline="30000" dirty="0" smtClean="0">
                <a:latin typeface="Rockwell" panose="02060603020205020403" pitchFamily="18" charset="0"/>
              </a:rPr>
              <a:t>24</a:t>
            </a:r>
            <a:r>
              <a:rPr lang="en-US" sz="1760" dirty="0" smtClean="0">
                <a:latin typeface="Rockwell" panose="02060603020205020403" pitchFamily="18" charset="0"/>
              </a:rPr>
              <a:t>Seventy weeks </a:t>
            </a:r>
            <a:r>
              <a:rPr lang="en-US" sz="1760" dirty="0">
                <a:latin typeface="Rockwell" panose="02060603020205020403" pitchFamily="18" charset="0"/>
              </a:rPr>
              <a:t>have been decreed for your people and your holy city, </a:t>
            </a:r>
            <a:r>
              <a:rPr lang="en-US" sz="1760" dirty="0" smtClean="0">
                <a:latin typeface="Rockwell" panose="02060603020205020403" pitchFamily="18" charset="0"/>
              </a:rPr>
              <a:t>to finish </a:t>
            </a:r>
            <a:r>
              <a:rPr lang="en-US" sz="1760" dirty="0">
                <a:latin typeface="Rockwell" panose="02060603020205020403" pitchFamily="18" charset="0"/>
              </a:rPr>
              <a:t>the transgression, </a:t>
            </a:r>
            <a:r>
              <a:rPr lang="en-US" sz="1760" dirty="0" smtClean="0">
                <a:latin typeface="Rockwell" panose="02060603020205020403" pitchFamily="18" charset="0"/>
              </a:rPr>
              <a:t>to make </a:t>
            </a:r>
            <a:r>
              <a:rPr lang="en-US" sz="1760" dirty="0">
                <a:latin typeface="Rockwell" panose="02060603020205020403" pitchFamily="18" charset="0"/>
              </a:rPr>
              <a:t>an end of sin, to make atonement for iniquity, to bring in everlasting righteousness, to seal up vision </a:t>
            </a:r>
            <a:r>
              <a:rPr lang="en-US" sz="1760" dirty="0" smtClean="0">
                <a:latin typeface="Rockwell" panose="02060603020205020403" pitchFamily="18" charset="0"/>
              </a:rPr>
              <a:t>and prophecy </a:t>
            </a:r>
            <a:r>
              <a:rPr lang="en-US" sz="1760" dirty="0">
                <a:latin typeface="Rockwell" panose="02060603020205020403" pitchFamily="18" charset="0"/>
              </a:rPr>
              <a:t>and to anoint the most holy place. </a:t>
            </a:r>
            <a:r>
              <a:rPr lang="en-US" sz="1760" b="1" baseline="30000" dirty="0" smtClean="0">
                <a:latin typeface="Rockwell" panose="02060603020205020403" pitchFamily="18" charset="0"/>
              </a:rPr>
              <a:t>25</a:t>
            </a:r>
            <a:r>
              <a:rPr lang="en-US" sz="1760" dirty="0" smtClean="0">
                <a:latin typeface="Rockwell" panose="02060603020205020403" pitchFamily="18" charset="0"/>
              </a:rPr>
              <a:t>So </a:t>
            </a:r>
            <a:r>
              <a:rPr lang="en-US" sz="1760" dirty="0">
                <a:latin typeface="Rockwell" panose="02060603020205020403" pitchFamily="18" charset="0"/>
              </a:rPr>
              <a:t>you are to know and discern that from the issuing of </a:t>
            </a:r>
            <a:r>
              <a:rPr lang="en-US" sz="1760" dirty="0" smtClean="0">
                <a:latin typeface="Rockwell" panose="02060603020205020403" pitchFamily="18" charset="0"/>
              </a:rPr>
              <a:t>a decree </a:t>
            </a:r>
            <a:r>
              <a:rPr lang="en-US" sz="1760" dirty="0">
                <a:latin typeface="Rockwell" panose="02060603020205020403" pitchFamily="18" charset="0"/>
              </a:rPr>
              <a:t>to restore and rebuild Jerusalem </a:t>
            </a:r>
            <a:r>
              <a:rPr lang="en-US" sz="1760" dirty="0" smtClean="0">
                <a:latin typeface="Rockwell" panose="02060603020205020403" pitchFamily="18" charset="0"/>
              </a:rPr>
              <a:t>until Messiah </a:t>
            </a:r>
            <a:r>
              <a:rPr lang="en-US" sz="1760" dirty="0">
                <a:latin typeface="Rockwell" panose="02060603020205020403" pitchFamily="18" charset="0"/>
              </a:rPr>
              <a:t>the Prince there </a:t>
            </a:r>
            <a:r>
              <a:rPr lang="en-US" sz="1760" dirty="0" smtClean="0">
                <a:latin typeface="Rockwell" panose="02060603020205020403" pitchFamily="18" charset="0"/>
              </a:rPr>
              <a:t>will be seven weeks </a:t>
            </a:r>
            <a:r>
              <a:rPr lang="en-US" sz="1760" dirty="0">
                <a:latin typeface="Rockwell" panose="02060603020205020403" pitchFamily="18" charset="0"/>
              </a:rPr>
              <a:t>and sixty-two weeks; it will be built again, </a:t>
            </a:r>
            <a:r>
              <a:rPr lang="en-US" sz="1760" dirty="0" smtClean="0">
                <a:latin typeface="Rockwell" panose="02060603020205020403" pitchFamily="18" charset="0"/>
              </a:rPr>
              <a:t>with plaza </a:t>
            </a:r>
            <a:r>
              <a:rPr lang="en-US" sz="1760" dirty="0">
                <a:latin typeface="Rockwell" panose="02060603020205020403" pitchFamily="18" charset="0"/>
              </a:rPr>
              <a:t>and moat, even in times </a:t>
            </a:r>
            <a:r>
              <a:rPr lang="en-US" sz="1760" dirty="0" smtClean="0">
                <a:latin typeface="Rockwell" panose="02060603020205020403" pitchFamily="18" charset="0"/>
              </a:rPr>
              <a:t>of distress. </a:t>
            </a:r>
            <a:r>
              <a:rPr lang="en-US" sz="1760" b="1" baseline="30000" dirty="0" smtClean="0">
                <a:latin typeface="Rockwell" panose="02060603020205020403" pitchFamily="18" charset="0"/>
              </a:rPr>
              <a:t>26</a:t>
            </a:r>
            <a:r>
              <a:rPr lang="en-US" sz="1760" dirty="0" smtClean="0">
                <a:latin typeface="Rockwell" panose="02060603020205020403" pitchFamily="18" charset="0"/>
              </a:rPr>
              <a:t>Then </a:t>
            </a:r>
            <a:r>
              <a:rPr lang="en-US" sz="1760" dirty="0">
                <a:latin typeface="Rockwell" panose="02060603020205020403" pitchFamily="18" charset="0"/>
              </a:rPr>
              <a:t>after the sixty-two weeks </a:t>
            </a:r>
            <a:r>
              <a:rPr lang="en-US" sz="1760" dirty="0" smtClean="0">
                <a:latin typeface="Rockwell" panose="02060603020205020403" pitchFamily="18" charset="0"/>
              </a:rPr>
              <a:t>the Messiah </a:t>
            </a:r>
            <a:r>
              <a:rPr lang="en-US" sz="1760" dirty="0">
                <a:latin typeface="Rockwell" panose="02060603020205020403" pitchFamily="18" charset="0"/>
              </a:rPr>
              <a:t>will be cut off and </a:t>
            </a:r>
            <a:r>
              <a:rPr lang="en-US" sz="1760" dirty="0" smtClean="0">
                <a:latin typeface="Rockwell" panose="02060603020205020403" pitchFamily="18" charset="0"/>
              </a:rPr>
              <a:t>have nothing</a:t>
            </a:r>
            <a:r>
              <a:rPr lang="en-US" sz="1760" dirty="0">
                <a:latin typeface="Rockwell" panose="02060603020205020403" pitchFamily="18" charset="0"/>
              </a:rPr>
              <a:t>, and the people of the prince who is to come will destroy the city and the sanctuary. </a:t>
            </a:r>
            <a:r>
              <a:rPr lang="en-US" sz="1760" dirty="0" smtClean="0">
                <a:latin typeface="Rockwell" panose="02060603020205020403" pitchFamily="18" charset="0"/>
              </a:rPr>
              <a:t>And its end will come with </a:t>
            </a:r>
            <a:r>
              <a:rPr lang="en-US" sz="1760" dirty="0">
                <a:latin typeface="Rockwell" panose="02060603020205020403" pitchFamily="18" charset="0"/>
              </a:rPr>
              <a:t>a flood; even to the </a:t>
            </a:r>
            <a:r>
              <a:rPr lang="en-US" sz="1760" dirty="0" smtClean="0">
                <a:latin typeface="Rockwell" panose="02060603020205020403" pitchFamily="18" charset="0"/>
              </a:rPr>
              <a:t>end there </a:t>
            </a:r>
            <a:r>
              <a:rPr lang="en-US" sz="1760" dirty="0">
                <a:latin typeface="Rockwell" panose="02060603020205020403" pitchFamily="18" charset="0"/>
              </a:rPr>
              <a:t>will be war; desolations are </a:t>
            </a:r>
            <a:r>
              <a:rPr lang="en-US" sz="1760" dirty="0" smtClean="0">
                <a:latin typeface="Rockwell" panose="02060603020205020403" pitchFamily="18" charset="0"/>
              </a:rPr>
              <a:t>determined. And </a:t>
            </a:r>
            <a:r>
              <a:rPr lang="en-US" sz="1760" dirty="0">
                <a:latin typeface="Rockwell" panose="02060603020205020403" pitchFamily="18" charset="0"/>
              </a:rPr>
              <a:t>he will make a firm covenant with the many for one week, but in the middle of the week he will put a stop to sacrifice and grain offering; and on the wing </a:t>
            </a:r>
            <a:r>
              <a:rPr lang="en-US" sz="1760" dirty="0" smtClean="0">
                <a:latin typeface="Rockwell" panose="02060603020205020403" pitchFamily="18" charset="0"/>
              </a:rPr>
              <a:t>of abominations</a:t>
            </a:r>
            <a:r>
              <a:rPr lang="en-US" sz="1760" dirty="0">
                <a:latin typeface="Rockwell" panose="02060603020205020403" pitchFamily="18" charset="0"/>
              </a:rPr>
              <a:t> will come one </a:t>
            </a:r>
            <a:r>
              <a:rPr lang="en-US" sz="1760" dirty="0" smtClean="0">
                <a:latin typeface="Rockwell" panose="02060603020205020403" pitchFamily="18" charset="0"/>
              </a:rPr>
              <a:t>who makes </a:t>
            </a:r>
            <a:r>
              <a:rPr lang="en-US" sz="1760" dirty="0">
                <a:latin typeface="Rockwell" panose="02060603020205020403" pitchFamily="18" charset="0"/>
              </a:rPr>
              <a:t>desolate, even until a complete destruction, one that is decreed, is poured out on the one </a:t>
            </a:r>
            <a:r>
              <a:rPr lang="en-US" sz="1760" dirty="0" smtClean="0">
                <a:latin typeface="Rockwell" panose="02060603020205020403" pitchFamily="18" charset="0"/>
              </a:rPr>
              <a:t>who makes </a:t>
            </a:r>
            <a:r>
              <a:rPr lang="en-US" sz="1760" dirty="0">
                <a:latin typeface="Rockwell" panose="02060603020205020403" pitchFamily="18" charset="0"/>
              </a:rPr>
              <a:t>desolate.”</a:t>
            </a:r>
            <a:endParaRPr lang="es-GT" sz="1760" dirty="0">
              <a:latin typeface="Rockwell" panose="02060603020205020403" pitchFamily="18" charset="0"/>
            </a:endParaRPr>
          </a:p>
        </p:txBody>
      </p:sp>
    </p:spTree>
    <p:extLst>
      <p:ext uri="{BB962C8B-B14F-4D97-AF65-F5344CB8AC3E}">
        <p14:creationId xmlns:p14="http://schemas.microsoft.com/office/powerpoint/2010/main" val="37140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7600" u="sng" dirty="0" smtClean="0">
                <a:latin typeface="Rockwell" panose="02060603020205020403" pitchFamily="18" charset="0"/>
              </a:rPr>
              <a:t>Fall Feasts Meaning</a:t>
            </a:r>
            <a:endParaRPr lang="en-US" sz="7600" u="sng" dirty="0">
              <a:latin typeface="Rockwell" panose="02060603020205020403" pitchFamily="18" charset="0"/>
            </a:endParaRPr>
          </a:p>
        </p:txBody>
      </p:sp>
      <p:sp>
        <p:nvSpPr>
          <p:cNvPr id="3" name="Rectangle 2"/>
          <p:cNvSpPr/>
          <p:nvPr/>
        </p:nvSpPr>
        <p:spPr>
          <a:xfrm>
            <a:off x="127415" y="1128157"/>
            <a:ext cx="8911653" cy="707886"/>
          </a:xfrm>
          <a:prstGeom prst="rect">
            <a:avLst/>
          </a:prstGeom>
          <a:ln w="28575">
            <a:solidFill>
              <a:schemeClr val="tx1"/>
            </a:solidFill>
          </a:ln>
        </p:spPr>
        <p:txBody>
          <a:bodyPr wrap="square">
            <a:spAutoFit/>
          </a:bodyPr>
          <a:lstStyle/>
          <a:p>
            <a:r>
              <a:rPr lang="en-US" sz="2000" b="1" dirty="0">
                <a:latin typeface="Rockwell" panose="02060603020205020403" pitchFamily="18" charset="0"/>
              </a:rPr>
              <a:t>Matt 24:14</a:t>
            </a:r>
            <a:r>
              <a:rPr lang="en-US" sz="2000" dirty="0">
                <a:latin typeface="Rockwell" panose="02060603020205020403" pitchFamily="18" charset="0"/>
              </a:rPr>
              <a:t> – “This gospel of the kingdom shall be preached in the whole world as a testimony to all the nations, and then the end will come.”</a:t>
            </a:r>
            <a:endParaRPr lang="es-GT" sz="2000" dirty="0">
              <a:latin typeface="Rockwell" panose="02060603020205020403" pitchFamily="18" charset="0"/>
            </a:endParaRPr>
          </a:p>
        </p:txBody>
      </p:sp>
      <p:pic>
        <p:nvPicPr>
          <p:cNvPr id="1026" name="Picture 2" descr="Image result for Christians flee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15" y="1927674"/>
            <a:ext cx="2870618" cy="4801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17954" y="1927673"/>
            <a:ext cx="5921114" cy="4801314"/>
          </a:xfrm>
          <a:prstGeom prst="rect">
            <a:avLst/>
          </a:prstGeom>
          <a:ln w="28575">
            <a:solidFill>
              <a:schemeClr val="tx1"/>
            </a:solidFill>
          </a:ln>
        </p:spPr>
        <p:txBody>
          <a:bodyPr wrap="square">
            <a:spAutoFit/>
          </a:bodyPr>
          <a:lstStyle/>
          <a:p>
            <a:r>
              <a:rPr lang="en-US" b="1" dirty="0">
                <a:latin typeface="Rockwell" panose="02060603020205020403" pitchFamily="18" charset="0"/>
              </a:rPr>
              <a:t>John </a:t>
            </a:r>
            <a:r>
              <a:rPr lang="en-US" b="1" dirty="0" smtClean="0">
                <a:latin typeface="Rockwell" panose="02060603020205020403" pitchFamily="18" charset="0"/>
              </a:rPr>
              <a:t>4:21,23</a:t>
            </a:r>
            <a:r>
              <a:rPr lang="en-US" dirty="0" smtClean="0">
                <a:latin typeface="Rockwell" panose="02060603020205020403" pitchFamily="18" charset="0"/>
              </a:rPr>
              <a:t> </a:t>
            </a:r>
            <a:r>
              <a:rPr lang="en-US" dirty="0">
                <a:latin typeface="Rockwell" panose="02060603020205020403" pitchFamily="18" charset="0"/>
              </a:rPr>
              <a:t>– “Jesus said to her, ‘Woman, believe Me, an hour is coming when neither in this mountain nor in Jerusalem will you worship the </a:t>
            </a:r>
            <a:r>
              <a:rPr lang="en-US" dirty="0" smtClean="0">
                <a:latin typeface="Rockwell" panose="02060603020205020403" pitchFamily="18" charset="0"/>
              </a:rPr>
              <a:t>Father…But</a:t>
            </a:r>
            <a:r>
              <a:rPr lang="en-US" dirty="0">
                <a:latin typeface="Rockwell" panose="02060603020205020403" pitchFamily="18" charset="0"/>
              </a:rPr>
              <a:t> an hour is coming, and now is, when the true worshipers will worship the Father in spirit and truth; for such people the Father seeks to be His worshipers</a:t>
            </a:r>
            <a:r>
              <a:rPr lang="en-US" dirty="0" smtClean="0">
                <a:latin typeface="Rockwell" panose="02060603020205020403" pitchFamily="18" charset="0"/>
              </a:rPr>
              <a:t>.’”</a:t>
            </a:r>
          </a:p>
          <a:p>
            <a:r>
              <a:rPr lang="en-US" b="1" dirty="0">
                <a:latin typeface="Rockwell" panose="02060603020205020403" pitchFamily="18" charset="0"/>
              </a:rPr>
              <a:t>Zech 14:16-18</a:t>
            </a:r>
            <a:r>
              <a:rPr lang="en-US" dirty="0">
                <a:latin typeface="Rockwell" panose="02060603020205020403" pitchFamily="18" charset="0"/>
              </a:rPr>
              <a:t> – “Then it will come about that any who are left of all the nations that went against Jerusalem will go up from year to year to worship the King</a:t>
            </a:r>
            <a:r>
              <a:rPr lang="en-US" dirty="0" smtClean="0">
                <a:latin typeface="Rockwell" panose="02060603020205020403" pitchFamily="18" charset="0"/>
              </a:rPr>
              <a:t>, the Lord of hosts, </a:t>
            </a:r>
            <a:r>
              <a:rPr lang="en-US" dirty="0">
                <a:latin typeface="Rockwell" panose="02060603020205020403" pitchFamily="18" charset="0"/>
              </a:rPr>
              <a:t>and to celebrate the Feast of Booths. And it will be that whichever of the families of the earth does not go up to Jerusalem to worship the King</a:t>
            </a:r>
            <a:r>
              <a:rPr lang="en-US" dirty="0" smtClean="0">
                <a:latin typeface="Rockwell" panose="02060603020205020403" pitchFamily="18" charset="0"/>
              </a:rPr>
              <a:t>, the Lord of host, there </a:t>
            </a:r>
            <a:r>
              <a:rPr lang="en-US" dirty="0">
                <a:latin typeface="Rockwell" panose="02060603020205020403" pitchFamily="18" charset="0"/>
              </a:rPr>
              <a:t>will be no rain on them.</a:t>
            </a:r>
            <a:r>
              <a:rPr lang="en-US" b="1" baseline="30000" dirty="0">
                <a:latin typeface="Rockwell" panose="02060603020205020403" pitchFamily="18" charset="0"/>
              </a:rPr>
              <a:t> </a:t>
            </a:r>
            <a:r>
              <a:rPr lang="en-US" dirty="0">
                <a:latin typeface="Rockwell" panose="02060603020205020403" pitchFamily="18" charset="0"/>
              </a:rPr>
              <a:t>If the family of Egypt does not go up or enter, then no rain </a:t>
            </a:r>
            <a:r>
              <a:rPr lang="en-US" dirty="0" smtClean="0">
                <a:latin typeface="Rockwell" panose="02060603020205020403" pitchFamily="18" charset="0"/>
              </a:rPr>
              <a:t>will fall on </a:t>
            </a:r>
            <a:r>
              <a:rPr lang="en-US" dirty="0">
                <a:latin typeface="Rockwell" panose="02060603020205020403" pitchFamily="18" charset="0"/>
              </a:rPr>
              <a:t>them; it will be the plague with </a:t>
            </a:r>
            <a:r>
              <a:rPr lang="en-US" dirty="0" smtClean="0">
                <a:latin typeface="Rockwell" panose="02060603020205020403" pitchFamily="18" charset="0"/>
              </a:rPr>
              <a:t>which the Lord smites the </a:t>
            </a:r>
            <a:r>
              <a:rPr lang="en-US" dirty="0">
                <a:latin typeface="Rockwell" panose="02060603020205020403" pitchFamily="18" charset="0"/>
              </a:rPr>
              <a:t>nations who do not go up to celebrate the Feast of Booths</a:t>
            </a:r>
            <a:r>
              <a:rPr lang="en-US" dirty="0" smtClean="0">
                <a:latin typeface="Rockwell" panose="02060603020205020403" pitchFamily="18" charset="0"/>
              </a:rPr>
              <a:t>.”</a:t>
            </a:r>
            <a:endParaRPr lang="es-GT" dirty="0">
              <a:latin typeface="Rockwell" panose="02060603020205020403" pitchFamily="18" charset="0"/>
            </a:endParaRPr>
          </a:p>
        </p:txBody>
      </p:sp>
    </p:spTree>
    <p:extLst>
      <p:ext uri="{BB962C8B-B14F-4D97-AF65-F5344CB8AC3E}">
        <p14:creationId xmlns:p14="http://schemas.microsoft.com/office/powerpoint/2010/main" val="7292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500" u="sng" dirty="0" smtClean="0">
                <a:latin typeface="Rockwell" panose="02060603020205020403" pitchFamily="18" charset="0"/>
              </a:rPr>
              <a:t>Sabbath Year</a:t>
            </a:r>
            <a:endParaRPr lang="en-US" sz="8500" u="sng" dirty="0">
              <a:latin typeface="Rockwell" panose="02060603020205020403" pitchFamily="18" charset="0"/>
            </a:endParaRPr>
          </a:p>
        </p:txBody>
      </p:sp>
      <p:pic>
        <p:nvPicPr>
          <p:cNvPr id="17410" name="Picture 2" descr="Image result for sabbath year 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0" y="4646951"/>
            <a:ext cx="8919149" cy="221104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104931" y="1122560"/>
            <a:ext cx="8919148" cy="3419460"/>
          </a:xfrm>
          <a:ln w="28575">
            <a:solidFill>
              <a:schemeClr val="tx1"/>
            </a:solidFill>
          </a:ln>
        </p:spPr>
        <p:txBody>
          <a:bodyPr>
            <a:noAutofit/>
          </a:bodyPr>
          <a:lstStyle/>
          <a:p>
            <a:pPr marL="0" indent="0">
              <a:buNone/>
            </a:pPr>
            <a:r>
              <a:rPr lang="en-US" sz="2000" b="1" dirty="0" smtClean="0">
                <a:latin typeface="Rockwell" panose="02060603020205020403" pitchFamily="18" charset="0"/>
              </a:rPr>
              <a:t>Lev 25:1-7</a:t>
            </a:r>
            <a:r>
              <a:rPr lang="en-US" sz="2000" dirty="0" smtClean="0">
                <a:latin typeface="Rockwell" panose="02060603020205020403" pitchFamily="18" charset="0"/>
              </a:rPr>
              <a:t> – “</a:t>
            </a:r>
            <a:r>
              <a:rPr lang="en-US" sz="2000" b="1" baseline="30000" dirty="0" smtClean="0">
                <a:latin typeface="Rockwell" panose="02060603020205020403" pitchFamily="18" charset="0"/>
              </a:rPr>
              <a:t>1</a:t>
            </a:r>
            <a:r>
              <a:rPr lang="en-US" sz="2000" dirty="0" smtClean="0">
                <a:latin typeface="Rockwell" panose="02060603020205020403" pitchFamily="18" charset="0"/>
              </a:rPr>
              <a:t>The</a:t>
            </a:r>
            <a:r>
              <a:rPr lang="en-US" sz="2000" dirty="0">
                <a:latin typeface="Rockwell" panose="02060603020205020403" pitchFamily="18" charset="0"/>
              </a:rPr>
              <a:t> </a:t>
            </a:r>
            <a:r>
              <a:rPr lang="en-US" sz="2000" cap="small" dirty="0">
                <a:latin typeface="Rockwell" panose="02060603020205020403" pitchFamily="18" charset="0"/>
              </a:rPr>
              <a:t>Lord</a:t>
            </a:r>
            <a:r>
              <a:rPr lang="en-US" sz="2000" dirty="0">
                <a:latin typeface="Rockwell" panose="02060603020205020403" pitchFamily="18" charset="0"/>
              </a:rPr>
              <a:t> then spoke to </a:t>
            </a:r>
            <a:r>
              <a:rPr lang="en-US" sz="2000" dirty="0" smtClean="0">
                <a:latin typeface="Rockwell" panose="02060603020205020403" pitchFamily="18" charset="0"/>
              </a:rPr>
              <a:t>Moses</a:t>
            </a:r>
            <a:r>
              <a:rPr lang="en-US" sz="2000" dirty="0">
                <a:latin typeface="Rockwell" panose="02060603020205020403" pitchFamily="18" charset="0"/>
              </a:rPr>
              <a:t> </a:t>
            </a:r>
            <a:r>
              <a:rPr lang="en-US" sz="2000" dirty="0" smtClean="0">
                <a:latin typeface="Rockwell" panose="02060603020205020403" pitchFamily="18" charset="0"/>
              </a:rPr>
              <a:t>at </a:t>
            </a:r>
            <a:r>
              <a:rPr lang="en-US" sz="2000" dirty="0">
                <a:latin typeface="Rockwell" panose="02060603020205020403" pitchFamily="18" charset="0"/>
              </a:rPr>
              <a:t>Mount Sinai, saying</a:t>
            </a:r>
            <a:r>
              <a:rPr lang="en-US" sz="2000" dirty="0" smtClean="0">
                <a:latin typeface="Rockwell" panose="02060603020205020403" pitchFamily="18" charset="0"/>
              </a:rPr>
              <a:t>, “</a:t>
            </a:r>
            <a:r>
              <a:rPr lang="en-US" sz="2000" b="1" baseline="30000" dirty="0" smtClean="0">
                <a:latin typeface="Rockwell" panose="02060603020205020403" pitchFamily="18" charset="0"/>
              </a:rPr>
              <a:t>2</a:t>
            </a:r>
            <a:r>
              <a:rPr lang="en-US" sz="2000" dirty="0" smtClean="0">
                <a:latin typeface="Rockwell" panose="02060603020205020403" pitchFamily="18" charset="0"/>
              </a:rPr>
              <a:t>Speak </a:t>
            </a:r>
            <a:r>
              <a:rPr lang="en-US" sz="2000" dirty="0">
                <a:latin typeface="Rockwell" panose="02060603020205020403" pitchFamily="18" charset="0"/>
              </a:rPr>
              <a:t>to </a:t>
            </a:r>
            <a:r>
              <a:rPr lang="en-US" sz="2000" dirty="0" smtClean="0">
                <a:latin typeface="Rockwell" panose="02060603020205020403" pitchFamily="18" charset="0"/>
              </a:rPr>
              <a:t>the son of Israel and </a:t>
            </a:r>
            <a:r>
              <a:rPr lang="en-US" sz="2000" dirty="0">
                <a:latin typeface="Rockwell" panose="02060603020205020403" pitchFamily="18" charset="0"/>
              </a:rPr>
              <a:t>say to them, ‘When you come into the land which I shall give you, then the land shall have a sabbath </a:t>
            </a:r>
            <a:r>
              <a:rPr lang="en-US" sz="2000" dirty="0" smtClean="0">
                <a:latin typeface="Rockwell" panose="02060603020205020403" pitchFamily="18" charset="0"/>
              </a:rPr>
              <a:t>to the Lord. </a:t>
            </a:r>
            <a:r>
              <a:rPr lang="en-US" sz="2000" b="1" baseline="30000" dirty="0" smtClean="0">
                <a:latin typeface="Rockwell" panose="02060603020205020403" pitchFamily="18" charset="0"/>
              </a:rPr>
              <a:t>3</a:t>
            </a:r>
            <a:r>
              <a:rPr lang="en-US" sz="2000" dirty="0" smtClean="0">
                <a:latin typeface="Rockwell" panose="02060603020205020403" pitchFamily="18" charset="0"/>
              </a:rPr>
              <a:t>Six </a:t>
            </a:r>
            <a:r>
              <a:rPr lang="en-US" sz="2000" dirty="0">
                <a:latin typeface="Rockwell" panose="02060603020205020403" pitchFamily="18" charset="0"/>
              </a:rPr>
              <a:t>years you shall sow your field, and six years you shall prune your vineyard and gather in its crop, </a:t>
            </a:r>
            <a:r>
              <a:rPr lang="en-US" sz="2000" b="1" baseline="30000" dirty="0" smtClean="0">
                <a:latin typeface="Rockwell" panose="02060603020205020403" pitchFamily="18" charset="0"/>
              </a:rPr>
              <a:t>4</a:t>
            </a:r>
            <a:r>
              <a:rPr lang="en-US" sz="2000" dirty="0" smtClean="0">
                <a:latin typeface="Rockwell" panose="02060603020205020403" pitchFamily="18" charset="0"/>
              </a:rPr>
              <a:t>but </a:t>
            </a:r>
            <a:r>
              <a:rPr lang="en-US" sz="2000" dirty="0">
                <a:latin typeface="Rockwell" panose="02060603020205020403" pitchFamily="18" charset="0"/>
              </a:rPr>
              <a:t>during the seventh year the land shall have a sabbath rest, a sabbath to the </a:t>
            </a:r>
            <a:r>
              <a:rPr lang="en-US" sz="2000" cap="small" dirty="0">
                <a:latin typeface="Rockwell" panose="02060603020205020403" pitchFamily="18" charset="0"/>
              </a:rPr>
              <a:t>Lord</a:t>
            </a:r>
            <a:r>
              <a:rPr lang="en-US" sz="2000" dirty="0">
                <a:latin typeface="Rockwell" panose="02060603020205020403" pitchFamily="18" charset="0"/>
              </a:rPr>
              <a:t>; you shall not sow your field nor prune </a:t>
            </a:r>
            <a:r>
              <a:rPr lang="en-US" sz="2000" dirty="0" smtClean="0">
                <a:latin typeface="Rockwell" panose="02060603020205020403" pitchFamily="18" charset="0"/>
              </a:rPr>
              <a:t>your vineyard. </a:t>
            </a:r>
            <a:r>
              <a:rPr lang="en-US" sz="2000" b="1" baseline="30000" dirty="0" smtClean="0">
                <a:latin typeface="Rockwell" panose="02060603020205020403" pitchFamily="18" charset="0"/>
              </a:rPr>
              <a:t>5</a:t>
            </a:r>
            <a:r>
              <a:rPr lang="en-US" sz="2000" dirty="0" smtClean="0">
                <a:latin typeface="Rockwell" panose="02060603020205020403" pitchFamily="18" charset="0"/>
              </a:rPr>
              <a:t>Your harvest’s</a:t>
            </a:r>
            <a:r>
              <a:rPr lang="en-US" sz="2000" dirty="0">
                <a:latin typeface="Rockwell" panose="02060603020205020403" pitchFamily="18" charset="0"/>
              </a:rPr>
              <a:t> </a:t>
            </a:r>
            <a:r>
              <a:rPr lang="en-US" sz="2000" dirty="0" smtClean="0">
                <a:latin typeface="Rockwell" panose="02060603020205020403" pitchFamily="18" charset="0"/>
              </a:rPr>
              <a:t>after growth </a:t>
            </a:r>
            <a:r>
              <a:rPr lang="en-US" sz="2000" dirty="0">
                <a:latin typeface="Rockwell" panose="02060603020205020403" pitchFamily="18" charset="0"/>
              </a:rPr>
              <a:t>you shall not reap, and your grapes of untrimmed vines you shall not gather; the land shall have a sabbatical </a:t>
            </a:r>
            <a:r>
              <a:rPr lang="en-US" sz="2000" dirty="0" smtClean="0">
                <a:latin typeface="Rockwell" panose="02060603020205020403" pitchFamily="18" charset="0"/>
              </a:rPr>
              <a:t>year. </a:t>
            </a:r>
            <a:r>
              <a:rPr lang="en-US" sz="2000" b="1" baseline="30000" dirty="0" smtClean="0">
                <a:latin typeface="Rockwell" panose="02060603020205020403" pitchFamily="18" charset="0"/>
              </a:rPr>
              <a:t>6</a:t>
            </a:r>
            <a:r>
              <a:rPr lang="en-US" sz="2000" dirty="0" smtClean="0">
                <a:latin typeface="Rockwell" panose="02060603020205020403" pitchFamily="18" charset="0"/>
              </a:rPr>
              <a:t>All </a:t>
            </a:r>
            <a:r>
              <a:rPr lang="en-US" sz="2000" dirty="0">
                <a:latin typeface="Rockwell" panose="02060603020205020403" pitchFamily="18" charset="0"/>
              </a:rPr>
              <a:t>of you shall have the sabbath products of the land for food; yourself, and your male and female slaves, and your hired man and your foreign resident, those who live as aliens with you. </a:t>
            </a:r>
            <a:r>
              <a:rPr lang="en-US" sz="2000" b="1" baseline="30000" dirty="0" smtClean="0">
                <a:latin typeface="Rockwell" panose="02060603020205020403" pitchFamily="18" charset="0"/>
              </a:rPr>
              <a:t>7</a:t>
            </a:r>
            <a:r>
              <a:rPr lang="en-US" sz="2000" dirty="0" smtClean="0">
                <a:latin typeface="Rockwell" panose="02060603020205020403" pitchFamily="18" charset="0"/>
              </a:rPr>
              <a:t>Even </a:t>
            </a:r>
            <a:r>
              <a:rPr lang="en-US" sz="2000" dirty="0">
                <a:latin typeface="Rockwell" panose="02060603020205020403" pitchFamily="18" charset="0"/>
              </a:rPr>
              <a:t>your cattle and the animals that are in your land shall have all its crops to eat.</a:t>
            </a:r>
            <a:r>
              <a:rPr lang="en-US" sz="2000" dirty="0" smtClean="0">
                <a:latin typeface="Rockwell" panose="02060603020205020403" pitchFamily="18" charset="0"/>
              </a:rPr>
              <a:t>”</a:t>
            </a:r>
          </a:p>
          <a:p>
            <a:endParaRPr lang="en-US" sz="2000" dirty="0">
              <a:latin typeface="Rockwell" panose="02060603020205020403" pitchFamily="18" charset="0"/>
            </a:endParaRPr>
          </a:p>
        </p:txBody>
      </p:sp>
    </p:spTree>
    <p:extLst>
      <p:ext uri="{BB962C8B-B14F-4D97-AF65-F5344CB8AC3E}">
        <p14:creationId xmlns:p14="http://schemas.microsoft.com/office/powerpoint/2010/main" val="17714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500" u="sng" dirty="0" smtClean="0">
                <a:latin typeface="Rockwell" panose="02060603020205020403" pitchFamily="18" charset="0"/>
              </a:rPr>
              <a:t>Sabbath Year</a:t>
            </a:r>
            <a:endParaRPr lang="en-US" sz="8500" u="sng" dirty="0">
              <a:latin typeface="Rockwell" panose="02060603020205020403" pitchFamily="18" charset="0"/>
            </a:endParaRPr>
          </a:p>
        </p:txBody>
      </p:sp>
      <p:sp>
        <p:nvSpPr>
          <p:cNvPr id="6" name="Content Placeholder 2"/>
          <p:cNvSpPr>
            <a:spLocks noGrp="1"/>
          </p:cNvSpPr>
          <p:nvPr>
            <p:ph idx="1"/>
          </p:nvPr>
        </p:nvSpPr>
        <p:spPr>
          <a:xfrm>
            <a:off x="112426" y="1128157"/>
            <a:ext cx="8919148" cy="5595372"/>
          </a:xfrm>
          <a:ln w="28575">
            <a:solidFill>
              <a:schemeClr val="tx1"/>
            </a:solidFill>
          </a:ln>
        </p:spPr>
        <p:txBody>
          <a:bodyPr>
            <a:noAutofit/>
          </a:bodyPr>
          <a:lstStyle/>
          <a:p>
            <a:pPr marL="0" indent="0">
              <a:buNone/>
            </a:pPr>
            <a:r>
              <a:rPr lang="en-US" sz="2200" b="1" dirty="0">
                <a:latin typeface="Rockwell" panose="02060603020205020403" pitchFamily="18" charset="0"/>
              </a:rPr>
              <a:t>Lev 26:34-35</a:t>
            </a:r>
            <a:r>
              <a:rPr lang="en-US" sz="2200" dirty="0">
                <a:latin typeface="Rockwell" panose="02060603020205020403" pitchFamily="18" charset="0"/>
              </a:rPr>
              <a:t> – “Then the land will enjoy its </a:t>
            </a:r>
            <a:r>
              <a:rPr lang="en-US" sz="2200" dirty="0" err="1">
                <a:latin typeface="Rockwell" panose="02060603020205020403" pitchFamily="18" charset="0"/>
              </a:rPr>
              <a:t>sabbaths</a:t>
            </a:r>
            <a:r>
              <a:rPr lang="en-US" sz="2200" dirty="0">
                <a:latin typeface="Rockwell" panose="02060603020205020403" pitchFamily="18" charset="0"/>
              </a:rPr>
              <a:t> all the days of the desolation, while you are in your enemies’ land; then the land will rest and enjoy its </a:t>
            </a:r>
            <a:r>
              <a:rPr lang="en-US" sz="2200" dirty="0" err="1">
                <a:latin typeface="Rockwell" panose="02060603020205020403" pitchFamily="18" charset="0"/>
              </a:rPr>
              <a:t>sabbaths</a:t>
            </a:r>
            <a:r>
              <a:rPr lang="en-US" sz="2200" dirty="0">
                <a:latin typeface="Rockwell" panose="02060603020205020403" pitchFamily="18" charset="0"/>
              </a:rPr>
              <a:t>. All the days of its desolation it will observe the rest which it did not observe on your </a:t>
            </a:r>
            <a:r>
              <a:rPr lang="en-US" sz="2200" dirty="0" err="1">
                <a:latin typeface="Rockwell" panose="02060603020205020403" pitchFamily="18" charset="0"/>
              </a:rPr>
              <a:t>sabbaths</a:t>
            </a:r>
            <a:r>
              <a:rPr lang="en-US" sz="2200" dirty="0">
                <a:latin typeface="Rockwell" panose="02060603020205020403" pitchFamily="18" charset="0"/>
              </a:rPr>
              <a:t>, while you were living on it</a:t>
            </a:r>
            <a:r>
              <a:rPr lang="en-US" sz="2200" dirty="0" smtClean="0">
                <a:latin typeface="Rockwell" panose="02060603020205020403" pitchFamily="18" charset="0"/>
              </a:rPr>
              <a:t>.”</a:t>
            </a:r>
          </a:p>
          <a:p>
            <a:pPr marL="0" indent="0">
              <a:buNone/>
            </a:pPr>
            <a:r>
              <a:rPr lang="en-US" sz="2200" b="1" dirty="0" smtClean="0">
                <a:latin typeface="Rockwell" panose="02060603020205020403" pitchFamily="18" charset="0"/>
              </a:rPr>
              <a:t>2 </a:t>
            </a:r>
            <a:r>
              <a:rPr lang="en-US" sz="2200" b="1" dirty="0">
                <a:latin typeface="Rockwell" panose="02060603020205020403" pitchFamily="18" charset="0"/>
              </a:rPr>
              <a:t>Chron 36:20-21</a:t>
            </a:r>
            <a:r>
              <a:rPr lang="en-US" sz="2200" dirty="0">
                <a:latin typeface="Rockwell" panose="02060603020205020403" pitchFamily="18" charset="0"/>
              </a:rPr>
              <a:t> – “Those who had escaped from the sword he carried away to Babylon; and they were servants to him and to his sons until the rule of the kingdom of Persia, to fulfill the word of the </a:t>
            </a:r>
            <a:r>
              <a:rPr lang="en-US" sz="2200" cap="small" dirty="0">
                <a:latin typeface="Rockwell" panose="02060603020205020403" pitchFamily="18" charset="0"/>
              </a:rPr>
              <a:t>Lord</a:t>
            </a:r>
            <a:r>
              <a:rPr lang="en-US" sz="2200" dirty="0">
                <a:latin typeface="Rockwell" panose="02060603020205020403" pitchFamily="18" charset="0"/>
              </a:rPr>
              <a:t> by the mouth of Jeremiah, until the land had enjoyed its </a:t>
            </a:r>
            <a:r>
              <a:rPr lang="en-US" sz="2200" dirty="0" err="1">
                <a:latin typeface="Rockwell" panose="02060603020205020403" pitchFamily="18" charset="0"/>
              </a:rPr>
              <a:t>sabbaths</a:t>
            </a:r>
            <a:r>
              <a:rPr lang="en-US" sz="2200" dirty="0">
                <a:latin typeface="Rockwell" panose="02060603020205020403" pitchFamily="18" charset="0"/>
              </a:rPr>
              <a:t>. All the days of its desolation it kept sabbath until seventy years were complete</a:t>
            </a:r>
            <a:r>
              <a:rPr lang="en-US" sz="2200" dirty="0" smtClean="0">
                <a:latin typeface="Rockwell" panose="02060603020205020403" pitchFamily="18" charset="0"/>
              </a:rPr>
              <a:t>.”</a:t>
            </a:r>
          </a:p>
          <a:p>
            <a:pPr marL="0" indent="0">
              <a:buNone/>
            </a:pPr>
            <a:r>
              <a:rPr lang="en-US" sz="2200" b="1" dirty="0">
                <a:latin typeface="Rockwell" panose="02060603020205020403" pitchFamily="18" charset="0"/>
              </a:rPr>
              <a:t>Jer 50:33-34</a:t>
            </a:r>
            <a:r>
              <a:rPr lang="en-US" sz="2200" dirty="0">
                <a:latin typeface="Rockwell" panose="02060603020205020403" pitchFamily="18" charset="0"/>
              </a:rPr>
              <a:t> – “Thus says the </a:t>
            </a:r>
            <a:r>
              <a:rPr lang="en-US" sz="2200" cap="small" dirty="0">
                <a:latin typeface="Rockwell" panose="02060603020205020403" pitchFamily="18" charset="0"/>
              </a:rPr>
              <a:t>Lord</a:t>
            </a:r>
            <a:r>
              <a:rPr lang="en-US" sz="2200" dirty="0">
                <a:latin typeface="Rockwell" panose="02060603020205020403" pitchFamily="18" charset="0"/>
              </a:rPr>
              <a:t> of hosts, ‘The sons of Israel are oppressed, and the sons of Judah as well; and all who took them captive have held them fast, they have refused to let them go. Their Redeemer is strong, the </a:t>
            </a:r>
            <a:r>
              <a:rPr lang="en-US" sz="2200" cap="small" dirty="0">
                <a:latin typeface="Rockwell" panose="02060603020205020403" pitchFamily="18" charset="0"/>
              </a:rPr>
              <a:t>Lord</a:t>
            </a:r>
            <a:r>
              <a:rPr lang="en-US" sz="2200" dirty="0">
                <a:latin typeface="Rockwell" panose="02060603020205020403" pitchFamily="18" charset="0"/>
              </a:rPr>
              <a:t> of hosts is His name; He will vigorously plead their case so that He may bring rest to the earth, but turmoil to the inhabitants of Babylon.”</a:t>
            </a:r>
            <a:endParaRPr lang="en-US" sz="2200" dirty="0">
              <a:latin typeface="Rockwell" panose="02060603020205020403" pitchFamily="18" charset="0"/>
            </a:endParaRPr>
          </a:p>
        </p:txBody>
      </p:sp>
    </p:spTree>
    <p:extLst>
      <p:ext uri="{BB962C8B-B14F-4D97-AF65-F5344CB8AC3E}">
        <p14:creationId xmlns:p14="http://schemas.microsoft.com/office/powerpoint/2010/main" val="3051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8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600" u="sng" dirty="0" smtClean="0">
                <a:latin typeface="Rockwell" panose="02060603020205020403" pitchFamily="18" charset="0"/>
              </a:rPr>
              <a:t>Year of Jubilee</a:t>
            </a:r>
            <a:endParaRPr lang="en-US" sz="8600" u="sng" dirty="0">
              <a:latin typeface="Rockwell" panose="02060603020205020403" pitchFamily="18" charset="0"/>
            </a:endParaRPr>
          </a:p>
        </p:txBody>
      </p:sp>
      <p:sp>
        <p:nvSpPr>
          <p:cNvPr id="6" name="Content Placeholder 2"/>
          <p:cNvSpPr>
            <a:spLocks noGrp="1"/>
          </p:cNvSpPr>
          <p:nvPr>
            <p:ph idx="1"/>
          </p:nvPr>
        </p:nvSpPr>
        <p:spPr>
          <a:xfrm>
            <a:off x="104931" y="1283754"/>
            <a:ext cx="8934138" cy="2583708"/>
          </a:xfrm>
          <a:ln w="28575">
            <a:solidFill>
              <a:schemeClr val="tx1"/>
            </a:solidFill>
          </a:ln>
        </p:spPr>
        <p:txBody>
          <a:bodyPr>
            <a:noAutofit/>
          </a:bodyPr>
          <a:lstStyle/>
          <a:p>
            <a:pPr marL="0" indent="0">
              <a:buNone/>
            </a:pPr>
            <a:r>
              <a:rPr lang="en-US" sz="1800" b="1" dirty="0" smtClean="0">
                <a:latin typeface="Rockwell" panose="02060603020205020403" pitchFamily="18" charset="0"/>
              </a:rPr>
              <a:t>Lev 25:8-12</a:t>
            </a:r>
            <a:r>
              <a:rPr lang="en-US" sz="1800" dirty="0" smtClean="0">
                <a:latin typeface="Rockwell" panose="02060603020205020403" pitchFamily="18" charset="0"/>
              </a:rPr>
              <a:t> – “</a:t>
            </a:r>
            <a:r>
              <a:rPr lang="en-US" sz="1800" b="1" baseline="30000" dirty="0" smtClean="0">
                <a:latin typeface="Rockwell" panose="02060603020205020403" pitchFamily="18" charset="0"/>
              </a:rPr>
              <a:t>8</a:t>
            </a:r>
            <a:r>
              <a:rPr lang="en-US" sz="1800" dirty="0" smtClean="0">
                <a:latin typeface="Rockwell" panose="02060603020205020403" pitchFamily="18" charset="0"/>
              </a:rPr>
              <a:t>You </a:t>
            </a:r>
            <a:r>
              <a:rPr lang="en-US" sz="1800" dirty="0">
                <a:latin typeface="Rockwell" panose="02060603020205020403" pitchFamily="18" charset="0"/>
              </a:rPr>
              <a:t>are also to count off seven </a:t>
            </a:r>
            <a:r>
              <a:rPr lang="en-US" sz="1800" dirty="0" err="1">
                <a:latin typeface="Rockwell" panose="02060603020205020403" pitchFamily="18" charset="0"/>
              </a:rPr>
              <a:t>sabbaths</a:t>
            </a:r>
            <a:r>
              <a:rPr lang="en-US" sz="1800" dirty="0">
                <a:latin typeface="Rockwell" panose="02060603020205020403" pitchFamily="18" charset="0"/>
              </a:rPr>
              <a:t> of years for yourself, seven times seven years, so that you have the time of the seven </a:t>
            </a:r>
            <a:r>
              <a:rPr lang="en-US" sz="1800" dirty="0" err="1">
                <a:latin typeface="Rockwell" panose="02060603020205020403" pitchFamily="18" charset="0"/>
              </a:rPr>
              <a:t>sabbaths</a:t>
            </a:r>
            <a:r>
              <a:rPr lang="en-US" sz="1800" dirty="0">
                <a:latin typeface="Rockwell" panose="02060603020205020403" pitchFamily="18" charset="0"/>
              </a:rPr>
              <a:t> of years, namely, forty-nine years. </a:t>
            </a:r>
            <a:r>
              <a:rPr lang="en-US" sz="1800" b="1" baseline="30000" dirty="0" smtClean="0">
                <a:latin typeface="Rockwell" panose="02060603020205020403" pitchFamily="18" charset="0"/>
              </a:rPr>
              <a:t>9</a:t>
            </a:r>
            <a:r>
              <a:rPr lang="en-US" sz="1800" dirty="0" smtClean="0">
                <a:latin typeface="Rockwell" panose="02060603020205020403" pitchFamily="18" charset="0"/>
              </a:rPr>
              <a:t>You </a:t>
            </a:r>
            <a:r>
              <a:rPr lang="en-US" sz="1800" dirty="0">
                <a:latin typeface="Rockwell" panose="02060603020205020403" pitchFamily="18" charset="0"/>
              </a:rPr>
              <a:t>shall then sound a ram’s horn abroad on the tenth day of the seventh month; on the day of atonement you shall sound a horn all through </a:t>
            </a:r>
            <a:r>
              <a:rPr lang="en-US" sz="1800" dirty="0" smtClean="0">
                <a:latin typeface="Rockwell" panose="02060603020205020403" pitchFamily="18" charset="0"/>
              </a:rPr>
              <a:t>your land. </a:t>
            </a:r>
            <a:r>
              <a:rPr lang="en-US" sz="1800" b="1" baseline="30000" dirty="0" smtClean="0">
                <a:latin typeface="Rockwell" panose="02060603020205020403" pitchFamily="18" charset="0"/>
              </a:rPr>
              <a:t>10</a:t>
            </a:r>
            <a:r>
              <a:rPr lang="en-US" sz="1800" dirty="0" smtClean="0">
                <a:latin typeface="Rockwell" panose="02060603020205020403" pitchFamily="18" charset="0"/>
              </a:rPr>
              <a:t>You </a:t>
            </a:r>
            <a:r>
              <a:rPr lang="en-US" sz="1800" dirty="0">
                <a:latin typeface="Rockwell" panose="02060603020205020403" pitchFamily="18" charset="0"/>
              </a:rPr>
              <a:t>shall thus consecrate the fiftieth year and </a:t>
            </a:r>
            <a:r>
              <a:rPr lang="en-US" sz="1800" dirty="0" smtClean="0">
                <a:latin typeface="Rockwell" panose="02060603020205020403" pitchFamily="18" charset="0"/>
              </a:rPr>
              <a:t>proclaim</a:t>
            </a:r>
            <a:r>
              <a:rPr lang="en-US" sz="1800" dirty="0">
                <a:latin typeface="Rockwell" panose="02060603020205020403" pitchFamily="18" charset="0"/>
              </a:rPr>
              <a:t> </a:t>
            </a:r>
            <a:r>
              <a:rPr lang="en-US" sz="1800" dirty="0" smtClean="0">
                <a:latin typeface="Rockwell" panose="02060603020205020403" pitchFamily="18" charset="0"/>
              </a:rPr>
              <a:t>a </a:t>
            </a:r>
            <a:r>
              <a:rPr lang="en-US" sz="1800" dirty="0">
                <a:latin typeface="Rockwell" panose="02060603020205020403" pitchFamily="18" charset="0"/>
              </a:rPr>
              <a:t>release through the land to all its inhabitants. It shall be a jubilee for </a:t>
            </a:r>
            <a:r>
              <a:rPr lang="en-US" sz="1800" dirty="0" smtClean="0">
                <a:latin typeface="Rockwell" panose="02060603020205020403" pitchFamily="18" charset="0"/>
              </a:rPr>
              <a:t>you,</a:t>
            </a:r>
            <a:r>
              <a:rPr lang="en-US" sz="1800" dirty="0">
                <a:latin typeface="Rockwell" panose="02060603020205020403" pitchFamily="18" charset="0"/>
              </a:rPr>
              <a:t> </a:t>
            </a:r>
            <a:r>
              <a:rPr lang="en-US" sz="1800" dirty="0" smtClean="0">
                <a:latin typeface="Rockwell" panose="02060603020205020403" pitchFamily="18" charset="0"/>
              </a:rPr>
              <a:t>and</a:t>
            </a:r>
            <a:r>
              <a:rPr lang="en-US" sz="1800" dirty="0">
                <a:latin typeface="Rockwell" panose="02060603020205020403" pitchFamily="18" charset="0"/>
              </a:rPr>
              <a:t> each of you shall return to his own </a:t>
            </a:r>
            <a:r>
              <a:rPr lang="en-US" sz="1800" dirty="0" smtClean="0">
                <a:latin typeface="Rockwell" panose="02060603020205020403" pitchFamily="18" charset="0"/>
              </a:rPr>
              <a:t>property,</a:t>
            </a:r>
            <a:r>
              <a:rPr lang="en-US" sz="1800" dirty="0">
                <a:latin typeface="Rockwell" panose="02060603020205020403" pitchFamily="18" charset="0"/>
              </a:rPr>
              <a:t> </a:t>
            </a:r>
            <a:r>
              <a:rPr lang="en-US" sz="1800" dirty="0" smtClean="0">
                <a:latin typeface="Rockwell" panose="02060603020205020403" pitchFamily="18" charset="0"/>
              </a:rPr>
              <a:t>and </a:t>
            </a:r>
            <a:r>
              <a:rPr lang="en-US" sz="1800" dirty="0">
                <a:latin typeface="Rockwell" panose="02060603020205020403" pitchFamily="18" charset="0"/>
              </a:rPr>
              <a:t>each of you shall return to his family. </a:t>
            </a:r>
            <a:r>
              <a:rPr lang="en-US" sz="1800" b="1" baseline="30000" dirty="0" smtClean="0">
                <a:latin typeface="Rockwell" panose="02060603020205020403" pitchFamily="18" charset="0"/>
              </a:rPr>
              <a:t>11</a:t>
            </a:r>
            <a:r>
              <a:rPr lang="en-US" sz="1800" dirty="0" smtClean="0">
                <a:latin typeface="Rockwell" panose="02060603020205020403" pitchFamily="18" charset="0"/>
              </a:rPr>
              <a:t>You </a:t>
            </a:r>
            <a:r>
              <a:rPr lang="en-US" sz="1800" dirty="0">
                <a:latin typeface="Rockwell" panose="02060603020205020403" pitchFamily="18" charset="0"/>
              </a:rPr>
              <a:t>shall have the fiftieth year as a jubilee; you shall not sow, nor reap its </a:t>
            </a:r>
            <a:r>
              <a:rPr lang="en-US" sz="1800" dirty="0" smtClean="0">
                <a:latin typeface="Rockwell" panose="02060603020205020403" pitchFamily="18" charset="0"/>
              </a:rPr>
              <a:t>after growth, </a:t>
            </a:r>
            <a:r>
              <a:rPr lang="en-US" sz="1800" dirty="0">
                <a:latin typeface="Rockwell" panose="02060603020205020403" pitchFamily="18" charset="0"/>
              </a:rPr>
              <a:t>nor </a:t>
            </a:r>
            <a:r>
              <a:rPr lang="en-US" sz="1800" dirty="0" smtClean="0">
                <a:latin typeface="Rockwell" panose="02060603020205020403" pitchFamily="18" charset="0"/>
              </a:rPr>
              <a:t>gather in from</a:t>
            </a:r>
            <a:r>
              <a:rPr lang="en-US" sz="1800" dirty="0">
                <a:latin typeface="Rockwell" panose="02060603020205020403" pitchFamily="18" charset="0"/>
              </a:rPr>
              <a:t> its untrimmed </a:t>
            </a:r>
            <a:r>
              <a:rPr lang="en-US" sz="1800" dirty="0" smtClean="0">
                <a:latin typeface="Rockwell" panose="02060603020205020403" pitchFamily="18" charset="0"/>
              </a:rPr>
              <a:t>vines. </a:t>
            </a:r>
            <a:r>
              <a:rPr lang="en-US" sz="1800" b="1" baseline="30000" dirty="0" smtClean="0">
                <a:latin typeface="Rockwell" panose="02060603020205020403" pitchFamily="18" charset="0"/>
              </a:rPr>
              <a:t>12</a:t>
            </a:r>
            <a:r>
              <a:rPr lang="en-US" sz="1800" dirty="0" smtClean="0">
                <a:latin typeface="Rockwell" panose="02060603020205020403" pitchFamily="18" charset="0"/>
              </a:rPr>
              <a:t>For </a:t>
            </a:r>
            <a:r>
              <a:rPr lang="en-US" sz="1800" dirty="0">
                <a:latin typeface="Rockwell" panose="02060603020205020403" pitchFamily="18" charset="0"/>
              </a:rPr>
              <a:t>it is a jubilee; it shall be holy to you. You shall eat its crops out of the field.</a:t>
            </a:r>
            <a:r>
              <a:rPr lang="en-US" sz="1800" dirty="0" smtClean="0">
                <a:latin typeface="Rockwell" panose="02060603020205020403" pitchFamily="18" charset="0"/>
              </a:rPr>
              <a:t>”</a:t>
            </a:r>
            <a:endParaRPr lang="en-US" sz="1800" dirty="0">
              <a:latin typeface="Rockwell" panose="02060603020205020403" pitchFamily="18" charset="0"/>
            </a:endParaRPr>
          </a:p>
        </p:txBody>
      </p:sp>
      <p:pic>
        <p:nvPicPr>
          <p:cNvPr id="18434" name="Picture 2" descr="Image result for year of jubi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2" y="4020379"/>
            <a:ext cx="2960998" cy="27392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91827" y="4020379"/>
            <a:ext cx="5847242" cy="2739211"/>
          </a:xfrm>
          <a:prstGeom prst="rect">
            <a:avLst/>
          </a:prstGeom>
          <a:ln w="28575">
            <a:solidFill>
              <a:schemeClr val="tx1"/>
            </a:solidFill>
          </a:ln>
        </p:spPr>
        <p:txBody>
          <a:bodyPr wrap="none">
            <a:spAutoFit/>
          </a:bodyPr>
          <a:lstStyle/>
          <a:p>
            <a:pPr marL="742950" lvl="0" indent="-742950" defTabSz="914400">
              <a:buFont typeface="+mj-lt"/>
              <a:buAutoNum type="arabicPeriod"/>
              <a:defRPr/>
            </a:pPr>
            <a:r>
              <a:rPr lang="en-US" sz="4000" dirty="0" smtClean="0">
                <a:latin typeface="Rockwell" panose="02060603020205020403" pitchFamily="18" charset="0"/>
              </a:rPr>
              <a:t>Redemption</a:t>
            </a:r>
          </a:p>
          <a:p>
            <a:pPr marL="742950" lvl="0" indent="-742950" defTabSz="914400">
              <a:buFont typeface="+mj-lt"/>
              <a:buAutoNum type="arabicPeriod"/>
              <a:defRPr/>
            </a:pPr>
            <a:endParaRPr lang="en-US" sz="400" dirty="0" smtClean="0">
              <a:latin typeface="Rockwell" panose="02060603020205020403" pitchFamily="18" charset="0"/>
            </a:endParaRPr>
          </a:p>
          <a:p>
            <a:pPr marL="742950" lvl="0" indent="-742950" defTabSz="914400">
              <a:buFont typeface="+mj-lt"/>
              <a:buAutoNum type="arabicPeriod"/>
              <a:defRPr/>
            </a:pPr>
            <a:r>
              <a:rPr lang="en-US" sz="4000" dirty="0" smtClean="0">
                <a:latin typeface="Rockwell" panose="02060603020205020403" pitchFamily="18" charset="0"/>
              </a:rPr>
              <a:t>Slaves Freed</a:t>
            </a:r>
          </a:p>
          <a:p>
            <a:pPr marL="742950" lvl="0" indent="-742950" defTabSz="914400">
              <a:buFont typeface="+mj-lt"/>
              <a:buAutoNum type="arabicPeriod"/>
              <a:defRPr/>
            </a:pPr>
            <a:endParaRPr lang="en-US" sz="400" dirty="0" smtClean="0">
              <a:latin typeface="Rockwell" panose="02060603020205020403" pitchFamily="18" charset="0"/>
            </a:endParaRPr>
          </a:p>
          <a:p>
            <a:pPr marL="742950" lvl="0" indent="-742950" defTabSz="914400">
              <a:buFont typeface="+mj-lt"/>
              <a:buAutoNum type="arabicPeriod"/>
              <a:defRPr/>
            </a:pPr>
            <a:r>
              <a:rPr lang="en-US" sz="4000" dirty="0" smtClean="0">
                <a:latin typeface="Rockwell" panose="02060603020205020403" pitchFamily="18" charset="0"/>
              </a:rPr>
              <a:t>Families Reunited</a:t>
            </a:r>
          </a:p>
          <a:p>
            <a:pPr marL="742950" lvl="0" indent="-742950" defTabSz="914400">
              <a:buFont typeface="+mj-lt"/>
              <a:buAutoNum type="arabicPeriod"/>
              <a:defRPr/>
            </a:pPr>
            <a:endParaRPr lang="en-US" sz="400" dirty="0" smtClean="0">
              <a:latin typeface="Rockwell" panose="02060603020205020403" pitchFamily="18" charset="0"/>
            </a:endParaRPr>
          </a:p>
          <a:p>
            <a:pPr marL="742950" lvl="0" indent="-742950" defTabSz="914400">
              <a:buFont typeface="+mj-lt"/>
              <a:buAutoNum type="arabicPeriod"/>
              <a:defRPr/>
            </a:pPr>
            <a:r>
              <a:rPr lang="en-US" sz="4000" dirty="0" smtClean="0">
                <a:latin typeface="Rockwell" panose="02060603020205020403" pitchFamily="18" charset="0"/>
              </a:rPr>
              <a:t>Inheritance Restored</a:t>
            </a:r>
            <a:endParaRPr lang="en-US" sz="4000" dirty="0">
              <a:latin typeface="Rockwell" panose="02060603020205020403" pitchFamily="18" charset="0"/>
            </a:endParaRPr>
          </a:p>
        </p:txBody>
      </p:sp>
    </p:spTree>
    <p:extLst>
      <p:ext uri="{BB962C8B-B14F-4D97-AF65-F5344CB8AC3E}">
        <p14:creationId xmlns:p14="http://schemas.microsoft.com/office/powerpoint/2010/main" val="396315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600" u="sng" dirty="0" smtClean="0">
                <a:latin typeface="Rockwell" panose="02060603020205020403" pitchFamily="18" charset="0"/>
              </a:rPr>
              <a:t>Year of Jubilee</a:t>
            </a:r>
            <a:endParaRPr lang="en-US" sz="8600" u="sng" dirty="0">
              <a:latin typeface="Rockwell" panose="02060603020205020403" pitchFamily="18" charset="0"/>
            </a:endParaRPr>
          </a:p>
        </p:txBody>
      </p:sp>
      <p:sp>
        <p:nvSpPr>
          <p:cNvPr id="6" name="Content Placeholder 2"/>
          <p:cNvSpPr>
            <a:spLocks noGrp="1"/>
          </p:cNvSpPr>
          <p:nvPr>
            <p:ph idx="1"/>
          </p:nvPr>
        </p:nvSpPr>
        <p:spPr>
          <a:xfrm>
            <a:off x="58962" y="1262761"/>
            <a:ext cx="9006016" cy="2868972"/>
          </a:xfrm>
          <a:ln w="28575">
            <a:solidFill>
              <a:schemeClr val="tx1"/>
            </a:solidFill>
          </a:ln>
        </p:spPr>
        <p:txBody>
          <a:bodyPr>
            <a:noAutofit/>
          </a:bodyPr>
          <a:lstStyle/>
          <a:p>
            <a:pPr marL="0" indent="0">
              <a:buNone/>
            </a:pPr>
            <a:r>
              <a:rPr lang="en-US" sz="1900" b="1" dirty="0" smtClean="0">
                <a:latin typeface="Rockwell" panose="02060603020205020403" pitchFamily="18" charset="0"/>
              </a:rPr>
              <a:t>Isa 61:1-3 </a:t>
            </a:r>
            <a:r>
              <a:rPr lang="en-US" sz="1900" dirty="0" smtClean="0">
                <a:latin typeface="Rockwell" panose="02060603020205020403" pitchFamily="18" charset="0"/>
              </a:rPr>
              <a:t>– </a:t>
            </a:r>
            <a:r>
              <a:rPr lang="en-US" sz="1900" dirty="0" smtClean="0">
                <a:latin typeface="Rockwell" panose="02060603020205020403" pitchFamily="18" charset="0"/>
              </a:rPr>
              <a:t>“</a:t>
            </a:r>
            <a:r>
              <a:rPr lang="en-US" sz="1900" b="1" baseline="30000" dirty="0" smtClean="0">
                <a:latin typeface="Rockwell" panose="02060603020205020403" pitchFamily="18" charset="0"/>
              </a:rPr>
              <a:t>1</a:t>
            </a:r>
            <a:r>
              <a:rPr lang="en-US" sz="1900" dirty="0" smtClean="0">
                <a:latin typeface="Rockwell" panose="02060603020205020403" pitchFamily="18" charset="0"/>
              </a:rPr>
              <a:t>The</a:t>
            </a:r>
            <a:r>
              <a:rPr lang="en-US" sz="1900" dirty="0">
                <a:latin typeface="Rockwell" panose="02060603020205020403" pitchFamily="18" charset="0"/>
              </a:rPr>
              <a:t> Spirit of the </a:t>
            </a:r>
            <a:r>
              <a:rPr lang="en-US" sz="1900" dirty="0" smtClean="0">
                <a:latin typeface="Rockwell" panose="02060603020205020403" pitchFamily="18" charset="0"/>
              </a:rPr>
              <a:t>Lord</a:t>
            </a:r>
            <a:r>
              <a:rPr lang="en-US" sz="1900" dirty="0">
                <a:latin typeface="Rockwell" panose="02060603020205020403" pitchFamily="18" charset="0"/>
              </a:rPr>
              <a:t> </a:t>
            </a:r>
            <a:r>
              <a:rPr lang="en-US" sz="1900" cap="small" dirty="0" smtClean="0">
                <a:latin typeface="Rockwell" panose="02060603020205020403" pitchFamily="18" charset="0"/>
              </a:rPr>
              <a:t>God</a:t>
            </a:r>
            <a:r>
              <a:rPr lang="en-US" sz="1900" dirty="0">
                <a:latin typeface="Rockwell" panose="02060603020205020403" pitchFamily="18" charset="0"/>
              </a:rPr>
              <a:t> is upon </a:t>
            </a:r>
            <a:r>
              <a:rPr lang="en-US" sz="1900" dirty="0" smtClean="0">
                <a:latin typeface="Rockwell" panose="02060603020205020403" pitchFamily="18" charset="0"/>
              </a:rPr>
              <a:t>me, because </a:t>
            </a:r>
            <a:r>
              <a:rPr lang="en-US" sz="1900" dirty="0">
                <a:latin typeface="Rockwell" panose="02060603020205020403" pitchFamily="18" charset="0"/>
              </a:rPr>
              <a:t>the </a:t>
            </a:r>
            <a:r>
              <a:rPr lang="en-US" sz="1900" cap="small" dirty="0">
                <a:latin typeface="Rockwell" panose="02060603020205020403" pitchFamily="18" charset="0"/>
              </a:rPr>
              <a:t>Lord</a:t>
            </a:r>
            <a:r>
              <a:rPr lang="en-US" sz="1900" dirty="0">
                <a:latin typeface="Rockwell" panose="02060603020205020403" pitchFamily="18" charset="0"/>
              </a:rPr>
              <a:t> has anointed </a:t>
            </a:r>
            <a:r>
              <a:rPr lang="en-US" sz="1900" dirty="0" smtClean="0">
                <a:latin typeface="Rockwell" panose="02060603020205020403" pitchFamily="18" charset="0"/>
              </a:rPr>
              <a:t>me to</a:t>
            </a:r>
            <a:r>
              <a:rPr lang="en-US" sz="1900" dirty="0">
                <a:latin typeface="Rockwell" panose="02060603020205020403" pitchFamily="18" charset="0"/>
              </a:rPr>
              <a:t> bring good news to </a:t>
            </a:r>
            <a:r>
              <a:rPr lang="en-US" sz="1900" dirty="0" smtClean="0">
                <a:latin typeface="Rockwell" panose="02060603020205020403" pitchFamily="18" charset="0"/>
              </a:rPr>
              <a:t>the</a:t>
            </a:r>
            <a:r>
              <a:rPr lang="en-US" sz="1900" dirty="0">
                <a:latin typeface="Rockwell" panose="02060603020205020403" pitchFamily="18" charset="0"/>
              </a:rPr>
              <a:t> </a:t>
            </a:r>
            <a:r>
              <a:rPr lang="en-US" sz="1900" dirty="0" smtClean="0">
                <a:latin typeface="Rockwell" panose="02060603020205020403" pitchFamily="18" charset="0"/>
              </a:rPr>
              <a:t>afflicted; He </a:t>
            </a:r>
            <a:r>
              <a:rPr lang="en-US" sz="1900" dirty="0">
                <a:latin typeface="Rockwell" panose="02060603020205020403" pitchFamily="18" charset="0"/>
              </a:rPr>
              <a:t>has sent me to bind up </a:t>
            </a:r>
            <a:r>
              <a:rPr lang="en-US" sz="1900" dirty="0" smtClean="0">
                <a:latin typeface="Rockwell" panose="02060603020205020403" pitchFamily="18" charset="0"/>
              </a:rPr>
              <a:t>the brokenhearted, </a:t>
            </a:r>
            <a:r>
              <a:rPr lang="en-US" sz="1900" dirty="0" smtClean="0">
                <a:latin typeface="Rockwell" panose="02060603020205020403" pitchFamily="18" charset="0"/>
              </a:rPr>
              <a:t>to</a:t>
            </a:r>
            <a:r>
              <a:rPr lang="en-US" sz="1900" dirty="0">
                <a:latin typeface="Rockwell" panose="02060603020205020403" pitchFamily="18" charset="0"/>
              </a:rPr>
              <a:t> proclaim liberty to </a:t>
            </a:r>
            <a:r>
              <a:rPr lang="en-US" sz="1900" dirty="0" smtClean="0">
                <a:latin typeface="Rockwell" panose="02060603020205020403" pitchFamily="18" charset="0"/>
              </a:rPr>
              <a:t>captives and</a:t>
            </a:r>
            <a:r>
              <a:rPr lang="en-US" sz="1900" dirty="0">
                <a:latin typeface="Rockwell" panose="02060603020205020403" pitchFamily="18" charset="0"/>
              </a:rPr>
              <a:t> </a:t>
            </a:r>
            <a:r>
              <a:rPr lang="en-US" sz="1900" dirty="0" smtClean="0">
                <a:latin typeface="Rockwell" panose="02060603020205020403" pitchFamily="18" charset="0"/>
              </a:rPr>
              <a:t>freedom </a:t>
            </a:r>
            <a:r>
              <a:rPr lang="en-US" sz="1900" dirty="0">
                <a:latin typeface="Rockwell" panose="02060603020205020403" pitchFamily="18" charset="0"/>
              </a:rPr>
              <a:t>to </a:t>
            </a:r>
            <a:r>
              <a:rPr lang="en-US" sz="1900" dirty="0" smtClean="0">
                <a:latin typeface="Rockwell" panose="02060603020205020403" pitchFamily="18" charset="0"/>
              </a:rPr>
              <a:t>prisoners</a:t>
            </a:r>
            <a:r>
              <a:rPr lang="en-US" sz="1900" dirty="0" smtClean="0">
                <a:latin typeface="Rockwell" panose="02060603020205020403" pitchFamily="18" charset="0"/>
              </a:rPr>
              <a:t>; to </a:t>
            </a:r>
            <a:r>
              <a:rPr lang="en-US" sz="1900" b="1" baseline="30000" dirty="0" smtClean="0">
                <a:latin typeface="Rockwell" panose="02060603020205020403" pitchFamily="18" charset="0"/>
              </a:rPr>
              <a:t>2</a:t>
            </a:r>
            <a:r>
              <a:rPr lang="en-US" sz="1900" dirty="0" smtClean="0">
                <a:latin typeface="Rockwell" panose="02060603020205020403" pitchFamily="18" charset="0"/>
              </a:rPr>
              <a:t>proclaim the </a:t>
            </a:r>
            <a:r>
              <a:rPr lang="en-US" sz="1900" dirty="0">
                <a:latin typeface="Rockwell" panose="02060603020205020403" pitchFamily="18" charset="0"/>
              </a:rPr>
              <a:t>favorable year of the </a:t>
            </a:r>
            <a:r>
              <a:rPr lang="en-US" sz="1900" cap="small" dirty="0" smtClean="0">
                <a:latin typeface="Rockwell" panose="02060603020205020403" pitchFamily="18" charset="0"/>
              </a:rPr>
              <a:t>Lord</a:t>
            </a:r>
            <a:r>
              <a:rPr lang="en-US" sz="1900" dirty="0">
                <a:latin typeface="Rockwell" panose="02060603020205020403" pitchFamily="18" charset="0"/>
              </a:rPr>
              <a:t> </a:t>
            </a:r>
            <a:r>
              <a:rPr lang="en-US" sz="1900" dirty="0" smtClean="0">
                <a:latin typeface="Rockwell" panose="02060603020205020403" pitchFamily="18" charset="0"/>
              </a:rPr>
              <a:t>and </a:t>
            </a:r>
            <a:r>
              <a:rPr lang="en-US" sz="1900" dirty="0">
                <a:latin typeface="Rockwell" panose="02060603020205020403" pitchFamily="18" charset="0"/>
              </a:rPr>
              <a:t>the day of vengeance of our </a:t>
            </a:r>
            <a:r>
              <a:rPr lang="en-US" sz="1900" dirty="0" smtClean="0">
                <a:latin typeface="Rockwell" panose="02060603020205020403" pitchFamily="18" charset="0"/>
              </a:rPr>
              <a:t>God</a:t>
            </a:r>
            <a:r>
              <a:rPr lang="en-US" sz="1900" dirty="0" smtClean="0">
                <a:latin typeface="Rockwell" panose="02060603020205020403" pitchFamily="18" charset="0"/>
              </a:rPr>
              <a:t>; to comfort </a:t>
            </a:r>
            <a:r>
              <a:rPr lang="en-US" sz="1900" dirty="0">
                <a:latin typeface="Rockwell" panose="02060603020205020403" pitchFamily="18" charset="0"/>
              </a:rPr>
              <a:t>all who </a:t>
            </a:r>
            <a:r>
              <a:rPr lang="en-US" sz="1900" dirty="0" smtClean="0">
                <a:latin typeface="Rockwell" panose="02060603020205020403" pitchFamily="18" charset="0"/>
              </a:rPr>
              <a:t>mourn, </a:t>
            </a:r>
            <a:r>
              <a:rPr lang="en-US" sz="1900" b="1" baseline="30000" dirty="0">
                <a:latin typeface="Rockwell" panose="02060603020205020403" pitchFamily="18" charset="0"/>
              </a:rPr>
              <a:t>3</a:t>
            </a:r>
            <a:r>
              <a:rPr lang="en-US" sz="1900" dirty="0" smtClean="0">
                <a:latin typeface="Rockwell" panose="02060603020205020403" pitchFamily="18" charset="0"/>
              </a:rPr>
              <a:t>to grant those </a:t>
            </a:r>
            <a:r>
              <a:rPr lang="en-US" sz="1900" dirty="0">
                <a:latin typeface="Rockwell" panose="02060603020205020403" pitchFamily="18" charset="0"/>
              </a:rPr>
              <a:t>who mourn in </a:t>
            </a:r>
            <a:r>
              <a:rPr lang="en-US" sz="1900" dirty="0" smtClean="0">
                <a:latin typeface="Rockwell" panose="02060603020205020403" pitchFamily="18" charset="0"/>
              </a:rPr>
              <a:t>Zion, giving </a:t>
            </a:r>
            <a:r>
              <a:rPr lang="en-US" sz="1900" dirty="0">
                <a:latin typeface="Rockwell" panose="02060603020205020403" pitchFamily="18" charset="0"/>
              </a:rPr>
              <a:t>them a garland instead of </a:t>
            </a:r>
            <a:r>
              <a:rPr lang="en-US" sz="1900" dirty="0" smtClean="0">
                <a:latin typeface="Rockwell" panose="02060603020205020403" pitchFamily="18" charset="0"/>
              </a:rPr>
              <a:t>ashes, the</a:t>
            </a:r>
            <a:r>
              <a:rPr lang="en-US" sz="1900" dirty="0">
                <a:latin typeface="Rockwell" panose="02060603020205020403" pitchFamily="18" charset="0"/>
              </a:rPr>
              <a:t> oil of gladness instead of </a:t>
            </a:r>
            <a:r>
              <a:rPr lang="en-US" sz="1900" dirty="0" smtClean="0">
                <a:latin typeface="Rockwell" panose="02060603020205020403" pitchFamily="18" charset="0"/>
              </a:rPr>
              <a:t>mourning, the </a:t>
            </a:r>
            <a:r>
              <a:rPr lang="en-US" sz="1900" dirty="0">
                <a:latin typeface="Rockwell" panose="02060603020205020403" pitchFamily="18" charset="0"/>
              </a:rPr>
              <a:t>mantle of praise instead of a spirit of </a:t>
            </a:r>
            <a:r>
              <a:rPr lang="en-US" sz="1900" dirty="0" smtClean="0">
                <a:latin typeface="Rockwell" panose="02060603020205020403" pitchFamily="18" charset="0"/>
              </a:rPr>
              <a:t>fainting. So </a:t>
            </a:r>
            <a:r>
              <a:rPr lang="en-US" sz="1900" dirty="0">
                <a:latin typeface="Rockwell" panose="02060603020205020403" pitchFamily="18" charset="0"/>
              </a:rPr>
              <a:t>they will be </a:t>
            </a:r>
            <a:r>
              <a:rPr lang="en-US" sz="1900" dirty="0" smtClean="0">
                <a:latin typeface="Rockwell" panose="02060603020205020403" pitchFamily="18" charset="0"/>
              </a:rPr>
              <a:t>called</a:t>
            </a:r>
            <a:r>
              <a:rPr lang="en-US" sz="1900" dirty="0">
                <a:latin typeface="Rockwell" panose="02060603020205020403" pitchFamily="18" charset="0"/>
              </a:rPr>
              <a:t> </a:t>
            </a:r>
            <a:r>
              <a:rPr lang="en-US" sz="1900" dirty="0" smtClean="0">
                <a:latin typeface="Rockwell" panose="02060603020205020403" pitchFamily="18" charset="0"/>
              </a:rPr>
              <a:t>oaks </a:t>
            </a:r>
            <a:r>
              <a:rPr lang="en-US" sz="1900" dirty="0">
                <a:latin typeface="Rockwell" panose="02060603020205020403" pitchFamily="18" charset="0"/>
              </a:rPr>
              <a:t>of </a:t>
            </a:r>
            <a:r>
              <a:rPr lang="en-US" sz="1900" dirty="0" smtClean="0">
                <a:latin typeface="Rockwell" panose="02060603020205020403" pitchFamily="18" charset="0"/>
              </a:rPr>
              <a:t>righteousness, the </a:t>
            </a:r>
            <a:r>
              <a:rPr lang="en-US" sz="1900" dirty="0">
                <a:latin typeface="Rockwell" panose="02060603020205020403" pitchFamily="18" charset="0"/>
              </a:rPr>
              <a:t>planting of the </a:t>
            </a:r>
            <a:r>
              <a:rPr lang="en-US" sz="1900" cap="small" dirty="0">
                <a:latin typeface="Rockwell" panose="02060603020205020403" pitchFamily="18" charset="0"/>
              </a:rPr>
              <a:t>Lord</a:t>
            </a:r>
            <a:r>
              <a:rPr lang="en-US" sz="1900" dirty="0">
                <a:latin typeface="Rockwell" panose="02060603020205020403" pitchFamily="18" charset="0"/>
              </a:rPr>
              <a:t>, that He may be glorified</a:t>
            </a:r>
            <a:r>
              <a:rPr lang="en-US" sz="1900" dirty="0" smtClean="0">
                <a:latin typeface="Rockwell" panose="02060603020205020403" pitchFamily="18" charset="0"/>
              </a:rPr>
              <a:t>.”</a:t>
            </a:r>
          </a:p>
          <a:p>
            <a:pPr marL="0" indent="0">
              <a:buNone/>
            </a:pPr>
            <a:r>
              <a:rPr lang="en-US" sz="1900" b="1" dirty="0" smtClean="0">
                <a:latin typeface="Rockwell" panose="02060603020205020403" pitchFamily="18" charset="0"/>
              </a:rPr>
              <a:t>Heb 2:6b</a:t>
            </a:r>
            <a:r>
              <a:rPr lang="en-US" sz="1900" dirty="0" smtClean="0">
                <a:latin typeface="Rockwell" panose="02060603020205020403" pitchFamily="18" charset="0"/>
              </a:rPr>
              <a:t> – “</a:t>
            </a:r>
            <a:r>
              <a:rPr lang="en-US" sz="1900" dirty="0">
                <a:latin typeface="Rockwell" panose="02060603020205020403" pitchFamily="18" charset="0"/>
              </a:rPr>
              <a:t>For in subjecting all things to him, He left nothing that is not subject to him. But now we do not yet see all things subjected to him.</a:t>
            </a:r>
            <a:r>
              <a:rPr lang="en-US" sz="1900" dirty="0" smtClean="0">
                <a:latin typeface="Rockwell" panose="02060603020205020403" pitchFamily="18" charset="0"/>
              </a:rPr>
              <a:t>”</a:t>
            </a:r>
            <a:endParaRPr lang="en-US" sz="1900" dirty="0">
              <a:latin typeface="Rockwell" panose="02060603020205020403" pitchFamily="18" charset="0"/>
            </a:endParaRPr>
          </a:p>
        </p:txBody>
      </p:sp>
      <p:pic>
        <p:nvPicPr>
          <p:cNvPr id="19458" name="Picture 2" descr="Image result for Jesus is the year of jubi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040" y="4233332"/>
            <a:ext cx="4553938" cy="261326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Jesus is the year of jubil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3" y="4233332"/>
            <a:ext cx="4452078" cy="261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82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9600" u="sng" dirty="0" smtClean="0">
                <a:latin typeface="Rockwell" panose="02060603020205020403" pitchFamily="18" charset="0"/>
              </a:rPr>
              <a:t>Passover</a:t>
            </a:r>
            <a:endParaRPr lang="en-US" sz="9600" u="sng" dirty="0">
              <a:latin typeface="Rockwell" panose="02060603020205020403" pitchFamily="18" charset="0"/>
            </a:endParaRPr>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816" y="1975242"/>
            <a:ext cx="4542183" cy="2407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75242"/>
            <a:ext cx="4601816" cy="24079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ssover exod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83162"/>
            <a:ext cx="4601816" cy="24748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assover ang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816" y="4383162"/>
            <a:ext cx="4542184" cy="24748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536" y="1261993"/>
            <a:ext cx="8971124" cy="646331"/>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Lev 23:5</a:t>
            </a:r>
            <a:r>
              <a:rPr lang="en-US" dirty="0" smtClean="0">
                <a:solidFill>
                  <a:srgbClr val="000000"/>
                </a:solidFill>
                <a:latin typeface="Rockwell" panose="02060603020205020403" pitchFamily="18" charset="0"/>
              </a:rPr>
              <a:t> – “In </a:t>
            </a:r>
            <a:r>
              <a:rPr lang="en-US" dirty="0">
                <a:solidFill>
                  <a:srgbClr val="000000"/>
                </a:solidFill>
                <a:latin typeface="Rockwell" panose="02060603020205020403" pitchFamily="18" charset="0"/>
              </a:rPr>
              <a:t>the first month, on the fourteenth day of the </a:t>
            </a:r>
            <a:r>
              <a:rPr lang="en-US" dirty="0" smtClean="0">
                <a:solidFill>
                  <a:srgbClr val="000000"/>
                </a:solidFill>
                <a:latin typeface="Rockwell" panose="02060603020205020403" pitchFamily="18" charset="0"/>
              </a:rPr>
              <a:t>month at </a:t>
            </a:r>
            <a:r>
              <a:rPr lang="en-US" dirty="0">
                <a:solidFill>
                  <a:srgbClr val="000000"/>
                </a:solidFill>
                <a:latin typeface="Rockwell" panose="02060603020205020403" pitchFamily="18" charset="0"/>
              </a:rPr>
              <a:t>twilight </a:t>
            </a:r>
            <a:r>
              <a:rPr lang="en-US" dirty="0" smtClean="0">
                <a:solidFill>
                  <a:srgbClr val="000000"/>
                </a:solidFill>
                <a:latin typeface="Rockwell" panose="02060603020205020403" pitchFamily="18" charset="0"/>
              </a:rPr>
              <a:t>is the Lord’s </a:t>
            </a:r>
            <a:r>
              <a:rPr lang="en-US" u="sng" dirty="0" smtClean="0">
                <a:solidFill>
                  <a:srgbClr val="000000"/>
                </a:solidFill>
                <a:latin typeface="Rockwell" panose="02060603020205020403" pitchFamily="18" charset="0"/>
              </a:rPr>
              <a:t>Passover</a:t>
            </a:r>
            <a:r>
              <a:rPr lang="en-US" dirty="0" smtClean="0">
                <a:solidFill>
                  <a:srgbClr val="000000"/>
                </a:solidFill>
                <a:latin typeface="Rockwell" panose="02060603020205020403" pitchFamily="18" charset="0"/>
              </a:rPr>
              <a:t>.”</a:t>
            </a:r>
            <a:endParaRPr lang="es-GT" dirty="0">
              <a:latin typeface="Rockwell" panose="02060603020205020403" pitchFamily="18" charset="0"/>
            </a:endParaRPr>
          </a:p>
        </p:txBody>
      </p:sp>
    </p:spTree>
    <p:extLst>
      <p:ext uri="{BB962C8B-B14F-4D97-AF65-F5344CB8AC3E}">
        <p14:creationId xmlns:p14="http://schemas.microsoft.com/office/powerpoint/2010/main" val="31636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fade">
                                      <p:cBhvr>
                                        <p:cTn id="2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9600" u="sng" dirty="0" smtClean="0">
                <a:latin typeface="Rockwell" panose="02060603020205020403" pitchFamily="18" charset="0"/>
              </a:rPr>
              <a:t>Passover</a:t>
            </a:r>
            <a:endParaRPr lang="en-US" sz="9600" u="sng" dirty="0">
              <a:latin typeface="Rockwell" panose="02060603020205020403" pitchFamily="18" charset="0"/>
            </a:endParaRPr>
          </a:p>
        </p:txBody>
      </p:sp>
      <p:sp>
        <p:nvSpPr>
          <p:cNvPr id="3" name="Content Placeholder 2"/>
          <p:cNvSpPr>
            <a:spLocks noGrp="1"/>
          </p:cNvSpPr>
          <p:nvPr>
            <p:ph idx="1"/>
          </p:nvPr>
        </p:nvSpPr>
        <p:spPr>
          <a:xfrm>
            <a:off x="85344" y="1184492"/>
            <a:ext cx="8973312" cy="1709636"/>
          </a:xfrm>
          <a:ln w="28575">
            <a:solidFill>
              <a:schemeClr val="tx1"/>
            </a:solidFill>
          </a:ln>
        </p:spPr>
        <p:txBody>
          <a:bodyPr>
            <a:normAutofit/>
          </a:bodyPr>
          <a:lstStyle/>
          <a:p>
            <a:r>
              <a:rPr lang="en-US" sz="1800" b="1" dirty="0" smtClean="0">
                <a:latin typeface="Rockwell" panose="02060603020205020403" pitchFamily="18" charset="0"/>
              </a:rPr>
              <a:t>1 Cor 5:7</a:t>
            </a:r>
            <a:r>
              <a:rPr lang="en-US" sz="1800" dirty="0" smtClean="0">
                <a:latin typeface="Rockwell" panose="02060603020205020403" pitchFamily="18" charset="0"/>
              </a:rPr>
              <a:t> – “</a:t>
            </a:r>
            <a:r>
              <a:rPr lang="en-US" sz="1800" dirty="0">
                <a:latin typeface="Rockwell" panose="02060603020205020403" pitchFamily="18" charset="0"/>
              </a:rPr>
              <a:t>Clean out the old leaven so that you may be a new lump, just as </a:t>
            </a:r>
            <a:r>
              <a:rPr lang="en-US" sz="1800" dirty="0" smtClean="0">
                <a:latin typeface="Rockwell" panose="02060603020205020403" pitchFamily="18" charset="0"/>
              </a:rPr>
              <a:t>you are in fact</a:t>
            </a:r>
            <a:r>
              <a:rPr lang="en-US" sz="1800" dirty="0">
                <a:latin typeface="Rockwell" panose="02060603020205020403" pitchFamily="18" charset="0"/>
              </a:rPr>
              <a:t> unleavened. For </a:t>
            </a:r>
            <a:r>
              <a:rPr lang="en-US" sz="1800" u="sng" dirty="0">
                <a:latin typeface="Rockwell" panose="02060603020205020403" pitchFamily="18" charset="0"/>
              </a:rPr>
              <a:t>Christ our Passover</a:t>
            </a:r>
            <a:r>
              <a:rPr lang="en-US" sz="1800" dirty="0">
                <a:latin typeface="Rockwell" panose="02060603020205020403" pitchFamily="18" charset="0"/>
              </a:rPr>
              <a:t> also has been sacrificed</a:t>
            </a:r>
            <a:r>
              <a:rPr lang="en-US" sz="1800" dirty="0" smtClean="0">
                <a:latin typeface="Rockwell" panose="02060603020205020403" pitchFamily="18" charset="0"/>
              </a:rPr>
              <a:t>.”</a:t>
            </a:r>
          </a:p>
          <a:p>
            <a:r>
              <a:rPr lang="en-US" sz="1800" b="1" dirty="0" smtClean="0">
                <a:latin typeface="Rockwell" panose="02060603020205020403" pitchFamily="18" charset="0"/>
              </a:rPr>
              <a:t>Luke 22:14-16</a:t>
            </a:r>
            <a:r>
              <a:rPr lang="en-US" sz="1800" dirty="0" smtClean="0">
                <a:latin typeface="Rockwell" panose="02060603020205020403" pitchFamily="18" charset="0"/>
              </a:rPr>
              <a:t> – “</a:t>
            </a:r>
            <a:r>
              <a:rPr lang="en-US" sz="1800" b="1" baseline="30000" dirty="0" smtClean="0">
                <a:latin typeface="Rockwell" panose="02060603020205020403" pitchFamily="18" charset="0"/>
              </a:rPr>
              <a:t>14</a:t>
            </a:r>
            <a:r>
              <a:rPr lang="en-US" sz="1800" dirty="0" smtClean="0">
                <a:latin typeface="Rockwell" panose="02060603020205020403" pitchFamily="18" charset="0"/>
              </a:rPr>
              <a:t>When </a:t>
            </a:r>
            <a:r>
              <a:rPr lang="en-US" sz="1800" dirty="0">
                <a:latin typeface="Rockwell" panose="02060603020205020403" pitchFamily="18" charset="0"/>
              </a:rPr>
              <a:t>the hour had come, He reclined at the table, and the apostles with Him. </a:t>
            </a:r>
            <a:r>
              <a:rPr lang="en-US" sz="1800" b="1" baseline="30000" dirty="0" smtClean="0">
                <a:latin typeface="Rockwell" panose="02060603020205020403" pitchFamily="18" charset="0"/>
              </a:rPr>
              <a:t>15</a:t>
            </a:r>
            <a:r>
              <a:rPr lang="en-US" sz="1800" dirty="0" smtClean="0">
                <a:latin typeface="Rockwell" panose="02060603020205020403" pitchFamily="18" charset="0"/>
              </a:rPr>
              <a:t>And </a:t>
            </a:r>
            <a:r>
              <a:rPr lang="en-US" sz="1800" dirty="0">
                <a:latin typeface="Rockwell" panose="02060603020205020403" pitchFamily="18" charset="0"/>
              </a:rPr>
              <a:t>He said to </a:t>
            </a:r>
            <a:r>
              <a:rPr lang="en-US" sz="1800" dirty="0" smtClean="0">
                <a:latin typeface="Rockwell" panose="02060603020205020403" pitchFamily="18" charset="0"/>
              </a:rPr>
              <a:t>them,</a:t>
            </a:r>
            <a:r>
              <a:rPr lang="en-US" sz="1800" dirty="0">
                <a:latin typeface="Rockwell" panose="02060603020205020403" pitchFamily="18" charset="0"/>
              </a:rPr>
              <a:t> </a:t>
            </a:r>
            <a:r>
              <a:rPr lang="en-US" sz="1800" dirty="0" smtClean="0">
                <a:latin typeface="Rockwell" panose="02060603020205020403" pitchFamily="18" charset="0"/>
              </a:rPr>
              <a:t>‘I </a:t>
            </a:r>
            <a:r>
              <a:rPr lang="en-US" sz="1800" dirty="0">
                <a:latin typeface="Rockwell" panose="02060603020205020403" pitchFamily="18" charset="0"/>
              </a:rPr>
              <a:t>have earnestly desired to eat </a:t>
            </a:r>
            <a:r>
              <a:rPr lang="en-US" sz="1800" dirty="0" smtClean="0">
                <a:latin typeface="Rockwell" panose="02060603020205020403" pitchFamily="18" charset="0"/>
              </a:rPr>
              <a:t>this Passover with </a:t>
            </a:r>
            <a:r>
              <a:rPr lang="en-US" sz="1800" dirty="0">
                <a:latin typeface="Rockwell" panose="02060603020205020403" pitchFamily="18" charset="0"/>
              </a:rPr>
              <a:t>you before I suffer; </a:t>
            </a:r>
            <a:r>
              <a:rPr lang="en-US" sz="1800" b="1" baseline="30000" dirty="0" smtClean="0">
                <a:latin typeface="Rockwell" panose="02060603020205020403" pitchFamily="18" charset="0"/>
              </a:rPr>
              <a:t>16</a:t>
            </a:r>
            <a:r>
              <a:rPr lang="en-US" sz="1800" dirty="0" smtClean="0">
                <a:latin typeface="Rockwell" panose="02060603020205020403" pitchFamily="18" charset="0"/>
              </a:rPr>
              <a:t>for </a:t>
            </a:r>
            <a:r>
              <a:rPr lang="en-US" sz="1800" dirty="0">
                <a:latin typeface="Rockwell" panose="02060603020205020403" pitchFamily="18" charset="0"/>
              </a:rPr>
              <a:t>I say to you, I shall never again eat it until it is fulfilled in the kingdom of God</a:t>
            </a:r>
            <a:r>
              <a:rPr lang="en-US" sz="1800" dirty="0" smtClean="0">
                <a:latin typeface="Rockwell" panose="02060603020205020403" pitchFamily="18" charset="0"/>
              </a:rPr>
              <a:t>.’”</a:t>
            </a:r>
            <a:endParaRPr lang="en-US" sz="1800" dirty="0">
              <a:latin typeface="Rockwell" panose="02060603020205020403" pitchFamily="18" charset="0"/>
            </a:endParaRPr>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 y="2950464"/>
            <a:ext cx="4434104" cy="39075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448" y="2950464"/>
            <a:ext cx="4539208" cy="39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300" u="sng" dirty="0" smtClean="0">
                <a:latin typeface="Rockwell" panose="02060603020205020403" pitchFamily="18" charset="0"/>
              </a:rPr>
              <a:t>Unleavened Bread</a:t>
            </a:r>
            <a:endParaRPr lang="en-US" sz="8300" u="sng" dirty="0">
              <a:latin typeface="Rockwell" panose="02060603020205020403" pitchFamily="18" charset="0"/>
            </a:endParaRPr>
          </a:p>
        </p:txBody>
      </p:sp>
      <p:pic>
        <p:nvPicPr>
          <p:cNvPr id="4098" name="Picture 2" descr="Image result for feast of unleavened b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531" y="3243072"/>
            <a:ext cx="4455125" cy="3614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feast of unleavened br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 y="3243072"/>
            <a:ext cx="4518187" cy="36149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344" y="1123442"/>
            <a:ext cx="8973312" cy="2031325"/>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Lev 23:6-8</a:t>
            </a:r>
            <a:r>
              <a:rPr lang="en-US" dirty="0" smtClean="0">
                <a:solidFill>
                  <a:srgbClr val="000000"/>
                </a:solidFill>
                <a:latin typeface="Rockwell" panose="02060603020205020403" pitchFamily="18" charset="0"/>
              </a:rPr>
              <a:t> – “</a:t>
            </a:r>
            <a:r>
              <a:rPr lang="en-US" b="1" baseline="30000" dirty="0" smtClean="0">
                <a:solidFill>
                  <a:srgbClr val="000000"/>
                </a:solidFill>
                <a:latin typeface="Rockwell" panose="02060603020205020403" pitchFamily="18" charset="0"/>
              </a:rPr>
              <a:t>6</a:t>
            </a:r>
            <a:r>
              <a:rPr lang="en-US" dirty="0" smtClean="0">
                <a:solidFill>
                  <a:srgbClr val="000000"/>
                </a:solidFill>
                <a:latin typeface="Rockwell" panose="02060603020205020403" pitchFamily="18" charset="0"/>
              </a:rPr>
              <a:t>Then </a:t>
            </a:r>
            <a:r>
              <a:rPr lang="en-US" dirty="0">
                <a:solidFill>
                  <a:srgbClr val="000000"/>
                </a:solidFill>
                <a:latin typeface="Rockwell" panose="02060603020205020403" pitchFamily="18" charset="0"/>
              </a:rPr>
              <a:t>on the fifteenth day of the same month there </a:t>
            </a:r>
            <a:r>
              <a:rPr lang="en-US" dirty="0" smtClean="0">
                <a:solidFill>
                  <a:srgbClr val="000000"/>
                </a:solidFill>
                <a:latin typeface="Rockwell" panose="02060603020205020403" pitchFamily="18" charset="0"/>
              </a:rPr>
              <a:t>is the </a:t>
            </a:r>
            <a:r>
              <a:rPr lang="en-US" u="sng" dirty="0" smtClean="0">
                <a:solidFill>
                  <a:srgbClr val="000000"/>
                </a:solidFill>
                <a:latin typeface="Rockwell" panose="02060603020205020403" pitchFamily="18" charset="0"/>
              </a:rPr>
              <a:t>Feast of </a:t>
            </a:r>
            <a:r>
              <a:rPr lang="en-US" u="sng" dirty="0">
                <a:solidFill>
                  <a:srgbClr val="000000"/>
                </a:solidFill>
                <a:latin typeface="Rockwell" panose="02060603020205020403" pitchFamily="18" charset="0"/>
              </a:rPr>
              <a:t>Unleavened Bread</a:t>
            </a:r>
            <a:r>
              <a:rPr lang="en-US" dirty="0">
                <a:solidFill>
                  <a:srgbClr val="000000"/>
                </a:solidFill>
                <a:latin typeface="Rockwell" panose="02060603020205020403" pitchFamily="18" charset="0"/>
              </a:rPr>
              <a:t> to the </a:t>
            </a:r>
            <a:r>
              <a:rPr lang="en-US" cap="small" dirty="0">
                <a:solidFill>
                  <a:srgbClr val="000000"/>
                </a:solidFill>
                <a:latin typeface="Rockwell" panose="02060603020205020403" pitchFamily="18" charset="0"/>
              </a:rPr>
              <a:t>Lord</a:t>
            </a:r>
            <a:r>
              <a:rPr lang="en-US" dirty="0">
                <a:solidFill>
                  <a:srgbClr val="000000"/>
                </a:solidFill>
                <a:latin typeface="Rockwell" panose="02060603020205020403" pitchFamily="18" charset="0"/>
              </a:rPr>
              <a:t>; for seven days you shall eat unleavened bread. </a:t>
            </a:r>
            <a:r>
              <a:rPr lang="en-US" b="1" baseline="30000" dirty="0" smtClean="0">
                <a:solidFill>
                  <a:srgbClr val="000000"/>
                </a:solidFill>
                <a:latin typeface="Rockwell" panose="02060603020205020403" pitchFamily="18" charset="0"/>
              </a:rPr>
              <a:t>7</a:t>
            </a:r>
            <a:r>
              <a:rPr lang="en-US" dirty="0" smtClean="0">
                <a:solidFill>
                  <a:srgbClr val="000000"/>
                </a:solidFill>
                <a:latin typeface="Rockwell" panose="02060603020205020403" pitchFamily="18" charset="0"/>
              </a:rPr>
              <a:t>On the first day </a:t>
            </a:r>
            <a:r>
              <a:rPr lang="en-US" dirty="0">
                <a:solidFill>
                  <a:srgbClr val="000000"/>
                </a:solidFill>
                <a:latin typeface="Rockwell" panose="02060603020205020403" pitchFamily="18" charset="0"/>
              </a:rPr>
              <a:t>you shall have a holy convocation; you shall not do any </a:t>
            </a:r>
            <a:r>
              <a:rPr lang="en-US" dirty="0" smtClean="0">
                <a:solidFill>
                  <a:srgbClr val="000000"/>
                </a:solidFill>
                <a:latin typeface="Rockwell" panose="02060603020205020403" pitchFamily="18" charset="0"/>
              </a:rPr>
              <a:t>laborious work. </a:t>
            </a:r>
            <a:r>
              <a:rPr lang="en-US" b="1" baseline="30000" dirty="0" smtClean="0">
                <a:solidFill>
                  <a:srgbClr val="000000"/>
                </a:solidFill>
                <a:latin typeface="Rockwell" panose="02060603020205020403" pitchFamily="18" charset="0"/>
              </a:rPr>
              <a:t>8</a:t>
            </a:r>
            <a:r>
              <a:rPr lang="en-US" dirty="0" smtClean="0">
                <a:solidFill>
                  <a:srgbClr val="000000"/>
                </a:solidFill>
                <a:latin typeface="Rockwell" panose="02060603020205020403" pitchFamily="18" charset="0"/>
              </a:rPr>
              <a:t>But </a:t>
            </a:r>
            <a:r>
              <a:rPr lang="en-US" dirty="0">
                <a:solidFill>
                  <a:srgbClr val="000000"/>
                </a:solidFill>
                <a:latin typeface="Rockwell" panose="02060603020205020403" pitchFamily="18" charset="0"/>
              </a:rPr>
              <a:t>for seven days you shall present an offering by fire to the </a:t>
            </a:r>
            <a:r>
              <a:rPr lang="en-US" cap="small" dirty="0">
                <a:solidFill>
                  <a:srgbClr val="000000"/>
                </a:solidFill>
                <a:latin typeface="Rockwell" panose="02060603020205020403" pitchFamily="18" charset="0"/>
              </a:rPr>
              <a:t>Lord</a:t>
            </a:r>
            <a:r>
              <a:rPr lang="en-US" dirty="0">
                <a:solidFill>
                  <a:srgbClr val="000000"/>
                </a:solidFill>
                <a:latin typeface="Rockwell" panose="02060603020205020403" pitchFamily="18" charset="0"/>
              </a:rPr>
              <a:t>. On the seventh day is a holy convocation; you shall not do any laborious work</a:t>
            </a:r>
            <a:r>
              <a:rPr lang="en-US" dirty="0" smtClean="0">
                <a:solidFill>
                  <a:srgbClr val="000000"/>
                </a:solidFill>
                <a:latin typeface="Rockwell" panose="02060603020205020403" pitchFamily="18" charset="0"/>
              </a:rPr>
              <a:t>.”</a:t>
            </a:r>
          </a:p>
          <a:p>
            <a:r>
              <a:rPr lang="en-US" b="1" dirty="0" smtClean="0">
                <a:latin typeface="Rockwell" panose="02060603020205020403" pitchFamily="18" charset="0"/>
              </a:rPr>
              <a:t>Ex 12:39b</a:t>
            </a:r>
            <a:r>
              <a:rPr lang="en-US" dirty="0" smtClean="0">
                <a:latin typeface="Rockwell" panose="02060603020205020403" pitchFamily="18" charset="0"/>
              </a:rPr>
              <a:t> – “..For </a:t>
            </a:r>
            <a:r>
              <a:rPr lang="en-US" dirty="0">
                <a:latin typeface="Rockwell" panose="02060603020205020403" pitchFamily="18" charset="0"/>
              </a:rPr>
              <a:t>it had not become leavened, since they were driven out of Egypt and could not </a:t>
            </a:r>
            <a:r>
              <a:rPr lang="en-US" dirty="0" smtClean="0">
                <a:latin typeface="Rockwell" panose="02060603020205020403" pitchFamily="18" charset="0"/>
              </a:rPr>
              <a:t>delay…”</a:t>
            </a:r>
            <a:endParaRPr lang="en-US" dirty="0">
              <a:latin typeface="Rockwell" panose="02060603020205020403" pitchFamily="18" charset="0"/>
            </a:endParaRPr>
          </a:p>
        </p:txBody>
      </p:sp>
    </p:spTree>
    <p:extLst>
      <p:ext uri="{BB962C8B-B14F-4D97-AF65-F5344CB8AC3E}">
        <p14:creationId xmlns:p14="http://schemas.microsoft.com/office/powerpoint/2010/main" val="3910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300" u="sng" dirty="0" smtClean="0">
                <a:latin typeface="Rockwell" panose="02060603020205020403" pitchFamily="18" charset="0"/>
              </a:rPr>
              <a:t>Unleavened Bread</a:t>
            </a:r>
            <a:endParaRPr lang="en-US" sz="8300" u="sng" dirty="0">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85344" y="3779520"/>
            <a:ext cx="8973312" cy="3078480"/>
          </a:xfrm>
          <a:prstGeom prst="rect">
            <a:avLst/>
          </a:prstGeom>
        </p:spPr>
      </p:pic>
      <p:sp>
        <p:nvSpPr>
          <p:cNvPr id="6" name="Rectangle 5"/>
          <p:cNvSpPr/>
          <p:nvPr/>
        </p:nvSpPr>
        <p:spPr>
          <a:xfrm>
            <a:off x="85344" y="1128157"/>
            <a:ext cx="8973312" cy="2554545"/>
          </a:xfrm>
          <a:prstGeom prst="rect">
            <a:avLst/>
          </a:prstGeom>
          <a:ln w="28575">
            <a:solidFill>
              <a:schemeClr val="tx1"/>
            </a:solidFill>
          </a:ln>
        </p:spPr>
        <p:txBody>
          <a:bodyPr wrap="square">
            <a:spAutoFit/>
          </a:bodyPr>
          <a:lstStyle/>
          <a:p>
            <a:r>
              <a:rPr lang="en-US" sz="2000" b="1" dirty="0">
                <a:latin typeface="Rockwell" panose="02060603020205020403" pitchFamily="18" charset="0"/>
              </a:rPr>
              <a:t>1 Cor 5:7-8</a:t>
            </a:r>
            <a:r>
              <a:rPr lang="en-US" sz="2000" dirty="0">
                <a:latin typeface="Rockwell" panose="02060603020205020403" pitchFamily="18" charset="0"/>
              </a:rPr>
              <a:t> – “</a:t>
            </a:r>
            <a:r>
              <a:rPr lang="en-US" sz="2000" b="1" baseline="30000" dirty="0">
                <a:latin typeface="Rockwell" panose="02060603020205020403" pitchFamily="18" charset="0"/>
              </a:rPr>
              <a:t>7</a:t>
            </a:r>
            <a:r>
              <a:rPr lang="en-US" sz="2000" dirty="0">
                <a:latin typeface="Rockwell" panose="02060603020205020403" pitchFamily="18" charset="0"/>
              </a:rPr>
              <a:t>Clean out the old leaven so that you may be a new lump, just as you are in fact unleavened. For Christ our Passover also has been sacrificed. </a:t>
            </a:r>
            <a:r>
              <a:rPr lang="en-US" sz="2000" b="1" baseline="30000" dirty="0">
                <a:latin typeface="Rockwell" panose="02060603020205020403" pitchFamily="18" charset="0"/>
              </a:rPr>
              <a:t>8</a:t>
            </a:r>
            <a:r>
              <a:rPr lang="en-US" sz="2000" dirty="0">
                <a:latin typeface="Rockwell" panose="02060603020205020403" pitchFamily="18" charset="0"/>
              </a:rPr>
              <a:t>Therefore let us celebrate the feast, not with old leaven, nor with the leaven of malice and wickedness, but with the unleavened bread of sincerity and truth.”</a:t>
            </a:r>
          </a:p>
          <a:p>
            <a:r>
              <a:rPr lang="en-US" sz="2000" b="1" dirty="0" smtClean="0">
                <a:latin typeface="Rockwell" panose="02060603020205020403" pitchFamily="18" charset="0"/>
              </a:rPr>
              <a:t>John </a:t>
            </a:r>
            <a:r>
              <a:rPr lang="en-US" sz="2000" b="1" dirty="0">
                <a:latin typeface="Rockwell" panose="02060603020205020403" pitchFamily="18" charset="0"/>
              </a:rPr>
              <a:t>6:27</a:t>
            </a:r>
            <a:r>
              <a:rPr lang="en-US" sz="2000" dirty="0">
                <a:latin typeface="Rockwell" panose="02060603020205020403" pitchFamily="18" charset="0"/>
              </a:rPr>
              <a:t> – “Do not work for the food which perishes, but for the food which endures to eternal life, which the Son of Man will give to you, for on Him the Father, God, has set His seal</a:t>
            </a:r>
            <a:r>
              <a:rPr lang="en-US" sz="2000" dirty="0" smtClean="0">
                <a:latin typeface="Rockwell" panose="02060603020205020403" pitchFamily="18" charset="0"/>
              </a:rPr>
              <a:t>.”</a:t>
            </a:r>
          </a:p>
        </p:txBody>
      </p:sp>
    </p:spTree>
    <p:extLst>
      <p:ext uri="{BB962C8B-B14F-4D97-AF65-F5344CB8AC3E}">
        <p14:creationId xmlns:p14="http://schemas.microsoft.com/office/powerpoint/2010/main" val="339022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9800" u="sng" dirty="0" smtClean="0">
                <a:latin typeface="Rockwell" panose="02060603020205020403" pitchFamily="18" charset="0"/>
              </a:rPr>
              <a:t>First Fruits</a:t>
            </a:r>
            <a:endParaRPr lang="en-US" sz="9800" u="sng" dirty="0">
              <a:latin typeface="Rockwell" panose="02060603020205020403" pitchFamily="18" charset="0"/>
            </a:endParaRPr>
          </a:p>
        </p:txBody>
      </p:sp>
      <p:sp>
        <p:nvSpPr>
          <p:cNvPr id="4" name="Rectangle 3"/>
          <p:cNvSpPr/>
          <p:nvPr/>
        </p:nvSpPr>
        <p:spPr>
          <a:xfrm>
            <a:off x="85344" y="1123442"/>
            <a:ext cx="8973312" cy="3570208"/>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Lev 23:9-14</a:t>
            </a:r>
            <a:r>
              <a:rPr lang="en-US" dirty="0" smtClean="0">
                <a:solidFill>
                  <a:srgbClr val="000000"/>
                </a:solidFill>
                <a:latin typeface="Rockwell" panose="02060603020205020403" pitchFamily="18" charset="0"/>
              </a:rPr>
              <a:t> – “</a:t>
            </a:r>
            <a:r>
              <a:rPr lang="en-US" b="1" baseline="30000" dirty="0">
                <a:latin typeface="Rockwell" panose="02060603020205020403" pitchFamily="18" charset="0"/>
              </a:rPr>
              <a:t>9</a:t>
            </a:r>
            <a:r>
              <a:rPr lang="en-US" dirty="0" smtClean="0">
                <a:latin typeface="Rockwell" panose="02060603020205020403" pitchFamily="18" charset="0"/>
              </a:rPr>
              <a:t>Then </a:t>
            </a:r>
            <a:r>
              <a:rPr lang="en-US" dirty="0">
                <a:latin typeface="Rockwell" panose="02060603020205020403" pitchFamily="18" charset="0"/>
              </a:rPr>
              <a:t>the </a:t>
            </a:r>
            <a:r>
              <a:rPr lang="en-US" cap="small" dirty="0">
                <a:latin typeface="Rockwell" panose="02060603020205020403" pitchFamily="18" charset="0"/>
              </a:rPr>
              <a:t>Lord</a:t>
            </a:r>
            <a:r>
              <a:rPr lang="en-US" dirty="0">
                <a:latin typeface="Rockwell" panose="02060603020205020403" pitchFamily="18" charset="0"/>
              </a:rPr>
              <a:t> spoke to Moses, saying</a:t>
            </a:r>
            <a:r>
              <a:rPr lang="en-US" dirty="0" smtClean="0">
                <a:latin typeface="Rockwell" panose="02060603020205020403" pitchFamily="18" charset="0"/>
              </a:rPr>
              <a:t>, ‘</a:t>
            </a:r>
            <a:r>
              <a:rPr lang="en-US" b="1" baseline="30000" dirty="0" smtClean="0">
                <a:latin typeface="Rockwell" panose="02060603020205020403" pitchFamily="18" charset="0"/>
              </a:rPr>
              <a:t>10</a:t>
            </a:r>
            <a:r>
              <a:rPr lang="en-US" dirty="0" smtClean="0">
                <a:latin typeface="Rockwell" panose="02060603020205020403" pitchFamily="18" charset="0"/>
              </a:rPr>
              <a:t>Speak </a:t>
            </a:r>
            <a:r>
              <a:rPr lang="en-US" dirty="0">
                <a:latin typeface="Rockwell" panose="02060603020205020403" pitchFamily="18" charset="0"/>
              </a:rPr>
              <a:t>to the sons of Israel and say to them, </a:t>
            </a:r>
            <a:r>
              <a:rPr lang="en-US" dirty="0" smtClean="0">
                <a:latin typeface="Rockwell" panose="02060603020205020403" pitchFamily="18" charset="0"/>
              </a:rPr>
              <a:t>“When </a:t>
            </a:r>
            <a:r>
              <a:rPr lang="en-US" dirty="0">
                <a:latin typeface="Rockwell" panose="02060603020205020403" pitchFamily="18" charset="0"/>
              </a:rPr>
              <a:t>you enter the land which I am going to give to you and reap its harvest, then you shall bring in the sheaf of the first fruits of your harvest to the priest. </a:t>
            </a:r>
            <a:r>
              <a:rPr lang="en-US" b="1" baseline="30000" dirty="0" smtClean="0">
                <a:latin typeface="Rockwell" panose="02060603020205020403" pitchFamily="18" charset="0"/>
              </a:rPr>
              <a:t>11</a:t>
            </a:r>
            <a:r>
              <a:rPr lang="en-US" dirty="0" smtClean="0">
                <a:latin typeface="Rockwell" panose="02060603020205020403" pitchFamily="18" charset="0"/>
              </a:rPr>
              <a:t>He </a:t>
            </a:r>
            <a:r>
              <a:rPr lang="en-US" dirty="0">
                <a:latin typeface="Rockwell" panose="02060603020205020403" pitchFamily="18" charset="0"/>
              </a:rPr>
              <a:t>shall wave the sheaf before the </a:t>
            </a:r>
            <a:r>
              <a:rPr lang="en-US" cap="small" dirty="0">
                <a:latin typeface="Rockwell" panose="02060603020205020403" pitchFamily="18" charset="0"/>
              </a:rPr>
              <a:t>Lord</a:t>
            </a:r>
            <a:r>
              <a:rPr lang="en-US" dirty="0">
                <a:latin typeface="Rockwell" panose="02060603020205020403" pitchFamily="18" charset="0"/>
              </a:rPr>
              <a:t> for you to be accepted; on the day after the sabbath the priest shall wave it. </a:t>
            </a:r>
            <a:r>
              <a:rPr lang="en-US" b="1" baseline="30000" dirty="0" smtClean="0">
                <a:latin typeface="Rockwell" panose="02060603020205020403" pitchFamily="18" charset="0"/>
              </a:rPr>
              <a:t>12</a:t>
            </a:r>
            <a:r>
              <a:rPr lang="en-US" dirty="0" smtClean="0">
                <a:latin typeface="Rockwell" panose="02060603020205020403" pitchFamily="18" charset="0"/>
              </a:rPr>
              <a:t>Now </a:t>
            </a:r>
            <a:r>
              <a:rPr lang="en-US" dirty="0">
                <a:latin typeface="Rockwell" panose="02060603020205020403" pitchFamily="18" charset="0"/>
              </a:rPr>
              <a:t>on the day when you wave the sheaf, you shall offer a male lamb one year old without defect for a burnt offering </a:t>
            </a:r>
            <a:r>
              <a:rPr lang="en-US" dirty="0" smtClean="0">
                <a:latin typeface="Rockwell" panose="02060603020205020403" pitchFamily="18" charset="0"/>
              </a:rPr>
              <a:t>to the Lord. </a:t>
            </a:r>
            <a:r>
              <a:rPr lang="en-US" b="1" baseline="30000" dirty="0" smtClean="0">
                <a:latin typeface="Rockwell" panose="02060603020205020403" pitchFamily="18" charset="0"/>
              </a:rPr>
              <a:t>13</a:t>
            </a:r>
            <a:r>
              <a:rPr lang="en-US" dirty="0" smtClean="0">
                <a:latin typeface="Rockwell" panose="02060603020205020403" pitchFamily="18" charset="0"/>
              </a:rPr>
              <a:t>Its</a:t>
            </a:r>
            <a:r>
              <a:rPr lang="en-US" dirty="0">
                <a:latin typeface="Rockwell" panose="02060603020205020403" pitchFamily="18" charset="0"/>
              </a:rPr>
              <a:t> grain offering shall then be two-tenths of </a:t>
            </a:r>
            <a:r>
              <a:rPr lang="en-US" dirty="0" smtClean="0">
                <a:latin typeface="Rockwell" panose="02060603020205020403" pitchFamily="18" charset="0"/>
              </a:rPr>
              <a:t>an ephah of fine flour </a:t>
            </a:r>
            <a:r>
              <a:rPr lang="en-US" dirty="0">
                <a:latin typeface="Rockwell" panose="02060603020205020403" pitchFamily="18" charset="0"/>
              </a:rPr>
              <a:t>mixed with oil, an offering by fire to the </a:t>
            </a:r>
            <a:r>
              <a:rPr lang="en-US" cap="small" dirty="0">
                <a:latin typeface="Rockwell" panose="02060603020205020403" pitchFamily="18" charset="0"/>
              </a:rPr>
              <a:t>Lord</a:t>
            </a:r>
            <a:r>
              <a:rPr lang="en-US" dirty="0">
                <a:latin typeface="Rockwell" panose="02060603020205020403" pitchFamily="18" charset="0"/>
              </a:rPr>
              <a:t> for a soothing aroma, with its drink offering, a fourth of </a:t>
            </a:r>
            <a:r>
              <a:rPr lang="en-US" dirty="0" smtClean="0">
                <a:latin typeface="Rockwell" panose="02060603020205020403" pitchFamily="18" charset="0"/>
              </a:rPr>
              <a:t>a</a:t>
            </a:r>
            <a:r>
              <a:rPr lang="en-US" dirty="0">
                <a:latin typeface="Rockwell" panose="02060603020205020403" pitchFamily="18" charset="0"/>
              </a:rPr>
              <a:t> </a:t>
            </a:r>
            <a:r>
              <a:rPr lang="en-US" dirty="0" err="1" smtClean="0">
                <a:latin typeface="Rockwell" panose="02060603020205020403" pitchFamily="18" charset="0"/>
              </a:rPr>
              <a:t>hin</a:t>
            </a:r>
            <a:r>
              <a:rPr lang="en-US" dirty="0" smtClean="0">
                <a:latin typeface="Rockwell" panose="02060603020205020403" pitchFamily="18" charset="0"/>
              </a:rPr>
              <a:t> </a:t>
            </a:r>
            <a:r>
              <a:rPr lang="en-US" dirty="0">
                <a:latin typeface="Rockwell" panose="02060603020205020403" pitchFamily="18" charset="0"/>
              </a:rPr>
              <a:t>of wine. </a:t>
            </a:r>
            <a:r>
              <a:rPr lang="en-US" b="1" baseline="30000" dirty="0" smtClean="0">
                <a:latin typeface="Rockwell" panose="02060603020205020403" pitchFamily="18" charset="0"/>
              </a:rPr>
              <a:t>14</a:t>
            </a:r>
            <a:r>
              <a:rPr lang="en-US" dirty="0" smtClean="0">
                <a:latin typeface="Rockwell" panose="02060603020205020403" pitchFamily="18" charset="0"/>
              </a:rPr>
              <a:t>Until </a:t>
            </a:r>
            <a:r>
              <a:rPr lang="en-US" dirty="0">
                <a:latin typeface="Rockwell" panose="02060603020205020403" pitchFamily="18" charset="0"/>
              </a:rPr>
              <a:t>this same day, until you have brought in the offering of your God, you shall eat neither bread nor roasted grain nor new growth. It is to be a perpetual statute throughout your generations in all your dwelling places</a:t>
            </a:r>
            <a:r>
              <a:rPr lang="en-US" dirty="0" smtClean="0">
                <a:latin typeface="Rockwell" panose="02060603020205020403" pitchFamily="18" charset="0"/>
              </a:rPr>
              <a:t>.”’”</a:t>
            </a:r>
          </a:p>
          <a:p>
            <a:endParaRPr lang="en-US" sz="1000" dirty="0" smtClean="0">
              <a:latin typeface="Rockwell" panose="02060603020205020403" pitchFamily="18" charset="0"/>
            </a:endParaRPr>
          </a:p>
          <a:p>
            <a:r>
              <a:rPr lang="en-US" b="1" dirty="0">
                <a:solidFill>
                  <a:srgbClr val="20343B"/>
                </a:solidFill>
                <a:latin typeface="Rockwell" panose="02060603020205020403" pitchFamily="18" charset="0"/>
              </a:rPr>
              <a:t>Prov 3:9</a:t>
            </a:r>
            <a:r>
              <a:rPr lang="en-US" dirty="0">
                <a:solidFill>
                  <a:srgbClr val="20343B"/>
                </a:solidFill>
                <a:latin typeface="Rockwell" panose="02060603020205020403" pitchFamily="18" charset="0"/>
              </a:rPr>
              <a:t> – “</a:t>
            </a:r>
            <a:r>
              <a:rPr lang="en-US" dirty="0">
                <a:latin typeface="Rockwell" panose="02060603020205020403" pitchFamily="18" charset="0"/>
              </a:rPr>
              <a:t>Honor the Lord from your wealth and from the first of all your produce</a:t>
            </a:r>
            <a:r>
              <a:rPr lang="en-US" dirty="0" smtClean="0">
                <a:latin typeface="Rockwell" panose="02060603020205020403" pitchFamily="18" charset="0"/>
              </a:rPr>
              <a:t>”</a:t>
            </a:r>
            <a:endParaRPr lang="en-US" dirty="0">
              <a:latin typeface="Rockwell" panose="02060603020205020403" pitchFamily="18" charset="0"/>
            </a:endParaRPr>
          </a:p>
        </p:txBody>
      </p:sp>
      <p:pic>
        <p:nvPicPr>
          <p:cNvPr id="6146" name="Picture 2" descr="Image result for feast of first frui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 y="4815840"/>
            <a:ext cx="4464078" cy="2042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ible first fru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815840"/>
            <a:ext cx="4486656" cy="204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4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9800" u="sng" dirty="0" smtClean="0">
                <a:latin typeface="Rockwell" panose="02060603020205020403" pitchFamily="18" charset="0"/>
              </a:rPr>
              <a:t>First Fruits</a:t>
            </a:r>
            <a:endParaRPr lang="en-US" sz="9800" u="sng" dirty="0">
              <a:latin typeface="Rockwell" panose="02060603020205020403" pitchFamily="18" charset="0"/>
            </a:endParaRPr>
          </a:p>
        </p:txBody>
      </p:sp>
      <p:sp>
        <p:nvSpPr>
          <p:cNvPr id="4" name="Rectangle 3"/>
          <p:cNvSpPr/>
          <p:nvPr/>
        </p:nvSpPr>
        <p:spPr>
          <a:xfrm>
            <a:off x="62766" y="1233170"/>
            <a:ext cx="8995890" cy="2308324"/>
          </a:xfrm>
          <a:prstGeom prst="rect">
            <a:avLst/>
          </a:prstGeom>
          <a:ln w="28575">
            <a:solidFill>
              <a:schemeClr val="tx1"/>
            </a:solidFill>
          </a:ln>
        </p:spPr>
        <p:txBody>
          <a:bodyPr wrap="square">
            <a:spAutoFit/>
          </a:bodyPr>
          <a:lstStyle/>
          <a:p>
            <a:r>
              <a:rPr lang="en-US" b="1" dirty="0" smtClean="0">
                <a:latin typeface="Rockwell" panose="02060603020205020403" pitchFamily="18" charset="0"/>
              </a:rPr>
              <a:t>1 Cor 15:20-25</a:t>
            </a:r>
            <a:r>
              <a:rPr lang="en-US" dirty="0" smtClean="0">
                <a:latin typeface="Rockwell" panose="02060603020205020403" pitchFamily="18" charset="0"/>
              </a:rPr>
              <a:t> </a:t>
            </a:r>
            <a:r>
              <a:rPr lang="en-US" dirty="0">
                <a:latin typeface="Rockwell" panose="02060603020205020403" pitchFamily="18" charset="0"/>
              </a:rPr>
              <a:t>– </a:t>
            </a:r>
            <a:r>
              <a:rPr lang="en-US" dirty="0" smtClean="0">
                <a:latin typeface="Rockwell" panose="02060603020205020403" pitchFamily="18" charset="0"/>
              </a:rPr>
              <a:t>“</a:t>
            </a:r>
            <a:r>
              <a:rPr lang="en-US" b="1" baseline="30000" dirty="0" smtClean="0">
                <a:latin typeface="Rockwell" panose="02060603020205020403" pitchFamily="18" charset="0"/>
              </a:rPr>
              <a:t>20</a:t>
            </a:r>
            <a:r>
              <a:rPr lang="en-US" dirty="0" smtClean="0">
                <a:latin typeface="Rockwell" panose="02060603020205020403" pitchFamily="18" charset="0"/>
              </a:rPr>
              <a:t>But </a:t>
            </a:r>
            <a:r>
              <a:rPr lang="en-US" dirty="0">
                <a:latin typeface="Rockwell" panose="02060603020205020403" pitchFamily="18" charset="0"/>
              </a:rPr>
              <a:t>now Christ has been raised from the dead, the first fruits of those who are asleep. </a:t>
            </a:r>
            <a:r>
              <a:rPr lang="en-US" b="1" baseline="30000" dirty="0" smtClean="0">
                <a:latin typeface="Rockwell" panose="02060603020205020403" pitchFamily="18" charset="0"/>
              </a:rPr>
              <a:t>21</a:t>
            </a:r>
            <a:r>
              <a:rPr lang="en-US" dirty="0" smtClean="0">
                <a:latin typeface="Rockwell" panose="02060603020205020403" pitchFamily="18" charset="0"/>
              </a:rPr>
              <a:t>For </a:t>
            </a:r>
            <a:r>
              <a:rPr lang="en-US" dirty="0">
                <a:latin typeface="Rockwell" panose="02060603020205020403" pitchFamily="18" charset="0"/>
              </a:rPr>
              <a:t>since by a man came death, by a man also </a:t>
            </a:r>
            <a:r>
              <a:rPr lang="en-US" dirty="0" smtClean="0">
                <a:latin typeface="Rockwell" panose="02060603020205020403" pitchFamily="18" charset="0"/>
              </a:rPr>
              <a:t>came the </a:t>
            </a:r>
            <a:r>
              <a:rPr lang="en-US" dirty="0">
                <a:latin typeface="Rockwell" panose="02060603020205020403" pitchFamily="18" charset="0"/>
              </a:rPr>
              <a:t>resurrection of the dead. </a:t>
            </a:r>
            <a:r>
              <a:rPr lang="en-US" b="1" baseline="30000" dirty="0" smtClean="0">
                <a:latin typeface="Rockwell" panose="02060603020205020403" pitchFamily="18" charset="0"/>
              </a:rPr>
              <a:t>22</a:t>
            </a:r>
            <a:r>
              <a:rPr lang="en-US" dirty="0" smtClean="0">
                <a:latin typeface="Rockwell" panose="02060603020205020403" pitchFamily="18" charset="0"/>
              </a:rPr>
              <a:t>For</a:t>
            </a:r>
            <a:r>
              <a:rPr lang="en-US" dirty="0">
                <a:latin typeface="Rockwell" panose="02060603020205020403" pitchFamily="18" charset="0"/>
              </a:rPr>
              <a:t> as in Adam all die, so also </a:t>
            </a:r>
            <a:r>
              <a:rPr lang="en-US" dirty="0" smtClean="0">
                <a:latin typeface="Rockwell" panose="02060603020205020403" pitchFamily="18" charset="0"/>
              </a:rPr>
              <a:t>in</a:t>
            </a:r>
            <a:r>
              <a:rPr lang="en-US" dirty="0">
                <a:latin typeface="Rockwell" panose="02060603020205020403" pitchFamily="18" charset="0"/>
              </a:rPr>
              <a:t> </a:t>
            </a:r>
            <a:r>
              <a:rPr lang="en-US" dirty="0" smtClean="0">
                <a:latin typeface="Rockwell" panose="02060603020205020403" pitchFamily="18" charset="0"/>
              </a:rPr>
              <a:t>Christ </a:t>
            </a:r>
            <a:r>
              <a:rPr lang="en-US" dirty="0">
                <a:latin typeface="Rockwell" panose="02060603020205020403" pitchFamily="18" charset="0"/>
              </a:rPr>
              <a:t>all will be made alive. </a:t>
            </a:r>
            <a:r>
              <a:rPr lang="en-US" b="1" baseline="30000" dirty="0" smtClean="0">
                <a:latin typeface="Rockwell" panose="02060603020205020403" pitchFamily="18" charset="0"/>
              </a:rPr>
              <a:t>23</a:t>
            </a:r>
            <a:r>
              <a:rPr lang="en-US" dirty="0" smtClean="0">
                <a:latin typeface="Rockwell" panose="02060603020205020403" pitchFamily="18" charset="0"/>
              </a:rPr>
              <a:t>But </a:t>
            </a:r>
            <a:r>
              <a:rPr lang="en-US" dirty="0">
                <a:latin typeface="Rockwell" panose="02060603020205020403" pitchFamily="18" charset="0"/>
              </a:rPr>
              <a:t>each in his own order: Christ the first fruits, after that those who </a:t>
            </a:r>
            <a:r>
              <a:rPr lang="en-US" dirty="0" smtClean="0">
                <a:latin typeface="Rockwell" panose="02060603020205020403" pitchFamily="18" charset="0"/>
              </a:rPr>
              <a:t>are Christ’s at His </a:t>
            </a:r>
            <a:r>
              <a:rPr lang="en-US" dirty="0">
                <a:latin typeface="Rockwell" panose="02060603020205020403" pitchFamily="18" charset="0"/>
              </a:rPr>
              <a:t>coming, </a:t>
            </a:r>
            <a:r>
              <a:rPr lang="en-US" b="1" baseline="30000" dirty="0" smtClean="0">
                <a:latin typeface="Rockwell" panose="02060603020205020403" pitchFamily="18" charset="0"/>
              </a:rPr>
              <a:t>24</a:t>
            </a:r>
            <a:r>
              <a:rPr lang="en-US" dirty="0" smtClean="0">
                <a:latin typeface="Rockwell" panose="02060603020205020403" pitchFamily="18" charset="0"/>
              </a:rPr>
              <a:t>then</a:t>
            </a:r>
            <a:r>
              <a:rPr lang="en-US" dirty="0">
                <a:latin typeface="Rockwell" panose="02060603020205020403" pitchFamily="18" charset="0"/>
              </a:rPr>
              <a:t> comes the end, when He hands over the kingdom </a:t>
            </a:r>
            <a:r>
              <a:rPr lang="en-US" dirty="0" smtClean="0">
                <a:latin typeface="Rockwell" panose="02060603020205020403" pitchFamily="18" charset="0"/>
              </a:rPr>
              <a:t>to the God and </a:t>
            </a:r>
            <a:r>
              <a:rPr lang="en-US" dirty="0">
                <a:latin typeface="Rockwell" panose="02060603020205020403" pitchFamily="18" charset="0"/>
              </a:rPr>
              <a:t>Father, when He has abolished all rule and all authority </a:t>
            </a:r>
            <a:r>
              <a:rPr lang="en-US" dirty="0" smtClean="0">
                <a:latin typeface="Rockwell" panose="02060603020205020403" pitchFamily="18" charset="0"/>
              </a:rPr>
              <a:t>and power. </a:t>
            </a:r>
            <a:r>
              <a:rPr lang="en-US" b="1" baseline="30000" dirty="0" smtClean="0">
                <a:latin typeface="Rockwell" panose="02060603020205020403" pitchFamily="18" charset="0"/>
              </a:rPr>
              <a:t>25</a:t>
            </a:r>
            <a:r>
              <a:rPr lang="en-US" dirty="0" smtClean="0">
                <a:latin typeface="Rockwell" panose="02060603020205020403" pitchFamily="18" charset="0"/>
              </a:rPr>
              <a:t>For </a:t>
            </a:r>
            <a:r>
              <a:rPr lang="en-US" dirty="0">
                <a:latin typeface="Rockwell" panose="02060603020205020403" pitchFamily="18" charset="0"/>
              </a:rPr>
              <a:t>He must reign until He has put all His enemies under His feet</a:t>
            </a:r>
            <a:r>
              <a:rPr lang="en-US" dirty="0" smtClean="0">
                <a:latin typeface="Rockwell" panose="02060603020205020403" pitchFamily="18" charset="0"/>
              </a:rPr>
              <a:t>.”</a:t>
            </a:r>
          </a:p>
          <a:p>
            <a:r>
              <a:rPr lang="en-US" b="1" dirty="0" smtClean="0">
                <a:latin typeface="Rockwell" panose="02060603020205020403" pitchFamily="18" charset="0"/>
              </a:rPr>
              <a:t>1 Cor 10:26</a:t>
            </a:r>
            <a:r>
              <a:rPr lang="en-US" dirty="0" smtClean="0">
                <a:latin typeface="Rockwell" panose="02060603020205020403" pitchFamily="18" charset="0"/>
              </a:rPr>
              <a:t> – “</a:t>
            </a:r>
            <a:r>
              <a:rPr lang="en-US" cap="small" dirty="0">
                <a:latin typeface="Rockwell" panose="02060603020205020403" pitchFamily="18" charset="0"/>
              </a:rPr>
              <a:t>for the earth is the Lord’s, </a:t>
            </a:r>
            <a:r>
              <a:rPr lang="en-US" cap="small" dirty="0" smtClean="0">
                <a:latin typeface="Rockwell" panose="02060603020205020403" pitchFamily="18" charset="0"/>
              </a:rPr>
              <a:t>and</a:t>
            </a:r>
            <a:r>
              <a:rPr lang="en-US" dirty="0">
                <a:latin typeface="Rockwell" panose="02060603020205020403" pitchFamily="18" charset="0"/>
              </a:rPr>
              <a:t> </a:t>
            </a:r>
            <a:r>
              <a:rPr lang="en-US" cap="small" dirty="0" smtClean="0">
                <a:latin typeface="Rockwell" panose="02060603020205020403" pitchFamily="18" charset="0"/>
              </a:rPr>
              <a:t>all </a:t>
            </a:r>
            <a:r>
              <a:rPr lang="en-US" cap="small" dirty="0">
                <a:latin typeface="Rockwell" panose="02060603020205020403" pitchFamily="18" charset="0"/>
              </a:rPr>
              <a:t>it contains</a:t>
            </a:r>
            <a:r>
              <a:rPr lang="en-US" dirty="0">
                <a:latin typeface="Rockwell" panose="02060603020205020403" pitchFamily="18" charset="0"/>
              </a:rPr>
              <a:t>.</a:t>
            </a:r>
            <a:r>
              <a:rPr lang="en-US" dirty="0" smtClean="0">
                <a:latin typeface="Rockwell" panose="02060603020205020403" pitchFamily="18" charset="0"/>
              </a:rPr>
              <a:t>”</a:t>
            </a:r>
            <a:endParaRPr lang="en-US" dirty="0">
              <a:latin typeface="Rockwell" panose="02060603020205020403" pitchFamily="18" charset="0"/>
            </a:endParaRPr>
          </a:p>
        </p:txBody>
      </p:sp>
      <p:pic>
        <p:nvPicPr>
          <p:cNvPr id="7170" name="Picture 2" descr="Image result for christ the firstfru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46506"/>
            <a:ext cx="4486656" cy="32114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2765" y="3646507"/>
            <a:ext cx="4497945" cy="3211493"/>
          </a:xfrm>
          <a:prstGeom prst="rect">
            <a:avLst/>
          </a:prstGeom>
        </p:spPr>
      </p:pic>
    </p:spTree>
    <p:extLst>
      <p:ext uri="{BB962C8B-B14F-4D97-AF65-F5344CB8AC3E}">
        <p14:creationId xmlns:p14="http://schemas.microsoft.com/office/powerpoint/2010/main" val="14771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8156"/>
          </a:xfrm>
        </p:spPr>
        <p:txBody>
          <a:bodyPr>
            <a:noAutofit/>
          </a:bodyPr>
          <a:lstStyle/>
          <a:p>
            <a:pPr algn="ctr"/>
            <a:r>
              <a:rPr lang="en-US" sz="8800" u="sng" dirty="0" smtClean="0">
                <a:latin typeface="Rockwell" panose="02060603020205020403" pitchFamily="18" charset="0"/>
              </a:rPr>
              <a:t>Weeks/Pentecost</a:t>
            </a:r>
            <a:endParaRPr lang="en-US" sz="8800" u="sng" dirty="0">
              <a:latin typeface="Rockwell" panose="02060603020205020403" pitchFamily="18" charset="0"/>
            </a:endParaRPr>
          </a:p>
        </p:txBody>
      </p:sp>
      <p:sp>
        <p:nvSpPr>
          <p:cNvPr id="4" name="Rectangle 3"/>
          <p:cNvSpPr/>
          <p:nvPr/>
        </p:nvSpPr>
        <p:spPr>
          <a:xfrm>
            <a:off x="85344" y="1110798"/>
            <a:ext cx="8973312" cy="3539430"/>
          </a:xfrm>
          <a:prstGeom prst="rect">
            <a:avLst/>
          </a:prstGeom>
          <a:ln w="28575">
            <a:solidFill>
              <a:schemeClr val="tx1"/>
            </a:solidFill>
          </a:ln>
        </p:spPr>
        <p:txBody>
          <a:bodyPr wrap="square">
            <a:spAutoFit/>
          </a:bodyPr>
          <a:lstStyle/>
          <a:p>
            <a:r>
              <a:rPr lang="en-US" sz="1600" b="1" dirty="0" smtClean="0">
                <a:latin typeface="Rockwell" panose="02060603020205020403" pitchFamily="18" charset="0"/>
              </a:rPr>
              <a:t>Lev 23:15-21</a:t>
            </a:r>
            <a:r>
              <a:rPr lang="en-US" sz="1600" dirty="0" smtClean="0">
                <a:latin typeface="Rockwell" panose="02060603020205020403" pitchFamily="18" charset="0"/>
              </a:rPr>
              <a:t> </a:t>
            </a:r>
            <a:r>
              <a:rPr lang="en-US" sz="1600" dirty="0">
                <a:latin typeface="Rockwell" panose="02060603020205020403" pitchFamily="18" charset="0"/>
              </a:rPr>
              <a:t>– </a:t>
            </a:r>
            <a:r>
              <a:rPr lang="en-US" sz="1600" dirty="0" smtClean="0">
                <a:latin typeface="Rockwell" panose="02060603020205020403" pitchFamily="18" charset="0"/>
              </a:rPr>
              <a:t>“</a:t>
            </a:r>
            <a:r>
              <a:rPr lang="en-US" sz="1600" b="1" baseline="30000" dirty="0" smtClean="0">
                <a:latin typeface="Rockwell" panose="02060603020205020403" pitchFamily="18" charset="0"/>
              </a:rPr>
              <a:t>15</a:t>
            </a:r>
            <a:r>
              <a:rPr lang="en-US" sz="1600" dirty="0" smtClean="0">
                <a:latin typeface="Rockwell" panose="02060603020205020403" pitchFamily="18" charset="0"/>
              </a:rPr>
              <a:t>You </a:t>
            </a:r>
            <a:r>
              <a:rPr lang="en-US" sz="1600" dirty="0">
                <a:latin typeface="Rockwell" panose="02060603020205020403" pitchFamily="18" charset="0"/>
              </a:rPr>
              <a:t>shall also count for yourselves from the day after the sabbath, from the day when you brought in the sheaf of the wave offering; there shall be seven </a:t>
            </a:r>
            <a:r>
              <a:rPr lang="en-US" sz="1600" dirty="0" smtClean="0">
                <a:latin typeface="Rockwell" panose="02060603020205020403" pitchFamily="18" charset="0"/>
              </a:rPr>
              <a:t>complete </a:t>
            </a:r>
            <a:r>
              <a:rPr lang="en-US" sz="1600" dirty="0" err="1" smtClean="0">
                <a:latin typeface="Rockwell" panose="02060603020205020403" pitchFamily="18" charset="0"/>
              </a:rPr>
              <a:t>sabbaths</a:t>
            </a:r>
            <a:r>
              <a:rPr lang="en-US" sz="1600" dirty="0" smtClean="0">
                <a:latin typeface="Rockwell" panose="02060603020205020403" pitchFamily="18" charset="0"/>
              </a:rPr>
              <a:t>. </a:t>
            </a:r>
            <a:r>
              <a:rPr lang="en-US" sz="1600" b="1" baseline="30000" dirty="0" smtClean="0">
                <a:latin typeface="Rockwell" panose="02060603020205020403" pitchFamily="18" charset="0"/>
              </a:rPr>
              <a:t>16</a:t>
            </a:r>
            <a:r>
              <a:rPr lang="en-US" sz="1600" dirty="0" smtClean="0">
                <a:latin typeface="Rockwell" panose="02060603020205020403" pitchFamily="18" charset="0"/>
              </a:rPr>
              <a:t>You </a:t>
            </a:r>
            <a:r>
              <a:rPr lang="en-US" sz="1600" dirty="0">
                <a:latin typeface="Rockwell" panose="02060603020205020403" pitchFamily="18" charset="0"/>
              </a:rPr>
              <a:t>shall count fifty days to the day after the seventh sabbath; then you shall present a new grain offering to </a:t>
            </a:r>
            <a:r>
              <a:rPr lang="en-US" sz="1600" dirty="0" smtClean="0">
                <a:latin typeface="Rockwell" panose="02060603020205020403" pitchFamily="18" charset="0"/>
              </a:rPr>
              <a:t>the Lord.</a:t>
            </a:r>
            <a:r>
              <a:rPr lang="en-US" sz="1600" dirty="0">
                <a:latin typeface="Rockwell" panose="02060603020205020403" pitchFamily="18" charset="0"/>
              </a:rPr>
              <a:t> </a:t>
            </a:r>
            <a:r>
              <a:rPr lang="en-US" sz="1600" b="1" baseline="30000" dirty="0" smtClean="0">
                <a:latin typeface="Rockwell" panose="02060603020205020403" pitchFamily="18" charset="0"/>
              </a:rPr>
              <a:t>17</a:t>
            </a:r>
            <a:r>
              <a:rPr lang="en-US" sz="1600" dirty="0" smtClean="0">
                <a:latin typeface="Rockwell" panose="02060603020205020403" pitchFamily="18" charset="0"/>
              </a:rPr>
              <a:t>You </a:t>
            </a:r>
            <a:r>
              <a:rPr lang="en-US" sz="1600" dirty="0">
                <a:latin typeface="Rockwell" panose="02060603020205020403" pitchFamily="18" charset="0"/>
              </a:rPr>
              <a:t>shall bring in from your dwelling </a:t>
            </a:r>
            <a:r>
              <a:rPr lang="en-US" sz="1600" dirty="0" smtClean="0">
                <a:latin typeface="Rockwell" panose="02060603020205020403" pitchFamily="18" charset="0"/>
              </a:rPr>
              <a:t>places two loaves of </a:t>
            </a:r>
            <a:r>
              <a:rPr lang="en-US" sz="1600" dirty="0">
                <a:latin typeface="Rockwell" panose="02060603020205020403" pitchFamily="18" charset="0"/>
              </a:rPr>
              <a:t>bread for a wave offering, made of two-tenths of </a:t>
            </a:r>
            <a:r>
              <a:rPr lang="en-US" sz="1600" dirty="0" smtClean="0">
                <a:latin typeface="Rockwell" panose="02060603020205020403" pitchFamily="18" charset="0"/>
              </a:rPr>
              <a:t>an</a:t>
            </a:r>
            <a:r>
              <a:rPr lang="en-US" sz="1600" dirty="0">
                <a:latin typeface="Rockwell" panose="02060603020205020403" pitchFamily="18" charset="0"/>
              </a:rPr>
              <a:t> </a:t>
            </a:r>
            <a:r>
              <a:rPr lang="en-US" sz="1600" dirty="0" smtClean="0">
                <a:latin typeface="Rockwell" panose="02060603020205020403" pitchFamily="18" charset="0"/>
              </a:rPr>
              <a:t>ephah</a:t>
            </a:r>
            <a:r>
              <a:rPr lang="en-US" sz="1600" dirty="0">
                <a:latin typeface="Rockwell" panose="02060603020205020403" pitchFamily="18" charset="0"/>
              </a:rPr>
              <a:t>; they shall be of a fine flour, baked with leaven as first fruits to </a:t>
            </a:r>
            <a:r>
              <a:rPr lang="en-US" sz="1600" dirty="0" smtClean="0">
                <a:latin typeface="Rockwell" panose="02060603020205020403" pitchFamily="18" charset="0"/>
              </a:rPr>
              <a:t>the Lord. </a:t>
            </a:r>
            <a:r>
              <a:rPr lang="en-US" sz="1600" b="1" baseline="30000" dirty="0" smtClean="0">
                <a:latin typeface="Rockwell" panose="02060603020205020403" pitchFamily="18" charset="0"/>
              </a:rPr>
              <a:t>18</a:t>
            </a:r>
            <a:r>
              <a:rPr lang="en-US" sz="1600" dirty="0" smtClean="0">
                <a:latin typeface="Rockwell" panose="02060603020205020403" pitchFamily="18" charset="0"/>
              </a:rPr>
              <a:t>Along </a:t>
            </a:r>
            <a:r>
              <a:rPr lang="en-US" sz="1600" dirty="0">
                <a:latin typeface="Rockwell" panose="02060603020205020403" pitchFamily="18" charset="0"/>
              </a:rPr>
              <a:t>with the bread you shall present seven one year old male lambs without defect, and a bull of the herd and two rams; they are to be a burnt offering to </a:t>
            </a:r>
            <a:r>
              <a:rPr lang="en-US" sz="1600" dirty="0" smtClean="0">
                <a:latin typeface="Rockwell" panose="02060603020205020403" pitchFamily="18" charset="0"/>
              </a:rPr>
              <a:t>the Lord, with </a:t>
            </a:r>
            <a:r>
              <a:rPr lang="en-US" sz="1600" dirty="0">
                <a:latin typeface="Rockwell" panose="02060603020205020403" pitchFamily="18" charset="0"/>
              </a:rPr>
              <a:t>their grain offering and their drink offerings, an offering by fire of a soothing aroma to </a:t>
            </a:r>
            <a:r>
              <a:rPr lang="en-US" sz="1600" dirty="0" smtClean="0">
                <a:latin typeface="Rockwell" panose="02060603020205020403" pitchFamily="18" charset="0"/>
              </a:rPr>
              <a:t>the Lord.</a:t>
            </a:r>
            <a:r>
              <a:rPr lang="en-US" sz="1600" dirty="0">
                <a:latin typeface="Rockwell" panose="02060603020205020403" pitchFamily="18" charset="0"/>
              </a:rPr>
              <a:t> </a:t>
            </a:r>
            <a:r>
              <a:rPr lang="en-US" sz="1600" b="1" baseline="30000" dirty="0" smtClean="0">
                <a:latin typeface="Rockwell" panose="02060603020205020403" pitchFamily="18" charset="0"/>
              </a:rPr>
              <a:t>19</a:t>
            </a:r>
            <a:r>
              <a:rPr lang="en-US" sz="1600" dirty="0" smtClean="0">
                <a:latin typeface="Rockwell" panose="02060603020205020403" pitchFamily="18" charset="0"/>
              </a:rPr>
              <a:t>You </a:t>
            </a:r>
            <a:r>
              <a:rPr lang="en-US" sz="1600" dirty="0">
                <a:latin typeface="Rockwell" panose="02060603020205020403" pitchFamily="18" charset="0"/>
              </a:rPr>
              <a:t>shall also offer one male goat for a sin offering and two male lambs one year old for a sacrifice of peace offerings. </a:t>
            </a:r>
            <a:r>
              <a:rPr lang="en-US" sz="1600" b="1" baseline="30000" dirty="0" smtClean="0">
                <a:latin typeface="Rockwell" panose="02060603020205020403" pitchFamily="18" charset="0"/>
              </a:rPr>
              <a:t>20</a:t>
            </a:r>
            <a:r>
              <a:rPr lang="en-US" sz="1600" dirty="0" smtClean="0">
                <a:latin typeface="Rockwell" panose="02060603020205020403" pitchFamily="18" charset="0"/>
              </a:rPr>
              <a:t>The </a:t>
            </a:r>
            <a:r>
              <a:rPr lang="en-US" sz="1600" dirty="0">
                <a:latin typeface="Rockwell" panose="02060603020205020403" pitchFamily="18" charset="0"/>
              </a:rPr>
              <a:t>priest shall then wave them with the bread of the first fruits for a wave offering with two lambs before </a:t>
            </a:r>
            <a:r>
              <a:rPr lang="en-US" sz="1600" dirty="0" smtClean="0">
                <a:latin typeface="Rockwell" panose="02060603020205020403" pitchFamily="18" charset="0"/>
              </a:rPr>
              <a:t>the Lord; they </a:t>
            </a:r>
            <a:r>
              <a:rPr lang="en-US" sz="1600" dirty="0">
                <a:latin typeface="Rockwell" panose="02060603020205020403" pitchFamily="18" charset="0"/>
              </a:rPr>
              <a:t>are to be holy to </a:t>
            </a:r>
            <a:r>
              <a:rPr lang="en-US" sz="1600" dirty="0" smtClean="0">
                <a:latin typeface="Rockwell" panose="02060603020205020403" pitchFamily="18" charset="0"/>
              </a:rPr>
              <a:t>the Lord for the priest. </a:t>
            </a:r>
            <a:r>
              <a:rPr lang="en-US" sz="1600" b="1" baseline="30000" dirty="0" smtClean="0">
                <a:latin typeface="Rockwell" panose="02060603020205020403" pitchFamily="18" charset="0"/>
              </a:rPr>
              <a:t>21</a:t>
            </a:r>
            <a:r>
              <a:rPr lang="en-US" sz="1600" dirty="0" smtClean="0">
                <a:latin typeface="Rockwell" panose="02060603020205020403" pitchFamily="18" charset="0"/>
              </a:rPr>
              <a:t>On </a:t>
            </a:r>
            <a:r>
              <a:rPr lang="en-US" sz="1600" dirty="0">
                <a:latin typeface="Rockwell" panose="02060603020205020403" pitchFamily="18" charset="0"/>
              </a:rPr>
              <a:t>this same day you shall make a proclamation as well; you are to have a holy convocation. You shall do no laborious work. It is to be a perpetual statute in all your dwelling places throughout your generations.</a:t>
            </a:r>
            <a:r>
              <a:rPr lang="en-US" sz="1600" dirty="0" smtClean="0">
                <a:latin typeface="Rockwell" panose="02060603020205020403" pitchFamily="18" charset="0"/>
              </a:rPr>
              <a:t>”</a:t>
            </a:r>
            <a:endParaRPr lang="en-US" sz="1600" dirty="0">
              <a:latin typeface="Rockwell" panose="02060603020205020403" pitchFamily="18" charset="0"/>
            </a:endParaRPr>
          </a:p>
        </p:txBody>
      </p:sp>
      <p:pic>
        <p:nvPicPr>
          <p:cNvPr id="8194" name="Picture 2" descr="Image result for feast of wee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 y="4729973"/>
            <a:ext cx="3608832" cy="20621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79520" y="4729973"/>
            <a:ext cx="5279136" cy="2062103"/>
          </a:xfrm>
          <a:prstGeom prst="rect">
            <a:avLst/>
          </a:prstGeom>
          <a:ln w="28575">
            <a:solidFill>
              <a:schemeClr val="tx1"/>
            </a:solidFill>
          </a:ln>
        </p:spPr>
        <p:txBody>
          <a:bodyPr wrap="square">
            <a:spAutoFit/>
          </a:bodyPr>
          <a:lstStyle/>
          <a:p>
            <a:r>
              <a:rPr lang="en-US" sz="1600" b="1" dirty="0" smtClean="0">
                <a:solidFill>
                  <a:srgbClr val="000000"/>
                </a:solidFill>
                <a:latin typeface="Rockwell" panose="02060603020205020403" pitchFamily="18" charset="0"/>
              </a:rPr>
              <a:t>Deut 16:11-12</a:t>
            </a:r>
            <a:r>
              <a:rPr lang="en-US" sz="1600" dirty="0" smtClean="0">
                <a:solidFill>
                  <a:srgbClr val="000000"/>
                </a:solidFill>
                <a:latin typeface="Rockwell" panose="02060603020205020403" pitchFamily="18" charset="0"/>
              </a:rPr>
              <a:t> – “</a:t>
            </a:r>
            <a:r>
              <a:rPr lang="en-US" sz="1600" b="1" baseline="30000" dirty="0" smtClean="0">
                <a:solidFill>
                  <a:srgbClr val="000000"/>
                </a:solidFill>
                <a:latin typeface="Rockwell" panose="02060603020205020403" pitchFamily="18" charset="0"/>
              </a:rPr>
              <a:t>11</a:t>
            </a:r>
            <a:r>
              <a:rPr lang="en-US" sz="1600" dirty="0" smtClean="0">
                <a:solidFill>
                  <a:srgbClr val="000000"/>
                </a:solidFill>
                <a:latin typeface="Rockwell" panose="02060603020205020403" pitchFamily="18" charset="0"/>
              </a:rPr>
              <a:t>and </a:t>
            </a:r>
            <a:r>
              <a:rPr lang="en-US" sz="1600" dirty="0">
                <a:solidFill>
                  <a:srgbClr val="000000"/>
                </a:solidFill>
                <a:latin typeface="Rockwell" panose="02060603020205020403" pitchFamily="18" charset="0"/>
              </a:rPr>
              <a:t>you shall rejoice before </a:t>
            </a:r>
            <a:r>
              <a:rPr lang="en-US" sz="1600" dirty="0" smtClean="0">
                <a:solidFill>
                  <a:srgbClr val="000000"/>
                </a:solidFill>
                <a:latin typeface="Rockwell" panose="02060603020205020403" pitchFamily="18" charset="0"/>
              </a:rPr>
              <a:t>the Lord your God</a:t>
            </a:r>
            <a:r>
              <a:rPr lang="en-US" sz="1600" dirty="0">
                <a:solidFill>
                  <a:srgbClr val="000000"/>
                </a:solidFill>
                <a:latin typeface="Rockwell" panose="02060603020205020403" pitchFamily="18" charset="0"/>
              </a:rPr>
              <a:t>, you and your son and your daughter and your male and female servants and the Levite who is in </a:t>
            </a:r>
            <a:r>
              <a:rPr lang="en-US" sz="1600" dirty="0" smtClean="0">
                <a:solidFill>
                  <a:srgbClr val="000000"/>
                </a:solidFill>
                <a:latin typeface="Rockwell" panose="02060603020205020403" pitchFamily="18" charset="0"/>
              </a:rPr>
              <a:t>your town</a:t>
            </a:r>
            <a:r>
              <a:rPr lang="en-US" sz="1600" dirty="0">
                <a:solidFill>
                  <a:srgbClr val="000000"/>
                </a:solidFill>
                <a:latin typeface="Rockwell" panose="02060603020205020403" pitchFamily="18" charset="0"/>
              </a:rPr>
              <a:t>, and the stranger and </a:t>
            </a:r>
            <a:r>
              <a:rPr lang="en-US" sz="1600" dirty="0" smtClean="0">
                <a:solidFill>
                  <a:srgbClr val="000000"/>
                </a:solidFill>
                <a:latin typeface="Rockwell" panose="02060603020205020403" pitchFamily="18" charset="0"/>
              </a:rPr>
              <a:t>the orphan </a:t>
            </a:r>
            <a:r>
              <a:rPr lang="en-US" sz="1600" dirty="0">
                <a:solidFill>
                  <a:srgbClr val="000000"/>
                </a:solidFill>
                <a:latin typeface="Rockwell" panose="02060603020205020403" pitchFamily="18" charset="0"/>
              </a:rPr>
              <a:t>and the widow who are in your midst, in the place where </a:t>
            </a:r>
            <a:r>
              <a:rPr lang="en-US" sz="1600" dirty="0" smtClean="0">
                <a:solidFill>
                  <a:srgbClr val="000000"/>
                </a:solidFill>
                <a:latin typeface="Rockwell" panose="02060603020205020403" pitchFamily="18" charset="0"/>
              </a:rPr>
              <a:t>the Lord your God chooses </a:t>
            </a:r>
            <a:r>
              <a:rPr lang="en-US" sz="1600" dirty="0">
                <a:solidFill>
                  <a:srgbClr val="000000"/>
                </a:solidFill>
                <a:latin typeface="Rockwell" panose="02060603020205020403" pitchFamily="18" charset="0"/>
              </a:rPr>
              <a:t>to establish His </a:t>
            </a:r>
            <a:r>
              <a:rPr lang="en-US" sz="1600" dirty="0" smtClean="0">
                <a:solidFill>
                  <a:srgbClr val="000000"/>
                </a:solidFill>
                <a:latin typeface="Rockwell" panose="02060603020205020403" pitchFamily="18" charset="0"/>
              </a:rPr>
              <a:t>name. </a:t>
            </a:r>
            <a:r>
              <a:rPr lang="en-US" sz="1600" b="1" baseline="30000" dirty="0" smtClean="0">
                <a:solidFill>
                  <a:srgbClr val="000000"/>
                </a:solidFill>
                <a:latin typeface="Rockwell" panose="02060603020205020403" pitchFamily="18" charset="0"/>
              </a:rPr>
              <a:t>12</a:t>
            </a:r>
            <a:r>
              <a:rPr lang="en-US" sz="1600" dirty="0" smtClean="0">
                <a:solidFill>
                  <a:srgbClr val="000000"/>
                </a:solidFill>
                <a:latin typeface="Rockwell" panose="02060603020205020403" pitchFamily="18" charset="0"/>
              </a:rPr>
              <a:t>You </a:t>
            </a:r>
            <a:r>
              <a:rPr lang="en-US" sz="1600" dirty="0">
                <a:solidFill>
                  <a:srgbClr val="000000"/>
                </a:solidFill>
                <a:latin typeface="Rockwell" panose="02060603020205020403" pitchFamily="18" charset="0"/>
              </a:rPr>
              <a:t>shall remember that you were a slave in Egypt, and you shall be careful to observe these statutes</a:t>
            </a:r>
            <a:r>
              <a:rPr lang="en-US" sz="1600" dirty="0" smtClean="0">
                <a:solidFill>
                  <a:srgbClr val="000000"/>
                </a:solidFill>
                <a:latin typeface="Rockwell" panose="02060603020205020403" pitchFamily="18" charset="0"/>
              </a:rPr>
              <a:t>.”</a:t>
            </a:r>
            <a:endParaRPr lang="en-US" sz="1600" dirty="0">
              <a:latin typeface="Rockwell" panose="02060603020205020403" pitchFamily="18" charset="0"/>
            </a:endParaRPr>
          </a:p>
        </p:txBody>
      </p:sp>
    </p:spTree>
    <p:extLst>
      <p:ext uri="{BB962C8B-B14F-4D97-AF65-F5344CB8AC3E}">
        <p14:creationId xmlns:p14="http://schemas.microsoft.com/office/powerpoint/2010/main" val="19800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19403</TotalTime>
  <Words>5586</Words>
  <Application>Microsoft Office PowerPoint</Application>
  <PresentationFormat>On-screen Show (4:3)</PresentationFormat>
  <Paragraphs>189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Rockwell</vt:lpstr>
      <vt:lpstr>Office Theme</vt:lpstr>
      <vt:lpstr>Outline</vt:lpstr>
      <vt:lpstr>PowerPoint Presentation</vt:lpstr>
      <vt:lpstr>Passover</vt:lpstr>
      <vt:lpstr>Passover</vt:lpstr>
      <vt:lpstr>Unleavened Bread</vt:lpstr>
      <vt:lpstr>Unleavened Bread</vt:lpstr>
      <vt:lpstr>First Fruits</vt:lpstr>
      <vt:lpstr>First Fruits</vt:lpstr>
      <vt:lpstr>Weeks/Pentecost</vt:lpstr>
      <vt:lpstr>Weeks/Pentecost</vt:lpstr>
      <vt:lpstr>PowerPoint Presentation</vt:lpstr>
      <vt:lpstr>Trumpets</vt:lpstr>
      <vt:lpstr>Day of Atonement</vt:lpstr>
      <vt:lpstr>Tabernacles</vt:lpstr>
      <vt:lpstr>Fall Feasts Meaning</vt:lpstr>
      <vt:lpstr>Fall Feasts Meaning</vt:lpstr>
      <vt:lpstr>Fall Feasts Meaning</vt:lpstr>
      <vt:lpstr>Sabbath Year</vt:lpstr>
      <vt:lpstr>Sabbath Year</vt:lpstr>
      <vt:lpstr>Year of Jubilee</vt:lpstr>
      <vt:lpstr>Year of Jubilee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191</cp:revision>
  <cp:lastPrinted>2019-08-14T16:48:45Z</cp:lastPrinted>
  <dcterms:created xsi:type="dcterms:W3CDTF">2019-05-28T19:06:48Z</dcterms:created>
  <dcterms:modified xsi:type="dcterms:W3CDTF">2019-08-14T16:52:55Z</dcterms:modified>
</cp:coreProperties>
</file>