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266" r:id="rId3"/>
    <p:sldId id="265" r:id="rId4"/>
    <p:sldId id="267" r:id="rId5"/>
    <p:sldId id="268" r:id="rId6"/>
    <p:sldId id="270" r:id="rId7"/>
    <p:sldId id="271" r:id="rId8"/>
    <p:sldId id="269" r:id="rId9"/>
    <p:sldId id="272" r:id="rId10"/>
    <p:sldId id="273" r:id="rId11"/>
    <p:sldId id="274" r:id="rId12"/>
    <p:sldId id="276" r:id="rId13"/>
    <p:sldId id="275" r:id="rId14"/>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68837" autoAdjust="0"/>
  </p:normalViewPr>
  <p:slideViewPr>
    <p:cSldViewPr snapToGrid="0">
      <p:cViewPr varScale="1">
        <p:scale>
          <a:sx n="79" d="100"/>
          <a:sy n="79" d="100"/>
        </p:scale>
        <p:origin x="1728" y="114"/>
      </p:cViewPr>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116" d="100"/>
          <a:sy n="116" d="100"/>
        </p:scale>
        <p:origin x="238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s-GT"/>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BEE929FE-EF04-4257-9E27-C4F502F010B7}" type="datetimeFigureOut">
              <a:rPr lang="es-GT" smtClean="0"/>
              <a:t>7/08/2019</a:t>
            </a:fld>
            <a:endParaRPr lang="es-GT"/>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s-GT"/>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AF248A88-5FA0-46FD-8FE5-AA2CBC4D97EB}" type="slidenum">
              <a:rPr lang="es-GT" smtClean="0"/>
              <a:t>‹#›</a:t>
            </a:fld>
            <a:endParaRPr lang="es-GT"/>
          </a:p>
        </p:txBody>
      </p:sp>
    </p:spTree>
    <p:extLst>
      <p:ext uri="{BB962C8B-B14F-4D97-AF65-F5344CB8AC3E}">
        <p14:creationId xmlns:p14="http://schemas.microsoft.com/office/powerpoint/2010/main" val="2318414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311CD73B-8B9B-47E5-940D-0B34EC1137E2}" type="datetimeFigureOut">
              <a:rPr lang="en-US" smtClean="0"/>
              <a:t>8/7/2019</a:t>
            </a:fld>
            <a:endParaRPr lang="en-US"/>
          </a:p>
        </p:txBody>
      </p:sp>
      <p:sp>
        <p:nvSpPr>
          <p:cNvPr id="4" name="Slide Image Placeholder 3"/>
          <p:cNvSpPr>
            <a:spLocks noGrp="1" noRot="1" noChangeAspect="1"/>
          </p:cNvSpPr>
          <p:nvPr>
            <p:ph type="sldImg" idx="2"/>
          </p:nvPr>
        </p:nvSpPr>
        <p:spPr>
          <a:xfrm>
            <a:off x="2606675" y="441325"/>
            <a:ext cx="3900488" cy="29241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 y="3461658"/>
            <a:ext cx="9141884" cy="295547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32DF6E1C-0E79-4206-9E2F-EA1DFC8C0692}" type="slidenum">
              <a:rPr lang="en-US" smtClean="0"/>
              <a:t>‹#›</a:t>
            </a:fld>
            <a:endParaRPr lang="en-US"/>
          </a:p>
        </p:txBody>
      </p:sp>
    </p:spTree>
    <p:extLst>
      <p:ext uri="{BB962C8B-B14F-4D97-AF65-F5344CB8AC3E}">
        <p14:creationId xmlns:p14="http://schemas.microsoft.com/office/powerpoint/2010/main" val="526482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F6E1C-0E79-4206-9E2F-EA1DFC8C0692}" type="slidenum">
              <a:rPr lang="en-US" smtClean="0"/>
              <a:t>1</a:t>
            </a:fld>
            <a:endParaRPr lang="en-US"/>
          </a:p>
        </p:txBody>
      </p:sp>
    </p:spTree>
    <p:extLst>
      <p:ext uri="{BB962C8B-B14F-4D97-AF65-F5344CB8AC3E}">
        <p14:creationId xmlns:p14="http://schemas.microsoft.com/office/powerpoint/2010/main" val="1898835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a:t>
            </a:r>
            <a:r>
              <a:rPr lang="en-US" baseline="0" dirty="0" smtClean="0"/>
              <a:t>e guilt offering, sometimes called the trespass offering, is closely related to the sin offering. However, when studied closely, there appears to be some subtle differences between the two. First, the sin offering seems to be for sin itself whereas the guilt offering seems to be because of the effect that sin </a:t>
            </a:r>
            <a:r>
              <a:rPr lang="en-US" baseline="0" dirty="0" smtClean="0"/>
              <a:t>had </a:t>
            </a:r>
            <a:r>
              <a:rPr lang="en-US" baseline="0" dirty="0" smtClean="0"/>
              <a:t>on others, sin’s fruit. The sin offering appears to be because of sin committed against God whereas the guilt offering appears to be toward things/man. And whereas the sin offering appears to be for a wrong that is done, many of the </a:t>
            </a:r>
            <a:r>
              <a:rPr lang="en-US" baseline="0" dirty="0" smtClean="0"/>
              <a:t>specifics </a:t>
            </a:r>
            <a:r>
              <a:rPr lang="en-US" baseline="0" dirty="0" smtClean="0"/>
              <a:t>surrounding the guilt offering are for rights undone. So the guilt offering is a sin offering, but because of these </a:t>
            </a:r>
            <a:r>
              <a:rPr lang="en-US" baseline="0" dirty="0" smtClean="0"/>
              <a:t>differences, </a:t>
            </a:r>
            <a:r>
              <a:rPr lang="en-US" baseline="0" dirty="0" smtClean="0"/>
              <a:t>God seems to demand its own sacrifice.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Lev 5:15a</a:t>
            </a:r>
            <a:r>
              <a:rPr lang="en-US" baseline="0" dirty="0" smtClean="0"/>
              <a:t> – </a:t>
            </a:r>
            <a:r>
              <a:rPr lang="en-US" baseline="0" dirty="0" smtClean="0"/>
              <a:t>Only </a:t>
            </a:r>
            <a:r>
              <a:rPr lang="en-US" baseline="0" dirty="0" smtClean="0"/>
              <a:t>one offering was accepted, a ram, which was to be sacrificed just like the peace offering. All the fat, kidneys, and liver lobes were offered to God, for the same symbolic reasons as the </a:t>
            </a:r>
            <a:r>
              <a:rPr lang="en-US" baseline="0" dirty="0" smtClean="0"/>
              <a:t>peace offering, </a:t>
            </a:r>
            <a:r>
              <a:rPr lang="en-US" baseline="0" dirty="0" smtClean="0"/>
              <a:t>but the offering was holy, which meant the remaining meat could be eaten by the priest just as the sin offering for the commoner. It is to be a ram of a certain value fixed by the priest, relative to the seriousness of the sin, meaning it was to be grown to such a degree that its value must at least be two shekels.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Also,</a:t>
            </a:r>
            <a:r>
              <a:rPr lang="en-US" baseline="0" dirty="0" smtClean="0"/>
              <a:t> the offerer was to add 20% to the value imposed by the priest. If the sin, unintentional or accidental, was against the holy things, the 20% went to the priest. If it were against an individual, a value of restitution was imposed by the priest relative to the sin and this was given to the individual sinned against plus 20%. </a:t>
            </a:r>
          </a:p>
        </p:txBody>
      </p:sp>
      <p:sp>
        <p:nvSpPr>
          <p:cNvPr id="4" name="Slide Number Placeholder 3"/>
          <p:cNvSpPr>
            <a:spLocks noGrp="1"/>
          </p:cNvSpPr>
          <p:nvPr>
            <p:ph type="sldNum" sz="quarter" idx="10"/>
          </p:nvPr>
        </p:nvSpPr>
        <p:spPr/>
        <p:txBody>
          <a:bodyPr/>
          <a:lstStyle/>
          <a:p>
            <a:fld id="{32DF6E1C-0E79-4206-9E2F-EA1DFC8C0692}" type="slidenum">
              <a:rPr lang="en-US" smtClean="0"/>
              <a:t>10</a:t>
            </a:fld>
            <a:endParaRPr lang="en-US"/>
          </a:p>
        </p:txBody>
      </p:sp>
    </p:spTree>
    <p:extLst>
      <p:ext uri="{BB962C8B-B14F-4D97-AF65-F5344CB8AC3E}">
        <p14:creationId xmlns:p14="http://schemas.microsoft.com/office/powerpoint/2010/main" val="1662436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What is the</a:t>
            </a:r>
            <a:r>
              <a:rPr lang="en-US" baseline="0" dirty="0" smtClean="0"/>
              <a:t> significance of the guilt offering? Again,</a:t>
            </a:r>
            <a:r>
              <a:rPr lang="en-US" dirty="0" smtClean="0"/>
              <a:t> the sin offering</a:t>
            </a:r>
            <a:r>
              <a:rPr lang="en-US" baseline="0" dirty="0" smtClean="0"/>
              <a:t> appears to cover the “fact” that we sinned and therefore needed atonement, but the guilt offering atones for the fruit of the sin committed, the acts that were actually performed in the sin. And so this offering didn’t look so much on man’s separation from God, but rather at the consequences of the sin, suggesting that a wrong committed against an injured party must be compensated plus interest. </a:t>
            </a:r>
            <a:r>
              <a:rPr lang="en-US" sz="1200" kern="1200" dirty="0" smtClean="0">
                <a:solidFill>
                  <a:schemeClr val="tx1"/>
                </a:solidFill>
                <a:effectLst/>
                <a:latin typeface="+mn-lt"/>
                <a:ea typeface="+mn-ea"/>
                <a:cs typeface="+mn-cs"/>
              </a:rPr>
              <a:t>So, because there are consequences</a:t>
            </a:r>
            <a:r>
              <a:rPr lang="en-US" sz="1200" kern="1200" baseline="0" dirty="0" smtClean="0">
                <a:solidFill>
                  <a:schemeClr val="tx1"/>
                </a:solidFill>
                <a:effectLst/>
                <a:latin typeface="+mn-lt"/>
                <a:ea typeface="+mn-ea"/>
                <a:cs typeface="+mn-cs"/>
              </a:rPr>
              <a:t> to sin, t</a:t>
            </a:r>
            <a:r>
              <a:rPr lang="en-US" sz="1200" kern="1200" dirty="0" smtClean="0">
                <a:solidFill>
                  <a:schemeClr val="tx1"/>
                </a:solidFill>
                <a:effectLst/>
                <a:latin typeface="+mn-lt"/>
                <a:ea typeface="+mn-ea"/>
                <a:cs typeface="+mn-cs"/>
              </a:rPr>
              <a:t>he significance of this offering was to make restoration. Just look at</a:t>
            </a:r>
            <a:r>
              <a:rPr lang="en-US" sz="1200" kern="1200" baseline="0" dirty="0" smtClean="0">
                <a:solidFill>
                  <a:schemeClr val="tx1"/>
                </a:solidFill>
                <a:effectLst/>
                <a:latin typeface="+mn-lt"/>
                <a:ea typeface="+mn-ea"/>
                <a:cs typeface="+mn-cs"/>
              </a:rPr>
              <a:t> the list of things in </a:t>
            </a:r>
            <a:r>
              <a:rPr lang="en-US" sz="1200" b="1" kern="1200" baseline="0" dirty="0" smtClean="0">
                <a:solidFill>
                  <a:schemeClr val="tx1"/>
                </a:solidFill>
                <a:effectLst/>
                <a:latin typeface="+mn-lt"/>
                <a:ea typeface="+mn-ea"/>
                <a:cs typeface="+mn-cs"/>
              </a:rPr>
              <a:t>Lev 5:1-4; 6:2-3</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God required offerings whenever a person deceived another in regards to a pledge, deposit, if he committed robbery or fraud, lied about personal property, or swore falsely about something. These would be sins committed in the context of commerce and other interpersonal transactions</a:t>
            </a:r>
            <a:r>
              <a:rPr lang="en-US" sz="1200" kern="1200" baseline="0" dirty="0" smtClean="0">
                <a:solidFill>
                  <a:schemeClr val="tx1"/>
                </a:solidFill>
                <a:effectLst/>
                <a:latin typeface="+mn-lt"/>
                <a:ea typeface="+mn-ea"/>
                <a:cs typeface="+mn-cs"/>
              </a:rPr>
              <a:t> wherein r</a:t>
            </a:r>
            <a:r>
              <a:rPr lang="en-US" sz="1200" kern="1200" dirty="0" smtClean="0">
                <a:solidFill>
                  <a:schemeClr val="tx1"/>
                </a:solidFill>
                <a:effectLst/>
                <a:latin typeface="+mn-lt"/>
                <a:ea typeface="+mn-ea"/>
                <a:cs typeface="+mn-cs"/>
              </a:rPr>
              <a:t>ights, goods, or property that had been unjustly disturbed or violated were restored to the injured party. Therefore</a:t>
            </a:r>
            <a:r>
              <a:rPr lang="en-US" sz="1200" kern="1200" baseline="0" dirty="0" smtClean="0">
                <a:solidFill>
                  <a:schemeClr val="tx1"/>
                </a:solidFill>
                <a:effectLst/>
                <a:latin typeface="+mn-lt"/>
                <a:ea typeface="+mn-ea"/>
                <a:cs typeface="+mn-cs"/>
              </a:rPr>
              <a:t> what we see in this offering i</a:t>
            </a:r>
            <a:r>
              <a:rPr lang="en-US" sz="1200" kern="1200" dirty="0" smtClean="0">
                <a:solidFill>
                  <a:schemeClr val="tx1"/>
                </a:solidFill>
                <a:effectLst/>
                <a:latin typeface="+mn-lt"/>
                <a:ea typeface="+mn-ea"/>
                <a:cs typeface="+mn-cs"/>
              </a:rPr>
              <a:t>s the seed of the doctrine of repentance,</a:t>
            </a:r>
            <a:r>
              <a:rPr lang="en-US" sz="1200" kern="1200" baseline="0" dirty="0" smtClean="0">
                <a:solidFill>
                  <a:schemeClr val="tx1"/>
                </a:solidFill>
                <a:effectLst/>
                <a:latin typeface="+mn-lt"/>
                <a:ea typeface="+mn-ea"/>
                <a:cs typeface="+mn-cs"/>
              </a:rPr>
              <a:t> much like John the Baptist warned people concerning in </a:t>
            </a:r>
            <a:r>
              <a:rPr lang="en-US" sz="1200" b="1" kern="1200" baseline="0" dirty="0" smtClean="0">
                <a:solidFill>
                  <a:schemeClr val="tx1"/>
                </a:solidFill>
                <a:effectLst/>
                <a:latin typeface="+mn-lt"/>
                <a:ea typeface="+mn-ea"/>
                <a:cs typeface="+mn-cs"/>
              </a:rPr>
              <a:t>Matt 3:8</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2DF6E1C-0E79-4206-9E2F-EA1DFC8C0692}" type="slidenum">
              <a:rPr lang="en-US" smtClean="0"/>
              <a:t>11</a:t>
            </a:fld>
            <a:endParaRPr lang="en-US"/>
          </a:p>
        </p:txBody>
      </p:sp>
    </p:spTree>
    <p:extLst>
      <p:ext uri="{BB962C8B-B14F-4D97-AF65-F5344CB8AC3E}">
        <p14:creationId xmlns:p14="http://schemas.microsoft.com/office/powerpoint/2010/main" val="1870882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consider the practical</a:t>
            </a:r>
            <a:r>
              <a:rPr lang="en-US" sz="1200" kern="1200" baseline="0" dirty="0" smtClean="0">
                <a:solidFill>
                  <a:schemeClr val="tx1"/>
                </a:solidFill>
                <a:effectLst/>
                <a:latin typeface="+mn-lt"/>
                <a:ea typeface="+mn-ea"/>
                <a:cs typeface="+mn-cs"/>
              </a:rPr>
              <a:t> teaching of this offering: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228600" lvl="0" indent="-228600">
              <a:buAutoNum type="arabicPeriod"/>
            </a:pPr>
            <a:r>
              <a:rPr lang="en-US" sz="1200" kern="1200" baseline="0" dirty="0" smtClean="0">
                <a:solidFill>
                  <a:schemeClr val="tx1"/>
                </a:solidFill>
                <a:effectLst/>
                <a:latin typeface="+mn-lt"/>
                <a:ea typeface="+mn-ea"/>
                <a:cs typeface="+mn-cs"/>
              </a:rPr>
              <a:t>Apologizing wasn’t enough. Apologizing would be the obvious first step because you’re admitting the guilt, that you committed wrong. But saying “I’m </a:t>
            </a:r>
            <a:r>
              <a:rPr lang="en-US" sz="1200" kern="1200" baseline="0" dirty="0" smtClean="0">
                <a:solidFill>
                  <a:schemeClr val="tx1"/>
                </a:solidFill>
                <a:effectLst/>
                <a:latin typeface="+mn-lt"/>
                <a:ea typeface="+mn-ea"/>
                <a:cs typeface="+mn-cs"/>
              </a:rPr>
              <a:t>sorry” </a:t>
            </a:r>
            <a:r>
              <a:rPr lang="en-US" sz="1200" kern="1200" baseline="0" dirty="0" smtClean="0">
                <a:solidFill>
                  <a:schemeClr val="tx1"/>
                </a:solidFill>
                <a:effectLst/>
                <a:latin typeface="+mn-lt"/>
                <a:ea typeface="+mn-ea"/>
                <a:cs typeface="+mn-cs"/>
              </a:rPr>
              <a:t>is to lead us to repentance, because that’s what godly sorrow does – </a:t>
            </a:r>
            <a:r>
              <a:rPr lang="en-US" sz="1200" b="1" kern="1200" baseline="0" dirty="0" smtClean="0">
                <a:solidFill>
                  <a:schemeClr val="tx1"/>
                </a:solidFill>
                <a:effectLst/>
                <a:latin typeface="+mn-lt"/>
                <a:ea typeface="+mn-ea"/>
                <a:cs typeface="+mn-cs"/>
              </a:rPr>
              <a:t>2 Cor 7:9</a:t>
            </a:r>
            <a:r>
              <a:rPr lang="en-US" sz="1200" kern="1200" baseline="0" dirty="0" smtClean="0">
                <a:solidFill>
                  <a:schemeClr val="tx1"/>
                </a:solidFill>
                <a:effectLst/>
                <a:latin typeface="+mn-lt"/>
                <a:ea typeface="+mn-ea"/>
                <a:cs typeface="+mn-cs"/>
              </a:rPr>
              <a:t>.</a:t>
            </a:r>
          </a:p>
          <a:p>
            <a:pPr marL="228600" lvl="0" indent="-228600">
              <a:buAutoNum type="arabicPeriod"/>
            </a:pPr>
            <a:endParaRPr lang="en-US" sz="1200" kern="1200" baseline="0" dirty="0" smtClean="0">
              <a:solidFill>
                <a:schemeClr val="tx1"/>
              </a:solidFill>
              <a:effectLst/>
              <a:latin typeface="+mn-lt"/>
              <a:ea typeface="+mn-ea"/>
              <a:cs typeface="+mn-cs"/>
            </a:endParaRPr>
          </a:p>
          <a:p>
            <a:pPr marL="228600" lvl="0" indent="-228600">
              <a:buAutoNum type="arabicPeriod"/>
            </a:pPr>
            <a:r>
              <a:rPr lang="en-US" sz="1200" kern="1200" baseline="0" dirty="0" smtClean="0">
                <a:solidFill>
                  <a:schemeClr val="tx1"/>
                </a:solidFill>
                <a:effectLst/>
                <a:latin typeface="+mn-lt"/>
                <a:ea typeface="+mn-ea"/>
                <a:cs typeface="+mn-cs"/>
              </a:rPr>
              <a:t>But even full restoration wasn’t enough. </a:t>
            </a:r>
            <a:r>
              <a:rPr lang="en-US" sz="1200" kern="1200" dirty="0" smtClean="0">
                <a:solidFill>
                  <a:schemeClr val="tx1"/>
                </a:solidFill>
                <a:effectLst/>
                <a:latin typeface="+mn-lt"/>
                <a:ea typeface="+mn-ea"/>
                <a:cs typeface="+mn-cs"/>
              </a:rPr>
              <a:t>Something similar to today’s punitive damages were added wherein the offender willingly took on a share of the harm themselves and thereby shared in the distress they caused the victim.</a:t>
            </a:r>
            <a:r>
              <a:rPr lang="en-US" sz="1200" kern="1200" baseline="0" dirty="0" smtClean="0">
                <a:solidFill>
                  <a:schemeClr val="tx1"/>
                </a:solidFill>
                <a:effectLst/>
                <a:latin typeface="+mn-lt"/>
                <a:ea typeface="+mn-ea"/>
                <a:cs typeface="+mn-cs"/>
              </a:rPr>
              <a:t> This was to ensure that the offender go above and beyond for the </a:t>
            </a:r>
            <a:r>
              <a:rPr lang="en-US" sz="1200" kern="1200" baseline="0" dirty="0" smtClean="0">
                <a:solidFill>
                  <a:schemeClr val="tx1"/>
                </a:solidFill>
                <a:effectLst/>
                <a:latin typeface="+mn-lt"/>
                <a:ea typeface="+mn-ea"/>
                <a:cs typeface="+mn-cs"/>
              </a:rPr>
              <a:t>victim, because in most instances the consequences of sin outweigh what was gained by the offender. So the idea is that I repentance, you go so above and beyond, no one would be able to come back and say you didn’t make this right </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2 Cor 7:11b</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228600" lvl="0" indent="-228600">
              <a:buAutoNum type="arabicPeriod"/>
            </a:pPr>
            <a:endParaRPr lang="en-US" sz="1200" kern="1200" dirty="0" smtClean="0">
              <a:solidFill>
                <a:schemeClr val="tx1"/>
              </a:solidFill>
              <a:effectLst/>
              <a:latin typeface="+mn-lt"/>
              <a:ea typeface="+mn-ea"/>
              <a:cs typeface="+mn-cs"/>
            </a:endParaRPr>
          </a:p>
          <a:p>
            <a:pPr marL="228600" lvl="0" indent="-228600">
              <a:buAutoNum type="arabicPeriod"/>
            </a:pPr>
            <a:r>
              <a:rPr lang="en-US" sz="1200" kern="1200" dirty="0" smtClean="0">
                <a:solidFill>
                  <a:schemeClr val="tx1"/>
                </a:solidFill>
                <a:effectLst/>
                <a:latin typeface="+mn-lt"/>
                <a:ea typeface="+mn-ea"/>
                <a:cs typeface="+mn-cs"/>
              </a:rPr>
              <a:t>This sacrifice was good for the offender because it helped ease his conscience. Now that he has been made aware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his crime and its damaging effects, it allows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him to deal with it and bring the matter to a close so he can move</a:t>
            </a:r>
            <a:r>
              <a:rPr lang="en-US" sz="1200" kern="1200" baseline="0" dirty="0" smtClean="0">
                <a:solidFill>
                  <a:schemeClr val="tx1"/>
                </a:solidFill>
                <a:effectLst/>
                <a:latin typeface="+mn-lt"/>
                <a:ea typeface="+mn-ea"/>
                <a:cs typeface="+mn-cs"/>
              </a:rPr>
              <a:t> on unimpeded in his devotion to God and his devotion to his fellow man – </a:t>
            </a:r>
            <a:r>
              <a:rPr lang="en-US" sz="1200" b="1" kern="1200" baseline="0" dirty="0" smtClean="0">
                <a:solidFill>
                  <a:schemeClr val="tx1"/>
                </a:solidFill>
                <a:effectLst/>
                <a:latin typeface="+mn-lt"/>
                <a:ea typeface="+mn-ea"/>
                <a:cs typeface="+mn-cs"/>
              </a:rPr>
              <a:t>2 Cor 7:10a; 2:6</a:t>
            </a:r>
          </a:p>
          <a:p>
            <a:pPr marL="228600" lvl="0" indent="-228600">
              <a:buAutoNum type="arabicPeriod"/>
            </a:pPr>
            <a:endParaRPr lang="en-US" sz="1200" kern="1200" baseline="0" dirty="0" smtClean="0">
              <a:solidFill>
                <a:schemeClr val="tx1"/>
              </a:solidFill>
              <a:effectLst/>
              <a:latin typeface="+mn-lt"/>
              <a:ea typeface="+mn-ea"/>
              <a:cs typeface="+mn-cs"/>
            </a:endParaRPr>
          </a:p>
          <a:p>
            <a:pPr marL="228600" lvl="0" indent="-228600">
              <a:buAutoNum type="arabicPeriod"/>
            </a:pPr>
            <a:r>
              <a:rPr lang="en-US" sz="1200" kern="1200" baseline="0" dirty="0" smtClean="0">
                <a:solidFill>
                  <a:schemeClr val="tx1"/>
                </a:solidFill>
                <a:effectLst/>
                <a:latin typeface="+mn-lt"/>
                <a:ea typeface="+mn-ea"/>
                <a:cs typeface="+mn-cs"/>
              </a:rPr>
              <a:t>This sacrifice was also g</a:t>
            </a:r>
            <a:r>
              <a:rPr lang="en-US" sz="1200" kern="1200" dirty="0" smtClean="0">
                <a:solidFill>
                  <a:schemeClr val="tx1"/>
                </a:solidFill>
                <a:effectLst/>
                <a:latin typeface="+mn-lt"/>
                <a:ea typeface="+mn-ea"/>
                <a:cs typeface="+mn-cs"/>
              </a:rPr>
              <a:t>ood for the offended as it neutralizes the pain caused him and extinguishes the need for him to take the matter into his own </a:t>
            </a:r>
            <a:r>
              <a:rPr lang="en-US" sz="1200" kern="1200" dirty="0" smtClean="0">
                <a:solidFill>
                  <a:schemeClr val="tx1"/>
                </a:solidFill>
                <a:effectLst/>
                <a:latin typeface="+mn-lt"/>
                <a:ea typeface="+mn-ea"/>
                <a:cs typeface="+mn-cs"/>
              </a:rPr>
              <a:t>hands</a:t>
            </a:r>
            <a:r>
              <a:rPr lang="en-US" sz="1200" kern="1200" baseline="0" dirty="0" smtClean="0">
                <a:solidFill>
                  <a:schemeClr val="tx1"/>
                </a:solidFill>
                <a:effectLst/>
                <a:latin typeface="+mn-lt"/>
                <a:ea typeface="+mn-ea"/>
                <a:cs typeface="+mn-cs"/>
              </a:rPr>
              <a:t> – </a:t>
            </a:r>
            <a:r>
              <a:rPr lang="en-US" sz="1200" b="1" kern="1200" baseline="0" dirty="0" smtClean="0">
                <a:solidFill>
                  <a:schemeClr val="tx1"/>
                </a:solidFill>
                <a:effectLst/>
                <a:latin typeface="+mn-lt"/>
                <a:ea typeface="+mn-ea"/>
                <a:cs typeface="+mn-cs"/>
              </a:rPr>
              <a:t>2 Cor 2:10</a:t>
            </a:r>
            <a:endParaRPr lang="en-US" sz="1200" b="1" kern="1200" dirty="0" smtClean="0">
              <a:solidFill>
                <a:schemeClr val="tx1"/>
              </a:solidFill>
              <a:effectLst/>
              <a:latin typeface="+mn-lt"/>
              <a:ea typeface="+mn-ea"/>
              <a:cs typeface="+mn-cs"/>
            </a:endParaRPr>
          </a:p>
          <a:p>
            <a:pPr marL="0" lvl="0" indent="0">
              <a:buNone/>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Therefore</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he guilt offering </a:t>
            </a:r>
            <a:r>
              <a:rPr lang="en-US" sz="1200" kern="1200" dirty="0" smtClean="0">
                <a:solidFill>
                  <a:schemeClr val="tx1"/>
                </a:solidFill>
                <a:effectLst/>
                <a:latin typeface="+mn-lt"/>
                <a:ea typeface="+mn-ea"/>
                <a:cs typeface="+mn-cs"/>
              </a:rPr>
              <a:t>appears to be a very </a:t>
            </a:r>
            <a:r>
              <a:rPr lang="en-US" sz="1200" kern="1200" dirty="0" smtClean="0">
                <a:solidFill>
                  <a:schemeClr val="tx1"/>
                </a:solidFill>
                <a:effectLst/>
                <a:latin typeface="+mn-lt"/>
                <a:ea typeface="+mn-ea"/>
                <a:cs typeface="+mn-cs"/>
              </a:rPr>
              <a:t>potent reminder that God does not exercise his right of forgiveness at the expense of people harmed by our misdeeds. He does not offer us psychological release from our guilt as a cheap substitute for making right the damage and hurt we have caused</a:t>
            </a:r>
            <a:r>
              <a:rPr lang="en-US" sz="1200" kern="1200" dirty="0" smtClean="0">
                <a:solidFill>
                  <a:schemeClr val="tx1"/>
                </a:solidFill>
                <a:effectLst/>
                <a:latin typeface="+mn-lt"/>
                <a:ea typeface="+mn-ea"/>
                <a:cs typeface="+mn-cs"/>
              </a:rPr>
              <a:t>. Is</a:t>
            </a:r>
            <a:r>
              <a:rPr lang="en-US" sz="1200" kern="1200" baseline="0" dirty="0" smtClean="0">
                <a:solidFill>
                  <a:schemeClr val="tx1"/>
                </a:solidFill>
                <a:effectLst/>
                <a:latin typeface="+mn-lt"/>
                <a:ea typeface="+mn-ea"/>
                <a:cs typeface="+mn-cs"/>
              </a:rPr>
              <a:t> there a more needed lesson in the church today?</a:t>
            </a:r>
            <a:endParaRPr lang="en-US" sz="1200" kern="1200" dirty="0" smtClean="0">
              <a:solidFill>
                <a:schemeClr val="tx1"/>
              </a:solidFill>
              <a:effectLst/>
              <a:latin typeface="+mn-lt"/>
              <a:ea typeface="+mn-ea"/>
              <a:cs typeface="+mn-cs"/>
            </a:endParaRPr>
          </a:p>
          <a:p>
            <a:pPr marL="0" lvl="0" indent="0">
              <a:buNone/>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2DF6E1C-0E79-4206-9E2F-EA1DFC8C0692}" type="slidenum">
              <a:rPr lang="en-US" smtClean="0"/>
              <a:t>12</a:t>
            </a:fld>
            <a:endParaRPr lang="en-US"/>
          </a:p>
        </p:txBody>
      </p:sp>
    </p:spTree>
    <p:extLst>
      <p:ext uri="{BB962C8B-B14F-4D97-AF65-F5344CB8AC3E}">
        <p14:creationId xmlns:p14="http://schemas.microsoft.com/office/powerpoint/2010/main" val="3953064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Christ is our guilt offering! – </a:t>
            </a:r>
            <a:r>
              <a:rPr lang="en-US" sz="1200" b="1" i="0" kern="1200" dirty="0" smtClean="0">
                <a:solidFill>
                  <a:schemeClr val="tx1"/>
                </a:solidFill>
                <a:effectLst/>
                <a:latin typeface="+mn-lt"/>
                <a:ea typeface="+mn-ea"/>
                <a:cs typeface="+mn-cs"/>
              </a:rPr>
              <a:t>Isa 53:10</a:t>
            </a:r>
            <a:r>
              <a:rPr lang="en-US" sz="1200" b="0" i="0" kern="120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This means Christ satisfied payment for our debt and more. It’s like when we said, “I pay my bills and then some.” Jesus paid our debt and then some.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he also did more. He made man a joint heir with Him. </a:t>
            </a:r>
            <a:r>
              <a:rPr lang="en-US" b="1" dirty="0" smtClean="0">
                <a:latin typeface="+mn-lt"/>
              </a:rPr>
              <a:t>Rom 8:17</a:t>
            </a:r>
            <a:r>
              <a:rPr lang="en-US" b="0" dirty="0" smtClean="0">
                <a:latin typeface="+mn-lt"/>
              </a:rPr>
              <a:t> – Imagine</a:t>
            </a:r>
            <a:r>
              <a:rPr lang="en-US" b="0" baseline="0" dirty="0" smtClean="0">
                <a:latin typeface="+mn-lt"/>
              </a:rPr>
              <a:t> you are 6 months behind on your mortgage payment, and the bank is going to foreclose any day. Any day from now, you and your family are going to be kicked out of your home onto the street. But then one day, the owner of the bank comes to your house and says, “I’ve paid your debt”. You’d be ecstatic. But then he adds, “I also paid off your house so you won’t have any further debt going forward. Can you imagine how excited you’d be? But then it gets better. He also says, “And by the way, I’ve now made you co-owner of the bank and so you’ll share in the perks and privileges of ownership in this great company. That’s what Christ did for us. He made restitution for our debt, and he went well beyond a 20% restitution in that he gave us, the offender, a partnership in being heirs in the kingdom of God – </a:t>
            </a:r>
            <a:r>
              <a:rPr lang="en-US" b="1" dirty="0" smtClean="0">
                <a:latin typeface="+mn-lt"/>
              </a:rPr>
              <a:t>Eph 3:6</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Despite the fact we sinned, everything we devote and suffer for His name will be made up for in Christ. When the love of Christ compels us, we devote ourselves above and beyond to God and our fellow man. This is not because we believe we can pay Him back.  It’s not works to earn salvation. It’s works motivated by love that goes above and beyond in our service to God and man by virtue of Christ going above and beyond for us on the cross.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DF6E1C-0E79-4206-9E2F-EA1DFC8C0692}" type="slidenum">
              <a:rPr lang="en-US" smtClean="0"/>
              <a:t>13</a:t>
            </a:fld>
            <a:endParaRPr lang="en-US"/>
          </a:p>
        </p:txBody>
      </p:sp>
    </p:spTree>
    <p:extLst>
      <p:ext uri="{BB962C8B-B14F-4D97-AF65-F5344CB8AC3E}">
        <p14:creationId xmlns:p14="http://schemas.microsoft.com/office/powerpoint/2010/main" val="3720723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a:t>
            </a:r>
            <a:r>
              <a:rPr lang="en-US" sz="1200" b="0" i="0" kern="1200" dirty="0" smtClean="0">
                <a:solidFill>
                  <a:schemeClr val="tx1"/>
                </a:solidFill>
                <a:effectLst/>
                <a:latin typeface="+mn-lt"/>
                <a:ea typeface="+mn-ea"/>
                <a:cs typeface="+mn-cs"/>
              </a:rPr>
              <a:t>Bible provides two different orders for the ritual sacrifices. The teaching order begins in Leviticus 1 where it seems that God first wants us to learn about devotion to Him and our fellow man, which we see portrayed by the burnt offering,</a:t>
            </a:r>
            <a:r>
              <a:rPr lang="en-US" sz="1200" b="0" i="0" kern="1200" baseline="0" dirty="0" smtClean="0">
                <a:solidFill>
                  <a:schemeClr val="tx1"/>
                </a:solidFill>
                <a:effectLst/>
                <a:latin typeface="+mn-lt"/>
                <a:ea typeface="+mn-ea"/>
                <a:cs typeface="+mn-cs"/>
              </a:rPr>
              <a:t> the grain</a:t>
            </a:r>
            <a:r>
              <a:rPr lang="en-US" sz="1200" b="0" i="0" kern="1200" dirty="0" smtClean="0">
                <a:solidFill>
                  <a:schemeClr val="tx1"/>
                </a:solidFill>
                <a:effectLst/>
                <a:latin typeface="+mn-lt"/>
                <a:ea typeface="+mn-ea"/>
                <a:cs typeface="+mn-cs"/>
              </a:rPr>
              <a:t> offering, and the peace </a:t>
            </a:r>
            <a:r>
              <a:rPr lang="en-US" sz="1200" b="0" i="0" kern="1200" dirty="0" smtClean="0">
                <a:solidFill>
                  <a:schemeClr val="tx1"/>
                </a:solidFill>
                <a:effectLst/>
                <a:latin typeface="+mn-lt"/>
                <a:ea typeface="+mn-ea"/>
                <a:cs typeface="+mn-cs"/>
              </a:rPr>
              <a:t>offering. </a:t>
            </a:r>
            <a:r>
              <a:rPr lang="en-US" sz="1200" b="0" i="0" kern="1200" dirty="0" smtClean="0">
                <a:solidFill>
                  <a:schemeClr val="tx1"/>
                </a:solidFill>
                <a:effectLst/>
                <a:latin typeface="+mn-lt"/>
                <a:ea typeface="+mn-ea"/>
                <a:cs typeface="+mn-cs"/>
              </a:rPr>
              <a:t>Following that, the instruction proceeds on to the sin and guilt offering</a:t>
            </a:r>
            <a:r>
              <a:rPr lang="en-US" sz="1200" b="0"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which we’ll </a:t>
            </a:r>
            <a:r>
              <a:rPr lang="en-US" sz="1200" b="0" i="0" kern="1200" baseline="0" dirty="0" smtClean="0">
                <a:solidFill>
                  <a:schemeClr val="tx1"/>
                </a:solidFill>
                <a:effectLst/>
                <a:latin typeface="+mn-lt"/>
                <a:ea typeface="+mn-ea"/>
                <a:cs typeface="+mn-cs"/>
              </a:rPr>
              <a:t>be discussing in this class</a:t>
            </a:r>
            <a:r>
              <a:rPr lang="en-US" sz="1200" b="0" i="0" kern="1200" dirty="0" smtClean="0">
                <a:solidFill>
                  <a:schemeClr val="tx1"/>
                </a:solidFill>
                <a:effectLst/>
                <a:latin typeface="+mn-lt"/>
                <a:ea typeface="+mn-ea"/>
                <a:cs typeface="+mn-cs"/>
              </a:rPr>
              <a:t>. However, the order is different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when they were actually being performed at the altar.</a:t>
            </a:r>
            <a:r>
              <a:rPr lang="en-US" sz="1200" b="0" i="0" kern="1200" baseline="0" dirty="0" smtClean="0">
                <a:solidFill>
                  <a:schemeClr val="tx1"/>
                </a:solidFill>
                <a:effectLst/>
                <a:latin typeface="+mn-lt"/>
                <a:ea typeface="+mn-ea"/>
                <a:cs typeface="+mn-cs"/>
              </a:rPr>
              <a:t> T</a:t>
            </a:r>
            <a:r>
              <a:rPr lang="en-US" sz="1200" b="0" i="0" kern="1200" dirty="0" smtClean="0">
                <a:solidFill>
                  <a:schemeClr val="tx1"/>
                </a:solidFill>
                <a:effectLst/>
                <a:latin typeface="+mn-lt"/>
                <a:ea typeface="+mn-ea"/>
                <a:cs typeface="+mn-cs"/>
              </a:rPr>
              <a:t>he sin </a:t>
            </a:r>
            <a:r>
              <a:rPr lang="en-US" sz="1200" b="0" i="0" kern="1200" dirty="0" smtClean="0">
                <a:solidFill>
                  <a:schemeClr val="tx1"/>
                </a:solidFill>
                <a:effectLst/>
                <a:latin typeface="+mn-lt"/>
                <a:ea typeface="+mn-ea"/>
                <a:cs typeface="+mn-cs"/>
              </a:rPr>
              <a:t>offering almost </a:t>
            </a:r>
            <a:r>
              <a:rPr lang="en-US" sz="1200" b="0" i="0" u="sng" kern="1200" dirty="0" smtClean="0">
                <a:solidFill>
                  <a:schemeClr val="tx1"/>
                </a:solidFill>
                <a:effectLst/>
                <a:latin typeface="+mn-lt"/>
                <a:ea typeface="+mn-ea"/>
                <a:cs typeface="+mn-cs"/>
              </a:rPr>
              <a:t>always</a:t>
            </a:r>
            <a:r>
              <a:rPr lang="en-US" sz="1200" b="0" i="0" kern="1200" dirty="0" smtClean="0">
                <a:solidFill>
                  <a:schemeClr val="tx1"/>
                </a:solidFill>
                <a:effectLst/>
                <a:latin typeface="+mn-lt"/>
                <a:ea typeface="+mn-ea"/>
                <a:cs typeface="+mn-cs"/>
              </a:rPr>
              <a:t> happened first</a:t>
            </a:r>
            <a:r>
              <a:rPr lang="en-US" sz="1200" b="0" i="0" kern="1200" baseline="0" dirty="0" smtClean="0">
                <a:solidFill>
                  <a:schemeClr val="tx1"/>
                </a:solidFill>
                <a:effectLst/>
                <a:latin typeface="+mn-lt"/>
                <a:ea typeface="+mn-ea"/>
                <a:cs typeface="+mn-cs"/>
              </a:rPr>
              <a:t> and the reason is that w</a:t>
            </a:r>
            <a:r>
              <a:rPr lang="en-US" sz="1200" b="0" i="0" kern="1200" dirty="0" smtClean="0">
                <a:solidFill>
                  <a:schemeClr val="tx1"/>
                </a:solidFill>
                <a:effectLst/>
                <a:latin typeface="+mn-lt"/>
                <a:ea typeface="+mn-ea"/>
                <a:cs typeface="+mn-cs"/>
              </a:rPr>
              <a:t>e cannot approach God in</a:t>
            </a:r>
            <a:r>
              <a:rPr lang="en-US" sz="1200" b="0" i="0" kern="1200" baseline="0" dirty="0" smtClean="0">
                <a:solidFill>
                  <a:schemeClr val="tx1"/>
                </a:solidFill>
                <a:effectLst/>
                <a:latin typeface="+mn-lt"/>
                <a:ea typeface="+mn-ea"/>
                <a:cs typeface="+mn-cs"/>
              </a:rPr>
              <a:t> dedication and devotion</a:t>
            </a:r>
            <a:r>
              <a:rPr lang="en-US" sz="1200" b="0" i="0" kern="1200" dirty="0" smtClean="0">
                <a:solidFill>
                  <a:schemeClr val="tx1"/>
                </a:solidFill>
                <a:effectLst/>
                <a:latin typeface="+mn-lt"/>
                <a:ea typeface="+mn-ea"/>
                <a:cs typeface="+mn-cs"/>
              </a:rPr>
              <a:t> while</a:t>
            </a:r>
            <a:r>
              <a:rPr lang="en-US" sz="1200" b="0" i="0" kern="1200" baseline="0" dirty="0" smtClean="0">
                <a:solidFill>
                  <a:schemeClr val="tx1"/>
                </a:solidFill>
                <a:effectLst/>
                <a:latin typeface="+mn-lt"/>
                <a:ea typeface="+mn-ea"/>
                <a:cs typeface="+mn-cs"/>
              </a:rPr>
              <a:t> sin remains with us. When we have sin, </a:t>
            </a:r>
            <a:r>
              <a:rPr lang="en-US" sz="1200" b="0" i="0" kern="1200" dirty="0" smtClean="0">
                <a:solidFill>
                  <a:schemeClr val="tx1"/>
                </a:solidFill>
                <a:effectLst/>
                <a:latin typeface="+mn-lt"/>
                <a:ea typeface="+mn-ea"/>
                <a:cs typeface="+mn-cs"/>
              </a:rPr>
              <a:t>any devotion we offer is flawed. The only way we can approach God is to have the way cleared before us through</a:t>
            </a:r>
            <a:r>
              <a:rPr lang="en-US" sz="1200" b="0" i="0" kern="1200" baseline="0" dirty="0" smtClean="0">
                <a:solidFill>
                  <a:schemeClr val="tx1"/>
                </a:solidFill>
                <a:effectLst/>
                <a:latin typeface="+mn-lt"/>
                <a:ea typeface="+mn-ea"/>
                <a:cs typeface="+mn-cs"/>
              </a:rPr>
              <a:t> a </a:t>
            </a:r>
            <a:r>
              <a:rPr lang="en-US" sz="1200" b="0" i="0" kern="1200" dirty="0" smtClean="0">
                <a:solidFill>
                  <a:schemeClr val="tx1"/>
                </a:solidFill>
                <a:effectLst/>
                <a:latin typeface="+mn-lt"/>
                <a:ea typeface="+mn-ea"/>
                <a:cs typeface="+mn-cs"/>
              </a:rPr>
              <a:t>sin offering made on our behalf, which in turn prepares the way for us to </a:t>
            </a:r>
            <a:r>
              <a:rPr lang="en-US" sz="1200" b="0" i="0" kern="1200" dirty="0" smtClean="0">
                <a:solidFill>
                  <a:schemeClr val="tx1"/>
                </a:solidFill>
                <a:effectLst/>
                <a:latin typeface="+mn-lt"/>
                <a:ea typeface="+mn-ea"/>
                <a:cs typeface="+mn-cs"/>
              </a:rPr>
              <a:t>make devotional offerings. </a:t>
            </a:r>
            <a:endParaRPr lang="en-US" baseline="0" dirty="0" smtClean="0"/>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This order also</a:t>
            </a:r>
            <a:r>
              <a:rPr lang="en-US" sz="1200" b="0" i="0" kern="1200" baseline="0" dirty="0" smtClean="0">
                <a:solidFill>
                  <a:schemeClr val="tx1"/>
                </a:solidFill>
                <a:effectLst/>
                <a:latin typeface="+mn-lt"/>
                <a:ea typeface="+mn-ea"/>
                <a:cs typeface="+mn-cs"/>
              </a:rPr>
              <a:t> makes sense when you consider what a person </a:t>
            </a:r>
            <a:r>
              <a:rPr lang="en-US" sz="1200" b="0" i="0" kern="1200" baseline="0" dirty="0" smtClean="0">
                <a:solidFill>
                  <a:schemeClr val="tx1"/>
                </a:solidFill>
                <a:effectLst/>
                <a:latin typeface="+mn-lt"/>
                <a:ea typeface="+mn-ea"/>
                <a:cs typeface="+mn-cs"/>
              </a:rPr>
              <a:t>who is completely </a:t>
            </a:r>
            <a:r>
              <a:rPr lang="en-US" sz="1200" b="0" i="0" kern="1200" baseline="0" dirty="0" smtClean="0">
                <a:solidFill>
                  <a:schemeClr val="tx1"/>
                </a:solidFill>
                <a:effectLst/>
                <a:latin typeface="+mn-lt"/>
                <a:ea typeface="+mn-ea"/>
                <a:cs typeface="+mn-cs"/>
              </a:rPr>
              <a:t>ignorant of God’s scheme of redemption </a:t>
            </a:r>
            <a:r>
              <a:rPr lang="en-US" sz="1200" b="0" i="0" kern="1200" baseline="0" dirty="0" smtClean="0">
                <a:solidFill>
                  <a:schemeClr val="tx1"/>
                </a:solidFill>
                <a:effectLst/>
                <a:latin typeface="+mn-lt"/>
                <a:ea typeface="+mn-ea"/>
                <a:cs typeface="+mn-cs"/>
              </a:rPr>
              <a:t>actually first </a:t>
            </a:r>
            <a:r>
              <a:rPr lang="en-US" sz="1200" b="0" i="0" kern="1200" baseline="0" dirty="0" smtClean="0">
                <a:solidFill>
                  <a:schemeClr val="tx1"/>
                </a:solidFill>
                <a:effectLst/>
                <a:latin typeface="+mn-lt"/>
                <a:ea typeface="+mn-ea"/>
                <a:cs typeface="+mn-cs"/>
              </a:rPr>
              <a:t>learns about God. The first thing that typically happens as a lost person makes the transition to being saved is that they become aware of their sin before God and their need to be made right with Him. Then we learn that only through the shedding of blood can this forgiveness be attained. So we obey the gospel, but as we progress in our </a:t>
            </a:r>
            <a:r>
              <a:rPr lang="en-US" sz="1200" b="0" i="0" kern="1200" baseline="0" dirty="0" smtClean="0">
                <a:solidFill>
                  <a:schemeClr val="tx1"/>
                </a:solidFill>
                <a:effectLst/>
                <a:latin typeface="+mn-lt"/>
                <a:ea typeface="+mn-ea"/>
                <a:cs typeface="+mn-cs"/>
              </a:rPr>
              <a:t>discipleship, that is when we </a:t>
            </a:r>
            <a:r>
              <a:rPr lang="en-US" sz="1200" b="0" i="0" kern="1200" baseline="0" dirty="0" smtClean="0">
                <a:solidFill>
                  <a:schemeClr val="tx1"/>
                </a:solidFill>
                <a:effectLst/>
                <a:latin typeface="+mn-lt"/>
                <a:ea typeface="+mn-ea"/>
                <a:cs typeface="+mn-cs"/>
              </a:rPr>
              <a:t>begin to grow and learn the value </a:t>
            </a:r>
            <a:r>
              <a:rPr lang="en-US" sz="1200" b="0" i="0" kern="1200" baseline="0" dirty="0" smtClean="0">
                <a:solidFill>
                  <a:schemeClr val="tx1"/>
                </a:solidFill>
                <a:effectLst/>
                <a:latin typeface="+mn-lt"/>
                <a:ea typeface="+mn-ea"/>
                <a:cs typeface="+mn-cs"/>
              </a:rPr>
              <a:t>of </a:t>
            </a:r>
            <a:r>
              <a:rPr lang="en-US" sz="1200" b="0" i="0" kern="1200" baseline="0" dirty="0" smtClean="0">
                <a:solidFill>
                  <a:schemeClr val="tx1"/>
                </a:solidFill>
                <a:effectLst/>
                <a:latin typeface="+mn-lt"/>
                <a:ea typeface="+mn-ea"/>
                <a:cs typeface="+mn-cs"/>
              </a:rPr>
              <a:t>perfect devotion to God and to man and to see the value in mimicking this devotion by which we too can become types of burnt and </a:t>
            </a:r>
            <a:r>
              <a:rPr lang="en-US" sz="1200" b="0" i="0" kern="1200" baseline="0" dirty="0" smtClean="0">
                <a:solidFill>
                  <a:schemeClr val="tx1"/>
                </a:solidFill>
                <a:effectLst/>
                <a:latin typeface="+mn-lt"/>
                <a:ea typeface="+mn-ea"/>
                <a:cs typeface="+mn-cs"/>
              </a:rPr>
              <a:t>grain and peace </a:t>
            </a:r>
            <a:r>
              <a:rPr lang="en-US" sz="1200" b="0" i="0" kern="1200" baseline="0" dirty="0" smtClean="0">
                <a:solidFill>
                  <a:schemeClr val="tx1"/>
                </a:solidFill>
                <a:effectLst/>
                <a:latin typeface="+mn-lt"/>
                <a:ea typeface="+mn-ea"/>
                <a:cs typeface="+mn-cs"/>
              </a:rPr>
              <a:t>offerings. This is the thrust behind the statement in 1 Cor 11:29 that we are not to judge the body of Christ lightly. </a:t>
            </a:r>
            <a:r>
              <a:rPr lang="en-US" sz="1200" b="0" i="0" kern="1200" dirty="0" smtClean="0">
                <a:solidFill>
                  <a:schemeClr val="tx1"/>
                </a:solidFill>
                <a:effectLst/>
                <a:latin typeface="+mn-lt"/>
                <a:ea typeface="+mn-ea"/>
                <a:cs typeface="+mn-cs"/>
              </a:rPr>
              <a:t>A deeply appreciative and perceptive understanding of Christ's sacrifice is possible only in those who have strived to emulate Him by being living sacrifices. </a:t>
            </a:r>
            <a:endParaRPr lang="en-US" dirty="0"/>
          </a:p>
        </p:txBody>
      </p:sp>
      <p:sp>
        <p:nvSpPr>
          <p:cNvPr id="4" name="Slide Number Placeholder 3"/>
          <p:cNvSpPr>
            <a:spLocks noGrp="1"/>
          </p:cNvSpPr>
          <p:nvPr>
            <p:ph type="sldNum" sz="quarter" idx="10"/>
          </p:nvPr>
        </p:nvSpPr>
        <p:spPr/>
        <p:txBody>
          <a:bodyPr/>
          <a:lstStyle/>
          <a:p>
            <a:fld id="{32DF6E1C-0E79-4206-9E2F-EA1DFC8C0692}" type="slidenum">
              <a:rPr lang="en-US" smtClean="0"/>
              <a:t>2</a:t>
            </a:fld>
            <a:endParaRPr lang="en-US"/>
          </a:p>
        </p:txBody>
      </p:sp>
    </p:spTree>
    <p:extLst>
      <p:ext uri="{BB962C8B-B14F-4D97-AF65-F5344CB8AC3E}">
        <p14:creationId xmlns:p14="http://schemas.microsoft.com/office/powerpoint/2010/main" val="777675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sin offering of Lev 4 &amp; 5 appears to </a:t>
            </a:r>
            <a:r>
              <a:rPr lang="en-US" dirty="0" smtClean="0"/>
              <a:t>simply focus on </a:t>
            </a:r>
            <a:r>
              <a:rPr lang="en-US" dirty="0" smtClean="0"/>
              <a:t>the spiritually destructive state that sin puts us in,</a:t>
            </a:r>
            <a:r>
              <a:rPr lang="en-US" baseline="0" dirty="0" smtClean="0"/>
              <a:t> as Paul alludes to in </a:t>
            </a:r>
            <a:r>
              <a:rPr lang="en-US" b="1" baseline="0" dirty="0" smtClean="0"/>
              <a:t>Rom 6:23</a:t>
            </a:r>
            <a:r>
              <a:rPr lang="en-US" baseline="0" dirty="0" smtClean="0"/>
              <a:t> – “The wages of sin is death.” In most cases, the sin offering is made as an atonement for the </a:t>
            </a:r>
            <a:r>
              <a:rPr lang="en-US" baseline="0" dirty="0" smtClean="0"/>
              <a:t>sin committed </a:t>
            </a:r>
            <a:r>
              <a:rPr lang="en-US" baseline="0" dirty="0" smtClean="0"/>
              <a:t>by a person or group of people. Here is how it worked: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God loves us and wants to be in a relationship with us. But He is holy and we are sinners. A holy God cannot be in fellowship with sin. In fact, </a:t>
            </a:r>
            <a:r>
              <a:rPr lang="en-US" baseline="0" dirty="0" smtClean="0"/>
              <a:t>because He is a God of justice, He </a:t>
            </a:r>
            <a:r>
              <a:rPr lang="en-US" baseline="0" dirty="0" smtClean="0"/>
              <a:t>demands a punishment for sin. And the only punishment that fits the crime that is “sin” is death. But because </a:t>
            </a:r>
            <a:r>
              <a:rPr lang="en-US" baseline="0" dirty="0" smtClean="0"/>
              <a:t>He is also a God who </a:t>
            </a:r>
            <a:r>
              <a:rPr lang="en-US" baseline="0" dirty="0" smtClean="0"/>
              <a:t>loves us, He doesn’t want us to have to pay this price ourselves. This is where the sin offering comes in. By the grace of God, a</a:t>
            </a:r>
            <a:r>
              <a:rPr lang="en-US" dirty="0" smtClean="0"/>
              <a:t> sinner</a:t>
            </a:r>
            <a:r>
              <a:rPr lang="en-US" baseline="0" dirty="0" smtClean="0"/>
              <a:t> was allowed to take an animal which God specified depending on sinner(s) involved, which we’ll discuss in a moment, and he would take this animal to the tabernacle. The offender would then place his hands on the head of this animal to figuratively transfer his sin to the animal. An animal is innocent. It cannot sin. So for that era, it was a fitting substitute and type of who God would eventually send in Christ. After placing his head on the animal, he would slit its throat. Various things were done with the blood and the carcass, again depending on who it was that actually sinned, but the ultimate result was that the sinner became sanctified and God was able to practice both His justice as well as His love toward man. </a:t>
            </a:r>
            <a:endParaRPr lang="en-US" dirty="0" smtClean="0"/>
          </a:p>
        </p:txBody>
      </p:sp>
      <p:sp>
        <p:nvSpPr>
          <p:cNvPr id="4" name="Slide Number Placeholder 3"/>
          <p:cNvSpPr>
            <a:spLocks noGrp="1"/>
          </p:cNvSpPr>
          <p:nvPr>
            <p:ph type="sldNum" sz="quarter" idx="10"/>
          </p:nvPr>
        </p:nvSpPr>
        <p:spPr/>
        <p:txBody>
          <a:bodyPr/>
          <a:lstStyle/>
          <a:p>
            <a:fld id="{32DF6E1C-0E79-4206-9E2F-EA1DFC8C0692}" type="slidenum">
              <a:rPr lang="en-US" smtClean="0"/>
              <a:t>3</a:t>
            </a:fld>
            <a:endParaRPr lang="en-US"/>
          </a:p>
        </p:txBody>
      </p:sp>
    </p:spTree>
    <p:extLst>
      <p:ext uri="{BB962C8B-B14F-4D97-AF65-F5344CB8AC3E}">
        <p14:creationId xmlns:p14="http://schemas.microsoft.com/office/powerpoint/2010/main" val="1703381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Leviticus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very specific</a:t>
            </a:r>
            <a:r>
              <a:rPr lang="en-US" sz="1200" kern="1200" baseline="0" dirty="0" smtClean="0">
                <a:solidFill>
                  <a:schemeClr val="tx1"/>
                </a:solidFill>
                <a:effectLst/>
                <a:latin typeface="+mn-lt"/>
                <a:ea typeface="+mn-ea"/>
                <a:cs typeface="+mn-cs"/>
              </a:rPr>
              <a:t> in stating that t</a:t>
            </a:r>
            <a:r>
              <a:rPr lang="en-US" sz="1200" kern="1200" dirty="0" smtClean="0">
                <a:solidFill>
                  <a:schemeClr val="tx1"/>
                </a:solidFill>
                <a:effectLst/>
                <a:latin typeface="+mn-lt"/>
                <a:ea typeface="+mn-ea"/>
                <a:cs typeface="+mn-cs"/>
              </a:rPr>
              <a:t>he kinds</a:t>
            </a:r>
            <a:r>
              <a:rPr lang="en-US" sz="1200" kern="1200" baseline="0" dirty="0" smtClean="0">
                <a:solidFill>
                  <a:schemeClr val="tx1"/>
                </a:solidFill>
                <a:effectLst/>
                <a:latin typeface="+mn-lt"/>
                <a:ea typeface="+mn-ea"/>
                <a:cs typeface="+mn-cs"/>
              </a:rPr>
              <a:t> of sins this offering atoned for were u</a:t>
            </a:r>
            <a:r>
              <a:rPr lang="en-US" sz="1200" kern="1200" dirty="0" smtClean="0">
                <a:solidFill>
                  <a:schemeClr val="tx1"/>
                </a:solidFill>
                <a:effectLst/>
                <a:latin typeface="+mn-lt"/>
                <a:ea typeface="+mn-ea"/>
                <a:cs typeface="+mn-cs"/>
              </a:rPr>
              <a:t>nintentional sins,</a:t>
            </a:r>
            <a:r>
              <a:rPr lang="en-US" sz="1200" kern="1200" baseline="0" dirty="0" smtClean="0">
                <a:solidFill>
                  <a:schemeClr val="tx1"/>
                </a:solidFill>
                <a:effectLst/>
                <a:latin typeface="+mn-lt"/>
                <a:ea typeface="+mn-ea"/>
                <a:cs typeface="+mn-cs"/>
              </a:rPr>
              <a:t> which might be </a:t>
            </a:r>
            <a:r>
              <a:rPr lang="en-US" sz="1200" kern="1200" dirty="0" smtClean="0">
                <a:solidFill>
                  <a:schemeClr val="tx1"/>
                </a:solidFill>
                <a:effectLst/>
                <a:latin typeface="+mn-lt"/>
                <a:ea typeface="+mn-ea"/>
                <a:cs typeface="+mn-cs"/>
              </a:rPr>
              <a:t>sins of omission, sins people committed in ignorance of the Mosaic code, sins committed when they forgot</a:t>
            </a:r>
            <a:r>
              <a:rPr lang="en-US" sz="1200" kern="1200" baseline="0" dirty="0" smtClean="0">
                <a:solidFill>
                  <a:schemeClr val="tx1"/>
                </a:solidFill>
                <a:effectLst/>
                <a:latin typeface="+mn-lt"/>
                <a:ea typeface="+mn-ea"/>
                <a:cs typeface="+mn-cs"/>
              </a:rPr>
              <a:t> the laws</a:t>
            </a:r>
            <a:r>
              <a:rPr lang="en-US" sz="1200" kern="1200" dirty="0" smtClean="0">
                <a:solidFill>
                  <a:schemeClr val="tx1"/>
                </a:solidFill>
                <a:effectLst/>
                <a:latin typeface="+mn-lt"/>
                <a:ea typeface="+mn-ea"/>
                <a:cs typeface="+mn-cs"/>
              </a:rPr>
              <a:t> they had learned,</a:t>
            </a:r>
            <a:r>
              <a:rPr lang="en-US" sz="1200" kern="1200" baseline="0" dirty="0" smtClean="0">
                <a:solidFill>
                  <a:schemeClr val="tx1"/>
                </a:solidFill>
                <a:effectLst/>
                <a:latin typeface="+mn-lt"/>
                <a:ea typeface="+mn-ea"/>
                <a:cs typeface="+mn-cs"/>
              </a:rPr>
              <a:t> or sins committed out </a:t>
            </a:r>
            <a:r>
              <a:rPr lang="en-US" sz="1200" kern="1200" baseline="0" dirty="0" smtClean="0">
                <a:solidFill>
                  <a:schemeClr val="tx1"/>
                </a:solidFill>
                <a:effectLst/>
                <a:latin typeface="+mn-lt"/>
                <a:ea typeface="+mn-ea"/>
                <a:cs typeface="+mn-cs"/>
              </a:rPr>
              <a:t>of weakness </a:t>
            </a:r>
            <a:r>
              <a:rPr lang="en-US" sz="1200" kern="1200" baseline="0" dirty="0" smtClean="0">
                <a:solidFill>
                  <a:schemeClr val="tx1"/>
                </a:solidFill>
                <a:effectLst/>
                <a:latin typeface="+mn-lt"/>
                <a:ea typeface="+mn-ea"/>
                <a:cs typeface="+mn-cs"/>
              </a:rPr>
              <a:t>and succumbing to the flesh. </a:t>
            </a:r>
            <a:r>
              <a:rPr lang="en-US" sz="1200" kern="1200" dirty="0" smtClean="0">
                <a:solidFill>
                  <a:schemeClr val="tx1"/>
                </a:solidFill>
                <a:effectLst/>
                <a:latin typeface="+mn-lt"/>
                <a:ea typeface="+mn-ea"/>
                <a:cs typeface="+mn-cs"/>
              </a:rPr>
              <a:t>Sins committed with a “high hand” were not covered. A high-handed sin is a sin that a professing believer commits boldly and defiantly, not caring about the consequences and they feel no guilt about it once committed. It is a sin people commit fearlessly as they shake their fists, literally or figuratively, at the Lord. A sin committed with a high hand is not always the same thing as an intentional sin — all high-handed sins are intentional but not all intentional sins are high-handed. The truly converted will not commit high-handed sins, though they may commit sins of </a:t>
            </a:r>
            <a:r>
              <a:rPr lang="en-US" sz="1200" kern="1200" dirty="0" smtClean="0">
                <a:solidFill>
                  <a:schemeClr val="tx1"/>
                </a:solidFill>
                <a:effectLst/>
                <a:latin typeface="+mn-lt"/>
                <a:ea typeface="+mn-ea"/>
                <a:cs typeface="+mn-cs"/>
              </a:rPr>
              <a:t>intention due</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to</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 ongoing </a:t>
            </a:r>
            <a:r>
              <a:rPr lang="en-US" sz="1200" kern="1200" dirty="0" smtClean="0">
                <a:solidFill>
                  <a:schemeClr val="tx1"/>
                </a:solidFill>
                <a:effectLst/>
                <a:latin typeface="+mn-lt"/>
                <a:ea typeface="+mn-ea"/>
                <a:cs typeface="+mn-cs"/>
              </a:rPr>
              <a:t>struggle against the flesh.</a:t>
            </a:r>
            <a:r>
              <a:rPr lang="en-US" sz="1200" kern="1200" baseline="0" dirty="0" smtClean="0">
                <a:solidFill>
                  <a:schemeClr val="tx1"/>
                </a:solidFill>
                <a:effectLst/>
                <a:latin typeface="+mn-lt"/>
                <a:ea typeface="+mn-ea"/>
                <a:cs typeface="+mn-cs"/>
              </a:rPr>
              <a:t> Paul seems to allude to this contrast in </a:t>
            </a:r>
            <a:r>
              <a:rPr lang="en-US" sz="1200" kern="1200" dirty="0" smtClean="0">
                <a:solidFill>
                  <a:schemeClr val="tx1"/>
                </a:solidFill>
                <a:effectLst/>
                <a:latin typeface="+mn-lt"/>
                <a:ea typeface="+mn-ea"/>
                <a:cs typeface="+mn-cs"/>
              </a:rPr>
              <a:t>Rom. 7:7–25.</a:t>
            </a:r>
            <a:endParaRPr lang="en-US" dirty="0" smtClean="0"/>
          </a:p>
        </p:txBody>
      </p:sp>
      <p:sp>
        <p:nvSpPr>
          <p:cNvPr id="4" name="Slide Number Placeholder 3"/>
          <p:cNvSpPr>
            <a:spLocks noGrp="1"/>
          </p:cNvSpPr>
          <p:nvPr>
            <p:ph type="sldNum" sz="quarter" idx="10"/>
          </p:nvPr>
        </p:nvSpPr>
        <p:spPr/>
        <p:txBody>
          <a:bodyPr/>
          <a:lstStyle/>
          <a:p>
            <a:fld id="{32DF6E1C-0E79-4206-9E2F-EA1DFC8C0692}" type="slidenum">
              <a:rPr lang="en-US" smtClean="0"/>
              <a:t>4</a:t>
            </a:fld>
            <a:endParaRPr lang="en-US"/>
          </a:p>
        </p:txBody>
      </p:sp>
    </p:spTree>
    <p:extLst>
      <p:ext uri="{BB962C8B-B14F-4D97-AF65-F5344CB8AC3E}">
        <p14:creationId xmlns:p14="http://schemas.microsoft.com/office/powerpoint/2010/main" val="57255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sin offering</a:t>
            </a:r>
            <a:r>
              <a:rPr lang="en-US" baseline="0" dirty="0" smtClean="0"/>
              <a:t> was performed differently relative to the social </a:t>
            </a:r>
            <a:r>
              <a:rPr lang="en-US" baseline="0" dirty="0" smtClean="0"/>
              <a:t>status </a:t>
            </a:r>
            <a:r>
              <a:rPr lang="en-US" u="sng" baseline="0" dirty="0" smtClean="0"/>
              <a:t>and</a:t>
            </a:r>
            <a:r>
              <a:rPr lang="en-US" baseline="0" dirty="0" smtClean="0"/>
              <a:t> </a:t>
            </a:r>
            <a:r>
              <a:rPr lang="en-US" baseline="0" dirty="0" smtClean="0"/>
              <a:t>the </a:t>
            </a:r>
            <a:r>
              <a:rPr lang="en-US" baseline="0" dirty="0" smtClean="0"/>
              <a:t>economic </a:t>
            </a:r>
            <a:r>
              <a:rPr lang="en-US" baseline="0" dirty="0" smtClean="0"/>
              <a:t>status of the person or persons who is involved. There is actually more </a:t>
            </a:r>
            <a:r>
              <a:rPr lang="en-US" baseline="0" dirty="0" smtClean="0"/>
              <a:t>diversity in this offering than any 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Priest or </a:t>
            </a:r>
            <a:r>
              <a:rPr lang="en-US" baseline="0" dirty="0" smtClean="0"/>
              <a:t>whole congregation </a:t>
            </a:r>
            <a:r>
              <a:rPr lang="en-US" baseline="0" dirty="0" smtClean="0"/>
              <a:t>sinned: a </a:t>
            </a:r>
            <a:r>
              <a:rPr lang="en-US" baseline="0" dirty="0" smtClean="0"/>
              <a:t>bull. The blood was applied in the holy place, the fat and kidneys were removed and burned on the altar, and then the </a:t>
            </a:r>
            <a:r>
              <a:rPr lang="en-US" baseline="0" dirty="0" smtClean="0"/>
              <a:t>remainder of the carcass </a:t>
            </a:r>
            <a:r>
              <a:rPr lang="en-US" baseline="0" dirty="0" smtClean="0"/>
              <a:t>was burned outside the camp.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Leader: a </a:t>
            </a:r>
            <a:r>
              <a:rPr lang="en-US" baseline="0" dirty="0" smtClean="0"/>
              <a:t>male goat</a:t>
            </a:r>
            <a:r>
              <a:rPr lang="en-US" baseline="0" dirty="0" smtClean="0"/>
              <a:t>. In this situation, part </a:t>
            </a:r>
            <a:r>
              <a:rPr lang="en-US" baseline="0" dirty="0" smtClean="0"/>
              <a:t>of the animal could be eaten by the officiating priest and the male members of his </a:t>
            </a:r>
            <a:r>
              <a:rPr lang="en-US" baseline="0" dirty="0" smtClean="0"/>
              <a:t>family and in this instance the </a:t>
            </a:r>
            <a:r>
              <a:rPr lang="en-US" baseline="0" dirty="0" smtClean="0"/>
              <a:t>blood was only applied to the brazen altar.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Commoner: a </a:t>
            </a:r>
            <a:r>
              <a:rPr lang="en-US" baseline="0" dirty="0" smtClean="0"/>
              <a:t>female goat or a female lamb. In both of these cases, part of the animal could be eaten by the officiating priest and the male members of his family and the blood was only applied to the brazen altar.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Poor commoner: two </a:t>
            </a:r>
            <a:r>
              <a:rPr lang="en-US" baseline="0" dirty="0" smtClean="0"/>
              <a:t>turtle </a:t>
            </a:r>
            <a:r>
              <a:rPr lang="en-US" baseline="0" dirty="0" smtClean="0"/>
              <a:t>doves. </a:t>
            </a:r>
            <a:r>
              <a:rPr lang="en-US" baseline="0" dirty="0" smtClean="0"/>
              <a:t>The blood was only applied to the brazen </a:t>
            </a:r>
            <a:r>
              <a:rPr lang="en-US" baseline="0" dirty="0" smtClean="0"/>
              <a:t>altar. And </a:t>
            </a:r>
            <a:r>
              <a:rPr lang="en-US" baseline="0" dirty="0" smtClean="0"/>
              <a:t>if he was so </a:t>
            </a:r>
            <a:r>
              <a:rPr lang="en-US" baseline="0" dirty="0" smtClean="0"/>
              <a:t>poor </a:t>
            </a:r>
            <a:r>
              <a:rPr lang="en-US" baseline="0" dirty="0" smtClean="0"/>
              <a:t>that he couldn’t afford that, he could bring 1/10 of an ephah of </a:t>
            </a:r>
            <a:r>
              <a:rPr lang="en-US" baseline="0" dirty="0" smtClean="0"/>
              <a:t>flower, but incense </a:t>
            </a:r>
            <a:r>
              <a:rPr lang="en-US" baseline="0" dirty="0" smtClean="0"/>
              <a:t>and oil are explicitly </a:t>
            </a:r>
            <a:r>
              <a:rPr lang="en-US" baseline="0" dirty="0" smtClean="0"/>
              <a:t>forbidden, because their significance was irrelevant when it was a sin offering being made. </a:t>
            </a:r>
            <a:r>
              <a:rPr lang="en-US" baseline="0" dirty="0" smtClean="0"/>
              <a:t>The priest would eat the memorial portion </a:t>
            </a:r>
            <a:r>
              <a:rPr lang="en-US" baseline="0" dirty="0" smtClean="0"/>
              <a:t>as he would </a:t>
            </a:r>
            <a:r>
              <a:rPr lang="en-US" baseline="0" dirty="0" smtClean="0"/>
              <a:t>for the grain </a:t>
            </a:r>
            <a:r>
              <a:rPr lang="en-US" baseline="0" dirty="0" smtClean="0"/>
              <a:t>offering.</a:t>
            </a:r>
            <a:endParaRPr lang="en-US" baseline="0" dirty="0" smtClean="0"/>
          </a:p>
        </p:txBody>
      </p:sp>
      <p:sp>
        <p:nvSpPr>
          <p:cNvPr id="4" name="Slide Number Placeholder 3"/>
          <p:cNvSpPr>
            <a:spLocks noGrp="1"/>
          </p:cNvSpPr>
          <p:nvPr>
            <p:ph type="sldNum" sz="quarter" idx="10"/>
          </p:nvPr>
        </p:nvSpPr>
        <p:spPr/>
        <p:txBody>
          <a:bodyPr/>
          <a:lstStyle/>
          <a:p>
            <a:fld id="{32DF6E1C-0E79-4206-9E2F-EA1DFC8C0692}" type="slidenum">
              <a:rPr lang="en-US" smtClean="0"/>
              <a:t>5</a:t>
            </a:fld>
            <a:endParaRPr lang="en-US"/>
          </a:p>
        </p:txBody>
      </p:sp>
    </p:spTree>
    <p:extLst>
      <p:ext uri="{BB962C8B-B14F-4D97-AF65-F5344CB8AC3E}">
        <p14:creationId xmlns:p14="http://schemas.microsoft.com/office/powerpoint/2010/main" val="2944582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mn-lt"/>
              </a:rPr>
              <a:t>First, there was a distinction which of the holy articles needed to be cleansed by the blood of the </a:t>
            </a:r>
            <a:r>
              <a:rPr lang="en-US" baseline="0" dirty="0" smtClean="0">
                <a:latin typeface="+mn-lt"/>
              </a:rPr>
              <a:t>offering. Remember what the Hebrew writer says about blood? – </a:t>
            </a:r>
            <a:r>
              <a:rPr lang="en-US" b="1" baseline="0" dirty="0" smtClean="0">
                <a:latin typeface="+mn-lt"/>
              </a:rPr>
              <a:t>Heb 9:22</a:t>
            </a:r>
            <a:endParaRPr lang="en-US" b="1" baseline="0"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latin typeface="+mn-lt"/>
              </a:rPr>
              <a:t>Lev 4:5-7</a:t>
            </a:r>
            <a:r>
              <a:rPr lang="en-US" baseline="0" dirty="0" smtClean="0">
                <a:latin typeface="+mn-lt"/>
              </a:rPr>
              <a:t> says that if a sin offering for the priest or for the whole congregation required that that some of the blood be brought into the holy place where it would be sprinkled seven times toward the veil</a:t>
            </a:r>
            <a:r>
              <a:rPr lang="en-US" baseline="0" dirty="0" smtClean="0">
                <a:latin typeface="+mn-lt"/>
              </a:rPr>
              <a:t>. Why? </a:t>
            </a:r>
            <a:r>
              <a:rPr lang="en-US" sz="1200" kern="1200" baseline="0" dirty="0" smtClean="0">
                <a:solidFill>
                  <a:schemeClr val="tx1"/>
                </a:solidFill>
                <a:effectLst/>
                <a:latin typeface="+mn-lt"/>
                <a:ea typeface="+mn-ea"/>
                <a:cs typeface="+mn-cs"/>
              </a:rPr>
              <a:t>Well Lev 4:3 says, his sin brought guilt upon the people. </a:t>
            </a:r>
            <a:r>
              <a:rPr lang="en-US" baseline="0" dirty="0" smtClean="0">
                <a:latin typeface="+mn-lt"/>
              </a:rPr>
              <a:t>The consequences of sin are more severe for those in positions of influence. Also consider </a:t>
            </a:r>
            <a:r>
              <a:rPr lang="en-US" b="1" baseline="0" dirty="0" smtClean="0">
                <a:latin typeface="+mn-lt"/>
              </a:rPr>
              <a:t>Jas 3:1</a:t>
            </a:r>
            <a:r>
              <a:rPr lang="en-US" baseline="0" dirty="0" smtClean="0">
                <a:latin typeface="+mn-lt"/>
              </a:rPr>
              <a:t>. </a:t>
            </a:r>
            <a:r>
              <a:rPr lang="en-US" sz="1200" kern="1200" baseline="0" dirty="0" smtClean="0">
                <a:solidFill>
                  <a:schemeClr val="tx1"/>
                </a:solidFill>
                <a:effectLst/>
                <a:latin typeface="+mn-lt"/>
                <a:ea typeface="+mn-ea"/>
                <a:cs typeface="+mn-cs"/>
              </a:rPr>
              <a:t>The </a:t>
            </a:r>
            <a:r>
              <a:rPr lang="en-US" sz="1200" kern="1200" baseline="0" dirty="0" smtClean="0">
                <a:solidFill>
                  <a:schemeClr val="tx1"/>
                </a:solidFill>
                <a:effectLst/>
                <a:latin typeface="+mn-lt"/>
                <a:ea typeface="+mn-ea"/>
                <a:cs typeface="+mn-cs"/>
              </a:rPr>
              <a:t>high priest, though he was an individual, was more critical to God's means of communicating with His people. When he sinned, the consequences were far more serious. </a:t>
            </a: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latin typeface="+mn-lt"/>
              </a:rPr>
              <a:t>The blood was then dabbed on the four horns of the altar of incense. Why? Because incense represents prayer. On each day, the priest would take coals from the brazen altar into the holy place and place incense on it at the alter of incense to be burned the horns of that altar signify power. But the sin of the priest or of the whole congregation had such adverse consequences on this daily “prayer” that in order for that power to be restored, it had to be cleansed with blood. So in dabbing it on the horns of the altar of incense, it signifies God would once again hear their prayers. Remember, Jesus makes intercession for us and the reason our prayers have the power to reach Him in order to do so is because of His blood – </a:t>
            </a:r>
            <a:r>
              <a:rPr lang="en-US" b="1" baseline="0" dirty="0" smtClean="0">
                <a:solidFill>
                  <a:srgbClr val="000000"/>
                </a:solidFill>
                <a:latin typeface="+mn-lt"/>
              </a:rPr>
              <a:t>Heb 7:25</a:t>
            </a:r>
          </a:p>
        </p:txBody>
      </p:sp>
      <p:sp>
        <p:nvSpPr>
          <p:cNvPr id="4" name="Slide Number Placeholder 3"/>
          <p:cNvSpPr>
            <a:spLocks noGrp="1"/>
          </p:cNvSpPr>
          <p:nvPr>
            <p:ph type="sldNum" sz="quarter" idx="10"/>
          </p:nvPr>
        </p:nvSpPr>
        <p:spPr/>
        <p:txBody>
          <a:bodyPr/>
          <a:lstStyle/>
          <a:p>
            <a:fld id="{32DF6E1C-0E79-4206-9E2F-EA1DFC8C0692}" type="slidenum">
              <a:rPr lang="en-US" smtClean="0"/>
              <a:t>6</a:t>
            </a:fld>
            <a:endParaRPr lang="en-US"/>
          </a:p>
        </p:txBody>
      </p:sp>
    </p:spTree>
    <p:extLst>
      <p:ext uri="{BB962C8B-B14F-4D97-AF65-F5344CB8AC3E}">
        <p14:creationId xmlns:p14="http://schemas.microsoft.com/office/powerpoint/2010/main" val="345828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mn-lt"/>
              </a:rPr>
              <a:t>However,</a:t>
            </a:r>
            <a:r>
              <a:rPr lang="en-US" sz="1200" baseline="0" dirty="0" smtClean="0">
                <a:solidFill>
                  <a:srgbClr val="000000"/>
                </a:solidFill>
                <a:latin typeface="+mn-lt"/>
              </a:rPr>
              <a:t> if the offerer was a leader or commoner, poor or otherwise, the blood was not required to be take into the holy place. Instead, it was to be put on the horns of the brazen altar. Again, horns are symbols of power – </a:t>
            </a:r>
            <a:r>
              <a:rPr lang="en-US" sz="1200" b="1" baseline="0" dirty="0" smtClean="0">
                <a:solidFill>
                  <a:srgbClr val="000000"/>
                </a:solidFill>
                <a:latin typeface="+mn-lt"/>
              </a:rPr>
              <a:t>Psa 89:17</a:t>
            </a:r>
            <a:r>
              <a:rPr lang="en-US" sz="1200" baseline="0" dirty="0" smtClean="0">
                <a:solidFill>
                  <a:srgbClr val="000000"/>
                </a:solidFill>
                <a:latin typeface="+mn-lt"/>
              </a:rPr>
              <a:t>. </a:t>
            </a:r>
            <a:r>
              <a:rPr lang="en-US" sz="1200" dirty="0" smtClean="0">
                <a:solidFill>
                  <a:srgbClr val="000000"/>
                </a:solidFill>
                <a:latin typeface="+mn-lt"/>
              </a:rPr>
              <a:t>Also the horn</a:t>
            </a:r>
            <a:r>
              <a:rPr lang="en-US" sz="1200" baseline="0" dirty="0" smtClean="0">
                <a:solidFill>
                  <a:srgbClr val="000000"/>
                </a:solidFill>
                <a:latin typeface="+mn-lt"/>
              </a:rPr>
              <a:t> made as one piece with the altar itself – </a:t>
            </a:r>
            <a:r>
              <a:rPr lang="en-US" sz="1200" b="1" dirty="0" smtClean="0">
                <a:latin typeface="+mn-lt"/>
              </a:rPr>
              <a:t>Ex 27:2</a:t>
            </a:r>
            <a:r>
              <a:rPr lang="en-US" sz="1200" b="0" dirty="0" smtClean="0">
                <a:latin typeface="+mn-lt"/>
              </a:rPr>
              <a:t>. </a:t>
            </a:r>
            <a:r>
              <a:rPr lang="en-US" sz="1200" dirty="0" smtClean="0">
                <a:solidFill>
                  <a:srgbClr val="000000"/>
                </a:solidFill>
                <a:latin typeface="+mn-lt"/>
              </a:rPr>
              <a:t>The idea then seems to be that God’s</a:t>
            </a:r>
            <a:r>
              <a:rPr lang="en-US" sz="1200" baseline="0" dirty="0" smtClean="0">
                <a:solidFill>
                  <a:srgbClr val="000000"/>
                </a:solidFill>
                <a:latin typeface="+mn-lt"/>
              </a:rPr>
              <a:t> person and His power are inseparably connected and when the atoning blood is applied to the horns, the sinner’s life, by reason of the animal substitute would be one with God again. There was now union between the altar, the horns, and the sinner.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rgbClr val="000000"/>
                </a:solidFill>
                <a:latin typeface="+mn-lt"/>
              </a:rPr>
              <a:t>We also see God’s mercy in connection to the horns. It was a place of refuge that many would flee to and grab hold of in order to be protected, if he were indeed innocent. </a:t>
            </a:r>
            <a:r>
              <a:rPr lang="en-US" sz="1200" b="1" dirty="0" smtClean="0">
                <a:solidFill>
                  <a:srgbClr val="000000"/>
                </a:solidFill>
                <a:latin typeface="+mn-lt"/>
              </a:rPr>
              <a:t>Ex 21:14</a:t>
            </a:r>
            <a:r>
              <a:rPr lang="en-US" sz="1200" dirty="0" smtClean="0">
                <a:solidFill>
                  <a:srgbClr val="000000"/>
                </a:solidFill>
                <a:latin typeface="+mn-lt"/>
              </a:rPr>
              <a:t> –</a:t>
            </a:r>
            <a:r>
              <a:rPr lang="en-US" sz="1200" baseline="0" dirty="0" smtClean="0">
                <a:solidFill>
                  <a:srgbClr val="000000"/>
                </a:solidFill>
                <a:latin typeface="+mn-lt"/>
              </a:rPr>
              <a:t> </a:t>
            </a:r>
            <a:r>
              <a:rPr lang="en-US" sz="1200" dirty="0" smtClean="0">
                <a:solidFill>
                  <a:srgbClr val="000000"/>
                </a:solidFill>
                <a:latin typeface="+mn-lt"/>
              </a:rPr>
              <a:t>In fact,</a:t>
            </a:r>
            <a:r>
              <a:rPr lang="en-US" sz="1200" baseline="0" dirty="0" smtClean="0">
                <a:solidFill>
                  <a:srgbClr val="000000"/>
                </a:solidFill>
                <a:latin typeface="+mn-lt"/>
              </a:rPr>
              <a:t> you’ll remember that Adonijah did so in 1 Kings 1:50 and Solomon spared his life. But when Joab fled to the altar and grabbed its horns in 1 Kings 2:28, he was not spared because he was not innocent. </a:t>
            </a:r>
            <a:endParaRPr lang="en-US" sz="1200" dirty="0" smtClean="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Regardless of the offerer, after the blood was</a:t>
            </a:r>
            <a:r>
              <a:rPr lang="en-US" sz="1200" kern="1200" baseline="0" dirty="0" smtClean="0">
                <a:solidFill>
                  <a:schemeClr val="tx1"/>
                </a:solidFill>
                <a:effectLst/>
                <a:latin typeface="+mn-lt"/>
                <a:ea typeface="+mn-ea"/>
                <a:cs typeface="+mn-cs"/>
              </a:rPr>
              <a:t> applied, the rest was then poured out a</a:t>
            </a:r>
            <a:r>
              <a:rPr lang="en-US" sz="1200" kern="1200" dirty="0" smtClean="0">
                <a:solidFill>
                  <a:schemeClr val="tx1"/>
                </a:solidFill>
                <a:effectLst/>
                <a:latin typeface="+mn-lt"/>
                <a:ea typeface="+mn-ea"/>
                <a:cs typeface="+mn-cs"/>
              </a:rPr>
              <a:t>t the foot of the</a:t>
            </a:r>
            <a:r>
              <a:rPr lang="en-US" sz="1200" kern="1200" baseline="0" dirty="0" smtClean="0">
                <a:solidFill>
                  <a:schemeClr val="tx1"/>
                </a:solidFill>
                <a:effectLst/>
                <a:latin typeface="+mn-lt"/>
                <a:ea typeface="+mn-ea"/>
                <a:cs typeface="+mn-cs"/>
              </a:rPr>
              <a:t> brazen</a:t>
            </a:r>
            <a:r>
              <a:rPr lang="en-US" sz="1200" kern="1200" dirty="0" smtClean="0">
                <a:solidFill>
                  <a:schemeClr val="tx1"/>
                </a:solidFill>
                <a:effectLst/>
                <a:latin typeface="+mn-lt"/>
                <a:ea typeface="+mn-ea"/>
                <a:cs typeface="+mn-cs"/>
              </a:rPr>
              <a:t> altar.</a:t>
            </a:r>
            <a:r>
              <a:rPr lang="en-US" sz="1200" kern="1200" baseline="0" dirty="0" smtClean="0">
                <a:solidFill>
                  <a:schemeClr val="tx1"/>
                </a:solidFill>
                <a:effectLst/>
                <a:latin typeface="+mn-lt"/>
                <a:ea typeface="+mn-ea"/>
                <a:cs typeface="+mn-cs"/>
              </a:rPr>
              <a:t> Over time, the</a:t>
            </a:r>
            <a:r>
              <a:rPr lang="en-US" sz="1200" kern="1200" dirty="0" smtClean="0">
                <a:solidFill>
                  <a:schemeClr val="tx1"/>
                </a:solidFill>
                <a:effectLst/>
                <a:latin typeface="+mn-lt"/>
                <a:ea typeface="+mn-ea"/>
                <a:cs typeface="+mn-cs"/>
              </a:rPr>
              <a:t> altar would have</a:t>
            </a:r>
            <a:r>
              <a:rPr lang="en-US" sz="1200" kern="1200" baseline="0" dirty="0" smtClean="0">
                <a:solidFill>
                  <a:schemeClr val="tx1"/>
                </a:solidFill>
                <a:effectLst/>
                <a:latin typeface="+mn-lt"/>
                <a:ea typeface="+mn-ea"/>
                <a:cs typeface="+mn-cs"/>
              </a:rPr>
              <a:t> been </a:t>
            </a:r>
            <a:r>
              <a:rPr lang="en-US" sz="1200" kern="1200" dirty="0" err="1" smtClean="0">
                <a:solidFill>
                  <a:schemeClr val="tx1"/>
                </a:solidFill>
                <a:effectLst/>
                <a:latin typeface="+mn-lt"/>
                <a:ea typeface="+mn-ea"/>
                <a:cs typeface="+mn-cs"/>
              </a:rPr>
              <a:t>encrimsoned</a:t>
            </a:r>
            <a:r>
              <a:rPr lang="en-US" sz="1200" kern="1200" dirty="0" smtClean="0">
                <a:solidFill>
                  <a:schemeClr val="tx1"/>
                </a:solidFill>
                <a:effectLst/>
                <a:latin typeface="+mn-lt"/>
                <a:ea typeface="+mn-ea"/>
                <a:cs typeface="+mn-cs"/>
              </a:rPr>
              <a:t> with it and the soil around was saturated with it. The blood of Christ is the foundation upon which all our sacrifices are based. No doubt the ground at the foot of the cross was saturated with the blood of Christ. Remember </a:t>
            </a:r>
            <a:r>
              <a:rPr lang="en-US" sz="1200" b="1" kern="1200" dirty="0" smtClean="0">
                <a:solidFill>
                  <a:schemeClr val="tx1"/>
                </a:solidFill>
                <a:effectLst/>
                <a:latin typeface="+mn-lt"/>
                <a:ea typeface="+mn-ea"/>
                <a:cs typeface="+mn-cs"/>
              </a:rPr>
              <a:t>Rev </a:t>
            </a:r>
            <a:r>
              <a:rPr lang="en-US" sz="1200" b="1" kern="1200" dirty="0" smtClean="0">
                <a:solidFill>
                  <a:schemeClr val="tx1"/>
                </a:solidFill>
                <a:effectLst/>
                <a:latin typeface="+mn-lt"/>
                <a:ea typeface="+mn-ea"/>
                <a:cs typeface="+mn-cs"/>
              </a:rPr>
              <a:t>6:9</a:t>
            </a:r>
            <a:r>
              <a:rPr lang="en-US" sz="1200" b="0" kern="1200" dirty="0" smtClean="0">
                <a:solidFill>
                  <a:schemeClr val="tx1"/>
                </a:solidFill>
                <a:effectLst/>
                <a:latin typeface="+mn-lt"/>
                <a:ea typeface="+mn-ea"/>
                <a:cs typeface="+mn-cs"/>
              </a:rPr>
              <a:t>.</a:t>
            </a:r>
            <a:endParaRPr lang="en-US" sz="1200" dirty="0" smtClean="0">
              <a:solidFill>
                <a:srgbClr val="000000"/>
              </a:solidFill>
              <a:latin typeface="+mn-lt"/>
            </a:endParaRPr>
          </a:p>
        </p:txBody>
      </p:sp>
      <p:sp>
        <p:nvSpPr>
          <p:cNvPr id="4" name="Slide Number Placeholder 3"/>
          <p:cNvSpPr>
            <a:spLocks noGrp="1"/>
          </p:cNvSpPr>
          <p:nvPr>
            <p:ph type="sldNum" sz="quarter" idx="10"/>
          </p:nvPr>
        </p:nvSpPr>
        <p:spPr/>
        <p:txBody>
          <a:bodyPr/>
          <a:lstStyle/>
          <a:p>
            <a:fld id="{32DF6E1C-0E79-4206-9E2F-EA1DFC8C0692}" type="slidenum">
              <a:rPr lang="en-US" smtClean="0"/>
              <a:t>7</a:t>
            </a:fld>
            <a:endParaRPr lang="en-US"/>
          </a:p>
        </p:txBody>
      </p:sp>
    </p:spTree>
    <p:extLst>
      <p:ext uri="{BB962C8B-B14F-4D97-AF65-F5344CB8AC3E}">
        <p14:creationId xmlns:p14="http://schemas.microsoft.com/office/powerpoint/2010/main" val="445558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Not</a:t>
            </a:r>
            <a:r>
              <a:rPr lang="en-US" sz="1200" baseline="0" dirty="0" smtClean="0">
                <a:latin typeface="+mn-lt"/>
              </a:rPr>
              <a:t> only was the application of the blood different depending on the offerer, but so was how the remains of the </a:t>
            </a:r>
            <a:r>
              <a:rPr lang="en-US" sz="1200" dirty="0" smtClean="0">
                <a:latin typeface="+mn-lt"/>
              </a:rPr>
              <a:t>animal was</a:t>
            </a:r>
            <a:r>
              <a:rPr lang="en-US" sz="1200" baseline="0" dirty="0" smtClean="0">
                <a:latin typeface="+mn-lt"/>
              </a:rPr>
              <a:t> treated. </a:t>
            </a:r>
            <a:endParaRPr lang="en-US" sz="1200"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The offering for the priest or for the whole congregation required that after burning all the fat and the kidneys on the altar (same symbolism as discussed with the peace offering) that the rest of the bull be taken outside the camp and burned in a ceremonially clean place. None of the meat of this bull could be eaten, probably because of the severity of it being a sin of the priest or the whole congregation. When a priest sins, it affects everyone as communication is shut off. When the whole congregation sins, the leavening affect is serious. Therefore this required a greater sacrifice and was not a fragrant aroma. In contrast, the burning outside the camp suggested God’s disgust and aversion to sin and at the same time signaled the separation it produces.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Remember, the Hebrew writer referred to Jesus as suffering “outside the camp” and we’re encouraged to go to Him there, bearing His reproach because the of greater reward waiting for us. </a:t>
            </a:r>
            <a:r>
              <a:rPr lang="en-US" sz="1200" b="1" dirty="0" smtClean="0">
                <a:solidFill>
                  <a:srgbClr val="000000"/>
                </a:solidFill>
                <a:latin typeface="+mn-lt"/>
              </a:rPr>
              <a:t>Heb </a:t>
            </a:r>
            <a:r>
              <a:rPr lang="en-US" sz="1200" b="1" dirty="0" smtClean="0">
                <a:solidFill>
                  <a:srgbClr val="000000"/>
                </a:solidFill>
                <a:latin typeface="+mn-lt"/>
              </a:rPr>
              <a:t>13:12-14</a:t>
            </a:r>
            <a:endParaRPr lang="en-US" sz="1200" dirty="0" smtClean="0">
              <a:latin typeface="+mn-lt"/>
            </a:endParaRPr>
          </a:p>
        </p:txBody>
      </p:sp>
      <p:sp>
        <p:nvSpPr>
          <p:cNvPr id="4" name="Slide Number Placeholder 3"/>
          <p:cNvSpPr>
            <a:spLocks noGrp="1"/>
          </p:cNvSpPr>
          <p:nvPr>
            <p:ph type="sldNum" sz="quarter" idx="10"/>
          </p:nvPr>
        </p:nvSpPr>
        <p:spPr/>
        <p:txBody>
          <a:bodyPr/>
          <a:lstStyle/>
          <a:p>
            <a:fld id="{32DF6E1C-0E79-4206-9E2F-EA1DFC8C0692}" type="slidenum">
              <a:rPr lang="en-US" smtClean="0"/>
              <a:t>8</a:t>
            </a:fld>
            <a:endParaRPr lang="en-US"/>
          </a:p>
        </p:txBody>
      </p:sp>
    </p:spTree>
    <p:extLst>
      <p:ext uri="{BB962C8B-B14F-4D97-AF65-F5344CB8AC3E}">
        <p14:creationId xmlns:p14="http://schemas.microsoft.com/office/powerpoint/2010/main" val="1580261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However, if the</a:t>
            </a:r>
            <a:r>
              <a:rPr lang="en-US" baseline="0" dirty="0" smtClean="0">
                <a:latin typeface="+mn-lt"/>
              </a:rPr>
              <a:t> offerer is a leader or commoner, the priest would be allowed to eat the flesh of the animal after its fat had been </a:t>
            </a:r>
            <a:r>
              <a:rPr lang="en-US" i="0" baseline="0" dirty="0" smtClean="0">
                <a:latin typeface="+mn-lt"/>
              </a:rPr>
              <a:t>offered by fire. Why? </a:t>
            </a:r>
            <a:r>
              <a:rPr lang="en-US" b="1" i="0" baseline="0" dirty="0" smtClean="0">
                <a:latin typeface="+mn-lt"/>
              </a:rPr>
              <a:t>1 Cor 9:13; </a:t>
            </a:r>
            <a:r>
              <a:rPr lang="en-US" b="1" dirty="0" smtClean="0">
                <a:solidFill>
                  <a:srgbClr val="000000"/>
                </a:solidFill>
                <a:latin typeface="+mn-lt"/>
              </a:rPr>
              <a:t>Num 18:31b</a:t>
            </a:r>
            <a:r>
              <a:rPr lang="en-US" b="0" dirty="0" smtClean="0">
                <a:solidFill>
                  <a:srgbClr val="000000"/>
                </a:solidFill>
                <a:latin typeface="+mn-lt"/>
              </a:rPr>
              <a:t>;</a:t>
            </a:r>
            <a:r>
              <a:rPr lang="en-US" b="0" baseline="0" dirty="0" smtClean="0">
                <a:solidFill>
                  <a:srgbClr val="000000"/>
                </a:solidFill>
                <a:latin typeface="+mn-lt"/>
              </a:rPr>
              <a:t> </a:t>
            </a:r>
            <a:r>
              <a:rPr lang="en-US" b="1" dirty="0" smtClean="0">
                <a:solidFill>
                  <a:srgbClr val="000000"/>
                </a:solidFill>
                <a:latin typeface="+mn-lt"/>
              </a:rPr>
              <a:t>Deut </a:t>
            </a:r>
            <a:r>
              <a:rPr lang="en-US" b="1" dirty="0" smtClean="0">
                <a:solidFill>
                  <a:srgbClr val="000000"/>
                </a:solidFill>
                <a:latin typeface="+mn-lt"/>
              </a:rPr>
              <a:t>18:1</a:t>
            </a:r>
            <a:endParaRPr lang="en-US" b="0" dirty="0" smtClean="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smtClean="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solidFill>
                  <a:srgbClr val="000000"/>
                </a:solidFill>
                <a:latin typeface="+mn-lt"/>
              </a:rPr>
              <a:t>God designed the priesthood</a:t>
            </a:r>
            <a:r>
              <a:rPr lang="en-US" i="0" baseline="0" dirty="0" smtClean="0">
                <a:solidFill>
                  <a:srgbClr val="000000"/>
                </a:solidFill>
                <a:latin typeface="+mn-lt"/>
              </a:rPr>
              <a:t> so that it wouldn’t have to worry about money or food or how to take care of their family. He wanted them solely focused on the work they needed to do without the distractions that secular work can bring. The Levites job was to teach the people concerning sin and righteousness and if in his duties he leads a person from sin to righteousness through officiating the sacrifice, God would have that he be taken care of. And so in addition to the grain offering and peace offering, the flesh of the sin offering was also provided. By virtue of its holiness, it was to be eaten by a holy person (Lev 6:24-30). </a:t>
            </a:r>
            <a:endParaRPr lang="en-US" i="0" dirty="0" smtClean="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smtClean="0">
              <a:latin typeface="+mn-lt"/>
            </a:endParaRPr>
          </a:p>
        </p:txBody>
      </p:sp>
      <p:sp>
        <p:nvSpPr>
          <p:cNvPr id="4" name="Slide Number Placeholder 3"/>
          <p:cNvSpPr>
            <a:spLocks noGrp="1"/>
          </p:cNvSpPr>
          <p:nvPr>
            <p:ph type="sldNum" sz="quarter" idx="10"/>
          </p:nvPr>
        </p:nvSpPr>
        <p:spPr/>
        <p:txBody>
          <a:bodyPr/>
          <a:lstStyle/>
          <a:p>
            <a:fld id="{32DF6E1C-0E79-4206-9E2F-EA1DFC8C0692}" type="slidenum">
              <a:rPr lang="en-US" smtClean="0"/>
              <a:t>9</a:t>
            </a:fld>
            <a:endParaRPr lang="en-US"/>
          </a:p>
        </p:txBody>
      </p:sp>
    </p:spTree>
    <p:extLst>
      <p:ext uri="{BB962C8B-B14F-4D97-AF65-F5344CB8AC3E}">
        <p14:creationId xmlns:p14="http://schemas.microsoft.com/office/powerpoint/2010/main" val="303975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7066DC-4ED2-47FE-9C23-73EF1851543E}" type="datetimeFigureOut">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60E77-7A70-466C-AE6F-AE8097BD2E21}" type="slidenum">
              <a:rPr lang="en-US" smtClean="0"/>
              <a:t>‹#›</a:t>
            </a:fld>
            <a:endParaRPr lang="en-US"/>
          </a:p>
        </p:txBody>
      </p:sp>
    </p:spTree>
    <p:extLst>
      <p:ext uri="{BB962C8B-B14F-4D97-AF65-F5344CB8AC3E}">
        <p14:creationId xmlns:p14="http://schemas.microsoft.com/office/powerpoint/2010/main" val="1521408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7066DC-4ED2-47FE-9C23-73EF1851543E}" type="datetimeFigureOut">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60E77-7A70-466C-AE6F-AE8097BD2E21}" type="slidenum">
              <a:rPr lang="en-US" smtClean="0"/>
              <a:t>‹#›</a:t>
            </a:fld>
            <a:endParaRPr lang="en-US"/>
          </a:p>
        </p:txBody>
      </p:sp>
    </p:spTree>
    <p:extLst>
      <p:ext uri="{BB962C8B-B14F-4D97-AF65-F5344CB8AC3E}">
        <p14:creationId xmlns:p14="http://schemas.microsoft.com/office/powerpoint/2010/main" val="939809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7066DC-4ED2-47FE-9C23-73EF1851543E}" type="datetimeFigureOut">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60E77-7A70-466C-AE6F-AE8097BD2E21}" type="slidenum">
              <a:rPr lang="en-US" smtClean="0"/>
              <a:t>‹#›</a:t>
            </a:fld>
            <a:endParaRPr lang="en-US"/>
          </a:p>
        </p:txBody>
      </p:sp>
    </p:spTree>
    <p:extLst>
      <p:ext uri="{BB962C8B-B14F-4D97-AF65-F5344CB8AC3E}">
        <p14:creationId xmlns:p14="http://schemas.microsoft.com/office/powerpoint/2010/main" val="3425400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7066DC-4ED2-47FE-9C23-73EF1851543E}" type="datetimeFigureOut">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60E77-7A70-466C-AE6F-AE8097BD2E21}" type="slidenum">
              <a:rPr lang="en-US" smtClean="0"/>
              <a:t>‹#›</a:t>
            </a:fld>
            <a:endParaRPr lang="en-US"/>
          </a:p>
        </p:txBody>
      </p:sp>
    </p:spTree>
    <p:extLst>
      <p:ext uri="{BB962C8B-B14F-4D97-AF65-F5344CB8AC3E}">
        <p14:creationId xmlns:p14="http://schemas.microsoft.com/office/powerpoint/2010/main" val="2187953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7066DC-4ED2-47FE-9C23-73EF1851543E}" type="datetimeFigureOut">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60E77-7A70-466C-AE6F-AE8097BD2E21}" type="slidenum">
              <a:rPr lang="en-US" smtClean="0"/>
              <a:t>‹#›</a:t>
            </a:fld>
            <a:endParaRPr lang="en-US"/>
          </a:p>
        </p:txBody>
      </p:sp>
    </p:spTree>
    <p:extLst>
      <p:ext uri="{BB962C8B-B14F-4D97-AF65-F5344CB8AC3E}">
        <p14:creationId xmlns:p14="http://schemas.microsoft.com/office/powerpoint/2010/main" val="773634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7066DC-4ED2-47FE-9C23-73EF1851543E}" type="datetimeFigureOut">
              <a:rPr lang="en-US" smtClean="0"/>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E60E77-7A70-466C-AE6F-AE8097BD2E21}" type="slidenum">
              <a:rPr lang="en-US" smtClean="0"/>
              <a:t>‹#›</a:t>
            </a:fld>
            <a:endParaRPr lang="en-US"/>
          </a:p>
        </p:txBody>
      </p:sp>
    </p:spTree>
    <p:extLst>
      <p:ext uri="{BB962C8B-B14F-4D97-AF65-F5344CB8AC3E}">
        <p14:creationId xmlns:p14="http://schemas.microsoft.com/office/powerpoint/2010/main" val="3160997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7066DC-4ED2-47FE-9C23-73EF1851543E}" type="datetimeFigureOut">
              <a:rPr lang="en-US" smtClean="0"/>
              <a:t>8/7/2019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E60E77-7A70-466C-AE6F-AE8097BD2E21}" type="slidenum">
              <a:rPr lang="en-US" smtClean="0"/>
              <a:t>‹#›</a:t>
            </a:fld>
            <a:endParaRPr lang="en-US"/>
          </a:p>
        </p:txBody>
      </p:sp>
    </p:spTree>
    <p:extLst>
      <p:ext uri="{BB962C8B-B14F-4D97-AF65-F5344CB8AC3E}">
        <p14:creationId xmlns:p14="http://schemas.microsoft.com/office/powerpoint/2010/main" val="2220955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7066DC-4ED2-47FE-9C23-73EF1851543E}" type="datetimeFigureOut">
              <a:rPr lang="en-US" smtClean="0"/>
              <a:t>8/7/2019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E60E77-7A70-466C-AE6F-AE8097BD2E21}" type="slidenum">
              <a:rPr lang="en-US" smtClean="0"/>
              <a:t>‹#›</a:t>
            </a:fld>
            <a:endParaRPr lang="en-US"/>
          </a:p>
        </p:txBody>
      </p:sp>
    </p:spTree>
    <p:extLst>
      <p:ext uri="{BB962C8B-B14F-4D97-AF65-F5344CB8AC3E}">
        <p14:creationId xmlns:p14="http://schemas.microsoft.com/office/powerpoint/2010/main" val="2019304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066DC-4ED2-47FE-9C23-73EF1851543E}" type="datetimeFigureOut">
              <a:rPr lang="en-US" smtClean="0"/>
              <a:t>8/7/2019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E60E77-7A70-466C-AE6F-AE8097BD2E21}" type="slidenum">
              <a:rPr lang="en-US" smtClean="0"/>
              <a:t>‹#›</a:t>
            </a:fld>
            <a:endParaRPr lang="en-US"/>
          </a:p>
        </p:txBody>
      </p:sp>
    </p:spTree>
    <p:extLst>
      <p:ext uri="{BB962C8B-B14F-4D97-AF65-F5344CB8AC3E}">
        <p14:creationId xmlns:p14="http://schemas.microsoft.com/office/powerpoint/2010/main" val="336866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7066DC-4ED2-47FE-9C23-73EF1851543E}" type="datetimeFigureOut">
              <a:rPr lang="en-US" smtClean="0"/>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E60E77-7A70-466C-AE6F-AE8097BD2E21}" type="slidenum">
              <a:rPr lang="en-US" smtClean="0"/>
              <a:t>‹#›</a:t>
            </a:fld>
            <a:endParaRPr lang="en-US"/>
          </a:p>
        </p:txBody>
      </p:sp>
    </p:spTree>
    <p:extLst>
      <p:ext uri="{BB962C8B-B14F-4D97-AF65-F5344CB8AC3E}">
        <p14:creationId xmlns:p14="http://schemas.microsoft.com/office/powerpoint/2010/main" val="3676939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7066DC-4ED2-47FE-9C23-73EF1851543E}" type="datetimeFigureOut">
              <a:rPr lang="en-US" smtClean="0"/>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E60E77-7A70-466C-AE6F-AE8097BD2E21}" type="slidenum">
              <a:rPr lang="en-US" smtClean="0"/>
              <a:t>‹#›</a:t>
            </a:fld>
            <a:endParaRPr lang="en-US"/>
          </a:p>
        </p:txBody>
      </p:sp>
    </p:spTree>
    <p:extLst>
      <p:ext uri="{BB962C8B-B14F-4D97-AF65-F5344CB8AC3E}">
        <p14:creationId xmlns:p14="http://schemas.microsoft.com/office/powerpoint/2010/main" val="1889850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066DC-4ED2-47FE-9C23-73EF1851543E}" type="datetimeFigureOut">
              <a:rPr lang="en-US" smtClean="0"/>
              <a:t>8/7/2019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60E77-7A70-466C-AE6F-AE8097BD2E21}" type="slidenum">
              <a:rPr lang="en-US" smtClean="0"/>
              <a:t>‹#›</a:t>
            </a:fld>
            <a:endParaRPr lang="en-US"/>
          </a:p>
        </p:txBody>
      </p:sp>
    </p:spTree>
    <p:extLst>
      <p:ext uri="{BB962C8B-B14F-4D97-AF65-F5344CB8AC3E}">
        <p14:creationId xmlns:p14="http://schemas.microsoft.com/office/powerpoint/2010/main" val="29833629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400175"/>
            <a:ext cx="9144000" cy="5457825"/>
          </a:xfrm>
          <a:prstGeom prst="rect">
            <a:avLst/>
          </a:prstGeom>
        </p:spPr>
      </p:pic>
      <p:sp>
        <p:nvSpPr>
          <p:cNvPr id="5" name="TextBox 4"/>
          <p:cNvSpPr txBox="1"/>
          <p:nvPr/>
        </p:nvSpPr>
        <p:spPr>
          <a:xfrm>
            <a:off x="0" y="0"/>
            <a:ext cx="9144000" cy="1415772"/>
          </a:xfrm>
          <a:prstGeom prst="rect">
            <a:avLst/>
          </a:prstGeom>
          <a:noFill/>
        </p:spPr>
        <p:txBody>
          <a:bodyPr wrap="square" rtlCol="0">
            <a:spAutoFit/>
          </a:bodyPr>
          <a:lstStyle/>
          <a:p>
            <a:pPr algn="ctr"/>
            <a:r>
              <a:rPr lang="en-US" sz="8600" b="1" dirty="0" smtClean="0">
                <a:latin typeface="Rockwell" panose="02060603020205020403" pitchFamily="18" charset="0"/>
              </a:rPr>
              <a:t>Ritual Sacrifices</a:t>
            </a:r>
            <a:endParaRPr lang="en-US" sz="8600" b="1" dirty="0">
              <a:latin typeface="Rockwell" panose="02060603020205020403" pitchFamily="18" charset="0"/>
            </a:endParaRPr>
          </a:p>
        </p:txBody>
      </p:sp>
    </p:spTree>
    <p:extLst>
      <p:ext uri="{BB962C8B-B14F-4D97-AF65-F5344CB8AC3E}">
        <p14:creationId xmlns:p14="http://schemas.microsoft.com/office/powerpoint/2010/main" val="350689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8000" u="sng" dirty="0" smtClean="0">
                <a:latin typeface="Rockwell" panose="02060603020205020403" pitchFamily="18" charset="0"/>
              </a:rPr>
              <a:t>The Guilt Offering</a:t>
            </a:r>
            <a:endParaRPr lang="en-US" sz="8000" u="sng" dirty="0">
              <a:latin typeface="Rockwell" panose="02060603020205020403" pitchFamily="18" charset="0"/>
            </a:endParaRPr>
          </a:p>
        </p:txBody>
      </p:sp>
      <p:sp>
        <p:nvSpPr>
          <p:cNvPr id="4" name="Rectangle 3"/>
          <p:cNvSpPr/>
          <p:nvPr/>
        </p:nvSpPr>
        <p:spPr>
          <a:xfrm>
            <a:off x="5233094" y="1236663"/>
            <a:ext cx="3822006" cy="2446824"/>
          </a:xfrm>
          <a:prstGeom prst="rect">
            <a:avLst/>
          </a:prstGeom>
          <a:ln w="28575">
            <a:solidFill>
              <a:schemeClr val="tx1"/>
            </a:solidFill>
          </a:ln>
        </p:spPr>
        <p:txBody>
          <a:bodyPr wrap="square">
            <a:spAutoFit/>
          </a:bodyPr>
          <a:lstStyle/>
          <a:p>
            <a:r>
              <a:rPr lang="en-US" sz="1700" b="1" dirty="0" smtClean="0">
                <a:solidFill>
                  <a:srgbClr val="000000"/>
                </a:solidFill>
                <a:latin typeface="Rockwell" panose="02060603020205020403" pitchFamily="18" charset="0"/>
              </a:rPr>
              <a:t>Lev 5:15a</a:t>
            </a:r>
            <a:r>
              <a:rPr lang="en-US" sz="1700" dirty="0" smtClean="0">
                <a:solidFill>
                  <a:srgbClr val="000000"/>
                </a:solidFill>
                <a:latin typeface="Rockwell" panose="02060603020205020403" pitchFamily="18" charset="0"/>
              </a:rPr>
              <a:t> – “</a:t>
            </a:r>
            <a:r>
              <a:rPr lang="en-US" sz="1700" dirty="0">
                <a:latin typeface="Rockwell" panose="02060603020205020403" pitchFamily="18" charset="0"/>
              </a:rPr>
              <a:t>If a person acts unfaithfully </a:t>
            </a:r>
            <a:r>
              <a:rPr lang="en-US" sz="1700" dirty="0" smtClean="0">
                <a:latin typeface="Rockwell" panose="02060603020205020403" pitchFamily="18" charset="0"/>
              </a:rPr>
              <a:t>and sins unintentionally against the Lord’s holy things, then </a:t>
            </a:r>
            <a:r>
              <a:rPr lang="en-US" sz="1700" dirty="0">
                <a:latin typeface="Rockwell" panose="02060603020205020403" pitchFamily="18" charset="0"/>
              </a:rPr>
              <a:t>he shall bring his guilt offering to </a:t>
            </a:r>
            <a:r>
              <a:rPr lang="en-US" sz="1700" dirty="0" smtClean="0">
                <a:latin typeface="Rockwell" panose="02060603020205020403" pitchFamily="18" charset="0"/>
              </a:rPr>
              <a:t>the Lord: a </a:t>
            </a:r>
            <a:r>
              <a:rPr lang="en-US" sz="1700" dirty="0">
                <a:latin typeface="Rockwell" panose="02060603020205020403" pitchFamily="18" charset="0"/>
              </a:rPr>
              <a:t>ram without defect from the </a:t>
            </a:r>
            <a:r>
              <a:rPr lang="en-US" sz="1700" dirty="0" smtClean="0">
                <a:latin typeface="Rockwell" panose="02060603020205020403" pitchFamily="18" charset="0"/>
              </a:rPr>
              <a:t>flock</a:t>
            </a:r>
            <a:r>
              <a:rPr lang="en-US" sz="1700" dirty="0">
                <a:latin typeface="Rockwell" panose="02060603020205020403" pitchFamily="18" charset="0"/>
              </a:rPr>
              <a:t>, according to </a:t>
            </a:r>
            <a:r>
              <a:rPr lang="en-US" sz="1700" dirty="0" smtClean="0">
                <a:latin typeface="Rockwell" panose="02060603020205020403" pitchFamily="18" charset="0"/>
              </a:rPr>
              <a:t>your valuation in silver </a:t>
            </a:r>
            <a:r>
              <a:rPr lang="en-US" sz="1700" dirty="0">
                <a:latin typeface="Rockwell" panose="02060603020205020403" pitchFamily="18" charset="0"/>
              </a:rPr>
              <a:t>by </a:t>
            </a:r>
            <a:r>
              <a:rPr lang="en-US" sz="1700" dirty="0" smtClean="0">
                <a:latin typeface="Rockwell" panose="02060603020205020403" pitchFamily="18" charset="0"/>
              </a:rPr>
              <a:t>shekels, in terms of the shekel of </a:t>
            </a:r>
            <a:r>
              <a:rPr lang="en-US" sz="1700" dirty="0">
                <a:latin typeface="Rockwell" panose="02060603020205020403" pitchFamily="18" charset="0"/>
              </a:rPr>
              <a:t>the sanctuary, for a guilt offering.</a:t>
            </a:r>
            <a:r>
              <a:rPr lang="en-US" sz="1700" dirty="0" smtClean="0">
                <a:solidFill>
                  <a:srgbClr val="000000"/>
                </a:solidFill>
                <a:latin typeface="Rockwell" panose="02060603020205020403" pitchFamily="18" charset="0"/>
              </a:rPr>
              <a:t>”</a:t>
            </a:r>
            <a:endParaRPr lang="en-US" sz="1700" dirty="0">
              <a:latin typeface="Rockwell" panose="02060603020205020403" pitchFamily="18" charset="0"/>
            </a:endParaRPr>
          </a:p>
        </p:txBody>
      </p:sp>
      <p:pic>
        <p:nvPicPr>
          <p:cNvPr id="11266" name="Picture 2" descr="Image result for leviticus guilt offe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94" y="3632385"/>
            <a:ext cx="5067300" cy="195561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Image result for &quot;the guilt offering&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72" name="Picture 8" descr="http://www.swedenborgstudy.com/books/D.Harvey_Holy-Center/image0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3094" y="3765374"/>
            <a:ext cx="3898900" cy="301104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6894" y="5668418"/>
            <a:ext cx="5067300" cy="1107996"/>
          </a:xfrm>
          <a:prstGeom prst="rect">
            <a:avLst/>
          </a:prstGeom>
          <a:ln w="28575">
            <a:solidFill>
              <a:schemeClr val="tx1"/>
            </a:solidFill>
          </a:ln>
        </p:spPr>
        <p:txBody>
          <a:bodyPr wrap="square">
            <a:spAutoFit/>
          </a:bodyPr>
          <a:lstStyle/>
          <a:p>
            <a:r>
              <a:rPr lang="en-US" sz="2200" b="1" u="sng" dirty="0" smtClean="0">
                <a:solidFill>
                  <a:srgbClr val="000000"/>
                </a:solidFill>
                <a:latin typeface="Rockwell" panose="02060603020205020403" pitchFamily="18" charset="0"/>
              </a:rPr>
              <a:t>20% Added</a:t>
            </a:r>
            <a:endParaRPr lang="en-US" sz="2200" dirty="0">
              <a:solidFill>
                <a:srgbClr val="000000"/>
              </a:solidFill>
              <a:latin typeface="Rockwell" panose="02060603020205020403" pitchFamily="18" charset="0"/>
            </a:endParaRPr>
          </a:p>
          <a:p>
            <a:pPr marL="285750" indent="-285750">
              <a:buFont typeface="Arial" panose="020B0604020202020204" pitchFamily="34" charset="0"/>
              <a:buChar char="•"/>
            </a:pPr>
            <a:endParaRPr lang="en-US" sz="400" dirty="0" smtClean="0">
              <a:solidFill>
                <a:srgbClr val="000000"/>
              </a:solidFill>
              <a:latin typeface="Rockwell" panose="02060603020205020403" pitchFamily="18" charset="0"/>
            </a:endParaRPr>
          </a:p>
          <a:p>
            <a:pPr marL="285750" indent="-285750">
              <a:buFont typeface="Arial" panose="020B0604020202020204" pitchFamily="34" charset="0"/>
              <a:buChar char="•"/>
            </a:pPr>
            <a:r>
              <a:rPr lang="en-US" sz="2000" dirty="0" smtClean="0">
                <a:latin typeface="Rockwell" panose="02060603020205020403" pitchFamily="18" charset="0"/>
              </a:rPr>
              <a:t>Against Holy Things? To the priest</a:t>
            </a:r>
          </a:p>
          <a:p>
            <a:pPr marL="285750" indent="-285750">
              <a:buFont typeface="Arial" panose="020B0604020202020204" pitchFamily="34" charset="0"/>
              <a:buChar char="•"/>
            </a:pPr>
            <a:r>
              <a:rPr lang="en-US" sz="2000" dirty="0" smtClean="0">
                <a:solidFill>
                  <a:srgbClr val="000000"/>
                </a:solidFill>
                <a:latin typeface="Rockwell" panose="02060603020205020403" pitchFamily="18" charset="0"/>
              </a:rPr>
              <a:t>Against Individual? To the offended</a:t>
            </a:r>
          </a:p>
        </p:txBody>
      </p:sp>
      <p:graphicFrame>
        <p:nvGraphicFramePr>
          <p:cNvPr id="6" name="Table 5"/>
          <p:cNvGraphicFramePr>
            <a:graphicFrameLocks noGrp="1"/>
          </p:cNvGraphicFramePr>
          <p:nvPr>
            <p:extLst>
              <p:ext uri="{D42A27DB-BD31-4B8C-83A1-F6EECF244321}">
                <p14:modId xmlns:p14="http://schemas.microsoft.com/office/powerpoint/2010/main" val="3459658912"/>
              </p:ext>
            </p:extLst>
          </p:nvPr>
        </p:nvGraphicFramePr>
        <p:xfrm>
          <a:off x="85362" y="1236663"/>
          <a:ext cx="5062370" cy="2308324"/>
        </p:xfrm>
        <a:graphic>
          <a:graphicData uri="http://schemas.openxmlformats.org/drawingml/2006/table">
            <a:tbl>
              <a:tblPr firstRow="1" bandRow="1">
                <a:tableStyleId>{ED083AE6-46FA-4A59-8FB0-9F97EB10719F}</a:tableStyleId>
              </a:tblPr>
              <a:tblGrid>
                <a:gridCol w="2531185">
                  <a:extLst>
                    <a:ext uri="{9D8B030D-6E8A-4147-A177-3AD203B41FA5}">
                      <a16:colId xmlns:a16="http://schemas.microsoft.com/office/drawing/2014/main" val="3899575976"/>
                    </a:ext>
                  </a:extLst>
                </a:gridCol>
                <a:gridCol w="2531185">
                  <a:extLst>
                    <a:ext uri="{9D8B030D-6E8A-4147-A177-3AD203B41FA5}">
                      <a16:colId xmlns:a16="http://schemas.microsoft.com/office/drawing/2014/main" val="616692359"/>
                    </a:ext>
                  </a:extLst>
                </a:gridCol>
              </a:tblGrid>
              <a:tr h="577081">
                <a:tc>
                  <a:txBody>
                    <a:bodyPr/>
                    <a:lstStyle/>
                    <a:p>
                      <a:pPr algn="ctr"/>
                      <a:r>
                        <a:rPr lang="en-US" sz="2300" u="sng" dirty="0" smtClean="0">
                          <a:latin typeface="Rockwell" panose="02060603020205020403" pitchFamily="18" charset="0"/>
                        </a:rPr>
                        <a:t>Sin Offering</a:t>
                      </a:r>
                      <a:endParaRPr lang="es-GT" sz="2300" u="sng" dirty="0">
                        <a:latin typeface="Rockwell" panose="02060603020205020403" pitchFamily="18" charset="0"/>
                      </a:endParaRPr>
                    </a:p>
                  </a:txBody>
                  <a:tcPr/>
                </a:tc>
                <a:tc>
                  <a:txBody>
                    <a:bodyPr/>
                    <a:lstStyle/>
                    <a:p>
                      <a:pPr algn="ctr"/>
                      <a:r>
                        <a:rPr lang="en-US" sz="2300" u="sng" dirty="0" smtClean="0">
                          <a:latin typeface="Rockwell" panose="02060603020205020403" pitchFamily="18" charset="0"/>
                        </a:rPr>
                        <a:t>Guilt Offering</a:t>
                      </a:r>
                      <a:endParaRPr lang="es-GT" sz="2300" u="sng" dirty="0">
                        <a:latin typeface="Rockwell" panose="02060603020205020403" pitchFamily="18" charset="0"/>
                      </a:endParaRPr>
                    </a:p>
                  </a:txBody>
                  <a:tcPr/>
                </a:tc>
                <a:extLst>
                  <a:ext uri="{0D108BD9-81ED-4DB2-BD59-A6C34878D82A}">
                    <a16:rowId xmlns:a16="http://schemas.microsoft.com/office/drawing/2014/main" val="1339561661"/>
                  </a:ext>
                </a:extLst>
              </a:tr>
              <a:tr h="577081">
                <a:tc>
                  <a:txBody>
                    <a:bodyPr/>
                    <a:lstStyle/>
                    <a:p>
                      <a:pPr algn="ctr"/>
                      <a:r>
                        <a:rPr lang="en-US" sz="2000" dirty="0" smtClean="0">
                          <a:latin typeface="Rockwell" panose="02060603020205020403" pitchFamily="18" charset="0"/>
                        </a:rPr>
                        <a:t>Sin Itself</a:t>
                      </a:r>
                      <a:endParaRPr lang="es-GT" sz="2000" dirty="0">
                        <a:latin typeface="Rockwell" panose="02060603020205020403" pitchFamily="18" charset="0"/>
                      </a:endParaRPr>
                    </a:p>
                  </a:txBody>
                  <a:tcPr/>
                </a:tc>
                <a:tc>
                  <a:txBody>
                    <a:bodyPr/>
                    <a:lstStyle/>
                    <a:p>
                      <a:pPr algn="ctr"/>
                      <a:r>
                        <a:rPr lang="en-US" sz="2000" dirty="0" smtClean="0">
                          <a:latin typeface="Rockwell" panose="02060603020205020403" pitchFamily="18" charset="0"/>
                        </a:rPr>
                        <a:t>Fruit/Effect</a:t>
                      </a:r>
                      <a:endParaRPr lang="es-GT" sz="2000" dirty="0">
                        <a:latin typeface="Rockwell" panose="02060603020205020403" pitchFamily="18" charset="0"/>
                      </a:endParaRPr>
                    </a:p>
                  </a:txBody>
                  <a:tcPr/>
                </a:tc>
                <a:extLst>
                  <a:ext uri="{0D108BD9-81ED-4DB2-BD59-A6C34878D82A}">
                    <a16:rowId xmlns:a16="http://schemas.microsoft.com/office/drawing/2014/main" val="1746501527"/>
                  </a:ext>
                </a:extLst>
              </a:tr>
              <a:tr h="577081">
                <a:tc>
                  <a:txBody>
                    <a:bodyPr/>
                    <a:lstStyle/>
                    <a:p>
                      <a:pPr algn="ctr"/>
                      <a:r>
                        <a:rPr lang="en-US" sz="2000" dirty="0" smtClean="0">
                          <a:latin typeface="Rockwell" panose="02060603020205020403" pitchFamily="18" charset="0"/>
                        </a:rPr>
                        <a:t>Against God</a:t>
                      </a:r>
                      <a:endParaRPr lang="es-GT" sz="2000" dirty="0">
                        <a:latin typeface="Rockwell" panose="02060603020205020403" pitchFamily="18" charset="0"/>
                      </a:endParaRPr>
                    </a:p>
                  </a:txBody>
                  <a:tcPr/>
                </a:tc>
                <a:tc>
                  <a:txBody>
                    <a:bodyPr/>
                    <a:lstStyle/>
                    <a:p>
                      <a:pPr algn="ctr"/>
                      <a:r>
                        <a:rPr lang="en-US" sz="2000" dirty="0" smtClean="0">
                          <a:latin typeface="Rockwell" panose="02060603020205020403" pitchFamily="18" charset="0"/>
                        </a:rPr>
                        <a:t>Against Things/Man</a:t>
                      </a:r>
                      <a:endParaRPr lang="es-GT" sz="2000" dirty="0">
                        <a:latin typeface="Rockwell" panose="02060603020205020403" pitchFamily="18" charset="0"/>
                      </a:endParaRPr>
                    </a:p>
                  </a:txBody>
                  <a:tcPr/>
                </a:tc>
                <a:extLst>
                  <a:ext uri="{0D108BD9-81ED-4DB2-BD59-A6C34878D82A}">
                    <a16:rowId xmlns:a16="http://schemas.microsoft.com/office/drawing/2014/main" val="3218659703"/>
                  </a:ext>
                </a:extLst>
              </a:tr>
              <a:tr h="577081">
                <a:tc>
                  <a:txBody>
                    <a:bodyPr/>
                    <a:lstStyle/>
                    <a:p>
                      <a:pPr algn="ctr"/>
                      <a:r>
                        <a:rPr lang="en-US" sz="2000" dirty="0" smtClean="0">
                          <a:latin typeface="Rockwell" panose="02060603020205020403" pitchFamily="18" charset="0"/>
                        </a:rPr>
                        <a:t>Wrong Done</a:t>
                      </a:r>
                      <a:endParaRPr lang="es-GT" sz="2000" dirty="0">
                        <a:latin typeface="Rockwell" panose="02060603020205020403" pitchFamily="18" charset="0"/>
                      </a:endParaRPr>
                    </a:p>
                  </a:txBody>
                  <a:tcPr/>
                </a:tc>
                <a:tc>
                  <a:txBody>
                    <a:bodyPr/>
                    <a:lstStyle/>
                    <a:p>
                      <a:pPr algn="ctr"/>
                      <a:r>
                        <a:rPr lang="en-US" sz="2000" dirty="0" smtClean="0">
                          <a:latin typeface="Rockwell" panose="02060603020205020403" pitchFamily="18" charset="0"/>
                        </a:rPr>
                        <a:t>Right Undone</a:t>
                      </a:r>
                      <a:endParaRPr lang="es-GT" sz="2000" dirty="0">
                        <a:latin typeface="Rockwell" panose="02060603020205020403" pitchFamily="18" charset="0"/>
                      </a:endParaRPr>
                    </a:p>
                  </a:txBody>
                  <a:tcPr/>
                </a:tc>
                <a:extLst>
                  <a:ext uri="{0D108BD9-81ED-4DB2-BD59-A6C34878D82A}">
                    <a16:rowId xmlns:a16="http://schemas.microsoft.com/office/drawing/2014/main" val="244896586"/>
                  </a:ext>
                </a:extLst>
              </a:tr>
            </a:tbl>
          </a:graphicData>
        </a:graphic>
      </p:graphicFrame>
    </p:spTree>
    <p:extLst>
      <p:ext uri="{BB962C8B-B14F-4D97-AF65-F5344CB8AC3E}">
        <p14:creationId xmlns:p14="http://schemas.microsoft.com/office/powerpoint/2010/main" val="401302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72"/>
                                        </p:tgtEl>
                                        <p:attrNameLst>
                                          <p:attrName>style.visibility</p:attrName>
                                        </p:attrNameLst>
                                      </p:cBhvr>
                                      <p:to>
                                        <p:strVal val="visible"/>
                                      </p:to>
                                    </p:set>
                                    <p:animEffect transition="in" filter="fade">
                                      <p:cBhvr>
                                        <p:cTn id="17" dur="500"/>
                                        <p:tgtEl>
                                          <p:spTgt spid="112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266"/>
                                        </p:tgtEl>
                                        <p:attrNameLst>
                                          <p:attrName>style.visibility</p:attrName>
                                        </p:attrNameLst>
                                      </p:cBhvr>
                                      <p:to>
                                        <p:strVal val="visible"/>
                                      </p:to>
                                    </p:set>
                                    <p:animEffect transition="in" filter="fade">
                                      <p:cBhvr>
                                        <p:cTn id="22" dur="500"/>
                                        <p:tgtEl>
                                          <p:spTgt spid="1126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8000" u="sng" dirty="0" smtClean="0">
                <a:latin typeface="Rockwell" panose="02060603020205020403" pitchFamily="18" charset="0"/>
              </a:rPr>
              <a:t>The Guilt Offering</a:t>
            </a:r>
            <a:endParaRPr lang="en-US" sz="8000" u="sng" dirty="0">
              <a:latin typeface="Rockwell" panose="02060603020205020403" pitchFamily="18" charset="0"/>
            </a:endParaRPr>
          </a:p>
        </p:txBody>
      </p:sp>
      <p:pic>
        <p:nvPicPr>
          <p:cNvPr id="10244" name="Picture 4" descr="Image result for bear fruit with repent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0632" y="4033997"/>
            <a:ext cx="2517648" cy="270998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1440" y="1325563"/>
            <a:ext cx="6443472" cy="5416868"/>
          </a:xfrm>
          <a:prstGeom prst="rect">
            <a:avLst/>
          </a:prstGeom>
          <a:ln w="28575">
            <a:solidFill>
              <a:schemeClr val="tx1"/>
            </a:solidFill>
          </a:ln>
        </p:spPr>
        <p:txBody>
          <a:bodyPr wrap="square">
            <a:spAutoFit/>
          </a:bodyPr>
          <a:lstStyle/>
          <a:p>
            <a:r>
              <a:rPr lang="en-US" sz="1700" b="1" dirty="0" smtClean="0">
                <a:solidFill>
                  <a:srgbClr val="000000"/>
                </a:solidFill>
                <a:latin typeface="Rockwell" panose="02060603020205020403" pitchFamily="18" charset="0"/>
              </a:rPr>
              <a:t>Lev 5:1-4</a:t>
            </a:r>
            <a:r>
              <a:rPr lang="en-US" sz="1700" dirty="0" smtClean="0">
                <a:solidFill>
                  <a:srgbClr val="000000"/>
                </a:solidFill>
                <a:latin typeface="Rockwell" panose="02060603020205020403" pitchFamily="18" charset="0"/>
              </a:rPr>
              <a:t> – “</a:t>
            </a:r>
            <a:r>
              <a:rPr lang="en-US" sz="1700" b="1" baseline="30000" dirty="0" smtClean="0">
                <a:solidFill>
                  <a:srgbClr val="000000"/>
                </a:solidFill>
                <a:latin typeface="Rockwell" panose="02060603020205020403" pitchFamily="18" charset="0"/>
              </a:rPr>
              <a:t>1</a:t>
            </a:r>
            <a:r>
              <a:rPr lang="en-US" sz="1700" dirty="0" smtClean="0">
                <a:solidFill>
                  <a:srgbClr val="000000"/>
                </a:solidFill>
                <a:latin typeface="Rockwell" panose="02060603020205020403" pitchFamily="18" charset="0"/>
              </a:rPr>
              <a:t>Now </a:t>
            </a:r>
            <a:r>
              <a:rPr lang="en-US" sz="1700" dirty="0">
                <a:solidFill>
                  <a:srgbClr val="000000"/>
                </a:solidFill>
                <a:latin typeface="Rockwell" panose="02060603020205020403" pitchFamily="18" charset="0"/>
              </a:rPr>
              <a:t>if a person sins after he </a:t>
            </a:r>
            <a:r>
              <a:rPr lang="en-US" sz="1700" dirty="0" smtClean="0">
                <a:solidFill>
                  <a:srgbClr val="000000"/>
                </a:solidFill>
                <a:latin typeface="Rockwell" panose="02060603020205020403" pitchFamily="18" charset="0"/>
              </a:rPr>
              <a:t>hears a public adjuration</a:t>
            </a:r>
            <a:r>
              <a:rPr lang="en-US" sz="1700" dirty="0">
                <a:solidFill>
                  <a:srgbClr val="000000"/>
                </a:solidFill>
                <a:latin typeface="Rockwell" panose="02060603020205020403" pitchFamily="18" charset="0"/>
              </a:rPr>
              <a:t> to </a:t>
            </a:r>
            <a:r>
              <a:rPr lang="en-US" sz="1700" dirty="0" smtClean="0">
                <a:solidFill>
                  <a:srgbClr val="000000"/>
                </a:solidFill>
                <a:latin typeface="Rockwell" panose="02060603020205020403" pitchFamily="18" charset="0"/>
              </a:rPr>
              <a:t>testify when </a:t>
            </a:r>
            <a:r>
              <a:rPr lang="en-US" sz="1700" dirty="0">
                <a:solidFill>
                  <a:srgbClr val="000000"/>
                </a:solidFill>
                <a:latin typeface="Rockwell" panose="02060603020205020403" pitchFamily="18" charset="0"/>
              </a:rPr>
              <a:t>he is a witness, whether he has </a:t>
            </a:r>
            <a:r>
              <a:rPr lang="en-US" sz="1700" dirty="0" smtClean="0">
                <a:solidFill>
                  <a:srgbClr val="000000"/>
                </a:solidFill>
                <a:latin typeface="Rockwell" panose="02060603020205020403" pitchFamily="18" charset="0"/>
              </a:rPr>
              <a:t>seen or otherwise known, </a:t>
            </a:r>
            <a:r>
              <a:rPr lang="en-US" sz="1700" dirty="0">
                <a:solidFill>
                  <a:srgbClr val="000000"/>
                </a:solidFill>
                <a:latin typeface="Rockwell" panose="02060603020205020403" pitchFamily="18" charset="0"/>
              </a:rPr>
              <a:t>if he does not tell it, then he will bear </a:t>
            </a:r>
            <a:r>
              <a:rPr lang="en-US" sz="1700" dirty="0" smtClean="0">
                <a:solidFill>
                  <a:srgbClr val="000000"/>
                </a:solidFill>
                <a:latin typeface="Rockwell" panose="02060603020205020403" pitchFamily="18" charset="0"/>
              </a:rPr>
              <a:t>his guilt</a:t>
            </a:r>
            <a:r>
              <a:rPr lang="en-US" sz="1700" dirty="0">
                <a:solidFill>
                  <a:srgbClr val="000000"/>
                </a:solidFill>
                <a:latin typeface="Rockwell" panose="02060603020205020403" pitchFamily="18" charset="0"/>
              </a:rPr>
              <a:t>. </a:t>
            </a:r>
            <a:r>
              <a:rPr lang="en-US" sz="1700" b="1" baseline="30000" dirty="0" smtClean="0">
                <a:solidFill>
                  <a:srgbClr val="000000"/>
                </a:solidFill>
                <a:latin typeface="Rockwell" panose="02060603020205020403" pitchFamily="18" charset="0"/>
              </a:rPr>
              <a:t>2</a:t>
            </a:r>
            <a:r>
              <a:rPr lang="en-US" sz="1700" dirty="0" smtClean="0">
                <a:solidFill>
                  <a:srgbClr val="000000"/>
                </a:solidFill>
                <a:latin typeface="Rockwell" panose="02060603020205020403" pitchFamily="18" charset="0"/>
              </a:rPr>
              <a:t>Or </a:t>
            </a:r>
            <a:r>
              <a:rPr lang="en-US" sz="1700" dirty="0">
                <a:solidFill>
                  <a:srgbClr val="000000"/>
                </a:solidFill>
                <a:latin typeface="Rockwell" panose="02060603020205020403" pitchFamily="18" charset="0"/>
              </a:rPr>
              <a:t>if a person touches any unclean thing, whether a carcass of an unclean beast or the carcass of unclean cattle or a carcass of unclean swarming things, though it is hidden from him and he is unclean, then he will be guilty. </a:t>
            </a:r>
            <a:r>
              <a:rPr lang="en-US" sz="1700" b="1" baseline="30000" dirty="0" smtClean="0">
                <a:solidFill>
                  <a:srgbClr val="000000"/>
                </a:solidFill>
                <a:latin typeface="Rockwell" panose="02060603020205020403" pitchFamily="18" charset="0"/>
              </a:rPr>
              <a:t>3</a:t>
            </a:r>
            <a:r>
              <a:rPr lang="en-US" sz="1700" dirty="0" smtClean="0">
                <a:solidFill>
                  <a:srgbClr val="000000"/>
                </a:solidFill>
                <a:latin typeface="Rockwell" panose="02060603020205020403" pitchFamily="18" charset="0"/>
              </a:rPr>
              <a:t>Or </a:t>
            </a:r>
            <a:r>
              <a:rPr lang="en-US" sz="1700" dirty="0">
                <a:solidFill>
                  <a:srgbClr val="000000"/>
                </a:solidFill>
                <a:latin typeface="Rockwell" panose="02060603020205020403" pitchFamily="18" charset="0"/>
              </a:rPr>
              <a:t>if he touches human uncleanness, of whatever sort his uncleanness may be with which he becomes unclean, and it is hidden from him, and then he comes to know it, he will be guilty. </a:t>
            </a:r>
            <a:r>
              <a:rPr lang="en-US" sz="1700" b="1" baseline="30000" dirty="0" smtClean="0">
                <a:solidFill>
                  <a:srgbClr val="000000"/>
                </a:solidFill>
                <a:latin typeface="Rockwell" panose="02060603020205020403" pitchFamily="18" charset="0"/>
              </a:rPr>
              <a:t>4</a:t>
            </a:r>
            <a:r>
              <a:rPr lang="en-US" sz="1700" dirty="0" smtClean="0">
                <a:solidFill>
                  <a:srgbClr val="000000"/>
                </a:solidFill>
                <a:latin typeface="Rockwell" panose="02060603020205020403" pitchFamily="18" charset="0"/>
              </a:rPr>
              <a:t>Or </a:t>
            </a:r>
            <a:r>
              <a:rPr lang="en-US" sz="1700" dirty="0">
                <a:solidFill>
                  <a:srgbClr val="000000"/>
                </a:solidFill>
                <a:latin typeface="Rockwell" panose="02060603020205020403" pitchFamily="18" charset="0"/>
              </a:rPr>
              <a:t>if </a:t>
            </a:r>
            <a:r>
              <a:rPr lang="en-US" sz="1700" dirty="0" smtClean="0">
                <a:solidFill>
                  <a:srgbClr val="000000"/>
                </a:solidFill>
                <a:latin typeface="Rockwell" panose="02060603020205020403" pitchFamily="18" charset="0"/>
              </a:rPr>
              <a:t>a person swears </a:t>
            </a:r>
            <a:r>
              <a:rPr lang="en-US" sz="1700" dirty="0">
                <a:solidFill>
                  <a:srgbClr val="000000"/>
                </a:solidFill>
                <a:latin typeface="Rockwell" panose="02060603020205020403" pitchFamily="18" charset="0"/>
              </a:rPr>
              <a:t>thoughtlessly with his lips to do evil or to do good, in whatever matter a man may speak thoughtlessly with an oath, and it is hidden from him, and then he comes to know it, he will be guilty in one of these</a:t>
            </a:r>
            <a:r>
              <a:rPr lang="en-US" sz="1700" dirty="0" smtClean="0">
                <a:solidFill>
                  <a:srgbClr val="000000"/>
                </a:solidFill>
                <a:latin typeface="Rockwell" panose="02060603020205020403" pitchFamily="18" charset="0"/>
              </a:rPr>
              <a:t>.”</a:t>
            </a:r>
          </a:p>
          <a:p>
            <a:endParaRPr lang="en-US" sz="600" dirty="0" smtClean="0">
              <a:solidFill>
                <a:srgbClr val="000000"/>
              </a:solidFill>
              <a:latin typeface="Rockwell" panose="02060603020205020403" pitchFamily="18" charset="0"/>
            </a:endParaRPr>
          </a:p>
          <a:p>
            <a:r>
              <a:rPr lang="en-US" sz="1700" b="1" dirty="0" smtClean="0">
                <a:solidFill>
                  <a:srgbClr val="000000"/>
                </a:solidFill>
                <a:latin typeface="Rockwell" panose="02060603020205020403" pitchFamily="18" charset="0"/>
              </a:rPr>
              <a:t>Lev 6:2-3</a:t>
            </a:r>
            <a:r>
              <a:rPr lang="en-US" sz="1700" dirty="0" smtClean="0">
                <a:solidFill>
                  <a:srgbClr val="000000"/>
                </a:solidFill>
                <a:latin typeface="Rockwell" panose="02060603020205020403" pitchFamily="18" charset="0"/>
              </a:rPr>
              <a:t> – “</a:t>
            </a:r>
            <a:r>
              <a:rPr lang="en-US" sz="1700" dirty="0">
                <a:latin typeface="Rockwell" panose="02060603020205020403" pitchFamily="18" charset="0"/>
              </a:rPr>
              <a:t>When a person sins and acts unfaithfully against the </a:t>
            </a:r>
            <a:r>
              <a:rPr lang="en-US" sz="1700" cap="small" dirty="0">
                <a:latin typeface="Rockwell" panose="02060603020205020403" pitchFamily="18" charset="0"/>
              </a:rPr>
              <a:t>Lord</a:t>
            </a:r>
            <a:r>
              <a:rPr lang="en-US" sz="1700" dirty="0">
                <a:latin typeface="Rockwell" panose="02060603020205020403" pitchFamily="18" charset="0"/>
              </a:rPr>
              <a:t>, and deceives his companion in regard to a deposit or a security entrusted to him, or through robbery</a:t>
            </a:r>
            <a:r>
              <a:rPr lang="en-US" sz="1700" dirty="0" smtClean="0">
                <a:latin typeface="Rockwell" panose="02060603020205020403" pitchFamily="18" charset="0"/>
              </a:rPr>
              <a:t>, or if he </a:t>
            </a:r>
            <a:r>
              <a:rPr lang="en-US" sz="1700" dirty="0">
                <a:latin typeface="Rockwell" panose="02060603020205020403" pitchFamily="18" charset="0"/>
              </a:rPr>
              <a:t>has extorted from his companion, </a:t>
            </a:r>
            <a:r>
              <a:rPr lang="en-US" sz="1700" b="1" baseline="30000" dirty="0">
                <a:latin typeface="Rockwell" panose="02060603020205020403" pitchFamily="18" charset="0"/>
              </a:rPr>
              <a:t>3 </a:t>
            </a:r>
            <a:r>
              <a:rPr lang="en-US" sz="1700" dirty="0">
                <a:latin typeface="Rockwell" panose="02060603020205020403" pitchFamily="18" charset="0"/>
              </a:rPr>
              <a:t>or has found what was lost and lied about it and sworn falsely, so that he sins in regard to any one of the things a man may do</a:t>
            </a:r>
            <a:r>
              <a:rPr lang="en-US" sz="1700" dirty="0" smtClean="0">
                <a:solidFill>
                  <a:srgbClr val="000000"/>
                </a:solidFill>
                <a:latin typeface="Rockwell" panose="02060603020205020403" pitchFamily="18" charset="0"/>
              </a:rPr>
              <a:t>”</a:t>
            </a:r>
            <a:endParaRPr lang="es-GT" sz="1700" dirty="0">
              <a:latin typeface="Rockwell" panose="02060603020205020403" pitchFamily="18" charset="0"/>
            </a:endParaRPr>
          </a:p>
        </p:txBody>
      </p:sp>
      <p:pic>
        <p:nvPicPr>
          <p:cNvPr id="1026" name="Picture 2" descr="Image result for consequences of si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76"/>
          <a:stretch/>
        </p:blipFill>
        <p:spPr bwMode="auto">
          <a:xfrm>
            <a:off x="6580632" y="1325563"/>
            <a:ext cx="2517648" cy="2708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4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fade">
                                      <p:cBhvr>
                                        <p:cTn id="1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8000" u="sng" dirty="0" smtClean="0">
                <a:latin typeface="Rockwell" panose="02060603020205020403" pitchFamily="18" charset="0"/>
              </a:rPr>
              <a:t>The Guilt Offering</a:t>
            </a:r>
            <a:endParaRPr lang="en-US" sz="8000" u="sng" dirty="0">
              <a:latin typeface="Rockwell" panose="02060603020205020403" pitchFamily="18" charset="0"/>
            </a:endParaRPr>
          </a:p>
        </p:txBody>
      </p:sp>
      <p:sp>
        <p:nvSpPr>
          <p:cNvPr id="6" name="Rectangle 5"/>
          <p:cNvSpPr/>
          <p:nvPr/>
        </p:nvSpPr>
        <p:spPr>
          <a:xfrm>
            <a:off x="99060" y="1325563"/>
            <a:ext cx="8945880" cy="5493812"/>
          </a:xfrm>
          <a:prstGeom prst="rect">
            <a:avLst/>
          </a:prstGeom>
          <a:ln w="28575">
            <a:solidFill>
              <a:schemeClr val="tx1"/>
            </a:solidFill>
          </a:ln>
        </p:spPr>
        <p:txBody>
          <a:bodyPr wrap="square">
            <a:spAutoFit/>
          </a:bodyPr>
          <a:lstStyle/>
          <a:p>
            <a:pPr marL="285750" indent="-285750">
              <a:buFont typeface="Arial" panose="020B0604020202020204" pitchFamily="34" charset="0"/>
              <a:buChar char="•"/>
            </a:pPr>
            <a:r>
              <a:rPr lang="en-US" sz="2400" u="sng" dirty="0" smtClean="0">
                <a:latin typeface="Rockwell" panose="02060603020205020403" pitchFamily="18" charset="0"/>
              </a:rPr>
              <a:t>Apologizing </a:t>
            </a:r>
            <a:r>
              <a:rPr lang="en-US" sz="2400" u="sng" dirty="0" smtClean="0">
                <a:latin typeface="Rockwell" panose="02060603020205020403" pitchFamily="18" charset="0"/>
              </a:rPr>
              <a:t>Wasn’t </a:t>
            </a:r>
            <a:r>
              <a:rPr lang="en-US" sz="2400" u="sng" dirty="0">
                <a:latin typeface="Rockwell" panose="02060603020205020403" pitchFamily="18" charset="0"/>
              </a:rPr>
              <a:t>E</a:t>
            </a:r>
            <a:r>
              <a:rPr lang="en-US" sz="2400" u="sng" dirty="0" smtClean="0">
                <a:latin typeface="Rockwell" panose="02060603020205020403" pitchFamily="18" charset="0"/>
              </a:rPr>
              <a:t>nough</a:t>
            </a:r>
            <a:endParaRPr lang="en-US" sz="2400" u="sng" dirty="0" smtClean="0">
              <a:latin typeface="Rockwell" panose="02060603020205020403" pitchFamily="18" charset="0"/>
            </a:endParaRPr>
          </a:p>
          <a:p>
            <a:pPr marL="742950" lvl="1" indent="-285750">
              <a:buFont typeface="Arial" panose="020B0604020202020204" pitchFamily="34" charset="0"/>
              <a:buChar char="•"/>
            </a:pPr>
            <a:r>
              <a:rPr lang="en-US" sz="1700" b="1" dirty="0" smtClean="0">
                <a:latin typeface="Rockwell" panose="02060603020205020403" pitchFamily="18" charset="0"/>
              </a:rPr>
              <a:t>2 Cor 7:9</a:t>
            </a:r>
            <a:r>
              <a:rPr lang="en-US" sz="1700" dirty="0" smtClean="0">
                <a:latin typeface="Rockwell" panose="02060603020205020403" pitchFamily="18" charset="0"/>
              </a:rPr>
              <a:t> – “</a:t>
            </a:r>
            <a:r>
              <a:rPr lang="en-US" sz="1700" dirty="0">
                <a:latin typeface="Rockwell" panose="02060603020205020403" pitchFamily="18" charset="0"/>
              </a:rPr>
              <a:t>I now rejoice, not that you were made sorrowful, but that you were made sorrowful to the point of repentance; for you were made sorrowful according to the will of God, so that you might not suffer loss in </a:t>
            </a:r>
            <a:r>
              <a:rPr lang="en-US" sz="1700" dirty="0" smtClean="0">
                <a:latin typeface="Rockwell" panose="02060603020205020403" pitchFamily="18" charset="0"/>
              </a:rPr>
              <a:t>anything</a:t>
            </a:r>
            <a:r>
              <a:rPr lang="en-US" sz="1700" dirty="0">
                <a:latin typeface="Rockwell" panose="02060603020205020403" pitchFamily="18" charset="0"/>
              </a:rPr>
              <a:t> </a:t>
            </a:r>
            <a:r>
              <a:rPr lang="en-US" sz="1700" dirty="0" smtClean="0">
                <a:latin typeface="Rockwell" panose="02060603020205020403" pitchFamily="18" charset="0"/>
              </a:rPr>
              <a:t>through </a:t>
            </a:r>
            <a:r>
              <a:rPr lang="en-US" sz="1700" dirty="0">
                <a:latin typeface="Rockwell" panose="02060603020205020403" pitchFamily="18" charset="0"/>
              </a:rPr>
              <a:t>us</a:t>
            </a:r>
            <a:r>
              <a:rPr lang="en-US" sz="1700" dirty="0" smtClean="0">
                <a:latin typeface="Rockwell" panose="02060603020205020403" pitchFamily="18" charset="0"/>
              </a:rPr>
              <a:t>.”</a:t>
            </a:r>
          </a:p>
          <a:p>
            <a:pPr marL="742950" lvl="1" indent="-285750">
              <a:buFont typeface="Arial" panose="020B0604020202020204" pitchFamily="34" charset="0"/>
              <a:buChar char="•"/>
            </a:pPr>
            <a:endParaRPr lang="en-US" sz="1200" dirty="0" smtClean="0">
              <a:latin typeface="Rockwell" panose="02060603020205020403" pitchFamily="18" charset="0"/>
            </a:endParaRPr>
          </a:p>
          <a:p>
            <a:pPr marL="285750" indent="-285750">
              <a:buFont typeface="Arial" panose="020B0604020202020204" pitchFamily="34" charset="0"/>
              <a:buChar char="•"/>
            </a:pPr>
            <a:r>
              <a:rPr lang="en-US" sz="2400" u="sng" dirty="0" smtClean="0">
                <a:latin typeface="Rockwell" panose="02060603020205020403" pitchFamily="18" charset="0"/>
              </a:rPr>
              <a:t>Full Restoration </a:t>
            </a:r>
            <a:r>
              <a:rPr lang="en-US" sz="2400" u="sng" dirty="0" smtClean="0">
                <a:latin typeface="Rockwell" panose="02060603020205020403" pitchFamily="18" charset="0"/>
              </a:rPr>
              <a:t>Wasn’t </a:t>
            </a:r>
            <a:r>
              <a:rPr lang="en-US" sz="2400" u="sng" dirty="0">
                <a:latin typeface="Rockwell" panose="02060603020205020403" pitchFamily="18" charset="0"/>
              </a:rPr>
              <a:t>E</a:t>
            </a:r>
            <a:r>
              <a:rPr lang="en-US" sz="2400" u="sng" dirty="0" smtClean="0">
                <a:latin typeface="Rockwell" panose="02060603020205020403" pitchFamily="18" charset="0"/>
              </a:rPr>
              <a:t>nough</a:t>
            </a:r>
            <a:endParaRPr lang="en-US" sz="2400" u="sng" dirty="0" smtClean="0">
              <a:latin typeface="Rockwell" panose="02060603020205020403" pitchFamily="18" charset="0"/>
            </a:endParaRPr>
          </a:p>
          <a:p>
            <a:pPr marL="742950" lvl="1" indent="-285750">
              <a:buFont typeface="Arial" panose="020B0604020202020204" pitchFamily="34" charset="0"/>
              <a:buChar char="•"/>
            </a:pPr>
            <a:r>
              <a:rPr lang="en-US" sz="1700" b="1" dirty="0" smtClean="0">
                <a:latin typeface="Rockwell" panose="02060603020205020403" pitchFamily="18" charset="0"/>
              </a:rPr>
              <a:t>2 Cor 7:11b</a:t>
            </a:r>
            <a:r>
              <a:rPr lang="en-US" sz="1700" dirty="0" smtClean="0">
                <a:latin typeface="Rockwell" panose="02060603020205020403" pitchFamily="18" charset="0"/>
              </a:rPr>
              <a:t> – “</a:t>
            </a:r>
            <a:r>
              <a:rPr lang="en-US" sz="1700" dirty="0">
                <a:latin typeface="Rockwell" panose="02060603020205020403" pitchFamily="18" charset="0"/>
              </a:rPr>
              <a:t>In everything you demonstrated yourselves to be innocent in the matter</a:t>
            </a:r>
            <a:r>
              <a:rPr lang="en-US" sz="1700" dirty="0" smtClean="0">
                <a:latin typeface="Rockwell" panose="02060603020205020403" pitchFamily="18" charset="0"/>
              </a:rPr>
              <a:t>.”</a:t>
            </a:r>
          </a:p>
          <a:p>
            <a:pPr marL="742950" lvl="1" indent="-285750">
              <a:buFont typeface="Arial" panose="020B0604020202020204" pitchFamily="34" charset="0"/>
              <a:buChar char="•"/>
            </a:pPr>
            <a:endParaRPr lang="en-US" sz="1200" dirty="0" smtClean="0">
              <a:latin typeface="Rockwell" panose="02060603020205020403" pitchFamily="18" charset="0"/>
            </a:endParaRPr>
          </a:p>
          <a:p>
            <a:pPr marL="285750" indent="-285750">
              <a:buFont typeface="Arial" panose="020B0604020202020204" pitchFamily="34" charset="0"/>
              <a:buChar char="•"/>
            </a:pPr>
            <a:r>
              <a:rPr lang="en-US" sz="2400" u="sng" dirty="0" smtClean="0">
                <a:solidFill>
                  <a:srgbClr val="000000"/>
                </a:solidFill>
                <a:latin typeface="Rockwell" panose="02060603020205020403" pitchFamily="18" charset="0"/>
              </a:rPr>
              <a:t>Benefited The Offender</a:t>
            </a:r>
          </a:p>
          <a:p>
            <a:pPr marL="742950" lvl="1" indent="-285750">
              <a:buFont typeface="Arial" panose="020B0604020202020204" pitchFamily="34" charset="0"/>
              <a:buChar char="•"/>
            </a:pPr>
            <a:r>
              <a:rPr lang="en-US" sz="1700" b="1" dirty="0" smtClean="0">
                <a:solidFill>
                  <a:srgbClr val="000000"/>
                </a:solidFill>
                <a:latin typeface="Rockwell" panose="02060603020205020403" pitchFamily="18" charset="0"/>
              </a:rPr>
              <a:t>2 Cor 7:10a</a:t>
            </a:r>
            <a:r>
              <a:rPr lang="en-US" sz="1700" dirty="0" smtClean="0">
                <a:solidFill>
                  <a:srgbClr val="000000"/>
                </a:solidFill>
                <a:latin typeface="Rockwell" panose="02060603020205020403" pitchFamily="18" charset="0"/>
              </a:rPr>
              <a:t> – “</a:t>
            </a:r>
            <a:r>
              <a:rPr lang="en-US" sz="1700" dirty="0" smtClean="0">
                <a:latin typeface="Rockwell" panose="02060603020205020403" pitchFamily="18" charset="0"/>
              </a:rPr>
              <a:t>For </a:t>
            </a:r>
            <a:r>
              <a:rPr lang="en-US" sz="1700" dirty="0">
                <a:latin typeface="Rockwell" panose="02060603020205020403" pitchFamily="18" charset="0"/>
              </a:rPr>
              <a:t>the sorrow that is according to the will of God </a:t>
            </a:r>
            <a:r>
              <a:rPr lang="en-US" sz="1700" dirty="0" smtClean="0">
                <a:latin typeface="Rockwell" panose="02060603020205020403" pitchFamily="18" charset="0"/>
              </a:rPr>
              <a:t>produces a repentance </a:t>
            </a:r>
            <a:r>
              <a:rPr lang="en-US" sz="1700" dirty="0">
                <a:latin typeface="Rockwell" panose="02060603020205020403" pitchFamily="18" charset="0"/>
              </a:rPr>
              <a:t>without regret</a:t>
            </a:r>
            <a:r>
              <a:rPr lang="en-US" sz="1700" dirty="0" smtClean="0">
                <a:latin typeface="Rockwell" panose="02060603020205020403" pitchFamily="18" charset="0"/>
              </a:rPr>
              <a:t>…”</a:t>
            </a:r>
            <a:r>
              <a:rPr lang="en-US" sz="1700" dirty="0" smtClean="0">
                <a:solidFill>
                  <a:srgbClr val="000000"/>
                </a:solidFill>
                <a:latin typeface="Rockwell" panose="02060603020205020403" pitchFamily="18" charset="0"/>
              </a:rPr>
              <a:t>”</a:t>
            </a:r>
          </a:p>
          <a:p>
            <a:pPr marL="742950" lvl="1" indent="-285750">
              <a:buFont typeface="Arial" panose="020B0604020202020204" pitchFamily="34" charset="0"/>
              <a:buChar char="•"/>
            </a:pPr>
            <a:r>
              <a:rPr lang="en-US" sz="1700" b="1" dirty="0" smtClean="0">
                <a:solidFill>
                  <a:srgbClr val="000000"/>
                </a:solidFill>
                <a:latin typeface="Rockwell" panose="02060603020205020403" pitchFamily="18" charset="0"/>
              </a:rPr>
              <a:t>2 Cor 2:6</a:t>
            </a:r>
            <a:r>
              <a:rPr lang="en-US" sz="1700" dirty="0" smtClean="0">
                <a:solidFill>
                  <a:srgbClr val="000000"/>
                </a:solidFill>
                <a:latin typeface="Rockwell" panose="02060603020205020403" pitchFamily="18" charset="0"/>
              </a:rPr>
              <a:t> – “</a:t>
            </a:r>
            <a:r>
              <a:rPr lang="en-US" sz="1700" dirty="0">
                <a:latin typeface="Rockwell" panose="02060603020205020403" pitchFamily="18" charset="0"/>
              </a:rPr>
              <a:t>Sufficient for such a one is this punishment which was inflicted by the majority</a:t>
            </a:r>
            <a:r>
              <a:rPr lang="en-US" sz="1700" dirty="0" smtClean="0">
                <a:solidFill>
                  <a:srgbClr val="000000"/>
                </a:solidFill>
                <a:latin typeface="Rockwell" panose="02060603020205020403" pitchFamily="18" charset="0"/>
              </a:rPr>
              <a:t>”</a:t>
            </a:r>
          </a:p>
          <a:p>
            <a:pPr marL="742950" lvl="1" indent="-285750">
              <a:buFont typeface="Arial" panose="020B0604020202020204" pitchFamily="34" charset="0"/>
              <a:buChar char="•"/>
            </a:pPr>
            <a:endParaRPr lang="en-US" sz="1200" dirty="0" smtClean="0">
              <a:solidFill>
                <a:srgbClr val="000000"/>
              </a:solidFill>
              <a:latin typeface="Rockwell" panose="02060603020205020403" pitchFamily="18" charset="0"/>
            </a:endParaRPr>
          </a:p>
          <a:p>
            <a:pPr marL="285750" indent="-285750">
              <a:buFont typeface="Arial" panose="020B0604020202020204" pitchFamily="34" charset="0"/>
              <a:buChar char="•"/>
            </a:pPr>
            <a:r>
              <a:rPr lang="en-US" sz="2400" u="sng" dirty="0" smtClean="0">
                <a:solidFill>
                  <a:srgbClr val="000000"/>
                </a:solidFill>
                <a:latin typeface="Rockwell" panose="02060603020205020403" pitchFamily="18" charset="0"/>
              </a:rPr>
              <a:t>Benefited The Offended</a:t>
            </a:r>
          </a:p>
          <a:p>
            <a:pPr marL="742950" lvl="1" indent="-285750">
              <a:buFont typeface="Arial" panose="020B0604020202020204" pitchFamily="34" charset="0"/>
              <a:buChar char="•"/>
            </a:pPr>
            <a:r>
              <a:rPr lang="en-US" sz="1700" b="1" dirty="0" smtClean="0">
                <a:solidFill>
                  <a:srgbClr val="000000"/>
                </a:solidFill>
                <a:latin typeface="Rockwell" panose="02060603020205020403" pitchFamily="18" charset="0"/>
              </a:rPr>
              <a:t>2 Cor 2:10</a:t>
            </a:r>
            <a:r>
              <a:rPr lang="en-US" sz="1700" dirty="0" smtClean="0">
                <a:solidFill>
                  <a:srgbClr val="000000"/>
                </a:solidFill>
                <a:latin typeface="Rockwell" panose="02060603020205020403" pitchFamily="18" charset="0"/>
              </a:rPr>
              <a:t> – “</a:t>
            </a:r>
            <a:r>
              <a:rPr lang="en-US" sz="1700" dirty="0">
                <a:latin typeface="Rockwell" panose="02060603020205020403" pitchFamily="18" charset="0"/>
              </a:rPr>
              <a:t>But one whom you forgive anything, I </a:t>
            </a:r>
            <a:r>
              <a:rPr lang="en-US" sz="1700" dirty="0" smtClean="0">
                <a:latin typeface="Rockwell" panose="02060603020205020403" pitchFamily="18" charset="0"/>
              </a:rPr>
              <a:t>forgive also</a:t>
            </a:r>
            <a:r>
              <a:rPr lang="en-US" sz="1700" dirty="0">
                <a:latin typeface="Rockwell" panose="02060603020205020403" pitchFamily="18" charset="0"/>
              </a:rPr>
              <a:t>; for indeed what I have forgiven, if I have forgiven anything, I did </a:t>
            </a:r>
            <a:r>
              <a:rPr lang="en-US" sz="1700" dirty="0" smtClean="0">
                <a:latin typeface="Rockwell" panose="02060603020205020403" pitchFamily="18" charset="0"/>
              </a:rPr>
              <a:t>it for </a:t>
            </a:r>
            <a:r>
              <a:rPr lang="en-US" sz="1700" dirty="0">
                <a:latin typeface="Rockwell" panose="02060603020205020403" pitchFamily="18" charset="0"/>
              </a:rPr>
              <a:t>your sakes in the presence of </a:t>
            </a:r>
            <a:r>
              <a:rPr lang="en-US" sz="1700" dirty="0" smtClean="0">
                <a:latin typeface="Rockwell" panose="02060603020205020403" pitchFamily="18" charset="0"/>
              </a:rPr>
              <a:t>Christ.</a:t>
            </a:r>
            <a:r>
              <a:rPr lang="en-US" sz="1700" dirty="0" smtClean="0">
                <a:solidFill>
                  <a:srgbClr val="000000"/>
                </a:solidFill>
                <a:latin typeface="Rockwell" panose="02060603020205020403" pitchFamily="18" charset="0"/>
              </a:rPr>
              <a:t>”</a:t>
            </a:r>
          </a:p>
        </p:txBody>
      </p:sp>
    </p:spTree>
    <p:extLst>
      <p:ext uri="{BB962C8B-B14F-4D97-AF65-F5344CB8AC3E}">
        <p14:creationId xmlns:p14="http://schemas.microsoft.com/office/powerpoint/2010/main" val="223326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fade">
                                      <p:cBhvr>
                                        <p:cTn id="30" dur="500"/>
                                        <p:tgtEl>
                                          <p:spTgt spid="6">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500"/>
                                        <p:tgtEl>
                                          <p:spTgt spid="6">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8" end="8"/>
                                            </p:txEl>
                                          </p:spTgt>
                                        </p:tgtEl>
                                        <p:attrNameLst>
                                          <p:attrName>style.visibility</p:attrName>
                                        </p:attrNameLst>
                                      </p:cBhvr>
                                      <p:to>
                                        <p:strVal val="visible"/>
                                      </p:to>
                                    </p:set>
                                    <p:animEffect transition="in" filter="fade">
                                      <p:cBhvr>
                                        <p:cTn id="40" dur="500"/>
                                        <p:tgtEl>
                                          <p:spTgt spid="6">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xEl>
                                              <p:pRg st="10" end="10"/>
                                            </p:txEl>
                                          </p:spTgt>
                                        </p:tgtEl>
                                        <p:attrNameLst>
                                          <p:attrName>style.visibility</p:attrName>
                                        </p:attrNameLst>
                                      </p:cBhvr>
                                      <p:to>
                                        <p:strVal val="visible"/>
                                      </p:to>
                                    </p:set>
                                    <p:animEffect transition="in" filter="fade">
                                      <p:cBhvr>
                                        <p:cTn id="45" dur="500"/>
                                        <p:tgtEl>
                                          <p:spTgt spid="6">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xEl>
                                              <p:pRg st="11" end="11"/>
                                            </p:txEl>
                                          </p:spTgt>
                                        </p:tgtEl>
                                        <p:attrNameLst>
                                          <p:attrName>style.visibility</p:attrName>
                                        </p:attrNameLst>
                                      </p:cBhvr>
                                      <p:to>
                                        <p:strVal val="visible"/>
                                      </p:to>
                                    </p:set>
                                    <p:animEffect transition="in" filter="fade">
                                      <p:cBhvr>
                                        <p:cTn id="50"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8000" u="sng" dirty="0" smtClean="0">
                <a:latin typeface="Rockwell" panose="02060603020205020403" pitchFamily="18" charset="0"/>
              </a:rPr>
              <a:t>The Guilt Offering</a:t>
            </a:r>
            <a:endParaRPr lang="en-US" sz="8000" u="sng" dirty="0">
              <a:latin typeface="Rockwell" panose="02060603020205020403" pitchFamily="18" charset="0"/>
            </a:endParaRPr>
          </a:p>
        </p:txBody>
      </p:sp>
      <p:pic>
        <p:nvPicPr>
          <p:cNvPr id="9218" name="Picture 2" descr="https://i2.wp.com/raynoah.com/wp-content/uploads/2017/04/Jesus-Paid-It-All.jpg?fit=760%2C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99" y="1325563"/>
            <a:ext cx="8915401" cy="26977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4300" y="4111675"/>
            <a:ext cx="8915400" cy="2616101"/>
          </a:xfrm>
          <a:prstGeom prst="rect">
            <a:avLst/>
          </a:prstGeom>
          <a:ln w="28575">
            <a:solidFill>
              <a:schemeClr val="tx1"/>
            </a:solidFill>
          </a:ln>
        </p:spPr>
        <p:txBody>
          <a:bodyPr wrap="square">
            <a:spAutoFit/>
          </a:bodyPr>
          <a:lstStyle/>
          <a:p>
            <a:pPr marL="285750" indent="-285750">
              <a:buFont typeface="Arial" panose="020B0604020202020204" pitchFamily="34" charset="0"/>
              <a:buChar char="•"/>
            </a:pPr>
            <a:r>
              <a:rPr lang="en-US" b="1" dirty="0">
                <a:latin typeface="Rockwell" panose="02060603020205020403" pitchFamily="18" charset="0"/>
              </a:rPr>
              <a:t>Isa 53:10</a:t>
            </a:r>
            <a:r>
              <a:rPr lang="en-US" dirty="0">
                <a:latin typeface="Rockwell" panose="02060603020205020403" pitchFamily="18" charset="0"/>
              </a:rPr>
              <a:t> – “But </a:t>
            </a:r>
            <a:r>
              <a:rPr lang="en-US" dirty="0" smtClean="0">
                <a:latin typeface="Rockwell" panose="02060603020205020403" pitchFamily="18" charset="0"/>
              </a:rPr>
              <a:t>the Lord was pleased </a:t>
            </a:r>
            <a:r>
              <a:rPr lang="en-US" dirty="0">
                <a:latin typeface="Rockwell" panose="02060603020205020403" pitchFamily="18" charset="0"/>
              </a:rPr>
              <a:t>to crush Him, putting Him to grief; if He would render Himself as a guilt offering, He will see His offspring, He </a:t>
            </a:r>
            <a:r>
              <a:rPr lang="en-US" dirty="0" smtClean="0">
                <a:latin typeface="Rockwell" panose="02060603020205020403" pitchFamily="18" charset="0"/>
              </a:rPr>
              <a:t>will prolong His days, and </a:t>
            </a:r>
            <a:r>
              <a:rPr lang="en-US" dirty="0">
                <a:latin typeface="Rockwell" panose="02060603020205020403" pitchFamily="18" charset="0"/>
              </a:rPr>
              <a:t>the good pleasure of </a:t>
            </a:r>
            <a:r>
              <a:rPr lang="en-US" dirty="0" smtClean="0">
                <a:latin typeface="Rockwell" panose="02060603020205020403" pitchFamily="18" charset="0"/>
              </a:rPr>
              <a:t>the Lord will </a:t>
            </a:r>
            <a:r>
              <a:rPr lang="en-US" dirty="0">
                <a:latin typeface="Rockwell" panose="02060603020205020403" pitchFamily="18" charset="0"/>
              </a:rPr>
              <a:t>prosper in His hand</a:t>
            </a:r>
            <a:r>
              <a:rPr lang="en-US" dirty="0" smtClean="0">
                <a:latin typeface="Rockwell" panose="02060603020205020403" pitchFamily="18" charset="0"/>
              </a:rPr>
              <a:t>.”</a:t>
            </a:r>
          </a:p>
          <a:p>
            <a:pPr marL="285750" indent="-285750">
              <a:buFont typeface="Arial" panose="020B0604020202020204" pitchFamily="34" charset="0"/>
              <a:buChar char="•"/>
            </a:pPr>
            <a:endParaRPr lang="en-US" sz="1000" dirty="0" smtClean="0">
              <a:latin typeface="Rockwell" panose="02060603020205020403" pitchFamily="18" charset="0"/>
            </a:endParaRPr>
          </a:p>
          <a:p>
            <a:pPr marL="285750" indent="-285750">
              <a:buFont typeface="Arial" panose="020B0604020202020204" pitchFamily="34" charset="0"/>
              <a:buChar char="•"/>
            </a:pPr>
            <a:r>
              <a:rPr lang="en-US" b="1" dirty="0" smtClean="0">
                <a:latin typeface="Rockwell" panose="02060603020205020403" pitchFamily="18" charset="0"/>
              </a:rPr>
              <a:t>Rom 8:17</a:t>
            </a:r>
            <a:r>
              <a:rPr lang="en-US" dirty="0" smtClean="0">
                <a:latin typeface="Rockwell" panose="02060603020205020403" pitchFamily="18" charset="0"/>
              </a:rPr>
              <a:t> – “and </a:t>
            </a:r>
            <a:r>
              <a:rPr lang="en-US" dirty="0">
                <a:latin typeface="Rockwell" panose="02060603020205020403" pitchFamily="18" charset="0"/>
              </a:rPr>
              <a:t>if children, heirs also, heirs of God and fellow heirs </a:t>
            </a:r>
            <a:r>
              <a:rPr lang="en-US" dirty="0" smtClean="0">
                <a:latin typeface="Rockwell" panose="02060603020205020403" pitchFamily="18" charset="0"/>
              </a:rPr>
              <a:t>with Christ, if indeed we </a:t>
            </a:r>
            <a:r>
              <a:rPr lang="en-US" dirty="0">
                <a:latin typeface="Rockwell" panose="02060603020205020403" pitchFamily="18" charset="0"/>
              </a:rPr>
              <a:t>suffer with Him so that we may also be glorified with Him</a:t>
            </a:r>
            <a:r>
              <a:rPr lang="en-US" dirty="0" smtClean="0">
                <a:latin typeface="Rockwell" panose="02060603020205020403" pitchFamily="18" charset="0"/>
              </a:rPr>
              <a:t>.”</a:t>
            </a:r>
          </a:p>
          <a:p>
            <a:pPr marL="285750" indent="-285750">
              <a:buFont typeface="Arial" panose="020B0604020202020204" pitchFamily="34" charset="0"/>
              <a:buChar char="•"/>
            </a:pPr>
            <a:endParaRPr lang="en-US" sz="1000" dirty="0">
              <a:latin typeface="Rockwell" panose="02060603020205020403" pitchFamily="18" charset="0"/>
            </a:endParaRPr>
          </a:p>
          <a:p>
            <a:pPr marL="285750" indent="-285750">
              <a:buFont typeface="Arial" panose="020B0604020202020204" pitchFamily="34" charset="0"/>
              <a:buChar char="•"/>
            </a:pPr>
            <a:r>
              <a:rPr lang="en-US" b="1" dirty="0" smtClean="0">
                <a:latin typeface="Rockwell" panose="02060603020205020403" pitchFamily="18" charset="0"/>
              </a:rPr>
              <a:t>Eph 3:6</a:t>
            </a:r>
            <a:r>
              <a:rPr lang="en-US" dirty="0" smtClean="0">
                <a:latin typeface="Rockwell" panose="02060603020205020403" pitchFamily="18" charset="0"/>
              </a:rPr>
              <a:t> – “</a:t>
            </a:r>
            <a:r>
              <a:rPr lang="en-US" dirty="0">
                <a:latin typeface="Rockwell" panose="02060603020205020403" pitchFamily="18" charset="0"/>
              </a:rPr>
              <a:t>to be specific, that the Gentiles are fellow heirs and fellow members of the body, and fellow partakers of the promise in Christ Jesus through the gospel</a:t>
            </a:r>
            <a:r>
              <a:rPr lang="en-US" dirty="0" smtClean="0">
                <a:latin typeface="Rockwell" panose="02060603020205020403" pitchFamily="18" charset="0"/>
              </a:rPr>
              <a:t>”</a:t>
            </a:r>
            <a:endParaRPr lang="en-US" dirty="0">
              <a:latin typeface="Rockwell" panose="02060603020205020403" pitchFamily="18" charset="0"/>
            </a:endParaRPr>
          </a:p>
        </p:txBody>
      </p:sp>
    </p:spTree>
    <p:extLst>
      <p:ext uri="{BB962C8B-B14F-4D97-AF65-F5344CB8AC3E}">
        <p14:creationId xmlns:p14="http://schemas.microsoft.com/office/powerpoint/2010/main" val="1328064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4" name="TextBox 3"/>
          <p:cNvSpPr txBox="1"/>
          <p:nvPr/>
        </p:nvSpPr>
        <p:spPr>
          <a:xfrm>
            <a:off x="143372" y="267950"/>
            <a:ext cx="4950971" cy="2893100"/>
          </a:xfrm>
          <a:prstGeom prst="rect">
            <a:avLst/>
          </a:prstGeom>
          <a:noFill/>
        </p:spPr>
        <p:txBody>
          <a:bodyPr wrap="none" rtlCol="0">
            <a:spAutoFit/>
          </a:bodyPr>
          <a:lstStyle/>
          <a:p>
            <a:pPr algn="ctr"/>
            <a:r>
              <a:rPr lang="en-US" sz="3800" b="1" u="sng" dirty="0" smtClean="0">
                <a:latin typeface="Rockwell" panose="02060603020205020403" pitchFamily="18" charset="0"/>
              </a:rPr>
              <a:t>Voluntary Offerings</a:t>
            </a:r>
          </a:p>
          <a:p>
            <a:pPr marL="514350" indent="-514350">
              <a:lnSpc>
                <a:spcPct val="150000"/>
              </a:lnSpc>
              <a:buFont typeface="+mj-lt"/>
              <a:buAutoNum type="arabicPeriod"/>
            </a:pPr>
            <a:r>
              <a:rPr lang="en-US" sz="3200" dirty="0" smtClean="0">
                <a:latin typeface="Rockwell" panose="02060603020205020403" pitchFamily="18" charset="0"/>
              </a:rPr>
              <a:t>The Burnt Offering</a:t>
            </a:r>
          </a:p>
          <a:p>
            <a:pPr marL="514350" indent="-514350">
              <a:lnSpc>
                <a:spcPct val="150000"/>
              </a:lnSpc>
              <a:buFont typeface="+mj-lt"/>
              <a:buAutoNum type="arabicPeriod"/>
            </a:pPr>
            <a:r>
              <a:rPr lang="en-US" sz="3200" dirty="0" smtClean="0">
                <a:latin typeface="Rockwell" panose="02060603020205020403" pitchFamily="18" charset="0"/>
              </a:rPr>
              <a:t>The Grain Offering</a:t>
            </a:r>
          </a:p>
          <a:p>
            <a:pPr marL="514350" indent="-514350">
              <a:lnSpc>
                <a:spcPct val="150000"/>
              </a:lnSpc>
              <a:buFont typeface="+mj-lt"/>
              <a:buAutoNum type="arabicPeriod"/>
            </a:pPr>
            <a:r>
              <a:rPr lang="en-US" sz="3200" dirty="0" smtClean="0">
                <a:latin typeface="Rockwell" panose="02060603020205020403" pitchFamily="18" charset="0"/>
              </a:rPr>
              <a:t>The Peace Offering</a:t>
            </a:r>
            <a:endParaRPr lang="en-US" sz="3200" dirty="0">
              <a:latin typeface="Rockwell" panose="02060603020205020403" pitchFamily="18" charset="0"/>
            </a:endParaRPr>
          </a:p>
        </p:txBody>
      </p:sp>
      <p:sp>
        <p:nvSpPr>
          <p:cNvPr id="5" name="TextBox 4"/>
          <p:cNvSpPr txBox="1"/>
          <p:nvPr/>
        </p:nvSpPr>
        <p:spPr>
          <a:xfrm>
            <a:off x="143372" y="3543300"/>
            <a:ext cx="5237716" cy="2239139"/>
          </a:xfrm>
          <a:prstGeom prst="rect">
            <a:avLst/>
          </a:prstGeom>
          <a:noFill/>
        </p:spPr>
        <p:txBody>
          <a:bodyPr wrap="none" rtlCol="0">
            <a:spAutoFit/>
          </a:bodyPr>
          <a:lstStyle/>
          <a:p>
            <a:pPr algn="ctr"/>
            <a:r>
              <a:rPr lang="en-US" sz="3800" b="1" u="sng" dirty="0" smtClean="0">
                <a:latin typeface="Rockwell" panose="02060603020205020403" pitchFamily="18" charset="0"/>
              </a:rPr>
              <a:t>Obligatory Offerings</a:t>
            </a:r>
          </a:p>
          <a:p>
            <a:pPr marL="514350" indent="-514350">
              <a:lnSpc>
                <a:spcPct val="150000"/>
              </a:lnSpc>
              <a:buFont typeface="+mj-lt"/>
              <a:buAutoNum type="arabicPeriod" startAt="5"/>
            </a:pPr>
            <a:r>
              <a:rPr lang="en-US" sz="3200" dirty="0" smtClean="0">
                <a:latin typeface="Rockwell" panose="02060603020205020403" pitchFamily="18" charset="0"/>
              </a:rPr>
              <a:t>The Sin Offering</a:t>
            </a:r>
          </a:p>
          <a:p>
            <a:pPr marL="514350" indent="-514350">
              <a:lnSpc>
                <a:spcPct val="150000"/>
              </a:lnSpc>
              <a:buFont typeface="+mj-lt"/>
              <a:buAutoNum type="arabicPeriod" startAt="5"/>
            </a:pPr>
            <a:r>
              <a:rPr lang="en-US" sz="3200" dirty="0" smtClean="0">
                <a:latin typeface="Rockwell" panose="02060603020205020403" pitchFamily="18" charset="0"/>
              </a:rPr>
              <a:t>The Guilt Offering</a:t>
            </a:r>
            <a:endParaRPr lang="en-US" sz="3200" dirty="0">
              <a:latin typeface="Rockwell" panose="02060603020205020403" pitchFamily="18" charset="0"/>
            </a:endParaRPr>
          </a:p>
        </p:txBody>
      </p:sp>
    </p:spTree>
    <p:extLst>
      <p:ext uri="{BB962C8B-B14F-4D97-AF65-F5344CB8AC3E}">
        <p14:creationId xmlns:p14="http://schemas.microsoft.com/office/powerpoint/2010/main" val="276617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500"/>
                                        <p:tgtEl>
                                          <p:spTgt spid="5">
                                            <p:txEl>
                                              <p:pRg st="1" end="1"/>
                                            </p:txEl>
                                          </p:spTgt>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8000" u="sng" dirty="0" smtClean="0">
                <a:latin typeface="Rockwell" panose="02060603020205020403" pitchFamily="18" charset="0"/>
              </a:rPr>
              <a:t>The Sin Offering</a:t>
            </a:r>
            <a:endParaRPr lang="en-US" sz="8000" u="sng" dirty="0">
              <a:latin typeface="Rockwell" panose="02060603020205020403" pitchFamily="18" charset="0"/>
            </a:endParaRPr>
          </a:p>
        </p:txBody>
      </p:sp>
      <p:pic>
        <p:nvPicPr>
          <p:cNvPr id="3" name="Picture 2"/>
          <p:cNvPicPr>
            <a:picLocks noChangeAspect="1"/>
          </p:cNvPicPr>
          <p:nvPr/>
        </p:nvPicPr>
        <p:blipFill>
          <a:blip r:embed="rId3"/>
          <a:stretch>
            <a:fillRect/>
          </a:stretch>
        </p:blipFill>
        <p:spPr>
          <a:xfrm>
            <a:off x="0" y="1325563"/>
            <a:ext cx="9144000" cy="5532437"/>
          </a:xfrm>
          <a:prstGeom prst="rect">
            <a:avLst/>
          </a:prstGeom>
        </p:spPr>
      </p:pic>
    </p:spTree>
    <p:extLst>
      <p:ext uri="{BB962C8B-B14F-4D97-AF65-F5344CB8AC3E}">
        <p14:creationId xmlns:p14="http://schemas.microsoft.com/office/powerpoint/2010/main" val="111904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8000" u="sng" dirty="0" smtClean="0">
                <a:latin typeface="Rockwell" panose="02060603020205020403" pitchFamily="18" charset="0"/>
              </a:rPr>
              <a:t>The Sin Offering</a:t>
            </a:r>
            <a:endParaRPr lang="en-US" sz="8000" u="sng" dirty="0">
              <a:latin typeface="Rockwell" panose="02060603020205020403" pitchFamily="18" charset="0"/>
            </a:endParaRPr>
          </a:p>
        </p:txBody>
      </p:sp>
      <p:sp>
        <p:nvSpPr>
          <p:cNvPr id="4" name="Rectangle 3"/>
          <p:cNvSpPr/>
          <p:nvPr/>
        </p:nvSpPr>
        <p:spPr>
          <a:xfrm>
            <a:off x="88900" y="1325563"/>
            <a:ext cx="8966200" cy="923330"/>
          </a:xfrm>
          <a:prstGeom prst="rect">
            <a:avLst/>
          </a:prstGeom>
          <a:ln w="28575">
            <a:solidFill>
              <a:schemeClr val="tx1"/>
            </a:solidFill>
          </a:ln>
        </p:spPr>
        <p:txBody>
          <a:bodyPr wrap="square">
            <a:spAutoFit/>
          </a:bodyPr>
          <a:lstStyle/>
          <a:p>
            <a:r>
              <a:rPr lang="en-US" b="1" dirty="0" smtClean="0">
                <a:solidFill>
                  <a:srgbClr val="000000"/>
                </a:solidFill>
                <a:latin typeface="Rockwell" panose="02060603020205020403" pitchFamily="18" charset="0"/>
              </a:rPr>
              <a:t>Lev 4:2</a:t>
            </a:r>
            <a:r>
              <a:rPr lang="en-US" dirty="0" smtClean="0">
                <a:solidFill>
                  <a:srgbClr val="000000"/>
                </a:solidFill>
                <a:latin typeface="Rockwell" panose="02060603020205020403" pitchFamily="18" charset="0"/>
              </a:rPr>
              <a:t> – “Speak </a:t>
            </a:r>
            <a:r>
              <a:rPr lang="en-US" dirty="0">
                <a:solidFill>
                  <a:srgbClr val="000000"/>
                </a:solidFill>
                <a:latin typeface="Rockwell" panose="02060603020205020403" pitchFamily="18" charset="0"/>
              </a:rPr>
              <a:t>to the sons of Israel, saying, ‘If a person sins unintentionally in any of </a:t>
            </a:r>
            <a:r>
              <a:rPr lang="en-US" dirty="0" smtClean="0">
                <a:solidFill>
                  <a:srgbClr val="000000"/>
                </a:solidFill>
                <a:latin typeface="Rockwell" panose="02060603020205020403" pitchFamily="18" charset="0"/>
              </a:rPr>
              <a:t>the things </a:t>
            </a:r>
            <a:r>
              <a:rPr lang="en-US" dirty="0">
                <a:solidFill>
                  <a:srgbClr val="000000"/>
                </a:solidFill>
                <a:latin typeface="Rockwell" panose="02060603020205020403" pitchFamily="18" charset="0"/>
              </a:rPr>
              <a:t>which the </a:t>
            </a:r>
            <a:r>
              <a:rPr lang="en-US" cap="small" dirty="0">
                <a:solidFill>
                  <a:srgbClr val="000000"/>
                </a:solidFill>
                <a:latin typeface="Rockwell" panose="02060603020205020403" pitchFamily="18" charset="0"/>
              </a:rPr>
              <a:t>Lord</a:t>
            </a:r>
            <a:r>
              <a:rPr lang="en-US" dirty="0">
                <a:solidFill>
                  <a:srgbClr val="000000"/>
                </a:solidFill>
                <a:latin typeface="Rockwell" panose="02060603020205020403" pitchFamily="18" charset="0"/>
              </a:rPr>
              <a:t> has commanded not to be done, and commits any of </a:t>
            </a:r>
            <a:r>
              <a:rPr lang="en-US" dirty="0" smtClean="0">
                <a:solidFill>
                  <a:srgbClr val="000000"/>
                </a:solidFill>
                <a:latin typeface="Rockwell" panose="02060603020205020403" pitchFamily="18" charset="0"/>
              </a:rPr>
              <a:t>them…’” (also vs. 13, 22, 27) </a:t>
            </a:r>
            <a:endParaRPr lang="en-US" dirty="0">
              <a:latin typeface="Rockwell" panose="02060603020205020403" pitchFamily="18" charset="0"/>
            </a:endParaRPr>
          </a:p>
        </p:txBody>
      </p:sp>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700" y="2362201"/>
            <a:ext cx="45974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0" y="2362200"/>
            <a:ext cx="4368800" cy="3124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8900" y="5599707"/>
            <a:ext cx="8966200" cy="1200329"/>
          </a:xfrm>
          <a:prstGeom prst="rect">
            <a:avLst/>
          </a:prstGeom>
          <a:ln w="28575">
            <a:solidFill>
              <a:schemeClr val="tx1"/>
            </a:solidFill>
          </a:ln>
        </p:spPr>
        <p:txBody>
          <a:bodyPr wrap="square">
            <a:spAutoFit/>
          </a:bodyPr>
          <a:lstStyle/>
          <a:p>
            <a:r>
              <a:rPr lang="en-US" b="1" dirty="0" smtClean="0">
                <a:solidFill>
                  <a:srgbClr val="000000"/>
                </a:solidFill>
                <a:latin typeface="Rockwell" panose="02060603020205020403" pitchFamily="18" charset="0"/>
              </a:rPr>
              <a:t>Rom 7:15-17</a:t>
            </a:r>
            <a:r>
              <a:rPr lang="en-US" dirty="0" smtClean="0">
                <a:solidFill>
                  <a:srgbClr val="000000"/>
                </a:solidFill>
                <a:latin typeface="Rockwell" panose="02060603020205020403" pitchFamily="18" charset="0"/>
              </a:rPr>
              <a:t> – “</a:t>
            </a:r>
            <a:r>
              <a:rPr lang="en-US" b="1" baseline="30000" dirty="0" smtClean="0">
                <a:solidFill>
                  <a:srgbClr val="000000"/>
                </a:solidFill>
                <a:latin typeface="Rockwell" panose="02060603020205020403" pitchFamily="18" charset="0"/>
              </a:rPr>
              <a:t>15</a:t>
            </a:r>
            <a:r>
              <a:rPr lang="en-US" dirty="0" smtClean="0">
                <a:solidFill>
                  <a:srgbClr val="000000"/>
                </a:solidFill>
                <a:latin typeface="Rockwell" panose="02060603020205020403" pitchFamily="18" charset="0"/>
              </a:rPr>
              <a:t>For </a:t>
            </a:r>
            <a:r>
              <a:rPr lang="en-US" dirty="0">
                <a:solidFill>
                  <a:srgbClr val="000000"/>
                </a:solidFill>
                <a:latin typeface="Rockwell" panose="02060603020205020403" pitchFamily="18" charset="0"/>
              </a:rPr>
              <a:t>what I am doing, I do not understand; for I am </a:t>
            </a:r>
            <a:r>
              <a:rPr lang="en-US" dirty="0" smtClean="0">
                <a:solidFill>
                  <a:srgbClr val="000000"/>
                </a:solidFill>
                <a:latin typeface="Rockwell" panose="02060603020205020403" pitchFamily="18" charset="0"/>
              </a:rPr>
              <a:t>not practicing what I would</a:t>
            </a:r>
            <a:r>
              <a:rPr lang="en-US" dirty="0">
                <a:solidFill>
                  <a:srgbClr val="000000"/>
                </a:solidFill>
                <a:latin typeface="Rockwell" panose="02060603020205020403" pitchFamily="18" charset="0"/>
              </a:rPr>
              <a:t> like to do, but I am doing the very thing I hate. </a:t>
            </a:r>
            <a:r>
              <a:rPr lang="en-US" b="1" baseline="30000" dirty="0" smtClean="0">
                <a:solidFill>
                  <a:srgbClr val="000000"/>
                </a:solidFill>
                <a:latin typeface="Rockwell" panose="02060603020205020403" pitchFamily="18" charset="0"/>
              </a:rPr>
              <a:t>16</a:t>
            </a:r>
            <a:r>
              <a:rPr lang="en-US" dirty="0" smtClean="0">
                <a:solidFill>
                  <a:srgbClr val="000000"/>
                </a:solidFill>
                <a:latin typeface="Rockwell" panose="02060603020205020403" pitchFamily="18" charset="0"/>
              </a:rPr>
              <a:t>But </a:t>
            </a:r>
            <a:r>
              <a:rPr lang="en-US" dirty="0">
                <a:solidFill>
                  <a:srgbClr val="000000"/>
                </a:solidFill>
                <a:latin typeface="Rockwell" panose="02060603020205020403" pitchFamily="18" charset="0"/>
              </a:rPr>
              <a:t>if I do the very thing I do not want to do, I agree with the Law, confessing that the Law is good. </a:t>
            </a:r>
            <a:r>
              <a:rPr lang="en-US" b="1" baseline="30000" dirty="0" smtClean="0">
                <a:solidFill>
                  <a:srgbClr val="000000"/>
                </a:solidFill>
                <a:latin typeface="Rockwell" panose="02060603020205020403" pitchFamily="18" charset="0"/>
              </a:rPr>
              <a:t>17</a:t>
            </a:r>
            <a:r>
              <a:rPr lang="en-US" dirty="0" smtClean="0">
                <a:solidFill>
                  <a:srgbClr val="000000"/>
                </a:solidFill>
                <a:latin typeface="Rockwell" panose="02060603020205020403" pitchFamily="18" charset="0"/>
              </a:rPr>
              <a:t>So </a:t>
            </a:r>
            <a:r>
              <a:rPr lang="en-US" dirty="0">
                <a:solidFill>
                  <a:srgbClr val="000000"/>
                </a:solidFill>
                <a:latin typeface="Rockwell" panose="02060603020205020403" pitchFamily="18" charset="0"/>
              </a:rPr>
              <a:t>now, no longer am I the one doing it, but sin which dwells in me</a:t>
            </a:r>
            <a:r>
              <a:rPr lang="en-US" dirty="0" smtClean="0">
                <a:solidFill>
                  <a:srgbClr val="000000"/>
                </a:solidFill>
                <a:latin typeface="Rockwell" panose="02060603020205020403" pitchFamily="18" charset="0"/>
              </a:rPr>
              <a:t>.”</a:t>
            </a:r>
            <a:endParaRPr lang="es-GT" dirty="0">
              <a:latin typeface="Rockwell" panose="02060603020205020403" pitchFamily="18" charset="0"/>
            </a:endParaRPr>
          </a:p>
        </p:txBody>
      </p:sp>
    </p:spTree>
    <p:extLst>
      <p:ext uri="{BB962C8B-B14F-4D97-AF65-F5344CB8AC3E}">
        <p14:creationId xmlns:p14="http://schemas.microsoft.com/office/powerpoint/2010/main" val="143145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8000" u="sng" dirty="0" smtClean="0">
                <a:latin typeface="Rockwell" panose="02060603020205020403" pitchFamily="18" charset="0"/>
              </a:rPr>
              <a:t>The Sin Offering</a:t>
            </a:r>
            <a:endParaRPr lang="en-US" sz="8000" u="sng" dirty="0">
              <a:latin typeface="Rockwell" panose="02060603020205020403" pitchFamily="18" charset="0"/>
            </a:endParaRPr>
          </a:p>
        </p:txBody>
      </p:sp>
      <p:sp>
        <p:nvSpPr>
          <p:cNvPr id="4" name="Rectangle 3"/>
          <p:cNvSpPr/>
          <p:nvPr/>
        </p:nvSpPr>
        <p:spPr>
          <a:xfrm>
            <a:off x="88898" y="1199901"/>
            <a:ext cx="5740402" cy="1107996"/>
          </a:xfrm>
          <a:prstGeom prst="rect">
            <a:avLst/>
          </a:prstGeom>
          <a:ln w="28575">
            <a:solidFill>
              <a:schemeClr val="tx1"/>
            </a:solidFill>
          </a:ln>
        </p:spPr>
        <p:txBody>
          <a:bodyPr wrap="square">
            <a:spAutoFit/>
          </a:bodyPr>
          <a:lstStyle/>
          <a:p>
            <a:r>
              <a:rPr lang="en-US" sz="2200" b="1" u="sng" dirty="0" smtClean="0">
                <a:solidFill>
                  <a:srgbClr val="000000"/>
                </a:solidFill>
                <a:latin typeface="Rockwell" panose="02060603020205020403" pitchFamily="18" charset="0"/>
              </a:rPr>
              <a:t>Priest &amp; Congregation</a:t>
            </a:r>
            <a:r>
              <a:rPr lang="en-US" sz="2200" dirty="0" smtClean="0">
                <a:solidFill>
                  <a:srgbClr val="000000"/>
                </a:solidFill>
                <a:latin typeface="Rockwell" panose="02060603020205020403" pitchFamily="18" charset="0"/>
              </a:rPr>
              <a:t>: Bull (Lev 4:3-21)</a:t>
            </a:r>
          </a:p>
          <a:p>
            <a:pPr marL="285750" indent="-285750">
              <a:buFont typeface="Arial" panose="020B0604020202020204" pitchFamily="34" charset="0"/>
              <a:buChar char="•"/>
            </a:pPr>
            <a:endParaRPr lang="en-US" sz="400" dirty="0" smtClean="0">
              <a:solidFill>
                <a:srgbClr val="000000"/>
              </a:solidFill>
              <a:latin typeface="Rockwell" panose="02060603020205020403" pitchFamily="18" charset="0"/>
            </a:endParaRPr>
          </a:p>
          <a:p>
            <a:pPr marL="285750" indent="-285750">
              <a:buFont typeface="Arial" panose="020B0604020202020204" pitchFamily="34" charset="0"/>
              <a:buChar char="•"/>
            </a:pPr>
            <a:r>
              <a:rPr lang="en-US" dirty="0" smtClean="0">
                <a:solidFill>
                  <a:srgbClr val="000000"/>
                </a:solidFill>
                <a:latin typeface="Rockwell" panose="02060603020205020403" pitchFamily="18" charset="0"/>
              </a:rPr>
              <a:t>Carcass burned outside camp</a:t>
            </a:r>
          </a:p>
          <a:p>
            <a:pPr marL="285750" indent="-285750">
              <a:buFont typeface="Arial" panose="020B0604020202020204" pitchFamily="34" charset="0"/>
              <a:buChar char="•"/>
            </a:pPr>
            <a:endParaRPr lang="en-US" sz="400" b="1" dirty="0">
              <a:solidFill>
                <a:srgbClr val="000000"/>
              </a:solidFill>
              <a:latin typeface="Rockwell" panose="02060603020205020403" pitchFamily="18" charset="0"/>
            </a:endParaRPr>
          </a:p>
          <a:p>
            <a:pPr marL="285750" indent="-285750">
              <a:buFont typeface="Arial" panose="020B0604020202020204" pitchFamily="34" charset="0"/>
              <a:buChar char="•"/>
            </a:pPr>
            <a:r>
              <a:rPr lang="en-US" dirty="0" smtClean="0">
                <a:solidFill>
                  <a:srgbClr val="000000"/>
                </a:solidFill>
                <a:latin typeface="Rockwell" panose="02060603020205020403" pitchFamily="18" charset="0"/>
              </a:rPr>
              <a:t>Blood applied in holy place</a:t>
            </a:r>
          </a:p>
        </p:txBody>
      </p:sp>
      <p:sp>
        <p:nvSpPr>
          <p:cNvPr id="7" name="Rectangle 6"/>
          <p:cNvSpPr/>
          <p:nvPr/>
        </p:nvSpPr>
        <p:spPr>
          <a:xfrm>
            <a:off x="88900" y="2395138"/>
            <a:ext cx="5740400" cy="1107996"/>
          </a:xfrm>
          <a:prstGeom prst="rect">
            <a:avLst/>
          </a:prstGeom>
          <a:ln w="28575">
            <a:solidFill>
              <a:schemeClr val="tx1"/>
            </a:solidFill>
          </a:ln>
        </p:spPr>
        <p:txBody>
          <a:bodyPr wrap="square">
            <a:spAutoFit/>
          </a:bodyPr>
          <a:lstStyle/>
          <a:p>
            <a:r>
              <a:rPr lang="en-US" sz="2200" b="1" u="sng" dirty="0" smtClean="0">
                <a:solidFill>
                  <a:srgbClr val="000000"/>
                </a:solidFill>
                <a:latin typeface="Rockwell" panose="02060603020205020403" pitchFamily="18" charset="0"/>
              </a:rPr>
              <a:t>Leader</a:t>
            </a:r>
            <a:r>
              <a:rPr lang="en-US" sz="2200" dirty="0" smtClean="0">
                <a:solidFill>
                  <a:srgbClr val="000000"/>
                </a:solidFill>
                <a:latin typeface="Rockwell" panose="02060603020205020403" pitchFamily="18" charset="0"/>
              </a:rPr>
              <a:t>: Male goat (Lev 4:22-26)</a:t>
            </a:r>
          </a:p>
          <a:p>
            <a:endParaRPr lang="en-US" sz="400" dirty="0" smtClean="0">
              <a:solidFill>
                <a:srgbClr val="000000"/>
              </a:solidFill>
              <a:latin typeface="Rockwell" panose="02060603020205020403" pitchFamily="18" charset="0"/>
            </a:endParaRPr>
          </a:p>
          <a:p>
            <a:pPr marL="285750" indent="-285750">
              <a:buFont typeface="Arial" panose="020B0604020202020204" pitchFamily="34" charset="0"/>
              <a:buChar char="•"/>
            </a:pPr>
            <a:r>
              <a:rPr lang="en-US" dirty="0" smtClean="0">
                <a:latin typeface="Rockwell" panose="02060603020205020403" pitchFamily="18" charset="0"/>
              </a:rPr>
              <a:t>Meat eaten by priest and male family members</a:t>
            </a:r>
          </a:p>
          <a:p>
            <a:pPr marL="285750" indent="-285750">
              <a:buFont typeface="Arial" panose="020B0604020202020204" pitchFamily="34" charset="0"/>
              <a:buChar char="•"/>
            </a:pPr>
            <a:endParaRPr lang="en-US" sz="400" dirty="0" smtClean="0">
              <a:latin typeface="Rockwell" panose="02060603020205020403" pitchFamily="18" charset="0"/>
            </a:endParaRPr>
          </a:p>
          <a:p>
            <a:pPr marL="285750" indent="-285750">
              <a:buFont typeface="Arial" panose="020B0604020202020204" pitchFamily="34" charset="0"/>
              <a:buChar char="•"/>
            </a:pPr>
            <a:r>
              <a:rPr lang="en-US" dirty="0" smtClean="0">
                <a:latin typeface="Rockwell" panose="02060603020205020403" pitchFamily="18" charset="0"/>
              </a:rPr>
              <a:t>Blood applied to brazen altar</a:t>
            </a:r>
            <a:endParaRPr lang="en-US" dirty="0"/>
          </a:p>
        </p:txBody>
      </p:sp>
      <p:sp>
        <p:nvSpPr>
          <p:cNvPr id="8" name="Rectangle 7"/>
          <p:cNvSpPr/>
          <p:nvPr/>
        </p:nvSpPr>
        <p:spPr>
          <a:xfrm>
            <a:off x="88900" y="4770223"/>
            <a:ext cx="5740400" cy="754053"/>
          </a:xfrm>
          <a:prstGeom prst="rect">
            <a:avLst/>
          </a:prstGeom>
          <a:ln w="28575">
            <a:solidFill>
              <a:schemeClr val="tx1"/>
            </a:solidFill>
          </a:ln>
        </p:spPr>
        <p:txBody>
          <a:bodyPr wrap="square">
            <a:spAutoFit/>
          </a:bodyPr>
          <a:lstStyle/>
          <a:p>
            <a:r>
              <a:rPr lang="en-US" sz="2100" b="1" u="sng" dirty="0" smtClean="0">
                <a:solidFill>
                  <a:srgbClr val="000000"/>
                </a:solidFill>
                <a:latin typeface="Rockwell" panose="02060603020205020403" pitchFamily="18" charset="0"/>
              </a:rPr>
              <a:t>Poor</a:t>
            </a:r>
            <a:r>
              <a:rPr lang="en-US" sz="2100" dirty="0" smtClean="0">
                <a:solidFill>
                  <a:srgbClr val="000000"/>
                </a:solidFill>
                <a:latin typeface="Rockwell" panose="02060603020205020403" pitchFamily="18" charset="0"/>
              </a:rPr>
              <a:t>: Turtle Doves (Lev 5:7-10)</a:t>
            </a:r>
          </a:p>
          <a:p>
            <a:pPr marL="342900" indent="-342900">
              <a:buFont typeface="Arial" panose="020B0604020202020204" pitchFamily="34" charset="0"/>
              <a:buChar char="•"/>
            </a:pPr>
            <a:endParaRPr lang="en-US" sz="400" dirty="0" smtClean="0">
              <a:solidFill>
                <a:srgbClr val="000000"/>
              </a:solidFill>
              <a:latin typeface="Rockwell" panose="02060603020205020403" pitchFamily="18" charset="0"/>
            </a:endParaRPr>
          </a:p>
          <a:p>
            <a:pPr marL="342900" indent="-342900">
              <a:buFont typeface="Arial" panose="020B0604020202020204" pitchFamily="34" charset="0"/>
              <a:buChar char="•"/>
            </a:pPr>
            <a:r>
              <a:rPr lang="en-US" dirty="0" smtClean="0">
                <a:solidFill>
                  <a:srgbClr val="000000"/>
                </a:solidFill>
                <a:latin typeface="Rockwell" panose="02060603020205020403" pitchFamily="18" charset="0"/>
              </a:rPr>
              <a:t>Blood applied to brazen altar</a:t>
            </a:r>
          </a:p>
        </p:txBody>
      </p:sp>
      <p:sp>
        <p:nvSpPr>
          <p:cNvPr id="9" name="Rectangle 8"/>
          <p:cNvSpPr/>
          <p:nvPr/>
        </p:nvSpPr>
        <p:spPr>
          <a:xfrm>
            <a:off x="88900" y="5611517"/>
            <a:ext cx="5740400" cy="1092607"/>
          </a:xfrm>
          <a:prstGeom prst="rect">
            <a:avLst/>
          </a:prstGeom>
          <a:ln w="28575">
            <a:solidFill>
              <a:schemeClr val="tx1"/>
            </a:solidFill>
          </a:ln>
        </p:spPr>
        <p:txBody>
          <a:bodyPr wrap="square">
            <a:spAutoFit/>
          </a:bodyPr>
          <a:lstStyle/>
          <a:p>
            <a:r>
              <a:rPr lang="en-US" sz="2100" b="1" u="sng" dirty="0" smtClean="0">
                <a:solidFill>
                  <a:srgbClr val="000000"/>
                </a:solidFill>
                <a:latin typeface="Rockwell" panose="02060603020205020403" pitchFamily="18" charset="0"/>
              </a:rPr>
              <a:t>Very Poor</a:t>
            </a:r>
            <a:r>
              <a:rPr lang="en-US" sz="2100" dirty="0" smtClean="0">
                <a:solidFill>
                  <a:srgbClr val="000000"/>
                </a:solidFill>
                <a:latin typeface="Rockwell" panose="02060603020205020403" pitchFamily="18" charset="0"/>
              </a:rPr>
              <a:t>: 1/10 ephah of flour (Lev 5:11-13)</a:t>
            </a:r>
          </a:p>
          <a:p>
            <a:endParaRPr lang="en-US" sz="400" dirty="0" smtClean="0">
              <a:solidFill>
                <a:srgbClr val="000000"/>
              </a:solidFill>
              <a:latin typeface="Rockwell" panose="02060603020205020403" pitchFamily="18" charset="0"/>
            </a:endParaRPr>
          </a:p>
          <a:p>
            <a:pPr marL="342900" indent="-342900">
              <a:buFont typeface="Arial" panose="020B0604020202020204" pitchFamily="34" charset="0"/>
              <a:buChar char="•"/>
            </a:pPr>
            <a:r>
              <a:rPr lang="en-US" dirty="0" smtClean="0">
                <a:solidFill>
                  <a:srgbClr val="000000"/>
                </a:solidFill>
                <a:latin typeface="Rockwell" panose="02060603020205020403" pitchFamily="18" charset="0"/>
              </a:rPr>
              <a:t>No incense or oil allowed</a:t>
            </a:r>
          </a:p>
          <a:p>
            <a:pPr marL="342900" indent="-342900">
              <a:buFont typeface="Arial" panose="020B0604020202020204" pitchFamily="34" charset="0"/>
              <a:buChar char="•"/>
            </a:pPr>
            <a:endParaRPr lang="en-US" sz="400" dirty="0" smtClean="0">
              <a:solidFill>
                <a:srgbClr val="000000"/>
              </a:solidFill>
              <a:latin typeface="Rockwell" panose="02060603020205020403" pitchFamily="18" charset="0"/>
            </a:endParaRPr>
          </a:p>
          <a:p>
            <a:pPr marL="342900" indent="-342900">
              <a:buFont typeface="Arial" panose="020B0604020202020204" pitchFamily="34" charset="0"/>
              <a:buChar char="•"/>
            </a:pPr>
            <a:r>
              <a:rPr lang="en-US" dirty="0" smtClean="0">
                <a:latin typeface="Rockwell" panose="02060603020205020403" pitchFamily="18" charset="0"/>
              </a:rPr>
              <a:t>Priest allowed to eat memorial portion</a:t>
            </a:r>
            <a:endParaRPr lang="en-US" dirty="0">
              <a:latin typeface="Rockwell" panose="02060603020205020403" pitchFamily="18"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23458" b="23664"/>
          <a:stretch/>
        </p:blipFill>
        <p:spPr>
          <a:xfrm>
            <a:off x="6102347" y="1185170"/>
            <a:ext cx="2667002" cy="1169551"/>
          </a:xfrm>
          <a:prstGeom prst="rect">
            <a:avLst/>
          </a:prstGeom>
        </p:spPr>
      </p:pic>
      <p:sp>
        <p:nvSpPr>
          <p:cNvPr id="11" name="Rectangle 10"/>
          <p:cNvSpPr/>
          <p:nvPr/>
        </p:nvSpPr>
        <p:spPr>
          <a:xfrm>
            <a:off x="88900" y="3590375"/>
            <a:ext cx="5740400" cy="1092607"/>
          </a:xfrm>
          <a:prstGeom prst="rect">
            <a:avLst/>
          </a:prstGeom>
          <a:ln w="28575">
            <a:solidFill>
              <a:schemeClr val="tx1"/>
            </a:solidFill>
          </a:ln>
        </p:spPr>
        <p:txBody>
          <a:bodyPr wrap="square">
            <a:spAutoFit/>
          </a:bodyPr>
          <a:lstStyle/>
          <a:p>
            <a:r>
              <a:rPr lang="en-US" sz="2100" b="1" u="sng" dirty="0" smtClean="0">
                <a:solidFill>
                  <a:srgbClr val="000000"/>
                </a:solidFill>
                <a:latin typeface="Rockwell" panose="02060603020205020403" pitchFamily="18" charset="0"/>
              </a:rPr>
              <a:t>Commoner</a:t>
            </a:r>
            <a:r>
              <a:rPr lang="en-US" sz="2100" dirty="0" smtClean="0">
                <a:solidFill>
                  <a:srgbClr val="000000"/>
                </a:solidFill>
                <a:latin typeface="Rockwell" panose="02060603020205020403" pitchFamily="18" charset="0"/>
              </a:rPr>
              <a:t>:  Female goat/lamb (Lev 4:27-35)</a:t>
            </a:r>
          </a:p>
          <a:p>
            <a:pPr marL="285750" indent="-285750">
              <a:buFont typeface="Arial" panose="020B0604020202020204" pitchFamily="34" charset="0"/>
              <a:buChar char="•"/>
            </a:pPr>
            <a:endParaRPr lang="en-US" sz="400" dirty="0" smtClean="0">
              <a:latin typeface="Rockwell" panose="02060603020205020403" pitchFamily="18" charset="0"/>
            </a:endParaRPr>
          </a:p>
          <a:p>
            <a:pPr marL="285750" indent="-285750">
              <a:buFont typeface="Arial" panose="020B0604020202020204" pitchFamily="34" charset="0"/>
              <a:buChar char="•"/>
            </a:pPr>
            <a:r>
              <a:rPr lang="en-US" dirty="0" smtClean="0">
                <a:latin typeface="Rockwell" panose="02060603020205020403" pitchFamily="18" charset="0"/>
              </a:rPr>
              <a:t>Meat </a:t>
            </a:r>
            <a:r>
              <a:rPr lang="en-US" dirty="0">
                <a:latin typeface="Rockwell" panose="02060603020205020403" pitchFamily="18" charset="0"/>
              </a:rPr>
              <a:t>eaten by priest and male family members</a:t>
            </a:r>
          </a:p>
          <a:p>
            <a:pPr marL="285750" indent="-285750">
              <a:buFont typeface="Arial" panose="020B0604020202020204" pitchFamily="34" charset="0"/>
              <a:buChar char="•"/>
            </a:pPr>
            <a:endParaRPr lang="en-US" sz="400" dirty="0">
              <a:latin typeface="Rockwell" panose="02060603020205020403" pitchFamily="18" charset="0"/>
            </a:endParaRPr>
          </a:p>
          <a:p>
            <a:pPr marL="285750" indent="-285750">
              <a:buFont typeface="Arial" panose="020B0604020202020204" pitchFamily="34" charset="0"/>
              <a:buChar char="•"/>
            </a:pPr>
            <a:r>
              <a:rPr lang="en-US" dirty="0">
                <a:latin typeface="Rockwell" panose="02060603020205020403" pitchFamily="18" charset="0"/>
              </a:rPr>
              <a:t>Blood applied to brazen altar</a:t>
            </a:r>
            <a:endParaRPr lang="en-US"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523" y="2395138"/>
            <a:ext cx="2667001" cy="1107996"/>
          </a:xfrm>
          <a:prstGeom prst="rect">
            <a:avLst/>
          </a:prstGeom>
        </p:spPr>
      </p:pic>
      <p:pic>
        <p:nvPicPr>
          <p:cNvPr id="3074" name="Picture 2" descr="Image result for nanny goat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4248" y="3575294"/>
            <a:ext cx="1485901" cy="10926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5247" y="3575294"/>
            <a:ext cx="1181103" cy="1092607"/>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64249" y="4762681"/>
            <a:ext cx="1485901" cy="754056"/>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15250" y="4762681"/>
            <a:ext cx="1181100" cy="754056"/>
          </a:xfrm>
          <a:prstGeom prst="rect">
            <a:avLst/>
          </a:prstGeom>
        </p:spPr>
      </p:pic>
      <p:pic>
        <p:nvPicPr>
          <p:cNvPr id="3078" name="Picture 6" descr="Image result for grain clipart black and white"/>
          <p:cNvPicPr>
            <a:picLocks noChangeAspect="1" noChangeArrowheads="1"/>
          </p:cNvPicPr>
          <p:nvPr/>
        </p:nvPicPr>
        <p:blipFill rotWithShape="1">
          <a:blip r:embed="rId9">
            <a:extLst>
              <a:ext uri="{28A0092B-C50C-407E-A947-70E740481C1C}">
                <a14:useLocalDpi xmlns:a14="http://schemas.microsoft.com/office/drawing/2010/main" val="0"/>
              </a:ext>
            </a:extLst>
          </a:blip>
          <a:srcRect b="5751"/>
          <a:stretch/>
        </p:blipFill>
        <p:spPr bwMode="auto">
          <a:xfrm>
            <a:off x="6064249" y="5611517"/>
            <a:ext cx="2749550" cy="109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03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3074"/>
                                        </p:tgtEl>
                                        <p:attrNameLst>
                                          <p:attrName>style.visibility</p:attrName>
                                        </p:attrNameLst>
                                      </p:cBhvr>
                                      <p:to>
                                        <p:strVal val="visible"/>
                                      </p:to>
                                    </p:set>
                                    <p:animEffect transition="in" filter="fade">
                                      <p:cBhvr>
                                        <p:cTn id="26" dur="500"/>
                                        <p:tgtEl>
                                          <p:spTgt spid="3074"/>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par>
                                <p:cTn id="46" presetID="10" presetClass="entr" presetSubtype="0" fill="hold" nodeType="withEffect">
                                  <p:stCondLst>
                                    <p:cond delay="0"/>
                                  </p:stCondLst>
                                  <p:childTnLst>
                                    <p:set>
                                      <p:cBhvr>
                                        <p:cTn id="47" dur="1" fill="hold">
                                          <p:stCondLst>
                                            <p:cond delay="0"/>
                                          </p:stCondLst>
                                        </p:cTn>
                                        <p:tgtEl>
                                          <p:spTgt spid="3078"/>
                                        </p:tgtEl>
                                        <p:attrNameLst>
                                          <p:attrName>style.visibility</p:attrName>
                                        </p:attrNameLst>
                                      </p:cBhvr>
                                      <p:to>
                                        <p:strVal val="visible"/>
                                      </p:to>
                                    </p:set>
                                    <p:animEffect transition="in" filter="fade">
                                      <p:cBhvr>
                                        <p:cTn id="48"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8000" u="sng" dirty="0" smtClean="0">
                <a:latin typeface="Rockwell" panose="02060603020205020403" pitchFamily="18" charset="0"/>
              </a:rPr>
              <a:t>The Sin Offering</a:t>
            </a:r>
            <a:endParaRPr lang="en-US" sz="8000" u="sng" dirty="0">
              <a:latin typeface="Rockwell" panose="02060603020205020403" pitchFamily="18" charset="0"/>
            </a:endParaRPr>
          </a:p>
        </p:txBody>
      </p:sp>
      <p:sp>
        <p:nvSpPr>
          <p:cNvPr id="5" name="Rectangle 4"/>
          <p:cNvSpPr/>
          <p:nvPr/>
        </p:nvSpPr>
        <p:spPr>
          <a:xfrm>
            <a:off x="2542819" y="1199901"/>
            <a:ext cx="6524980" cy="3677930"/>
          </a:xfrm>
          <a:prstGeom prst="rect">
            <a:avLst/>
          </a:prstGeom>
          <a:ln w="28575">
            <a:solidFill>
              <a:schemeClr val="tx1"/>
            </a:solidFill>
          </a:ln>
        </p:spPr>
        <p:txBody>
          <a:bodyPr wrap="square">
            <a:spAutoFit/>
          </a:bodyPr>
          <a:lstStyle/>
          <a:p>
            <a:r>
              <a:rPr lang="en-US" sz="2000" b="1" u="sng" dirty="0" smtClean="0">
                <a:solidFill>
                  <a:srgbClr val="000000"/>
                </a:solidFill>
                <a:latin typeface="Rockwell" panose="02060603020205020403" pitchFamily="18" charset="0"/>
              </a:rPr>
              <a:t>Priest &amp; Congregation</a:t>
            </a:r>
            <a:endParaRPr lang="en-US" sz="2000" dirty="0" smtClean="0">
              <a:solidFill>
                <a:srgbClr val="000000"/>
              </a:solidFill>
              <a:latin typeface="Rockwell" panose="02060603020205020403" pitchFamily="18" charset="0"/>
            </a:endParaRPr>
          </a:p>
          <a:p>
            <a:pPr marL="285750" indent="-285750">
              <a:buFont typeface="Arial" panose="020B0604020202020204" pitchFamily="34" charset="0"/>
              <a:buChar char="•"/>
            </a:pPr>
            <a:endParaRPr lang="en-US" sz="600" dirty="0" smtClean="0">
              <a:solidFill>
                <a:srgbClr val="000000"/>
              </a:solidFill>
              <a:latin typeface="Rockwell" panose="02060603020205020403" pitchFamily="18" charset="0"/>
            </a:endParaRPr>
          </a:p>
          <a:p>
            <a:pPr marL="285750" indent="-285750">
              <a:buFont typeface="Arial" panose="020B0604020202020204" pitchFamily="34" charset="0"/>
              <a:buChar char="•"/>
            </a:pPr>
            <a:r>
              <a:rPr lang="en-US" sz="1500" b="1" dirty="0" smtClean="0">
                <a:solidFill>
                  <a:srgbClr val="000000"/>
                </a:solidFill>
                <a:latin typeface="Rockwell" panose="02060603020205020403" pitchFamily="18" charset="0"/>
              </a:rPr>
              <a:t>Lev 4:5-7</a:t>
            </a:r>
            <a:r>
              <a:rPr lang="en-US" sz="1500" dirty="0" smtClean="0">
                <a:solidFill>
                  <a:srgbClr val="000000"/>
                </a:solidFill>
                <a:latin typeface="Rockwell" panose="02060603020205020403" pitchFamily="18" charset="0"/>
              </a:rPr>
              <a:t> – “</a:t>
            </a:r>
            <a:r>
              <a:rPr lang="en-US" sz="1500" b="1" baseline="30000" dirty="0">
                <a:latin typeface="Rockwell" panose="02060603020205020403" pitchFamily="18" charset="0"/>
              </a:rPr>
              <a:t>5</a:t>
            </a:r>
            <a:r>
              <a:rPr lang="en-US" sz="1500" dirty="0" smtClean="0">
                <a:latin typeface="Rockwell" panose="02060603020205020403" pitchFamily="18" charset="0"/>
              </a:rPr>
              <a:t>Then </a:t>
            </a:r>
            <a:r>
              <a:rPr lang="en-US" sz="1500" dirty="0">
                <a:latin typeface="Rockwell" panose="02060603020205020403" pitchFamily="18" charset="0"/>
              </a:rPr>
              <a:t>the anointed priest is to take some of the blood of the bull and bring it to the tent of </a:t>
            </a:r>
            <a:r>
              <a:rPr lang="en-US" sz="1500" dirty="0" smtClean="0">
                <a:latin typeface="Rockwell" panose="02060603020205020403" pitchFamily="18" charset="0"/>
              </a:rPr>
              <a:t>meeting, </a:t>
            </a:r>
            <a:r>
              <a:rPr lang="en-US" sz="1500" b="1" baseline="30000" dirty="0" smtClean="0">
                <a:latin typeface="Rockwell" panose="02060603020205020403" pitchFamily="18" charset="0"/>
              </a:rPr>
              <a:t>6</a:t>
            </a:r>
            <a:r>
              <a:rPr lang="en-US" sz="1500" dirty="0" smtClean="0">
                <a:latin typeface="Rockwell" panose="02060603020205020403" pitchFamily="18" charset="0"/>
              </a:rPr>
              <a:t>and </a:t>
            </a:r>
            <a:r>
              <a:rPr lang="en-US" sz="1500" dirty="0">
                <a:latin typeface="Rockwell" panose="02060603020205020403" pitchFamily="18" charset="0"/>
              </a:rPr>
              <a:t>the priest shall dip his finger in the blood and sprinkle some of the blood seven times before the </a:t>
            </a:r>
            <a:r>
              <a:rPr lang="en-US" sz="1500" cap="small" dirty="0">
                <a:latin typeface="Rockwell" panose="02060603020205020403" pitchFamily="18" charset="0"/>
              </a:rPr>
              <a:t>Lord</a:t>
            </a:r>
            <a:r>
              <a:rPr lang="en-US" sz="1500" dirty="0">
                <a:latin typeface="Rockwell" panose="02060603020205020403" pitchFamily="18" charset="0"/>
              </a:rPr>
              <a:t>, in front of the veil of the </a:t>
            </a:r>
            <a:r>
              <a:rPr lang="en-US" sz="1500" dirty="0" smtClean="0">
                <a:latin typeface="Rockwell" panose="02060603020205020403" pitchFamily="18" charset="0"/>
              </a:rPr>
              <a:t>sanctuary. </a:t>
            </a:r>
            <a:r>
              <a:rPr lang="en-US" sz="1500" b="1" baseline="30000" dirty="0" smtClean="0">
                <a:latin typeface="Rockwell" panose="02060603020205020403" pitchFamily="18" charset="0"/>
              </a:rPr>
              <a:t>7</a:t>
            </a:r>
            <a:r>
              <a:rPr lang="en-US" sz="1500" dirty="0" smtClean="0">
                <a:latin typeface="Rockwell" panose="02060603020205020403" pitchFamily="18" charset="0"/>
              </a:rPr>
              <a:t>The </a:t>
            </a:r>
            <a:r>
              <a:rPr lang="en-US" sz="1500" dirty="0">
                <a:latin typeface="Rockwell" panose="02060603020205020403" pitchFamily="18" charset="0"/>
              </a:rPr>
              <a:t>priest shall also put some of the blood on the horns of the altar of fragrant incense which is before the </a:t>
            </a:r>
            <a:r>
              <a:rPr lang="en-US" sz="1500" cap="small" dirty="0">
                <a:latin typeface="Rockwell" panose="02060603020205020403" pitchFamily="18" charset="0"/>
              </a:rPr>
              <a:t>Lord</a:t>
            </a:r>
            <a:r>
              <a:rPr lang="en-US" sz="1500" dirty="0">
                <a:latin typeface="Rockwell" panose="02060603020205020403" pitchFamily="18" charset="0"/>
              </a:rPr>
              <a:t> in the tent of meeting; and all the blood of the bull he shall pour out at the base of the altar of burnt offering which is at the doorway of the tent of meeting</a:t>
            </a:r>
            <a:r>
              <a:rPr lang="en-US" sz="1500" dirty="0" smtClean="0">
                <a:latin typeface="Rockwell" panose="02060603020205020403" pitchFamily="18" charset="0"/>
              </a:rPr>
              <a:t>.</a:t>
            </a:r>
            <a:r>
              <a:rPr lang="en-US" sz="1500" dirty="0" smtClean="0">
                <a:solidFill>
                  <a:srgbClr val="000000"/>
                </a:solidFill>
                <a:latin typeface="Rockwell" panose="02060603020205020403" pitchFamily="18" charset="0"/>
              </a:rPr>
              <a:t>”</a:t>
            </a:r>
          </a:p>
          <a:p>
            <a:pPr marL="285750" indent="-285750">
              <a:buFont typeface="Arial" panose="020B0604020202020204" pitchFamily="34" charset="0"/>
              <a:buChar char="•"/>
            </a:pPr>
            <a:endParaRPr lang="en-US" sz="600" dirty="0" smtClean="0">
              <a:solidFill>
                <a:srgbClr val="000000"/>
              </a:solidFill>
              <a:latin typeface="Rockwell" panose="02060603020205020403" pitchFamily="18" charset="0"/>
            </a:endParaRPr>
          </a:p>
          <a:p>
            <a:pPr marL="285750" indent="-285750">
              <a:buFont typeface="Arial" panose="020B0604020202020204" pitchFamily="34" charset="0"/>
              <a:buChar char="•"/>
            </a:pPr>
            <a:r>
              <a:rPr lang="en-US" sz="1500" b="1" dirty="0" smtClean="0">
                <a:solidFill>
                  <a:srgbClr val="000000"/>
                </a:solidFill>
                <a:latin typeface="Rockwell" panose="02060603020205020403" pitchFamily="18" charset="0"/>
              </a:rPr>
              <a:t>Jas 3:1</a:t>
            </a:r>
            <a:r>
              <a:rPr lang="en-US" sz="1500" dirty="0" smtClean="0">
                <a:solidFill>
                  <a:srgbClr val="000000"/>
                </a:solidFill>
                <a:latin typeface="Rockwell" panose="02060603020205020403" pitchFamily="18" charset="0"/>
              </a:rPr>
              <a:t> – “</a:t>
            </a:r>
            <a:r>
              <a:rPr lang="en-US" sz="1500" dirty="0">
                <a:latin typeface="Rockwell" panose="02060603020205020403" pitchFamily="18" charset="0"/>
              </a:rPr>
              <a:t>Let not many of you become teachers, my brethren, knowing that as such we will incur </a:t>
            </a:r>
            <a:r>
              <a:rPr lang="en-US" sz="1500" dirty="0" smtClean="0">
                <a:latin typeface="Rockwell" panose="02060603020205020403" pitchFamily="18" charset="0"/>
              </a:rPr>
              <a:t>a</a:t>
            </a:r>
            <a:r>
              <a:rPr lang="en-US" sz="1500" dirty="0">
                <a:latin typeface="Rockwell" panose="02060603020205020403" pitchFamily="18" charset="0"/>
              </a:rPr>
              <a:t> </a:t>
            </a:r>
            <a:r>
              <a:rPr lang="en-US" sz="1500" dirty="0" smtClean="0">
                <a:latin typeface="Rockwell" panose="02060603020205020403" pitchFamily="18" charset="0"/>
              </a:rPr>
              <a:t>stricter </a:t>
            </a:r>
            <a:r>
              <a:rPr lang="en-US" sz="1500" dirty="0">
                <a:latin typeface="Rockwell" panose="02060603020205020403" pitchFamily="18" charset="0"/>
              </a:rPr>
              <a:t>judgment</a:t>
            </a:r>
            <a:r>
              <a:rPr lang="en-US" sz="1500" dirty="0" smtClean="0">
                <a:latin typeface="Rockwell" panose="02060603020205020403" pitchFamily="18" charset="0"/>
              </a:rPr>
              <a:t>.</a:t>
            </a:r>
            <a:r>
              <a:rPr lang="en-US" sz="1500" dirty="0" smtClean="0">
                <a:solidFill>
                  <a:srgbClr val="000000"/>
                </a:solidFill>
                <a:latin typeface="Rockwell" panose="02060603020205020403" pitchFamily="18" charset="0"/>
              </a:rPr>
              <a:t>”</a:t>
            </a:r>
          </a:p>
          <a:p>
            <a:pPr marL="285750" indent="-285750">
              <a:buFont typeface="Arial" panose="020B0604020202020204" pitchFamily="34" charset="0"/>
              <a:buChar char="•"/>
            </a:pPr>
            <a:endParaRPr lang="en-US" sz="600" dirty="0" smtClean="0">
              <a:solidFill>
                <a:srgbClr val="000000"/>
              </a:solidFill>
              <a:latin typeface="Rockwell" panose="02060603020205020403" pitchFamily="18" charset="0"/>
            </a:endParaRPr>
          </a:p>
          <a:p>
            <a:pPr marL="285750" indent="-285750">
              <a:buFont typeface="Arial" panose="020B0604020202020204" pitchFamily="34" charset="0"/>
              <a:buChar char="•"/>
            </a:pPr>
            <a:r>
              <a:rPr lang="en-US" sz="1500" b="1" dirty="0" smtClean="0">
                <a:solidFill>
                  <a:srgbClr val="000000"/>
                </a:solidFill>
                <a:latin typeface="Rockwell" panose="02060603020205020403" pitchFamily="18" charset="0"/>
              </a:rPr>
              <a:t>Heb 7:25</a:t>
            </a:r>
            <a:r>
              <a:rPr lang="en-US" sz="1500" dirty="0" smtClean="0">
                <a:solidFill>
                  <a:srgbClr val="000000"/>
                </a:solidFill>
                <a:latin typeface="Rockwell" panose="02060603020205020403" pitchFamily="18" charset="0"/>
              </a:rPr>
              <a:t> – “</a:t>
            </a:r>
            <a:r>
              <a:rPr lang="en-US" sz="1500" dirty="0">
                <a:latin typeface="Rockwell" panose="02060603020205020403" pitchFamily="18" charset="0"/>
              </a:rPr>
              <a:t>Therefore He is able also to </a:t>
            </a:r>
            <a:r>
              <a:rPr lang="en-US" sz="1500" dirty="0" smtClean="0">
                <a:latin typeface="Rockwell" panose="02060603020205020403" pitchFamily="18" charset="0"/>
              </a:rPr>
              <a:t>save</a:t>
            </a:r>
            <a:r>
              <a:rPr lang="en-US" sz="1500" dirty="0">
                <a:latin typeface="Rockwell" panose="02060603020205020403" pitchFamily="18" charset="0"/>
              </a:rPr>
              <a:t> </a:t>
            </a:r>
            <a:r>
              <a:rPr lang="en-US" sz="1500" dirty="0" smtClean="0">
                <a:latin typeface="Rockwell" panose="02060603020205020403" pitchFamily="18" charset="0"/>
              </a:rPr>
              <a:t>forever those who draw near </a:t>
            </a:r>
            <a:r>
              <a:rPr lang="en-US" sz="1500" dirty="0">
                <a:latin typeface="Rockwell" panose="02060603020205020403" pitchFamily="18" charset="0"/>
              </a:rPr>
              <a:t>to God through Him, since He always </a:t>
            </a:r>
            <a:r>
              <a:rPr lang="en-US" sz="1500" dirty="0" smtClean="0">
                <a:latin typeface="Rockwell" panose="02060603020205020403" pitchFamily="18" charset="0"/>
              </a:rPr>
              <a:t>lives to make intercession </a:t>
            </a:r>
            <a:r>
              <a:rPr lang="en-US" sz="1500" dirty="0">
                <a:latin typeface="Rockwell" panose="02060603020205020403" pitchFamily="18" charset="0"/>
              </a:rPr>
              <a:t>for them.</a:t>
            </a:r>
            <a:r>
              <a:rPr lang="en-US" sz="1500" dirty="0" smtClean="0">
                <a:solidFill>
                  <a:srgbClr val="000000"/>
                </a:solidFill>
                <a:latin typeface="Rockwell" panose="02060603020205020403" pitchFamily="18" charset="0"/>
              </a:rPr>
              <a:t>”</a:t>
            </a:r>
          </a:p>
        </p:txBody>
      </p:sp>
      <p:pic>
        <p:nvPicPr>
          <p:cNvPr id="8" name="Picture 7"/>
          <p:cNvPicPr>
            <a:picLocks noChangeAspect="1"/>
          </p:cNvPicPr>
          <p:nvPr/>
        </p:nvPicPr>
        <p:blipFill>
          <a:blip r:embed="rId3"/>
          <a:stretch>
            <a:fillRect/>
          </a:stretch>
        </p:blipFill>
        <p:spPr>
          <a:xfrm>
            <a:off x="5746043" y="4967112"/>
            <a:ext cx="3321756" cy="1890888"/>
          </a:xfrm>
          <a:prstGeom prst="rect">
            <a:avLst/>
          </a:prstGeom>
        </p:spPr>
      </p:pic>
      <p:pic>
        <p:nvPicPr>
          <p:cNvPr id="4106" name="Picture 10" descr="Image result for sprinkled the blood toward the ve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2819" y="4967113"/>
            <a:ext cx="3203224" cy="18908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stretch>
            <a:fillRect/>
          </a:stretch>
        </p:blipFill>
        <p:spPr>
          <a:xfrm>
            <a:off x="76197" y="2731009"/>
            <a:ext cx="2326924" cy="4126992"/>
          </a:xfrm>
          <a:prstGeom prst="rect">
            <a:avLst/>
          </a:prstGeom>
        </p:spPr>
      </p:pic>
      <p:sp>
        <p:nvSpPr>
          <p:cNvPr id="3" name="Rectangle 2"/>
          <p:cNvSpPr/>
          <p:nvPr/>
        </p:nvSpPr>
        <p:spPr>
          <a:xfrm>
            <a:off x="76197" y="1199901"/>
            <a:ext cx="2428523" cy="1400383"/>
          </a:xfrm>
          <a:prstGeom prst="rect">
            <a:avLst/>
          </a:prstGeom>
          <a:ln w="28575">
            <a:solidFill>
              <a:schemeClr val="tx1"/>
            </a:solidFill>
          </a:ln>
        </p:spPr>
        <p:txBody>
          <a:bodyPr wrap="square">
            <a:spAutoFit/>
          </a:bodyPr>
          <a:lstStyle/>
          <a:p>
            <a:r>
              <a:rPr lang="en-US" sz="1700" b="1" dirty="0" smtClean="0">
                <a:solidFill>
                  <a:srgbClr val="000000"/>
                </a:solidFill>
                <a:latin typeface="Rockwell" panose="02060603020205020403" pitchFamily="18" charset="0"/>
              </a:rPr>
              <a:t>Heb 9:22a</a:t>
            </a:r>
            <a:r>
              <a:rPr lang="en-US" sz="1700" dirty="0" smtClean="0">
                <a:solidFill>
                  <a:srgbClr val="000000"/>
                </a:solidFill>
                <a:latin typeface="Rockwell" panose="02060603020205020403" pitchFamily="18" charset="0"/>
              </a:rPr>
              <a:t> – “And </a:t>
            </a:r>
            <a:r>
              <a:rPr lang="en-US" sz="1700" dirty="0">
                <a:solidFill>
                  <a:srgbClr val="000000"/>
                </a:solidFill>
                <a:latin typeface="Rockwell" panose="02060603020205020403" pitchFamily="18" charset="0"/>
              </a:rPr>
              <a:t>according to </a:t>
            </a:r>
            <a:r>
              <a:rPr lang="en-US" sz="1700" dirty="0" smtClean="0">
                <a:solidFill>
                  <a:srgbClr val="000000"/>
                </a:solidFill>
                <a:latin typeface="Rockwell" panose="02060603020205020403" pitchFamily="18" charset="0"/>
              </a:rPr>
              <a:t>the Law, one may almost say, all things are cleansed </a:t>
            </a:r>
            <a:r>
              <a:rPr lang="en-US" sz="1700" dirty="0">
                <a:solidFill>
                  <a:srgbClr val="000000"/>
                </a:solidFill>
                <a:latin typeface="Rockwell" panose="02060603020205020403" pitchFamily="18" charset="0"/>
              </a:rPr>
              <a:t>with </a:t>
            </a:r>
            <a:r>
              <a:rPr lang="en-US" sz="1700" dirty="0" smtClean="0">
                <a:solidFill>
                  <a:srgbClr val="000000"/>
                </a:solidFill>
                <a:latin typeface="Rockwell" panose="02060603020205020403" pitchFamily="18" charset="0"/>
              </a:rPr>
              <a:t>blood…”</a:t>
            </a:r>
            <a:endParaRPr lang="es-GT" sz="1700" dirty="0">
              <a:latin typeface="Rockwell" panose="02060603020205020403" pitchFamily="18" charset="0"/>
            </a:endParaRPr>
          </a:p>
        </p:txBody>
      </p:sp>
    </p:spTree>
    <p:extLst>
      <p:ext uri="{BB962C8B-B14F-4D97-AF65-F5344CB8AC3E}">
        <p14:creationId xmlns:p14="http://schemas.microsoft.com/office/powerpoint/2010/main" val="192681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6"/>
                                        </p:tgtEl>
                                        <p:attrNameLst>
                                          <p:attrName>style.visibility</p:attrName>
                                        </p:attrNameLst>
                                      </p:cBhvr>
                                      <p:to>
                                        <p:strVal val="visible"/>
                                      </p:to>
                                    </p:set>
                                    <p:animEffect transition="in" filter="fade">
                                      <p:cBhvr>
                                        <p:cTn id="7" dur="500"/>
                                        <p:tgtEl>
                                          <p:spTgt spid="41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8000" u="sng" dirty="0" smtClean="0">
                <a:latin typeface="Rockwell" panose="02060603020205020403" pitchFamily="18" charset="0"/>
              </a:rPr>
              <a:t>The Sin Offering</a:t>
            </a:r>
            <a:endParaRPr lang="en-US" sz="8000" u="sng" dirty="0">
              <a:latin typeface="Rockwell" panose="02060603020205020403" pitchFamily="18" charset="0"/>
            </a:endParaRPr>
          </a:p>
        </p:txBody>
      </p:sp>
      <p:sp>
        <p:nvSpPr>
          <p:cNvPr id="5" name="Rectangle 4"/>
          <p:cNvSpPr/>
          <p:nvPr/>
        </p:nvSpPr>
        <p:spPr>
          <a:xfrm>
            <a:off x="2628898" y="1261108"/>
            <a:ext cx="6400800" cy="3908762"/>
          </a:xfrm>
          <a:prstGeom prst="rect">
            <a:avLst/>
          </a:prstGeom>
          <a:ln w="28575">
            <a:solidFill>
              <a:schemeClr val="tx1"/>
            </a:solidFill>
          </a:ln>
        </p:spPr>
        <p:txBody>
          <a:bodyPr wrap="square">
            <a:spAutoFit/>
          </a:bodyPr>
          <a:lstStyle/>
          <a:p>
            <a:r>
              <a:rPr lang="en-US" sz="2000" b="1" u="sng" dirty="0" smtClean="0">
                <a:solidFill>
                  <a:srgbClr val="000000"/>
                </a:solidFill>
                <a:latin typeface="Rockwell" panose="02060603020205020403" pitchFamily="18" charset="0"/>
              </a:rPr>
              <a:t>Leader, Commoner, Poor</a:t>
            </a:r>
          </a:p>
          <a:p>
            <a:endParaRPr lang="en-US" sz="600" dirty="0" smtClean="0">
              <a:solidFill>
                <a:srgbClr val="000000"/>
              </a:solidFill>
              <a:latin typeface="Rockwell" panose="02060603020205020403" pitchFamily="18" charset="0"/>
            </a:endParaRPr>
          </a:p>
          <a:p>
            <a:pPr marL="285750" indent="-285750">
              <a:buFont typeface="Arial" panose="020B0604020202020204" pitchFamily="34" charset="0"/>
              <a:buChar char="•"/>
            </a:pPr>
            <a:endParaRPr lang="en-US" sz="400" dirty="0" smtClean="0">
              <a:solidFill>
                <a:srgbClr val="000000"/>
              </a:solidFill>
              <a:latin typeface="Rockwell" panose="02060603020205020403" pitchFamily="18" charset="0"/>
            </a:endParaRPr>
          </a:p>
          <a:p>
            <a:pPr marL="285750" indent="-285750">
              <a:buFont typeface="Arial" panose="020B0604020202020204" pitchFamily="34" charset="0"/>
              <a:buChar char="•"/>
            </a:pPr>
            <a:r>
              <a:rPr lang="en-US" sz="1600" b="1" dirty="0" smtClean="0">
                <a:solidFill>
                  <a:srgbClr val="000000"/>
                </a:solidFill>
                <a:latin typeface="Rockwell" panose="02060603020205020403" pitchFamily="18" charset="0"/>
              </a:rPr>
              <a:t>Psa 89:17</a:t>
            </a:r>
            <a:r>
              <a:rPr lang="en-US" sz="1600" dirty="0" smtClean="0">
                <a:solidFill>
                  <a:srgbClr val="000000"/>
                </a:solidFill>
                <a:latin typeface="Rockwell" panose="02060603020205020403" pitchFamily="18" charset="0"/>
              </a:rPr>
              <a:t> – “</a:t>
            </a:r>
            <a:r>
              <a:rPr lang="en-US" sz="1600" dirty="0">
                <a:latin typeface="Rockwell" panose="02060603020205020403" pitchFamily="18" charset="0"/>
              </a:rPr>
              <a:t>For You are the glory of their </a:t>
            </a:r>
            <a:r>
              <a:rPr lang="en-US" sz="1600" dirty="0" smtClean="0">
                <a:latin typeface="Rockwell" panose="02060603020205020403" pitchFamily="18" charset="0"/>
              </a:rPr>
              <a:t>strength, and </a:t>
            </a:r>
            <a:r>
              <a:rPr lang="en-US" sz="1600" dirty="0">
                <a:latin typeface="Rockwell" panose="02060603020205020403" pitchFamily="18" charset="0"/>
              </a:rPr>
              <a:t>by Your </a:t>
            </a:r>
            <a:r>
              <a:rPr lang="en-US" sz="1600" dirty="0" smtClean="0">
                <a:latin typeface="Rockwell" panose="02060603020205020403" pitchFamily="18" charset="0"/>
              </a:rPr>
              <a:t>favor our</a:t>
            </a:r>
            <a:r>
              <a:rPr lang="en-US" sz="1600" dirty="0">
                <a:latin typeface="Rockwell" panose="02060603020205020403" pitchFamily="18" charset="0"/>
              </a:rPr>
              <a:t> horn is exalted</a:t>
            </a:r>
            <a:r>
              <a:rPr lang="en-US" sz="1600" dirty="0" smtClean="0">
                <a:latin typeface="Rockwell" panose="02060603020205020403" pitchFamily="18" charset="0"/>
              </a:rPr>
              <a:t>.</a:t>
            </a:r>
            <a:r>
              <a:rPr lang="en-US" sz="1600" dirty="0" smtClean="0">
                <a:solidFill>
                  <a:srgbClr val="000000"/>
                </a:solidFill>
                <a:latin typeface="Rockwell" panose="02060603020205020403" pitchFamily="18" charset="0"/>
              </a:rPr>
              <a:t>”</a:t>
            </a:r>
          </a:p>
          <a:p>
            <a:pPr marL="285750" indent="-285750">
              <a:buFont typeface="Arial" panose="020B0604020202020204" pitchFamily="34" charset="0"/>
              <a:buChar char="•"/>
            </a:pPr>
            <a:endParaRPr lang="en-US" sz="600" dirty="0" smtClean="0">
              <a:solidFill>
                <a:srgbClr val="000000"/>
              </a:solidFill>
              <a:latin typeface="Rockwell" panose="02060603020205020403" pitchFamily="18" charset="0"/>
            </a:endParaRPr>
          </a:p>
          <a:p>
            <a:pPr marL="285750" indent="-285750">
              <a:buFont typeface="Arial" panose="020B0604020202020204" pitchFamily="34" charset="0"/>
              <a:buChar char="•"/>
            </a:pPr>
            <a:endParaRPr lang="en-US" sz="400" dirty="0" smtClean="0">
              <a:solidFill>
                <a:srgbClr val="000000"/>
              </a:solidFill>
              <a:latin typeface="Rockwell" panose="02060603020205020403" pitchFamily="18" charset="0"/>
            </a:endParaRPr>
          </a:p>
          <a:p>
            <a:pPr marL="285750" indent="-285750">
              <a:buFont typeface="Arial" panose="020B0604020202020204" pitchFamily="34" charset="0"/>
              <a:buChar char="•"/>
            </a:pPr>
            <a:r>
              <a:rPr lang="en-US" sz="1600" b="1" dirty="0" smtClean="0">
                <a:latin typeface="Rockwell" panose="02060603020205020403" pitchFamily="18" charset="0"/>
              </a:rPr>
              <a:t>Ex 27:2</a:t>
            </a:r>
            <a:r>
              <a:rPr lang="en-US" sz="1600" dirty="0" smtClean="0">
                <a:latin typeface="Rockwell" panose="02060603020205020403" pitchFamily="18" charset="0"/>
              </a:rPr>
              <a:t> – “You </a:t>
            </a:r>
            <a:r>
              <a:rPr lang="en-US" sz="1600" dirty="0">
                <a:latin typeface="Rockwell" panose="02060603020205020403" pitchFamily="18" charset="0"/>
              </a:rPr>
              <a:t>shall make its horns on its four corners; its horns shall be of one piece with it, and you shall overlay it </a:t>
            </a:r>
            <a:r>
              <a:rPr lang="en-US" sz="1600" dirty="0" smtClean="0">
                <a:latin typeface="Rockwell" panose="02060603020205020403" pitchFamily="18" charset="0"/>
              </a:rPr>
              <a:t>with</a:t>
            </a:r>
            <a:r>
              <a:rPr lang="en-US" sz="1600" dirty="0">
                <a:latin typeface="Rockwell" panose="02060603020205020403" pitchFamily="18" charset="0"/>
              </a:rPr>
              <a:t> </a:t>
            </a:r>
            <a:r>
              <a:rPr lang="en-US" sz="1600" dirty="0" smtClean="0">
                <a:latin typeface="Rockwell" panose="02060603020205020403" pitchFamily="18" charset="0"/>
              </a:rPr>
              <a:t>bronze.”</a:t>
            </a:r>
          </a:p>
          <a:p>
            <a:pPr marL="285750" indent="-285750">
              <a:buFont typeface="Arial" panose="020B0604020202020204" pitchFamily="34" charset="0"/>
              <a:buChar char="•"/>
            </a:pPr>
            <a:endParaRPr lang="en-US" sz="600" dirty="0" smtClean="0">
              <a:latin typeface="Rockwell" panose="02060603020205020403" pitchFamily="18" charset="0"/>
            </a:endParaRPr>
          </a:p>
          <a:p>
            <a:pPr marL="285750" indent="-285750">
              <a:buFont typeface="Arial" panose="020B0604020202020204" pitchFamily="34" charset="0"/>
              <a:buChar char="•"/>
            </a:pPr>
            <a:endParaRPr lang="en-US" sz="400" dirty="0" smtClean="0">
              <a:latin typeface="Rockwell" panose="02060603020205020403" pitchFamily="18" charset="0"/>
            </a:endParaRPr>
          </a:p>
          <a:p>
            <a:pPr marL="285750" indent="-285750">
              <a:buFont typeface="Arial" panose="020B0604020202020204" pitchFamily="34" charset="0"/>
              <a:buChar char="•"/>
            </a:pPr>
            <a:r>
              <a:rPr lang="en-US" sz="1600" b="1" dirty="0" smtClean="0">
                <a:solidFill>
                  <a:srgbClr val="000000"/>
                </a:solidFill>
                <a:latin typeface="Rockwell" panose="02060603020205020403" pitchFamily="18" charset="0"/>
              </a:rPr>
              <a:t>Ex 21:14</a:t>
            </a:r>
            <a:r>
              <a:rPr lang="en-US" sz="1600" dirty="0" smtClean="0">
                <a:solidFill>
                  <a:srgbClr val="000000"/>
                </a:solidFill>
                <a:latin typeface="Rockwell" panose="02060603020205020403" pitchFamily="18" charset="0"/>
              </a:rPr>
              <a:t> – “</a:t>
            </a:r>
            <a:r>
              <a:rPr lang="en-US" sz="1600" dirty="0">
                <a:latin typeface="Rockwell" panose="02060603020205020403" pitchFamily="18" charset="0"/>
              </a:rPr>
              <a:t>If, however, a man acts presumptuously toward his neighbor, so as to kill him craftily, you are to take him even from My altar, that he may die</a:t>
            </a:r>
            <a:r>
              <a:rPr lang="en-US" sz="1600" dirty="0" smtClean="0">
                <a:latin typeface="Rockwell" panose="02060603020205020403" pitchFamily="18" charset="0"/>
              </a:rPr>
              <a:t>.</a:t>
            </a:r>
            <a:r>
              <a:rPr lang="en-US" sz="1600" dirty="0" smtClean="0">
                <a:solidFill>
                  <a:srgbClr val="000000"/>
                </a:solidFill>
                <a:latin typeface="Rockwell" panose="02060603020205020403" pitchFamily="18" charset="0"/>
              </a:rPr>
              <a:t>”</a:t>
            </a:r>
          </a:p>
          <a:p>
            <a:pPr marL="285750" indent="-285750">
              <a:buFont typeface="Arial" panose="020B0604020202020204" pitchFamily="34" charset="0"/>
              <a:buChar char="•"/>
            </a:pPr>
            <a:endParaRPr lang="en-US" sz="600" dirty="0" smtClean="0">
              <a:solidFill>
                <a:srgbClr val="000000"/>
              </a:solidFill>
              <a:latin typeface="Rockwell" panose="02060603020205020403" pitchFamily="18" charset="0"/>
            </a:endParaRPr>
          </a:p>
          <a:p>
            <a:pPr marL="285750" indent="-285750">
              <a:buFont typeface="Arial" panose="020B0604020202020204" pitchFamily="34" charset="0"/>
              <a:buChar char="•"/>
            </a:pPr>
            <a:r>
              <a:rPr lang="en-US" sz="1600" b="1" dirty="0">
                <a:latin typeface="Rockwell" panose="02060603020205020403" pitchFamily="18" charset="0"/>
              </a:rPr>
              <a:t>Rev 6:9</a:t>
            </a:r>
            <a:r>
              <a:rPr lang="en-US" sz="1600" dirty="0">
                <a:latin typeface="Rockwell" panose="02060603020205020403" pitchFamily="18" charset="0"/>
              </a:rPr>
              <a:t> – “When the Lamb broke the fifth seal, </a:t>
            </a:r>
            <a:r>
              <a:rPr lang="en-US" sz="1600" dirty="0" smtClean="0">
                <a:latin typeface="Rockwell" panose="02060603020205020403" pitchFamily="18" charset="0"/>
              </a:rPr>
              <a:t>I saw </a:t>
            </a:r>
            <a:r>
              <a:rPr lang="en-US" sz="1600" u="sng" dirty="0" smtClean="0">
                <a:latin typeface="Rockwell" panose="02060603020205020403" pitchFamily="18" charset="0"/>
              </a:rPr>
              <a:t>underneath </a:t>
            </a:r>
            <a:r>
              <a:rPr lang="en-US" sz="1600" u="sng" dirty="0">
                <a:latin typeface="Rockwell" panose="02060603020205020403" pitchFamily="18" charset="0"/>
              </a:rPr>
              <a:t>the altar</a:t>
            </a:r>
            <a:r>
              <a:rPr lang="en-US" sz="1600" dirty="0">
                <a:latin typeface="Rockwell" panose="02060603020205020403" pitchFamily="18" charset="0"/>
              </a:rPr>
              <a:t> the souls of those who had </a:t>
            </a:r>
            <a:r>
              <a:rPr lang="en-US" sz="1600" dirty="0" smtClean="0">
                <a:latin typeface="Rockwell" panose="02060603020205020403" pitchFamily="18" charset="0"/>
              </a:rPr>
              <a:t>been slain because of </a:t>
            </a:r>
            <a:r>
              <a:rPr lang="en-US" sz="1600" dirty="0">
                <a:latin typeface="Rockwell" panose="02060603020205020403" pitchFamily="18" charset="0"/>
              </a:rPr>
              <a:t>the word of God, and because of the testimony which they had maintained</a:t>
            </a:r>
            <a:r>
              <a:rPr lang="en-US" sz="1600" dirty="0" smtClean="0">
                <a:latin typeface="Rockwell" panose="02060603020205020403" pitchFamily="18" charset="0"/>
              </a:rPr>
              <a:t>”</a:t>
            </a:r>
            <a:endParaRPr lang="en-US" sz="1600" dirty="0" smtClean="0">
              <a:solidFill>
                <a:srgbClr val="000000"/>
              </a:solidFill>
              <a:latin typeface="Rockwell" panose="02060603020205020403" pitchFamily="18" charset="0"/>
            </a:endParaRPr>
          </a:p>
        </p:txBody>
      </p:sp>
      <p:pic>
        <p:nvPicPr>
          <p:cNvPr id="11" name="Picture 10"/>
          <p:cNvPicPr>
            <a:picLocks noChangeAspect="1"/>
          </p:cNvPicPr>
          <p:nvPr/>
        </p:nvPicPr>
        <p:blipFill>
          <a:blip r:embed="rId3"/>
          <a:stretch>
            <a:fillRect/>
          </a:stretch>
        </p:blipFill>
        <p:spPr>
          <a:xfrm>
            <a:off x="88898" y="2791968"/>
            <a:ext cx="2451102" cy="4066032"/>
          </a:xfrm>
          <a:prstGeom prst="rect">
            <a:avLst/>
          </a:prstGeom>
        </p:spPr>
      </p:pic>
      <p:pic>
        <p:nvPicPr>
          <p:cNvPr id="6146" name="Picture 2" descr="Image result for blood applied to horns of alt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8898" y="5260623"/>
            <a:ext cx="3218746" cy="159737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blood poured out at base of altar"/>
          <p:cNvPicPr>
            <a:picLocks noChangeAspect="1" noChangeArrowheads="1"/>
          </p:cNvPicPr>
          <p:nvPr/>
        </p:nvPicPr>
        <p:blipFill rotWithShape="1">
          <a:blip r:embed="rId5">
            <a:extLst>
              <a:ext uri="{28A0092B-C50C-407E-A947-70E740481C1C}">
                <a14:useLocalDpi xmlns:a14="http://schemas.microsoft.com/office/drawing/2010/main" val="0"/>
              </a:ext>
            </a:extLst>
          </a:blip>
          <a:srcRect l="3113"/>
          <a:stretch/>
        </p:blipFill>
        <p:spPr bwMode="auto">
          <a:xfrm>
            <a:off x="5847644" y="5260623"/>
            <a:ext cx="3309056" cy="159737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6073" y="1261108"/>
            <a:ext cx="2453927" cy="1400383"/>
          </a:xfrm>
          <a:prstGeom prst="rect">
            <a:avLst/>
          </a:prstGeom>
          <a:ln w="28575">
            <a:solidFill>
              <a:schemeClr val="tx1"/>
            </a:solidFill>
          </a:ln>
        </p:spPr>
        <p:txBody>
          <a:bodyPr wrap="square">
            <a:spAutoFit/>
          </a:bodyPr>
          <a:lstStyle/>
          <a:p>
            <a:r>
              <a:rPr lang="en-US" sz="1700" b="1" dirty="0" smtClean="0">
                <a:solidFill>
                  <a:srgbClr val="000000"/>
                </a:solidFill>
                <a:latin typeface="Rockwell" panose="02060603020205020403" pitchFamily="18" charset="0"/>
              </a:rPr>
              <a:t>Heb 9:22a</a:t>
            </a:r>
            <a:r>
              <a:rPr lang="en-US" sz="1700" dirty="0" smtClean="0">
                <a:solidFill>
                  <a:srgbClr val="000000"/>
                </a:solidFill>
                <a:latin typeface="Rockwell" panose="02060603020205020403" pitchFamily="18" charset="0"/>
              </a:rPr>
              <a:t> – “And </a:t>
            </a:r>
            <a:r>
              <a:rPr lang="en-US" sz="1700" dirty="0">
                <a:solidFill>
                  <a:srgbClr val="000000"/>
                </a:solidFill>
                <a:latin typeface="Rockwell" panose="02060603020205020403" pitchFamily="18" charset="0"/>
              </a:rPr>
              <a:t>according to </a:t>
            </a:r>
            <a:r>
              <a:rPr lang="en-US" sz="1700" dirty="0" smtClean="0">
                <a:solidFill>
                  <a:srgbClr val="000000"/>
                </a:solidFill>
                <a:latin typeface="Rockwell" panose="02060603020205020403" pitchFamily="18" charset="0"/>
              </a:rPr>
              <a:t>the Law, one may almost say, all things are cleansed </a:t>
            </a:r>
            <a:r>
              <a:rPr lang="en-US" sz="1700" dirty="0">
                <a:solidFill>
                  <a:srgbClr val="000000"/>
                </a:solidFill>
                <a:latin typeface="Rockwell" panose="02060603020205020403" pitchFamily="18" charset="0"/>
              </a:rPr>
              <a:t>with </a:t>
            </a:r>
            <a:r>
              <a:rPr lang="en-US" sz="1700" dirty="0" smtClean="0">
                <a:solidFill>
                  <a:srgbClr val="000000"/>
                </a:solidFill>
                <a:latin typeface="Rockwell" panose="02060603020205020403" pitchFamily="18" charset="0"/>
              </a:rPr>
              <a:t>blood…”</a:t>
            </a:r>
            <a:endParaRPr lang="es-GT" sz="1700" dirty="0">
              <a:latin typeface="Rockwell" panose="02060603020205020403" pitchFamily="18" charset="0"/>
            </a:endParaRPr>
          </a:p>
        </p:txBody>
      </p:sp>
    </p:spTree>
    <p:extLst>
      <p:ext uri="{BB962C8B-B14F-4D97-AF65-F5344CB8AC3E}">
        <p14:creationId xmlns:p14="http://schemas.microsoft.com/office/powerpoint/2010/main" val="188762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9" end="9"/>
                                            </p:txEl>
                                          </p:spTgt>
                                        </p:tgtEl>
                                        <p:attrNameLst>
                                          <p:attrName>style.visibility</p:attrName>
                                        </p:attrNameLst>
                                      </p:cBhvr>
                                      <p:to>
                                        <p:strVal val="visible"/>
                                      </p:to>
                                    </p:set>
                                    <p:animEffect transition="in" filter="fade">
                                      <p:cBhvr>
                                        <p:cTn id="22" dur="500"/>
                                        <p:tgtEl>
                                          <p:spTgt spid="5">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48"/>
                                        </p:tgtEl>
                                        <p:attrNameLst>
                                          <p:attrName>style.visibility</p:attrName>
                                        </p:attrNameLst>
                                      </p:cBhvr>
                                      <p:to>
                                        <p:strVal val="visible"/>
                                      </p:to>
                                    </p:set>
                                    <p:animEffect transition="in" filter="fade">
                                      <p:cBhvr>
                                        <p:cTn id="27" dur="500"/>
                                        <p:tgtEl>
                                          <p:spTgt spid="61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1" end="11"/>
                                            </p:txEl>
                                          </p:spTgt>
                                        </p:tgtEl>
                                        <p:attrNameLst>
                                          <p:attrName>style.visibility</p:attrName>
                                        </p:attrNameLst>
                                      </p:cBhvr>
                                      <p:to>
                                        <p:strVal val="visible"/>
                                      </p:to>
                                    </p:set>
                                    <p:animEffect transition="in" filter="fade">
                                      <p:cBhvr>
                                        <p:cTn id="32"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8000" u="sng" dirty="0" smtClean="0">
                <a:latin typeface="Rockwell" panose="02060603020205020403" pitchFamily="18" charset="0"/>
              </a:rPr>
              <a:t>The Sin Offering</a:t>
            </a:r>
            <a:endParaRPr lang="en-US" sz="8000" u="sng" dirty="0">
              <a:latin typeface="Rockwell" panose="02060603020205020403" pitchFamily="18" charset="0"/>
            </a:endParaRPr>
          </a:p>
        </p:txBody>
      </p:sp>
      <p:pic>
        <p:nvPicPr>
          <p:cNvPr id="5122" name="Picture 2" descr="Image result for sin offering me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99900"/>
            <a:ext cx="3549651" cy="243143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3635375" y="1199901"/>
            <a:ext cx="5422900" cy="2431435"/>
          </a:xfrm>
          <a:prstGeom prst="rect">
            <a:avLst/>
          </a:prstGeom>
          <a:ln w="28575">
            <a:solidFill>
              <a:schemeClr val="tx1"/>
            </a:solidFill>
          </a:ln>
        </p:spPr>
        <p:txBody>
          <a:bodyPr wrap="square">
            <a:spAutoFit/>
          </a:bodyPr>
          <a:lstStyle/>
          <a:p>
            <a:r>
              <a:rPr lang="en-US" sz="2000" b="1" u="sng" dirty="0" smtClean="0">
                <a:solidFill>
                  <a:srgbClr val="000000"/>
                </a:solidFill>
                <a:latin typeface="Rockwell" panose="02060603020205020403" pitchFamily="18" charset="0"/>
              </a:rPr>
              <a:t>Priest &amp; Congregation</a:t>
            </a:r>
            <a:endParaRPr lang="en-US" sz="2000" dirty="0" smtClean="0">
              <a:solidFill>
                <a:srgbClr val="000000"/>
              </a:solidFill>
              <a:latin typeface="Rockwell" panose="02060603020205020403" pitchFamily="18" charset="0"/>
            </a:endParaRPr>
          </a:p>
          <a:p>
            <a:pPr marL="285750" indent="-285750">
              <a:buFont typeface="Arial" panose="020B0604020202020204" pitchFamily="34" charset="0"/>
              <a:buChar char="•"/>
            </a:pPr>
            <a:endParaRPr lang="en-US" sz="600" dirty="0" smtClean="0">
              <a:solidFill>
                <a:srgbClr val="000000"/>
              </a:solidFill>
              <a:latin typeface="Rockwell" panose="02060603020205020403" pitchFamily="18" charset="0"/>
            </a:endParaRPr>
          </a:p>
          <a:p>
            <a:pPr marL="285750" indent="-285750">
              <a:buFont typeface="Arial" panose="020B0604020202020204" pitchFamily="34" charset="0"/>
              <a:buChar char="•"/>
            </a:pPr>
            <a:r>
              <a:rPr lang="en-US" sz="1600" b="1" dirty="0" smtClean="0">
                <a:solidFill>
                  <a:srgbClr val="000000"/>
                </a:solidFill>
                <a:latin typeface="Rockwell" panose="02060603020205020403" pitchFamily="18" charset="0"/>
              </a:rPr>
              <a:t>Heb 13:12-14</a:t>
            </a:r>
            <a:r>
              <a:rPr lang="en-US" sz="1600" dirty="0" smtClean="0">
                <a:solidFill>
                  <a:srgbClr val="000000"/>
                </a:solidFill>
                <a:latin typeface="Rockwell" panose="02060603020205020403" pitchFamily="18" charset="0"/>
              </a:rPr>
              <a:t> – “</a:t>
            </a:r>
            <a:r>
              <a:rPr lang="en-US" dirty="0">
                <a:latin typeface="Rockwell" panose="02060603020205020403" pitchFamily="18" charset="0"/>
              </a:rPr>
              <a:t>Therefore Jesus also, that He might sanctify the people through His own blood, suffered outside the </a:t>
            </a:r>
            <a:r>
              <a:rPr lang="en-US" dirty="0" smtClean="0">
                <a:latin typeface="Rockwell" panose="02060603020205020403" pitchFamily="18" charset="0"/>
              </a:rPr>
              <a:t>gate.</a:t>
            </a:r>
            <a:r>
              <a:rPr lang="en-US" dirty="0">
                <a:latin typeface="Rockwell" panose="02060603020205020403" pitchFamily="18" charset="0"/>
              </a:rPr>
              <a:t> </a:t>
            </a:r>
            <a:r>
              <a:rPr lang="en-US" dirty="0" smtClean="0">
                <a:latin typeface="Rockwell" panose="02060603020205020403" pitchFamily="18" charset="0"/>
              </a:rPr>
              <a:t>So</a:t>
            </a:r>
            <a:r>
              <a:rPr lang="en-US" dirty="0">
                <a:latin typeface="Rockwell" panose="02060603020205020403" pitchFamily="18" charset="0"/>
              </a:rPr>
              <a:t>, let us go out to Him outside the camp, bearing His </a:t>
            </a:r>
            <a:r>
              <a:rPr lang="en-US" dirty="0" smtClean="0">
                <a:latin typeface="Rockwell" panose="02060603020205020403" pitchFamily="18" charset="0"/>
              </a:rPr>
              <a:t>reproach.</a:t>
            </a:r>
            <a:r>
              <a:rPr lang="en-US" dirty="0">
                <a:latin typeface="Rockwell" panose="02060603020205020403" pitchFamily="18" charset="0"/>
              </a:rPr>
              <a:t> </a:t>
            </a:r>
            <a:r>
              <a:rPr lang="en-US" dirty="0" smtClean="0">
                <a:latin typeface="Rockwell" panose="02060603020205020403" pitchFamily="18" charset="0"/>
              </a:rPr>
              <a:t>For </a:t>
            </a:r>
            <a:r>
              <a:rPr lang="en-US" dirty="0">
                <a:latin typeface="Rockwell" panose="02060603020205020403" pitchFamily="18" charset="0"/>
              </a:rPr>
              <a:t>here we do not have a lasting city, but we are seeking the </a:t>
            </a:r>
            <a:r>
              <a:rPr lang="en-US" dirty="0" smtClean="0">
                <a:latin typeface="Rockwell" panose="02060603020205020403" pitchFamily="18" charset="0"/>
              </a:rPr>
              <a:t>city which </a:t>
            </a:r>
            <a:r>
              <a:rPr lang="en-US" dirty="0">
                <a:latin typeface="Rockwell" panose="02060603020205020403" pitchFamily="18" charset="0"/>
              </a:rPr>
              <a:t>is to come.</a:t>
            </a:r>
            <a:r>
              <a:rPr lang="en-US" sz="1600" dirty="0" smtClean="0">
                <a:solidFill>
                  <a:srgbClr val="000000"/>
                </a:solidFill>
                <a:latin typeface="Rockwell" panose="02060603020205020403" pitchFamily="18" charset="0"/>
              </a:rPr>
              <a:t>”</a:t>
            </a:r>
          </a:p>
        </p:txBody>
      </p:sp>
      <p:pic>
        <p:nvPicPr>
          <p:cNvPr id="5124" name="Picture 4" descr="Image result for leviticus sacrifice burned outside the ca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2826" y="3704585"/>
            <a:ext cx="4405449" cy="315341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outside the camp"/>
          <p:cNvPicPr>
            <a:picLocks noChangeAspect="1" noChangeArrowheads="1"/>
          </p:cNvPicPr>
          <p:nvPr/>
        </p:nvPicPr>
        <p:blipFill rotWithShape="1">
          <a:blip r:embed="rId5">
            <a:extLst>
              <a:ext uri="{28A0092B-C50C-407E-A947-70E740481C1C}">
                <a14:useLocalDpi xmlns:a14="http://schemas.microsoft.com/office/drawing/2010/main" val="0"/>
              </a:ext>
            </a:extLst>
          </a:blip>
          <a:srcRect l="2057" t="1016" r="1129" b="1968"/>
          <a:stretch/>
        </p:blipFill>
        <p:spPr bwMode="auto">
          <a:xfrm>
            <a:off x="1" y="3704585"/>
            <a:ext cx="4652826" cy="3153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86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126"/>
                                        </p:tgtEl>
                                        <p:attrNameLst>
                                          <p:attrName>style.visibility</p:attrName>
                                        </p:attrNameLst>
                                      </p:cBhvr>
                                      <p:to>
                                        <p:strVal val="visible"/>
                                      </p:to>
                                    </p:set>
                                    <p:animEffect transition="in" filter="fade">
                                      <p:cBhvr>
                                        <p:cTn id="15" dur="500"/>
                                        <p:tgtEl>
                                          <p:spTgt spid="5126"/>
                                        </p:tgtEl>
                                      </p:cBhvr>
                                    </p:animEffect>
                                  </p:childTnLst>
                                </p:cTn>
                              </p:par>
                              <p:par>
                                <p:cTn id="16" presetID="10" presetClass="entr" presetSubtype="0" fill="hold" nodeType="withEffect">
                                  <p:stCondLst>
                                    <p:cond delay="0"/>
                                  </p:stCondLst>
                                  <p:childTnLst>
                                    <p:set>
                                      <p:cBhvr>
                                        <p:cTn id="17" dur="1" fill="hold">
                                          <p:stCondLst>
                                            <p:cond delay="0"/>
                                          </p:stCondLst>
                                        </p:cTn>
                                        <p:tgtEl>
                                          <p:spTgt spid="5124"/>
                                        </p:tgtEl>
                                        <p:attrNameLst>
                                          <p:attrName>style.visibility</p:attrName>
                                        </p:attrNameLst>
                                      </p:cBhvr>
                                      <p:to>
                                        <p:strVal val="visible"/>
                                      </p:to>
                                    </p:set>
                                    <p:animEffect transition="in" filter="fade">
                                      <p:cBhvr>
                                        <p:cTn id="18" dur="500"/>
                                        <p:tgtEl>
                                          <p:spTgt spid="51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xEl>
                                              <p:pRg st="2" end="2"/>
                                            </p:txEl>
                                          </p:spTgt>
                                        </p:tgtEl>
                                        <p:attrNameLst>
                                          <p:attrName>style.visibility</p:attrName>
                                        </p:attrNameLst>
                                      </p:cBhvr>
                                      <p:to>
                                        <p:strVal val="visible"/>
                                      </p:to>
                                    </p:set>
                                    <p:animEffect transition="in" filter="fade">
                                      <p:cBhvr>
                                        <p:cTn id="23"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8000" u="sng" dirty="0" smtClean="0">
                <a:latin typeface="Rockwell" panose="02060603020205020403" pitchFamily="18" charset="0"/>
              </a:rPr>
              <a:t>The Sin Offering</a:t>
            </a:r>
            <a:endParaRPr lang="en-US" sz="8000" u="sng" dirty="0">
              <a:latin typeface="Rockwell" panose="02060603020205020403" pitchFamily="18" charset="0"/>
            </a:endParaRPr>
          </a:p>
        </p:txBody>
      </p:sp>
      <p:pic>
        <p:nvPicPr>
          <p:cNvPr id="5122" name="Picture 2" descr="Image result for sin offering me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99900"/>
            <a:ext cx="3339193" cy="335476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3396343" y="1199901"/>
            <a:ext cx="5633357" cy="3354765"/>
          </a:xfrm>
          <a:prstGeom prst="rect">
            <a:avLst/>
          </a:prstGeom>
          <a:ln w="28575">
            <a:solidFill>
              <a:schemeClr val="tx1"/>
            </a:solidFill>
          </a:ln>
        </p:spPr>
        <p:txBody>
          <a:bodyPr wrap="square">
            <a:spAutoFit/>
          </a:bodyPr>
          <a:lstStyle/>
          <a:p>
            <a:r>
              <a:rPr lang="en-US" sz="2000" b="1" u="sng" dirty="0" smtClean="0">
                <a:solidFill>
                  <a:srgbClr val="000000"/>
                </a:solidFill>
                <a:latin typeface="Rockwell" panose="02060603020205020403" pitchFamily="18" charset="0"/>
              </a:rPr>
              <a:t>Leader &amp; Commoner</a:t>
            </a:r>
            <a:endParaRPr lang="en-US" sz="2000" dirty="0">
              <a:solidFill>
                <a:srgbClr val="000000"/>
              </a:solidFill>
              <a:latin typeface="Rockwell" panose="02060603020205020403" pitchFamily="18" charset="0"/>
            </a:endParaRPr>
          </a:p>
          <a:p>
            <a:pPr marL="285750" indent="-285750">
              <a:buFont typeface="Arial" panose="020B0604020202020204" pitchFamily="34" charset="0"/>
              <a:buChar char="•"/>
            </a:pPr>
            <a:endParaRPr lang="en-US" sz="400" dirty="0" smtClean="0">
              <a:solidFill>
                <a:srgbClr val="000000"/>
              </a:solidFill>
              <a:latin typeface="Rockwell" panose="02060603020205020403" pitchFamily="18" charset="0"/>
            </a:endParaRPr>
          </a:p>
          <a:p>
            <a:pPr marL="285750" indent="-285750">
              <a:buFont typeface="Arial" panose="020B0604020202020204" pitchFamily="34" charset="0"/>
              <a:buChar char="•"/>
            </a:pPr>
            <a:r>
              <a:rPr lang="en-US" b="1" dirty="0">
                <a:latin typeface="Rockwell" panose="02060603020205020403" pitchFamily="18" charset="0"/>
              </a:rPr>
              <a:t>1 Cor 9:13</a:t>
            </a:r>
            <a:r>
              <a:rPr lang="en-US" dirty="0">
                <a:latin typeface="Rockwell" panose="02060603020205020403" pitchFamily="18" charset="0"/>
              </a:rPr>
              <a:t> – “Do you not know that </a:t>
            </a:r>
            <a:r>
              <a:rPr lang="en-US" dirty="0" smtClean="0">
                <a:latin typeface="Rockwell" panose="02060603020205020403" pitchFamily="18" charset="0"/>
              </a:rPr>
              <a:t>those who perform </a:t>
            </a:r>
            <a:r>
              <a:rPr lang="en-US" dirty="0">
                <a:latin typeface="Rockwell" panose="02060603020205020403" pitchFamily="18" charset="0"/>
              </a:rPr>
              <a:t>sacred services eat the food of the temple, and those who attend regularly to the altar have their </a:t>
            </a:r>
            <a:r>
              <a:rPr lang="en-US" dirty="0" smtClean="0">
                <a:latin typeface="Rockwell" panose="02060603020205020403" pitchFamily="18" charset="0"/>
              </a:rPr>
              <a:t>share from </a:t>
            </a:r>
            <a:r>
              <a:rPr lang="en-US" dirty="0">
                <a:latin typeface="Rockwell" panose="02060603020205020403" pitchFamily="18" charset="0"/>
              </a:rPr>
              <a:t>the altar</a:t>
            </a:r>
            <a:r>
              <a:rPr lang="en-US" dirty="0" smtClean="0">
                <a:latin typeface="Rockwell" panose="02060603020205020403" pitchFamily="18" charset="0"/>
              </a:rPr>
              <a:t>?”</a:t>
            </a:r>
          </a:p>
          <a:p>
            <a:pPr marL="285750" indent="-285750">
              <a:buFont typeface="Arial" panose="020B0604020202020204" pitchFamily="34" charset="0"/>
              <a:buChar char="•"/>
            </a:pPr>
            <a:endParaRPr lang="en-US" sz="400" dirty="0" smtClean="0">
              <a:latin typeface="Rockwell" panose="02060603020205020403" pitchFamily="18" charset="0"/>
            </a:endParaRPr>
          </a:p>
          <a:p>
            <a:pPr marL="285750" indent="-285750">
              <a:buFont typeface="Arial" panose="020B0604020202020204" pitchFamily="34" charset="0"/>
              <a:buChar char="•"/>
            </a:pPr>
            <a:r>
              <a:rPr lang="en-US" b="1" dirty="0" smtClean="0">
                <a:solidFill>
                  <a:srgbClr val="000000"/>
                </a:solidFill>
                <a:latin typeface="Rockwell" panose="02060603020205020403" pitchFamily="18" charset="0"/>
              </a:rPr>
              <a:t>Num 18:31b</a:t>
            </a:r>
            <a:r>
              <a:rPr lang="en-US" dirty="0" smtClean="0">
                <a:solidFill>
                  <a:srgbClr val="000000"/>
                </a:solidFill>
                <a:latin typeface="Rockwell" panose="02060603020205020403" pitchFamily="18" charset="0"/>
              </a:rPr>
              <a:t> – “</a:t>
            </a:r>
            <a:r>
              <a:rPr lang="en-US" dirty="0">
                <a:latin typeface="Rockwell" panose="02060603020205020403" pitchFamily="18" charset="0"/>
              </a:rPr>
              <a:t>it is your compensation in return for your service in the tent of meeting</a:t>
            </a:r>
            <a:r>
              <a:rPr lang="en-US" dirty="0" smtClean="0">
                <a:solidFill>
                  <a:srgbClr val="000000"/>
                </a:solidFill>
                <a:latin typeface="Rockwell" panose="02060603020205020403" pitchFamily="18" charset="0"/>
              </a:rPr>
              <a:t>”</a:t>
            </a:r>
          </a:p>
          <a:p>
            <a:pPr marL="285750" indent="-285750">
              <a:buFont typeface="Arial" panose="020B0604020202020204" pitchFamily="34" charset="0"/>
              <a:buChar char="•"/>
            </a:pPr>
            <a:endParaRPr lang="en-US" sz="400" dirty="0" smtClean="0">
              <a:solidFill>
                <a:srgbClr val="000000"/>
              </a:solidFill>
              <a:latin typeface="Rockwell" panose="02060603020205020403" pitchFamily="18" charset="0"/>
            </a:endParaRPr>
          </a:p>
          <a:p>
            <a:pPr marL="285750" indent="-285750">
              <a:buFont typeface="Arial" panose="020B0604020202020204" pitchFamily="34" charset="0"/>
              <a:buChar char="•"/>
            </a:pPr>
            <a:r>
              <a:rPr lang="en-US" b="1" dirty="0" smtClean="0">
                <a:solidFill>
                  <a:srgbClr val="000000"/>
                </a:solidFill>
                <a:latin typeface="Rockwell" panose="02060603020205020403" pitchFamily="18" charset="0"/>
              </a:rPr>
              <a:t>Deut 18:1</a:t>
            </a:r>
            <a:r>
              <a:rPr lang="en-US" dirty="0" smtClean="0">
                <a:solidFill>
                  <a:srgbClr val="000000"/>
                </a:solidFill>
                <a:latin typeface="Rockwell" panose="02060603020205020403" pitchFamily="18" charset="0"/>
              </a:rPr>
              <a:t> – “</a:t>
            </a:r>
            <a:r>
              <a:rPr lang="en-US" dirty="0">
                <a:latin typeface="Rockwell" panose="02060603020205020403" pitchFamily="18" charset="0"/>
              </a:rPr>
              <a:t>The Levitical priests, the whole tribe of Levi, shall have no portion or inheritance with Israel; they shall </a:t>
            </a:r>
            <a:r>
              <a:rPr lang="en-US" dirty="0" smtClean="0">
                <a:latin typeface="Rockwell" panose="02060603020205020403" pitchFamily="18" charset="0"/>
              </a:rPr>
              <a:t>eat the Lord’s offerings </a:t>
            </a:r>
            <a:r>
              <a:rPr lang="en-US" dirty="0">
                <a:latin typeface="Rockwell" panose="02060603020205020403" pitchFamily="18" charset="0"/>
              </a:rPr>
              <a:t>by fire and </a:t>
            </a:r>
            <a:r>
              <a:rPr lang="en-US" dirty="0" smtClean="0">
                <a:latin typeface="Rockwell" panose="02060603020205020403" pitchFamily="18" charset="0"/>
              </a:rPr>
              <a:t>His</a:t>
            </a:r>
            <a:r>
              <a:rPr lang="en-US" dirty="0">
                <a:latin typeface="Rockwell" panose="02060603020205020403" pitchFamily="18" charset="0"/>
              </a:rPr>
              <a:t> </a:t>
            </a:r>
            <a:r>
              <a:rPr lang="en-US" dirty="0" smtClean="0">
                <a:latin typeface="Rockwell" panose="02060603020205020403" pitchFamily="18" charset="0"/>
              </a:rPr>
              <a:t>portion</a:t>
            </a:r>
            <a:r>
              <a:rPr lang="en-US" dirty="0">
                <a:latin typeface="Rockwell" panose="02060603020205020403" pitchFamily="18" charset="0"/>
              </a:rPr>
              <a:t>.</a:t>
            </a:r>
            <a:r>
              <a:rPr lang="en-US" dirty="0" smtClean="0">
                <a:solidFill>
                  <a:srgbClr val="000000"/>
                </a:solidFill>
                <a:latin typeface="Rockwell" panose="02060603020205020403" pitchFamily="18" charset="0"/>
              </a:rPr>
              <a:t>”</a:t>
            </a:r>
          </a:p>
        </p:txBody>
      </p:sp>
      <p:pic>
        <p:nvPicPr>
          <p:cNvPr id="7172" name="Picture 4" descr="Image result for leviticus guilt offer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4" y="4650377"/>
            <a:ext cx="9031604" cy="2207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9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animEffect transition="in" filter="fade">
                                      <p:cBhvr>
                                        <p:cTn id="7" dur="500"/>
                                        <p:tgtEl>
                                          <p:spTgt spid="1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4" end="4"/>
                                            </p:txEl>
                                          </p:spTgt>
                                        </p:tgtEl>
                                        <p:attrNameLst>
                                          <p:attrName>style.visibility</p:attrName>
                                        </p:attrNameLst>
                                      </p:cBhvr>
                                      <p:to>
                                        <p:strVal val="visible"/>
                                      </p:to>
                                    </p:set>
                                    <p:animEffect transition="in" filter="fade">
                                      <p:cBhvr>
                                        <p:cTn id="12" dur="500"/>
                                        <p:tgtEl>
                                          <p:spTgt spid="1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6" end="6"/>
                                            </p:txEl>
                                          </p:spTgt>
                                        </p:tgtEl>
                                        <p:attrNameLst>
                                          <p:attrName>style.visibility</p:attrName>
                                        </p:attrNameLst>
                                      </p:cBhvr>
                                      <p:to>
                                        <p:strVal val="visible"/>
                                      </p:to>
                                    </p:set>
                                    <p:animEffect transition="in" filter="fade">
                                      <p:cBhvr>
                                        <p:cTn id="17" dur="500"/>
                                        <p:tgtEl>
                                          <p:spTgt spid="17">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2"/>
                                        </p:tgtEl>
                                        <p:attrNameLst>
                                          <p:attrName>style.visibility</p:attrName>
                                        </p:attrNameLst>
                                      </p:cBhvr>
                                      <p:to>
                                        <p:strVal val="visible"/>
                                      </p:to>
                                    </p:set>
                                    <p:animEffect transition="in" filter="fade">
                                      <p:cBhvr>
                                        <p:cTn id="22"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46932</TotalTime>
  <Words>3674</Words>
  <Application>Microsoft Office PowerPoint</Application>
  <PresentationFormat>On-screen Show (4:3)</PresentationFormat>
  <Paragraphs>180</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Rockwell</vt:lpstr>
      <vt:lpstr>Office Theme</vt:lpstr>
      <vt:lpstr>PowerPoint Presentation</vt:lpstr>
      <vt:lpstr>PowerPoint Presentation</vt:lpstr>
      <vt:lpstr>The Sin Offering</vt:lpstr>
      <vt:lpstr>The Sin Offering</vt:lpstr>
      <vt:lpstr>The Sin Offering</vt:lpstr>
      <vt:lpstr>The Sin Offering</vt:lpstr>
      <vt:lpstr>The Sin Offering</vt:lpstr>
      <vt:lpstr>The Sin Offering</vt:lpstr>
      <vt:lpstr>The Sin Offering</vt:lpstr>
      <vt:lpstr>The Guilt Offering</vt:lpstr>
      <vt:lpstr>The Guilt Offering</vt:lpstr>
      <vt:lpstr>The Guilt Offering</vt:lpstr>
      <vt:lpstr>The Guilt Offering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ryan.h.hasty@gmail.com</cp:lastModifiedBy>
  <cp:revision>333</cp:revision>
  <cp:lastPrinted>2019-08-07T17:55:08Z</cp:lastPrinted>
  <dcterms:created xsi:type="dcterms:W3CDTF">2019-04-09T18:01:11Z</dcterms:created>
  <dcterms:modified xsi:type="dcterms:W3CDTF">2019-08-07T17:56:17Z</dcterms:modified>
</cp:coreProperties>
</file>