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6" r:id="rId3"/>
    <p:sldId id="265" r:id="rId4"/>
    <p:sldId id="267" r:id="rId5"/>
    <p:sldId id="268" r:id="rId6"/>
    <p:sldId id="269" r:id="rId7"/>
    <p:sldId id="289" r:id="rId8"/>
    <p:sldId id="270" r:id="rId9"/>
    <p:sldId id="271" r:id="rId10"/>
    <p:sldId id="290" r:id="rId11"/>
    <p:sldId id="272" r:id="rId12"/>
    <p:sldId id="273" r:id="rId13"/>
    <p:sldId id="274" r:id="rId14"/>
    <p:sldId id="275" r:id="rId15"/>
    <p:sldId id="276" r:id="rId16"/>
    <p:sldId id="278" r:id="rId17"/>
    <p:sldId id="279" r:id="rId18"/>
    <p:sldId id="280" r:id="rId19"/>
    <p:sldId id="277" r:id="rId20"/>
    <p:sldId id="281" r:id="rId21"/>
    <p:sldId id="282" r:id="rId22"/>
    <p:sldId id="283" r:id="rId23"/>
    <p:sldId id="285" r:id="rId24"/>
    <p:sldId id="284" r:id="rId25"/>
    <p:sldId id="288" r:id="rId26"/>
    <p:sldId id="286" r:id="rId27"/>
    <p:sldId id="287" r:id="rId2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33" autoAdjust="0"/>
  </p:normalViewPr>
  <p:slideViewPr>
    <p:cSldViewPr snapToGrid="0">
      <p:cViewPr varScale="1">
        <p:scale>
          <a:sx n="69" d="100"/>
          <a:sy n="69" d="100"/>
        </p:scale>
        <p:origin x="28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11CD73B-8B9B-47E5-940D-0B34EC1137E2}" type="datetimeFigureOut">
              <a:rPr lang="en-US" smtClean="0"/>
              <a:t>7/31/2019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2DF6E1C-0E79-4206-9E2F-EA1DFC8C0692}" type="slidenum">
              <a:rPr lang="en-US" smtClean="0"/>
              <a:t>‹#›</a:t>
            </a:fld>
            <a:endParaRPr lang="en-US"/>
          </a:p>
        </p:txBody>
      </p:sp>
    </p:spTree>
    <p:extLst>
      <p:ext uri="{BB962C8B-B14F-4D97-AF65-F5344CB8AC3E}">
        <p14:creationId xmlns:p14="http://schemas.microsoft.com/office/powerpoint/2010/main" val="52648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Anyone who truly loves another will sacrifice anything for that person. A husband will die for his wife. Even when you’re dating, you’ll forgo things like sleep or food just to be in one another’s presence. A football player will leave it “all on the field.” Sacrificial action will always speak louder than words because sacrifice reveals where our passions truly lie. And so it shouldn’t surprise us to see s</a:t>
            </a:r>
            <a:r>
              <a:rPr lang="en-US" dirty="0" smtClean="0"/>
              <a:t>acrifice as the </a:t>
            </a:r>
            <a:r>
              <a:rPr lang="en-US" u="sng" dirty="0" smtClean="0"/>
              <a:t>biblical</a:t>
            </a:r>
            <a:r>
              <a:rPr lang="en-US" dirty="0" smtClean="0"/>
              <a:t> means by which the true devotion</a:t>
            </a:r>
            <a:r>
              <a:rPr lang="en-US" baseline="0" dirty="0" smtClean="0"/>
              <a:t> of our heart is given a voice. It is the most profound way we could ever approach God in true devotion. And sometimes this truth gets lost when we try to limit the Levitical sacrifices to simply providing atonement. Obviously there is a redemptive element to the Levitical offerings in which the offerer approached God with an attitude of “please forgive me.” But there were other Levitical sacrifices in which the offerer would approach God as if to say, “I devote myself to you” or “thank you” and these are attitudes which one might expect would flow from being forgiven – the forgiven person should always respond with joyful gratitude. </a:t>
            </a:r>
          </a:p>
          <a:p>
            <a:endParaRPr lang="en-US" baseline="0" dirty="0" smtClean="0"/>
          </a:p>
          <a:p>
            <a:r>
              <a:rPr lang="en-US" baseline="0" dirty="0" smtClean="0"/>
              <a:t>And so it is certainly worthwhile to note that these sacrifices typify the Lord Jesus Christ. But as we talked about in the last lesson, the Levitical sacrifices were ideally designed to typify the devotion God sought from the offerer himself. Whichever offering is under discussion, God’s desire was that this offering be a type/figure of the heart of the man making the offering. However, because man either could not or would not embody these types perfectly, Christ came and exemplified perfectly what God was hoping to achieve in man by the offering of these sacrifices because He became the offering Himself. </a:t>
            </a:r>
          </a:p>
          <a:p>
            <a:endParaRPr lang="en-US" baseline="0" dirty="0" smtClean="0"/>
          </a:p>
          <a:p>
            <a:r>
              <a:rPr lang="en-US" baseline="0" dirty="0" smtClean="0"/>
              <a:t>And so, as we study these sacrifices, we will certainly note how each one prefigures Jesus Christ. But we will also note what it is that God wanted the Israelites to embody in their own character as they offered these individual sacrifices. </a:t>
            </a:r>
            <a:endParaRPr lang="en-US" dirty="0"/>
          </a:p>
        </p:txBody>
      </p:sp>
      <p:sp>
        <p:nvSpPr>
          <p:cNvPr id="4" name="Slide Number Placeholder 3"/>
          <p:cNvSpPr>
            <a:spLocks noGrp="1"/>
          </p:cNvSpPr>
          <p:nvPr>
            <p:ph type="sldNum" sz="quarter" idx="10"/>
          </p:nvPr>
        </p:nvSpPr>
        <p:spPr/>
        <p:txBody>
          <a:bodyPr/>
          <a:lstStyle/>
          <a:p>
            <a:fld id="{32DF6E1C-0E79-4206-9E2F-EA1DFC8C0692}" type="slidenum">
              <a:rPr lang="en-US" smtClean="0"/>
              <a:t>1</a:t>
            </a:fld>
            <a:endParaRPr lang="en-US"/>
          </a:p>
        </p:txBody>
      </p:sp>
    </p:spTree>
    <p:extLst>
      <p:ext uri="{BB962C8B-B14F-4D97-AF65-F5344CB8AC3E}">
        <p14:creationId xmlns:p14="http://schemas.microsoft.com/office/powerpoint/2010/main" val="189883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Just as the burnt offering was offered daily, every morning and evening, Jesus calls us to devote ourselves daily – </a:t>
            </a:r>
            <a:r>
              <a:rPr lang="en-US" b="1" i="0" baseline="0" dirty="0" smtClean="0"/>
              <a:t>Luke 9:23</a:t>
            </a:r>
          </a:p>
          <a:p>
            <a:endParaRPr lang="en-US" i="0" baseline="0" dirty="0" smtClean="0"/>
          </a:p>
          <a:p>
            <a:r>
              <a:rPr lang="en-US" i="0" baseline="0" dirty="0" smtClean="0"/>
              <a:t>Why was the burnt offering the first of the voluntary offerings to be given? Because when you give yourself wholly to the Lord, you’ll hold nothing else back. That’s why Paul said this of the Macedonians in </a:t>
            </a:r>
            <a:r>
              <a:rPr lang="en-US" b="1" i="0" baseline="0" dirty="0" smtClean="0"/>
              <a:t>2 Cor 8:5</a:t>
            </a:r>
          </a:p>
          <a:p>
            <a:endParaRPr lang="en-US" i="0" baseline="0" dirty="0" smtClean="0"/>
          </a:p>
          <a:p>
            <a:r>
              <a:rPr lang="en-US" i="0" baseline="0" dirty="0" smtClean="0"/>
              <a:t>A living sacrifice is much more precious to God than any burnt offering, and the OT testifies to this fact: </a:t>
            </a:r>
            <a:r>
              <a:rPr lang="en-US" b="1" i="0" baseline="0" dirty="0" smtClean="0"/>
              <a:t>Hos 6:6</a:t>
            </a:r>
            <a:r>
              <a:rPr lang="en-US" b="0" i="0" baseline="0" dirty="0" smtClean="0"/>
              <a:t>; </a:t>
            </a:r>
            <a:r>
              <a:rPr lang="en-US" b="1" i="0" baseline="0" dirty="0" smtClean="0"/>
              <a:t>Psa 51:16-17</a:t>
            </a:r>
            <a:r>
              <a:rPr lang="en-US" b="0" i="0" baseline="0" dirty="0" smtClean="0"/>
              <a:t>; </a:t>
            </a:r>
            <a:r>
              <a:rPr lang="en-US" b="1" i="0" baseline="0" dirty="0" smtClean="0"/>
              <a:t>1 Sam 15:22</a:t>
            </a:r>
          </a:p>
          <a:p>
            <a:endParaRPr lang="en-US" i="0" baseline="0" dirty="0" smtClean="0"/>
          </a:p>
          <a:p>
            <a:r>
              <a:rPr lang="en-US" i="0" baseline="0" dirty="0" smtClean="0"/>
              <a:t>The burnt offering is the visual representation of the greatest commandment, loving the Lord our God with everything we are. </a:t>
            </a:r>
          </a:p>
          <a:p>
            <a:endParaRPr lang="en-US" i="0" baseline="0" dirty="0" smtClean="0"/>
          </a:p>
          <a:p>
            <a:endParaRPr lang="en-US" i="0" baseline="0" dirty="0" smtClean="0"/>
          </a:p>
          <a:p>
            <a:endParaRPr lang="en-US" i="0" baseline="0" dirty="0" smtClean="0"/>
          </a:p>
          <a:p>
            <a:endParaRPr lang="en-US" i="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10</a:t>
            </a:fld>
            <a:endParaRPr lang="en-US"/>
          </a:p>
        </p:txBody>
      </p:sp>
    </p:spTree>
    <p:extLst>
      <p:ext uri="{BB962C8B-B14F-4D97-AF65-F5344CB8AC3E}">
        <p14:creationId xmlns:p14="http://schemas.microsoft.com/office/powerpoint/2010/main" val="129857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Grain Offering – Lev 2. </a:t>
            </a:r>
            <a:r>
              <a:rPr lang="en-US" sz="1200" kern="1200" dirty="0" smtClean="0">
                <a:solidFill>
                  <a:schemeClr val="tx1"/>
                </a:solidFill>
                <a:effectLst/>
                <a:latin typeface="+mn-lt"/>
                <a:ea typeface="+mn-ea"/>
                <a:cs typeface="+mn-cs"/>
              </a:rPr>
              <a:t>The KJV</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calls it the “meat” offering, which, in the seventeenth century indicated food in general. But</a:t>
            </a:r>
            <a:r>
              <a:rPr lang="en-US" sz="1200" kern="1200" baseline="0" dirty="0" smtClean="0">
                <a:solidFill>
                  <a:schemeClr val="tx1"/>
                </a:solidFill>
                <a:effectLst/>
                <a:latin typeface="+mn-lt"/>
                <a:ea typeface="+mn-ea"/>
                <a:cs typeface="+mn-cs"/>
              </a:rPr>
              <a:t> that word’s </a:t>
            </a:r>
            <a:r>
              <a:rPr lang="en-US" sz="1200" kern="1200" dirty="0" smtClean="0">
                <a:solidFill>
                  <a:schemeClr val="tx1"/>
                </a:solidFill>
                <a:effectLst/>
                <a:latin typeface="+mn-lt"/>
                <a:ea typeface="+mn-ea"/>
                <a:cs typeface="+mn-cs"/>
              </a:rPr>
              <a:t>usage has evolved over the years</a:t>
            </a:r>
            <a:r>
              <a:rPr lang="en-US" sz="1200" kern="1200" baseline="0" dirty="0" smtClean="0">
                <a:solidFill>
                  <a:schemeClr val="tx1"/>
                </a:solidFill>
                <a:effectLst/>
                <a:latin typeface="+mn-lt"/>
                <a:ea typeface="+mn-ea"/>
                <a:cs typeface="+mn-cs"/>
              </a:rPr>
              <a:t> – “meat” now </a:t>
            </a:r>
            <a:r>
              <a:rPr lang="en-US" sz="1200" kern="1200" dirty="0" smtClean="0">
                <a:solidFill>
                  <a:schemeClr val="tx1"/>
                </a:solidFill>
                <a:effectLst/>
                <a:latin typeface="+mn-lt"/>
                <a:ea typeface="+mn-ea"/>
                <a:cs typeface="+mn-cs"/>
              </a:rPr>
              <a:t>means "flesh." Regardless,</a:t>
            </a:r>
            <a:r>
              <a:rPr lang="en-US" sz="1200" kern="1200" baseline="0" dirty="0" smtClean="0">
                <a:solidFill>
                  <a:schemeClr val="tx1"/>
                </a:solidFill>
                <a:effectLst/>
                <a:latin typeface="+mn-lt"/>
                <a:ea typeface="+mn-ea"/>
                <a:cs typeface="+mn-cs"/>
              </a:rPr>
              <a:t> what is under consideration is finely </a:t>
            </a:r>
            <a:r>
              <a:rPr lang="en-US" sz="1200" kern="1200" dirty="0" smtClean="0">
                <a:solidFill>
                  <a:schemeClr val="tx1"/>
                </a:solidFill>
                <a:effectLst/>
                <a:latin typeface="+mn-lt"/>
                <a:ea typeface="+mn-ea"/>
                <a:cs typeface="+mn-cs"/>
              </a:rPr>
              <a:t>ground flour (unless it is was an offering of</a:t>
            </a:r>
            <a:r>
              <a:rPr lang="en-US" sz="1200" kern="1200" baseline="0" dirty="0" smtClean="0">
                <a:solidFill>
                  <a:schemeClr val="tx1"/>
                </a:solidFill>
                <a:effectLst/>
                <a:latin typeface="+mn-lt"/>
                <a:ea typeface="+mn-ea"/>
                <a:cs typeface="+mn-cs"/>
              </a:rPr>
              <a:t> first fruits) and this is actually the only offering that was totally bloodless. Such flour was only fit for a king – </a:t>
            </a:r>
            <a:r>
              <a:rPr lang="en-US" sz="1200" b="1" kern="1200" baseline="0" dirty="0" smtClean="0">
                <a:solidFill>
                  <a:schemeClr val="tx1"/>
                </a:solidFill>
                <a:effectLst/>
                <a:latin typeface="+mn-lt"/>
                <a:ea typeface="+mn-ea"/>
                <a:cs typeface="+mn-cs"/>
              </a:rPr>
              <a:t>1 Kings 4:22</a:t>
            </a: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biblical days, fine flour was not something you could buy in a store. </a:t>
            </a:r>
            <a:r>
              <a:rPr lang="en-US" sz="1200" kern="1200" dirty="0" smtClean="0">
                <a:solidFill>
                  <a:schemeClr val="tx1"/>
                </a:solidFill>
                <a:effectLst/>
                <a:latin typeface="+mn-lt"/>
                <a:ea typeface="+mn-ea"/>
                <a:cs typeface="+mn-cs"/>
              </a:rPr>
              <a:t>Neither did the one who grew the grain simply run it through an electrically powered mechanical grinder</a:t>
            </a:r>
            <a:r>
              <a:rPr lang="en-US" sz="1200" kern="1200" baseline="0" dirty="0" smtClean="0">
                <a:solidFill>
                  <a:schemeClr val="tx1"/>
                </a:solidFill>
                <a:effectLst/>
                <a:latin typeface="+mn-lt"/>
                <a:ea typeface="+mn-ea"/>
                <a:cs typeface="+mn-cs"/>
              </a:rPr>
              <a:t> as such did not exist. </a:t>
            </a:r>
            <a:r>
              <a:rPr lang="en-US" sz="1200" kern="1200" dirty="0" smtClean="0">
                <a:solidFill>
                  <a:schemeClr val="tx1"/>
                </a:solidFill>
                <a:effectLst/>
                <a:latin typeface="+mn-lt"/>
                <a:ea typeface="+mn-ea"/>
                <a:cs typeface="+mn-cs"/>
              </a:rPr>
              <a:t>The flour would have been ground on a primitive grinding stone, a process which at best usually produces only a coarse flour. This was </a:t>
            </a:r>
            <a:r>
              <a:rPr lang="en-US" sz="1200" b="0" i="0" kern="1200" dirty="0" smtClean="0">
                <a:solidFill>
                  <a:schemeClr val="tx1"/>
                </a:solidFill>
                <a:effectLst/>
                <a:latin typeface="+mn-lt"/>
                <a:ea typeface="+mn-ea"/>
                <a:cs typeface="+mn-cs"/>
              </a:rPr>
              <a:t>an elongated basalt stone that was moved back and forth on a base—often called a quern. This quern was normally slightly elevated from the floor so that the woman grinding grain could kneel behind it and work with the quern sloping away from her. The picture on the top right</a:t>
            </a:r>
            <a:r>
              <a:rPr lang="en-US" sz="1200" b="0" i="0" kern="1200" baseline="0" dirty="0" smtClean="0">
                <a:solidFill>
                  <a:schemeClr val="tx1"/>
                </a:solidFill>
                <a:effectLst/>
                <a:latin typeface="+mn-lt"/>
                <a:ea typeface="+mn-ea"/>
                <a:cs typeface="+mn-cs"/>
              </a:rPr>
              <a:t> is one that was</a:t>
            </a:r>
            <a:r>
              <a:rPr lang="en-US" sz="1200" b="0" i="0" kern="1200" dirty="0" smtClean="0">
                <a:solidFill>
                  <a:schemeClr val="tx1"/>
                </a:solidFill>
                <a:effectLst/>
                <a:latin typeface="+mn-lt"/>
                <a:ea typeface="+mn-ea"/>
                <a:cs typeface="+mn-cs"/>
              </a:rPr>
              <a:t> uncovered at excavations on Tell </a:t>
            </a:r>
            <a:r>
              <a:rPr lang="en-US" sz="1200" b="0" i="0" kern="1200" dirty="0" err="1" smtClean="0">
                <a:solidFill>
                  <a:schemeClr val="tx1"/>
                </a:solidFill>
                <a:effectLst/>
                <a:latin typeface="+mn-lt"/>
                <a:ea typeface="+mn-ea"/>
                <a:cs typeface="+mn-cs"/>
              </a:rPr>
              <a:t>Halif</a:t>
            </a:r>
            <a:r>
              <a:rPr lang="en-US" sz="1200" b="0" i="0" kern="1200" dirty="0" smtClean="0">
                <a:solidFill>
                  <a:schemeClr val="tx1"/>
                </a:solidFill>
                <a:effectLst/>
                <a:latin typeface="+mn-lt"/>
                <a:ea typeface="+mn-ea"/>
                <a:cs typeface="+mn-cs"/>
              </a:rPr>
              <a:t>, though they were no longer in the original position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bottom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Point: to produce fine grain required a</a:t>
            </a:r>
            <a:r>
              <a:rPr lang="en-US" sz="1200" kern="1200" baseline="0" dirty="0" smtClean="0">
                <a:solidFill>
                  <a:schemeClr val="tx1"/>
                </a:solidFill>
                <a:effectLst/>
                <a:latin typeface="+mn-lt"/>
                <a:ea typeface="+mn-ea"/>
                <a:cs typeface="+mn-cs"/>
              </a:rPr>
              <a:t> great deal of</a:t>
            </a:r>
            <a:r>
              <a:rPr lang="en-US" sz="1200" kern="1200" dirty="0" smtClean="0">
                <a:solidFill>
                  <a:schemeClr val="tx1"/>
                </a:solidFill>
                <a:effectLst/>
                <a:latin typeface="+mn-lt"/>
                <a:ea typeface="+mn-ea"/>
                <a:cs typeface="+mn-cs"/>
              </a:rPr>
              <a:t> extra effort on the part of the Israelite.</a:t>
            </a:r>
            <a:r>
              <a:rPr lang="en-US" sz="1200" kern="1200" baseline="0" dirty="0" smtClean="0">
                <a:solidFill>
                  <a:schemeClr val="tx1"/>
                </a:solidFill>
                <a:effectLst/>
                <a:latin typeface="+mn-lt"/>
                <a:ea typeface="+mn-ea"/>
                <a:cs typeface="+mn-cs"/>
              </a:rPr>
              <a:t> It was a sacrifice. </a:t>
            </a:r>
            <a:endParaRPr lang="en-US"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11</a:t>
            </a:fld>
            <a:endParaRPr lang="en-US"/>
          </a:p>
        </p:txBody>
      </p:sp>
    </p:spTree>
    <p:extLst>
      <p:ext uri="{BB962C8B-B14F-4D97-AF65-F5344CB8AC3E}">
        <p14:creationId xmlns:p14="http://schemas.microsoft.com/office/powerpoint/2010/main" val="186791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Lev 2 informs us that the fine flour could be given directly or it could be baked into loaves prepared in an oven or on a flat iron plate. Only if the grain offering was incumbent of the first fruits could the fresh heads be offered without it being finely ground. In this case, the form was in groats and the fresh ears would be roasted by fire or the dried grains coarsely rubbed or crushed.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when it was offered, it was divided into two separate portions. The first portion is called the “memorial” portion which is when the priest would take a handful of the grain and offer by fire to the Lord. So in one sense, the offering was a gift to God in which the offerer is giving over the fruit of his labor. But the vast majority of it was given to the priest, which was to be consumed, and this means this offering was primarily intended for man. Yet despite this, Lev 2:1 still says the entire offering was “to the Lord.” Keep this point in mind for when we start dissecting the meaning of this particular offering. God considered this provision for the priests as “a thing most holy”. And because of this, that portion for the priesthood had to be eaten in the inner court, a holy place, to prevent it from getting defiled.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Lev 2 mentions three things to be added to the grain and two things expressly forbidden. The things to be added were oil, salt, and frankincense, which signify things we’ll discuss later. And if God had simply left it at oil, salt, and frankincense, it would be true that there would no authority to add anything else. But the Lord explicitly forbids leaven and honey. The fact he specifically forbids these things seems to suggest that He expected the Jews to grasp the spiritual significance of this offering.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12</a:t>
            </a:fld>
            <a:endParaRPr lang="en-US"/>
          </a:p>
        </p:txBody>
      </p:sp>
    </p:spTree>
    <p:extLst>
      <p:ext uri="{BB962C8B-B14F-4D97-AF65-F5344CB8AC3E}">
        <p14:creationId xmlns:p14="http://schemas.microsoft.com/office/powerpoint/2010/main" val="63397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rPr>
              <a:t>Now, what is the significance of this offering? Consider what Lev 17:14 says about blood – </a:t>
            </a:r>
            <a:r>
              <a:rPr lang="en-US" b="1" baseline="0" dirty="0" smtClean="0">
                <a:latin typeface="+mn-lt"/>
              </a:rPr>
              <a:t>Lev 17:14a</a:t>
            </a:r>
            <a:r>
              <a:rPr lang="en-US" baseline="0" dirty="0" smtClean="0">
                <a:latin typeface="+mn-lt"/>
              </a:rPr>
              <a:t> – “</a:t>
            </a:r>
            <a:r>
              <a:rPr lang="en-US" sz="1200" dirty="0" smtClean="0">
                <a:latin typeface="+mn-lt"/>
              </a:rPr>
              <a:t>For as for the life of all flesh, its blood is identified with its life…</a:t>
            </a:r>
            <a:r>
              <a:rPr lang="en-US" baseline="0" dirty="0" smtClean="0">
                <a:latin typeface="+mn-lt"/>
              </a:rPr>
              <a:t>”. </a:t>
            </a:r>
            <a:r>
              <a:rPr lang="en-US" i="0" baseline="0" dirty="0" smtClean="0">
                <a:latin typeface="+mn-lt"/>
              </a:rPr>
              <a:t>When you combine this with God’s command not to eat blood in Gen 9, it is heavily implied that blood belongs to God because all life belongs to God. Contrast this with what God has given to man – </a:t>
            </a:r>
            <a:r>
              <a:rPr lang="en-US" b="1" i="0" baseline="0" dirty="0" smtClean="0">
                <a:latin typeface="+mn-lt"/>
              </a:rPr>
              <a:t>Gen 1:29</a:t>
            </a:r>
            <a:r>
              <a:rPr lang="en-US" i="0" baseline="0" dirty="0" smtClean="0">
                <a:latin typeface="+mn-lt"/>
              </a:rPr>
              <a:t> – “</a:t>
            </a:r>
            <a:r>
              <a:rPr lang="en-US" sz="1200" b="0" i="0" kern="1200" dirty="0" smtClean="0">
                <a:solidFill>
                  <a:schemeClr val="tx1"/>
                </a:solidFill>
                <a:effectLst/>
                <a:latin typeface="+mn-lt"/>
                <a:ea typeface="+mn-ea"/>
                <a:cs typeface="+mn-cs"/>
              </a:rPr>
              <a:t>Then God said, ‘Behold, I have given you every plant yielding seed that is on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surface of all the earth, and every tree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has fruit yielding seed; it shall be food for you</a:t>
            </a:r>
            <a:r>
              <a:rPr lang="en-US" sz="1200" b="0" i="0" kern="1200" baseline="0" dirty="0" smtClean="0">
                <a:solidFill>
                  <a:schemeClr val="tx1"/>
                </a:solidFill>
                <a:effectLst/>
                <a:latin typeface="+mn-lt"/>
                <a:ea typeface="+mn-ea"/>
                <a:cs typeface="+mn-cs"/>
              </a:rPr>
              <a:t>’”. So blood symbolizes what we owe God, but the grain, oil, frankincense, salt, all this is the fruit of the earth and symbolizes what we owe man. Both are duties of man, but one is a surrender to God, and another one is a fulfillment of our duty toward man. So if the burnt offering is loving the Lord with all our heart, mind, soul, and strength, what might the grain offering represent?</a:t>
            </a:r>
            <a:endParaRPr lang="en-US" i="0" baseline="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13</a:t>
            </a:fld>
            <a:endParaRPr lang="en-US"/>
          </a:p>
        </p:txBody>
      </p:sp>
    </p:spTree>
    <p:extLst>
      <p:ext uri="{BB962C8B-B14F-4D97-AF65-F5344CB8AC3E}">
        <p14:creationId xmlns:p14="http://schemas.microsoft.com/office/powerpoint/2010/main" val="131289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grain offering corresponds to l</a:t>
            </a:r>
            <a:r>
              <a:rPr lang="en-US" sz="1200" b="0" i="0" kern="1200" baseline="0" dirty="0" smtClean="0">
                <a:solidFill>
                  <a:schemeClr val="tx1"/>
                </a:solidFill>
                <a:effectLst/>
                <a:latin typeface="+mn-lt"/>
                <a:ea typeface="+mn-ea"/>
                <a:cs typeface="+mn-cs"/>
              </a:rPr>
              <a:t>oving our neighbor as ourselves. In the burnt offering, we’re surrendering ourselves solely to God. Just as the two greatest commands belong together, so do the burnt offering and the grain offering. But there is order to the two also isn’t there? </a:t>
            </a:r>
            <a:r>
              <a:rPr lang="en-US" sz="1200" b="1" i="0" kern="1200" baseline="0" dirty="0" smtClean="0">
                <a:solidFill>
                  <a:schemeClr val="tx1"/>
                </a:solidFill>
                <a:effectLst/>
                <a:latin typeface="+mn-lt"/>
                <a:ea typeface="+mn-ea"/>
                <a:cs typeface="+mn-cs"/>
              </a:rPr>
              <a:t>Num 29:6a</a:t>
            </a:r>
            <a:r>
              <a:rPr lang="en-US" sz="1200" b="0" i="0" kern="1200" baseline="0" dirty="0" smtClean="0">
                <a:solidFill>
                  <a:schemeClr val="tx1"/>
                </a:solidFill>
                <a:effectLst/>
                <a:latin typeface="+mn-lt"/>
                <a:ea typeface="+mn-ea"/>
                <a:cs typeface="+mn-cs"/>
              </a:rPr>
              <a:t> – The word “its” appears twice </a:t>
            </a:r>
            <a:r>
              <a:rPr lang="en-US" sz="1200" kern="1200" dirty="0" smtClean="0">
                <a:solidFill>
                  <a:schemeClr val="tx1"/>
                </a:solidFill>
                <a:effectLst/>
                <a:latin typeface="+mn-lt"/>
                <a:ea typeface="+mn-ea"/>
                <a:cs typeface="+mn-cs"/>
              </a:rPr>
              <a:t>which means that the grain offering belongs to the burnt offering</a:t>
            </a:r>
            <a:r>
              <a:rPr lang="en-US" sz="1200" kern="1200" baseline="0" dirty="0" smtClean="0">
                <a:solidFill>
                  <a:schemeClr val="tx1"/>
                </a:solidFill>
                <a:effectLst/>
                <a:latin typeface="+mn-lt"/>
                <a:ea typeface="+mn-ea"/>
                <a:cs typeface="+mn-cs"/>
              </a:rPr>
              <a:t> and they were</a:t>
            </a:r>
            <a:r>
              <a:rPr lang="en-US" sz="1200" kern="1200" dirty="0" smtClean="0">
                <a:solidFill>
                  <a:schemeClr val="tx1"/>
                </a:solidFill>
                <a:effectLst/>
                <a:latin typeface="+mn-lt"/>
                <a:ea typeface="+mn-ea"/>
                <a:cs typeface="+mn-cs"/>
              </a:rPr>
              <a:t> were offered together. Though the burnt offering may appear to be the "greater" of the two, one is incomplete without the other, even as the two great commandments go together. In each case, one shows man doing his duty to God, the other, his duty to man. The NT also conveys this same idea in </a:t>
            </a:r>
            <a:r>
              <a:rPr lang="en-US" sz="1200" b="1" kern="1200" dirty="0" smtClean="0">
                <a:solidFill>
                  <a:schemeClr val="tx1"/>
                </a:solidFill>
                <a:effectLst/>
                <a:latin typeface="+mn-lt"/>
                <a:ea typeface="+mn-ea"/>
                <a:cs typeface="+mn-cs"/>
              </a:rPr>
              <a:t>1 John 4:20-21</a:t>
            </a:r>
            <a:r>
              <a:rPr lang="en-US" sz="1200" kern="1200" dirty="0" smtClean="0">
                <a:solidFill>
                  <a:schemeClr val="tx1"/>
                </a:solidFill>
                <a:effectLst/>
                <a:latin typeface="+mn-lt"/>
                <a:ea typeface="+mn-ea"/>
                <a:cs typeface="+mn-cs"/>
              </a:rPr>
              <a:t> – In other words, the two must go together. The burnt offering is the greater of the two, but its not complete without its grain offering</a:t>
            </a:r>
            <a:r>
              <a:rPr lang="en-US" sz="1200" kern="1200" baseline="0" dirty="0" smtClean="0">
                <a:solidFill>
                  <a:schemeClr val="tx1"/>
                </a:solidFill>
                <a:effectLst/>
                <a:latin typeface="+mn-lt"/>
                <a:ea typeface="+mn-ea"/>
                <a:cs typeface="+mn-cs"/>
              </a:rPr>
              <a:t> and the grain offering isn’t complete without its burnt offering. No surrendering in our duty to man will matter to God unless we’ve first surrendered ourselves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Could this be why God did not accept Cain’s offering but did accept Abel’s? It’s not that the offering of the ground is not acceptable in certain contexts, but it may very well be that he did not offer a burnt offering first. </a:t>
            </a:r>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14</a:t>
            </a:fld>
            <a:endParaRPr lang="en-US"/>
          </a:p>
        </p:txBody>
      </p:sp>
    </p:spTree>
    <p:extLst>
      <p:ext uri="{BB962C8B-B14F-4D97-AF65-F5344CB8AC3E}">
        <p14:creationId xmlns:p14="http://schemas.microsoft.com/office/powerpoint/2010/main" val="171272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a:t>
            </a:r>
            <a:r>
              <a:rPr lang="en-US" b="1" baseline="0" dirty="0" smtClean="0"/>
              <a:t>Lev 2:13</a:t>
            </a:r>
            <a:r>
              <a:rPr lang="en-US" b="0" baseline="0" dirty="0" smtClean="0"/>
              <a:t>, God says that the reason for adding salt is “so that the salt of the covenant of your God shall not be lacking from your grain offering.” This phraseology</a:t>
            </a:r>
            <a:r>
              <a:rPr lang="en-US" baseline="0" dirty="0" smtClean="0"/>
              <a:t> is used two other times in scripture. It is also applied directly to the Levites in </a:t>
            </a:r>
            <a:r>
              <a:rPr lang="en-US" b="1" baseline="0" dirty="0" smtClean="0"/>
              <a:t>Num 18:19</a:t>
            </a:r>
            <a:r>
              <a:rPr lang="en-US" baseline="0" dirty="0" smtClean="0"/>
              <a:t>, as a way to stress to them that though they would not receive a land inheritance as would the other tribes, God would be their inheritance and they could be sure He would see to it that they were provided for through the portions of these sacrifices. Then in </a:t>
            </a:r>
            <a:r>
              <a:rPr lang="en-US" b="1" baseline="0" dirty="0" smtClean="0"/>
              <a:t>2 Chron 13:5</a:t>
            </a:r>
            <a:r>
              <a:rPr lang="en-US" baseline="0" dirty="0" smtClean="0"/>
              <a:t>, King Abijah uses this phrase out of nowhere when he relays to Jeroboam that God’s “covenant of salt” with David and his descendants ensured David would always have someone in his line on the throne. These two verses help us to understand why it was used in Lev 2, that what is being stressed is salt’s ability to preserve from corruption, or more specifically, </a:t>
            </a:r>
            <a:r>
              <a:rPr lang="en-US" u="sng" baseline="0" dirty="0" smtClean="0"/>
              <a:t>endurance</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So when Jesus tells Christians in Matt 5:13 that we are the salt of the Earth, the symbolism should not be lost on us. He desires His disciples to be a preserving force in this world by which others would come to the gospel and that </a:t>
            </a:r>
            <a:r>
              <a:rPr lang="en-US" i="0" baseline="0" dirty="0" smtClean="0"/>
              <a:t>suggests </a:t>
            </a:r>
            <a:r>
              <a:rPr lang="en-US" i="0" u="sng" baseline="0" dirty="0" smtClean="0"/>
              <a:t>endurance</a:t>
            </a:r>
            <a:r>
              <a:rPr lang="en-US" i="0" u="none" baseline="0" dirty="0" smtClean="0"/>
              <a:t> and that is the level by which our devotion toward man should be</a:t>
            </a:r>
            <a:r>
              <a:rPr lang="en-US" i="0" baseline="0" dirty="0" smtClean="0"/>
              <a:t>. Consider other teachings on this – </a:t>
            </a:r>
            <a:r>
              <a:rPr lang="en-US" b="1" i="0" baseline="0" dirty="0" smtClean="0"/>
              <a:t>1 Cor 13:7d; Prov 17:17a; 2 Tim 2:10a</a:t>
            </a:r>
            <a:r>
              <a:rPr lang="en-US" b="0" i="0" baseline="0" dirty="0" smtClean="0"/>
              <a:t> –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our quest to observe the second greatest commandment, </a:t>
            </a:r>
            <a:r>
              <a:rPr lang="en-US" sz="1200" kern="1200" dirty="0" smtClean="0">
                <a:solidFill>
                  <a:schemeClr val="tx1"/>
                </a:solidFill>
                <a:effectLst/>
                <a:latin typeface="+mn-lt"/>
                <a:ea typeface="+mn-ea"/>
                <a:cs typeface="+mn-cs"/>
              </a:rPr>
              <a:t>God is urging an</a:t>
            </a:r>
            <a:r>
              <a:rPr lang="en-US" sz="1200" kern="1200" baseline="0" dirty="0" smtClean="0">
                <a:solidFill>
                  <a:schemeClr val="tx1"/>
                </a:solidFill>
                <a:effectLst/>
                <a:latin typeface="+mn-lt"/>
                <a:ea typeface="+mn-ea"/>
                <a:cs typeface="+mn-cs"/>
              </a:rPr>
              <a:t> enduring love toward man</a:t>
            </a:r>
            <a:r>
              <a:rPr lang="en-US" sz="1200" kern="1200" dirty="0" smtClean="0">
                <a:solidFill>
                  <a:schemeClr val="tx1"/>
                </a:solidFill>
                <a:effectLst/>
                <a:latin typeface="+mn-lt"/>
                <a:ea typeface="+mn-ea"/>
                <a:cs typeface="+mn-cs"/>
              </a:rPr>
              <a:t> no matter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hard it might be. </a:t>
            </a:r>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15</a:t>
            </a:fld>
            <a:endParaRPr lang="en-US"/>
          </a:p>
        </p:txBody>
      </p:sp>
    </p:spTree>
    <p:extLst>
      <p:ext uri="{BB962C8B-B14F-4D97-AF65-F5344CB8AC3E}">
        <p14:creationId xmlns:p14="http://schemas.microsoft.com/office/powerpoint/2010/main" val="6092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mn-lt"/>
              </a:rPr>
              <a:t>Leaven, on the other hand, stands in contrast to the enduring nature of salt. When you introduce leaven into a substance, it produces fermentation and corruption, and that “spoils” everything, pun intended. This is exactly how the NT uses it – </a:t>
            </a:r>
            <a:r>
              <a:rPr lang="en-US" sz="1200" b="1" dirty="0" smtClean="0">
                <a:latin typeface="+mn-lt"/>
              </a:rPr>
              <a:t>Matt 16:6; 1 Cor 5:6-8</a:t>
            </a:r>
            <a:r>
              <a:rPr lang="en-US" sz="1200" b="0" dirty="0" smtClean="0">
                <a:latin typeface="+mn-lt"/>
              </a:rPr>
              <a:t> – notice what unleavened bread produces – “sincerity and truth”, meaning</a:t>
            </a:r>
            <a:r>
              <a:rPr lang="en-US" sz="1200" b="0" baseline="0" dirty="0" smtClean="0">
                <a:latin typeface="+mn-lt"/>
              </a:rPr>
              <a:t> its real, not fake.</a:t>
            </a:r>
            <a:endParaRPr lang="en-US" sz="1200" b="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mn-lt"/>
              </a:rPr>
              <a:t>Deut 16:3 even calls leavened bread the “bread of affliction” and that may be a symbol of what they endured in Egypt rather than the predominant meaning. But the bible continuously signifies leaven as wickedness, malice, and hypocrisy, and those things are directly opposed to the graces of honesty, love, and sincerity – </a:t>
            </a:r>
            <a:r>
              <a:rPr lang="en-US" sz="1200" b="1" dirty="0" smtClean="0">
                <a:solidFill>
                  <a:srgbClr val="000000"/>
                </a:solidFill>
                <a:latin typeface="+mn-lt"/>
              </a:rPr>
              <a:t>Rom 12:9a</a:t>
            </a:r>
            <a:r>
              <a:rPr lang="en-US" sz="1200" b="0" dirty="0" smtClean="0">
                <a:solidFill>
                  <a:srgbClr val="000000"/>
                </a:solidFill>
                <a:latin typeface="+mn-lt"/>
              </a:rPr>
              <a:t>; </a:t>
            </a:r>
            <a:r>
              <a:rPr lang="en-US" sz="1200" b="1" dirty="0" smtClean="0">
                <a:latin typeface="+mn-lt"/>
              </a:rPr>
              <a:t>Eph 4:25</a:t>
            </a:r>
            <a:r>
              <a:rPr lang="en-US" sz="1200" b="0" dirty="0" smtClean="0">
                <a:latin typeface="+mn-lt"/>
              </a:rPr>
              <a:t>;</a:t>
            </a:r>
            <a:r>
              <a:rPr lang="en-US" sz="1200" b="0" baseline="0" dirty="0" smtClean="0">
                <a:latin typeface="+mn-lt"/>
              </a:rPr>
              <a:t> </a:t>
            </a:r>
            <a:r>
              <a:rPr lang="en-US" sz="1200" b="1" dirty="0" smtClean="0">
                <a:solidFill>
                  <a:srgbClr val="000000"/>
                </a:solidFill>
                <a:latin typeface="+mn-lt"/>
              </a:rPr>
              <a:t>Col 3:8</a:t>
            </a:r>
            <a:endParaRPr lang="en-US" sz="1200" dirty="0" smtClean="0">
              <a:solidFill>
                <a:srgbClr val="000000"/>
              </a:solidFill>
              <a:latin typeface="+mn-lt"/>
            </a:endParaRPr>
          </a:p>
          <a:p>
            <a:endParaRPr lang="en-US" sz="1200" dirty="0" smtClean="0">
              <a:solidFill>
                <a:srgbClr val="000000"/>
              </a:solidFill>
              <a:latin typeface="+mn-lt"/>
            </a:endParaRPr>
          </a:p>
          <a:p>
            <a:r>
              <a:rPr lang="en-US" sz="1200" dirty="0" smtClean="0">
                <a:solidFill>
                  <a:srgbClr val="000000"/>
                </a:solidFill>
                <a:latin typeface="+mn-lt"/>
              </a:rPr>
              <a:t>Now interestingly, the first fruit grain offerings could be baked with leaven (Lev 23:17,20) but they were waved before God rather than burned, which probably</a:t>
            </a:r>
            <a:r>
              <a:rPr lang="en-US" sz="1200" baseline="0" dirty="0" smtClean="0">
                <a:solidFill>
                  <a:srgbClr val="000000"/>
                </a:solidFill>
                <a:latin typeface="+mn-lt"/>
              </a:rPr>
              <a:t> indicates the presence of sin. It is possible this signifies that most of our offerings to God are mixed with some presence of sin. But not this offering, not the grain offering. </a:t>
            </a:r>
            <a:endParaRPr lang="en-US"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16</a:t>
            </a:fld>
            <a:endParaRPr lang="en-US"/>
          </a:p>
        </p:txBody>
      </p:sp>
    </p:spTree>
    <p:extLst>
      <p:ext uri="{BB962C8B-B14F-4D97-AF65-F5344CB8AC3E}">
        <p14:creationId xmlns:p14="http://schemas.microsoft.com/office/powerpoint/2010/main" val="28709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mn-lt"/>
              </a:rPr>
              <a:t>They also added frankincense. Remember that the successful completion of the burnt offering is declared to be a soothing aroma, nearly 40 times, which represents God’s satisfaction when we fully surrender ourselves to Him. Frankincense contributes to this satisfaction since the grain offering always accompanies the burnt offering. The bible depicts frankincense as a symbol of prayer: </a:t>
            </a:r>
            <a:r>
              <a:rPr lang="en-US" sz="1200" b="1" dirty="0" smtClean="0">
                <a:latin typeface="+mn-lt"/>
              </a:rPr>
              <a:t>Rev 5:8; Psa 141:2; Luke 1:10</a:t>
            </a:r>
            <a:endParaRPr lang="en-US" sz="1200" b="0" dirty="0" smtClean="0">
              <a:latin typeface="+mn-lt"/>
            </a:endParaRPr>
          </a:p>
          <a:p>
            <a:endParaRPr lang="en-US" i="0" baseline="0" dirty="0" smtClean="0">
              <a:latin typeface="+mn-lt"/>
            </a:endParaRPr>
          </a:p>
          <a:p>
            <a:r>
              <a:rPr lang="en-US" i="0" baseline="0" dirty="0" smtClean="0">
                <a:latin typeface="+mn-lt"/>
              </a:rPr>
              <a:t>How does this relate to loving our neighbor as ourselves? </a:t>
            </a:r>
            <a:r>
              <a:rPr lang="en-US" i="0" u="sng" baseline="0" dirty="0" smtClean="0">
                <a:latin typeface="+mn-lt"/>
              </a:rPr>
              <a:t>Frankincense does not release its greatest fragrance until heat is applied</a:t>
            </a:r>
            <a:r>
              <a:rPr lang="en-US" i="0" baseline="0" dirty="0" smtClean="0">
                <a:latin typeface="+mn-lt"/>
              </a:rPr>
              <a:t>. Therefore the frankincense likely signifies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prayerful attitude of a</a:t>
            </a:r>
            <a:r>
              <a:rPr lang="en-US" sz="1200" kern="1200" dirty="0" smtClean="0">
                <a:solidFill>
                  <a:schemeClr val="tx1"/>
                </a:solidFill>
                <a:effectLst/>
                <a:latin typeface="+mn-lt"/>
                <a:ea typeface="+mn-ea"/>
                <a:cs typeface="+mn-cs"/>
              </a:rPr>
              <a:t> person</a:t>
            </a:r>
            <a:r>
              <a:rPr lang="en-US" sz="1200" kern="1200" baseline="0" dirty="0" smtClean="0">
                <a:solidFill>
                  <a:schemeClr val="tx1"/>
                </a:solidFill>
                <a:effectLst/>
                <a:latin typeface="+mn-lt"/>
                <a:ea typeface="+mn-ea"/>
                <a:cs typeface="+mn-cs"/>
              </a:rPr>
              <a:t> as he encounters the regular trials that are incumbent with fulfilling the second greatest commandment. </a:t>
            </a:r>
            <a:r>
              <a:rPr lang="en-US" sz="1200" kern="1200" dirty="0" smtClean="0">
                <a:solidFill>
                  <a:schemeClr val="tx1"/>
                </a:solidFill>
                <a:effectLst/>
                <a:latin typeface="+mn-lt"/>
                <a:ea typeface="+mn-ea"/>
                <a:cs typeface="+mn-cs"/>
              </a:rPr>
              <a:t>Frankincense represents the pleasant satisfaction God experiences when His children prayerfully endure the hardships of unstinting service toward our neighbors</a:t>
            </a:r>
            <a:r>
              <a:rPr lang="en-US" sz="1200" kern="1200" baseline="0" dirty="0" smtClean="0">
                <a:solidFill>
                  <a:schemeClr val="tx1"/>
                </a:solidFill>
                <a:effectLst/>
                <a:latin typeface="+mn-lt"/>
                <a:ea typeface="+mn-ea"/>
                <a:cs typeface="+mn-cs"/>
              </a:rPr>
              <a:t> and our brothers and sisters in Christ. </a:t>
            </a:r>
            <a:r>
              <a:rPr lang="en-US" sz="1200" b="1" dirty="0" smtClean="0">
                <a:latin typeface="+mn-lt"/>
              </a:rPr>
              <a:t>Matt 5:44</a:t>
            </a:r>
            <a:r>
              <a:rPr lang="en-US" sz="1200" b="0" dirty="0" smtClean="0">
                <a:latin typeface="+mn-lt"/>
              </a:rPr>
              <a:t>; </a:t>
            </a:r>
            <a:r>
              <a:rPr lang="en-US" sz="1200" b="1" dirty="0" smtClean="0">
                <a:latin typeface="+mn-lt"/>
              </a:rPr>
              <a:t>Luke 6:28</a:t>
            </a:r>
            <a:r>
              <a:rPr lang="en-US" sz="1200" b="0" dirty="0" smtClean="0">
                <a:latin typeface="+mn-lt"/>
              </a:rPr>
              <a:t>. We’re prayerfully</a:t>
            </a:r>
            <a:r>
              <a:rPr lang="en-US" sz="1200" b="0" baseline="0" dirty="0" smtClean="0">
                <a:latin typeface="+mn-lt"/>
              </a:rPr>
              <a:t> enduring hardship, not grumbling complaining – </a:t>
            </a:r>
            <a:r>
              <a:rPr lang="en-US" sz="1200" b="1" dirty="0" smtClean="0">
                <a:latin typeface="+mn-lt"/>
              </a:rPr>
              <a:t>Phil 2:14</a:t>
            </a:r>
            <a:r>
              <a:rPr lang="en-US" sz="1200" b="0" baseline="0" dirty="0" smtClean="0">
                <a:latin typeface="+mn-lt"/>
              </a:rPr>
              <a:t> – Loving is hard but this is not the response God wants!</a:t>
            </a:r>
            <a:endParaRPr lang="en-US" sz="1200" dirty="0" smtClean="0">
              <a:latin typeface="+mn-lt"/>
            </a:endParaRPr>
          </a:p>
          <a:p>
            <a:endParaRPr lang="en-US" sz="1200" i="0" baseline="0" dirty="0" smtClean="0">
              <a:latin typeface="+mn-lt"/>
            </a:endParaRPr>
          </a:p>
          <a:p>
            <a:r>
              <a:rPr lang="en-US" sz="1200" i="0" baseline="0" dirty="0" smtClean="0">
                <a:latin typeface="+mn-lt"/>
              </a:rPr>
              <a:t>Why did Jesus tell us that reconciliation with a brother is more important than our sacrificial offering? (Matt 5:23-26). Because it corrupts the meaning behind the offering!</a:t>
            </a:r>
            <a:endParaRPr lang="en-US" i="0" baseline="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17</a:t>
            </a:fld>
            <a:endParaRPr lang="en-US"/>
          </a:p>
        </p:txBody>
      </p:sp>
    </p:spTree>
    <p:extLst>
      <p:ext uri="{BB962C8B-B14F-4D97-AF65-F5344CB8AC3E}">
        <p14:creationId xmlns:p14="http://schemas.microsoft.com/office/powerpoint/2010/main" val="147541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rPr>
              <a:t>Why</a:t>
            </a:r>
            <a:r>
              <a:rPr lang="en-US" sz="1200" baseline="0" dirty="0" smtClean="0">
                <a:solidFill>
                  <a:srgbClr val="000000"/>
                </a:solidFill>
                <a:latin typeface="+mn-lt"/>
              </a:rPr>
              <a:t> is</a:t>
            </a:r>
            <a:r>
              <a:rPr lang="en-US" sz="1200" dirty="0" smtClean="0">
                <a:solidFill>
                  <a:srgbClr val="000000"/>
                </a:solidFill>
                <a:latin typeface="+mn-lt"/>
              </a:rPr>
              <a:t> honey explicitly</a:t>
            </a:r>
            <a:r>
              <a:rPr lang="en-US" sz="1200" baseline="0" dirty="0" smtClean="0">
                <a:solidFill>
                  <a:srgbClr val="000000"/>
                </a:solidFill>
                <a:latin typeface="+mn-lt"/>
              </a:rPr>
              <a:t> forbidden? It could be because it is a type of leaven. But there may be another reason. Honey is symbolic of sweetness, and it is used positively in scripture, even in reference to the word of God: </a:t>
            </a:r>
            <a:r>
              <a:rPr lang="en-US" sz="1200" b="1" dirty="0" smtClean="0">
                <a:latin typeface="+mn-lt"/>
              </a:rPr>
              <a:t>Psa 19:10</a:t>
            </a:r>
            <a:r>
              <a:rPr lang="en-US" sz="1200" b="0" dirty="0" smtClean="0">
                <a:latin typeface="+mn-lt"/>
              </a:rPr>
              <a:t>;</a:t>
            </a:r>
            <a:r>
              <a:rPr lang="en-US" sz="1200" b="0" baseline="0" dirty="0" smtClean="0">
                <a:latin typeface="+mn-lt"/>
              </a:rPr>
              <a:t> </a:t>
            </a:r>
            <a:r>
              <a:rPr lang="en-US" sz="1200" b="1" dirty="0" smtClean="0">
                <a:latin typeface="+mn-lt"/>
              </a:rPr>
              <a:t>Psa 119:103</a:t>
            </a:r>
            <a:r>
              <a:rPr lang="en-US" sz="1200" b="0" dirty="0" smtClean="0">
                <a:latin typeface="+mn-lt"/>
              </a:rPr>
              <a:t>.</a:t>
            </a:r>
            <a:r>
              <a:rPr lang="en-US" sz="1200" b="0" baseline="0" dirty="0" smtClean="0">
                <a:latin typeface="+mn-lt"/>
              </a:rPr>
              <a:t> </a:t>
            </a:r>
            <a:r>
              <a:rPr lang="en-US" sz="1200" baseline="0" dirty="0" smtClean="0">
                <a:solidFill>
                  <a:srgbClr val="000000"/>
                </a:solidFill>
                <a:latin typeface="+mn-lt"/>
              </a:rPr>
              <a:t>But notice what the proverb writer says in </a:t>
            </a:r>
            <a:r>
              <a:rPr lang="en-US" sz="1200" b="1" dirty="0" smtClean="0">
                <a:latin typeface="+mn-lt"/>
              </a:rPr>
              <a:t>Prov 5:3</a:t>
            </a:r>
            <a:r>
              <a:rPr lang="en-US" sz="1200" b="0" dirty="0" smtClean="0">
                <a:latin typeface="+mn-lt"/>
              </a:rPr>
              <a:t>.</a:t>
            </a:r>
            <a:r>
              <a:rPr lang="en-US" sz="1200" b="0" baseline="0" dirty="0" smtClean="0">
                <a:solidFill>
                  <a:srgbClr val="000000"/>
                </a:solidFill>
                <a:latin typeface="+mn-lt"/>
              </a:rPr>
              <a:t> </a:t>
            </a:r>
            <a:r>
              <a:rPr lang="en-US" sz="1200" baseline="0" dirty="0" smtClean="0">
                <a:solidFill>
                  <a:srgbClr val="000000"/>
                </a:solidFill>
                <a:latin typeface="+mn-lt"/>
              </a:rPr>
              <a:t>What might be the point of this prohibition?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mn-lt"/>
              </a:rPr>
              <a:t>Honey reacts to heat in the exact opposite way that frankincense does. Frankincense releases its greatest fragrance when put to the fire, but heat corrupts, breaks down, and destroys honey. So it could be that honey is referring to man’s appetites and fancies, in regards to his relationships and “duty” to man. Our love toward our fellow man cannot be accompanied by our sinful lusts and pleasures because it causes us to be partial, flatterers, and manipulators. We then become people who withhold from someone what they need because we’re only giving them what they want – </a:t>
            </a:r>
            <a:r>
              <a:rPr lang="en-US" sz="1200" b="1" dirty="0" smtClean="0">
                <a:solidFill>
                  <a:srgbClr val="000000"/>
                </a:solidFill>
                <a:latin typeface="+mn-lt"/>
              </a:rPr>
              <a:t>2 Cor 7:8</a:t>
            </a:r>
            <a:r>
              <a:rPr lang="en-US" sz="1200" b="0" dirty="0" smtClean="0">
                <a:solidFill>
                  <a:srgbClr val="000000"/>
                </a:solidFill>
                <a:latin typeface="+mn-lt"/>
              </a:rPr>
              <a:t>;</a:t>
            </a:r>
            <a:r>
              <a:rPr lang="en-US" sz="1200" b="0" baseline="0" dirty="0" smtClean="0">
                <a:solidFill>
                  <a:srgbClr val="000000"/>
                </a:solidFill>
                <a:latin typeface="+mn-lt"/>
              </a:rPr>
              <a:t> </a:t>
            </a:r>
            <a:r>
              <a:rPr lang="en-US" sz="1200" b="1" dirty="0" smtClean="0">
                <a:solidFill>
                  <a:srgbClr val="000000"/>
                </a:solidFill>
                <a:latin typeface="+mn-lt"/>
              </a:rPr>
              <a:t>Prov 27:6</a:t>
            </a:r>
            <a:r>
              <a:rPr lang="en-US" sz="1200" b="0" dirty="0" smtClean="0">
                <a:solidFill>
                  <a:srgbClr val="000000"/>
                </a:solidFill>
                <a:latin typeface="+mn-lt"/>
              </a:rPr>
              <a:t>;</a:t>
            </a:r>
            <a:r>
              <a:rPr lang="en-US" sz="1200" b="0" baseline="0" dirty="0" smtClean="0">
                <a:solidFill>
                  <a:srgbClr val="000000"/>
                </a:solidFill>
                <a:latin typeface="+mn-lt"/>
              </a:rPr>
              <a:t> </a:t>
            </a:r>
            <a:r>
              <a:rPr lang="en-US" sz="1200" b="1" dirty="0" smtClean="0">
                <a:solidFill>
                  <a:srgbClr val="000000"/>
                </a:solidFill>
                <a:latin typeface="+mn-lt"/>
              </a:rPr>
              <a:t>Prov 28:23</a:t>
            </a:r>
            <a:r>
              <a:rPr lang="en-US" sz="1200" b="0" baseline="0" dirty="0" smtClean="0">
                <a:solidFill>
                  <a:srgbClr val="000000"/>
                </a:solidFill>
                <a:latin typeface="+mn-lt"/>
              </a:rPr>
              <a:t> – </a:t>
            </a:r>
            <a:r>
              <a:rPr lang="en-US" sz="1200" baseline="0" dirty="0" smtClean="0">
                <a:solidFill>
                  <a:srgbClr val="000000"/>
                </a:solidFill>
                <a:latin typeface="+mn-lt"/>
              </a:rPr>
              <a:t>And so, our love may not always be accompanied by “sweetness” and as a result we should expect the response to this kind of love to be bitter and include reproach and afflictions and persecutions. But real love doesn’t make it about what we need, but about what the other person needs and they may be why God explicitly forbid this here. </a:t>
            </a:r>
            <a:endParaRPr lang="en-US" sz="12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18</a:t>
            </a:fld>
            <a:endParaRPr lang="en-US"/>
          </a:p>
        </p:txBody>
      </p:sp>
    </p:spTree>
    <p:extLst>
      <p:ext uri="{BB962C8B-B14F-4D97-AF65-F5344CB8AC3E}">
        <p14:creationId xmlns:p14="http://schemas.microsoft.com/office/powerpoint/2010/main" val="406680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rPr>
              <a:t>The oil signifies the Holy Spirit, which is the power, the ability, and our drive for fulfilling our duty to love our neighbor as ourselves. </a:t>
            </a:r>
            <a:r>
              <a:rPr lang="en-US" sz="1200" b="1" dirty="0" smtClean="0">
                <a:latin typeface="+mn-lt"/>
              </a:rPr>
              <a:t>Zech 4:2-6</a:t>
            </a:r>
            <a:r>
              <a:rPr lang="en-US" sz="1200" b="0" baseline="0" dirty="0" smtClean="0">
                <a:latin typeface="+mn-lt"/>
              </a:rPr>
              <a:t> – </a:t>
            </a:r>
            <a:r>
              <a:rPr lang="en-US" sz="1200" b="0" i="0" baseline="0" dirty="0" smtClean="0">
                <a:latin typeface="+mn-lt"/>
              </a:rPr>
              <a:t>In</a:t>
            </a:r>
            <a:r>
              <a:rPr lang="en-US" sz="1200" i="0" baseline="0" dirty="0" smtClean="0">
                <a:latin typeface="+mn-lt"/>
              </a:rPr>
              <a:t> other words, every good thing we do for man, by virtue of our obedience to the second greatest commandment, is of the Spirit and not of ourselves. </a:t>
            </a:r>
            <a:r>
              <a:rPr lang="en-US" sz="1200" b="1" dirty="0" smtClean="0">
                <a:latin typeface="+mn-lt"/>
              </a:rPr>
              <a:t>Gal 5:22-23</a:t>
            </a:r>
            <a:r>
              <a:rPr lang="en-US" sz="1200" b="0" dirty="0" smtClean="0">
                <a:latin typeface="+mn-lt"/>
              </a:rPr>
              <a:t>;</a:t>
            </a:r>
            <a:r>
              <a:rPr lang="en-US" sz="1200" b="0" baseline="0" dirty="0" smtClean="0">
                <a:latin typeface="+mn-lt"/>
              </a:rPr>
              <a:t> </a:t>
            </a:r>
            <a:r>
              <a:rPr lang="en-US" sz="1200" b="1" dirty="0" smtClean="0">
                <a:latin typeface="+mn-lt"/>
              </a:rPr>
              <a:t>Rom 5:5</a:t>
            </a:r>
            <a:r>
              <a:rPr lang="en-US" sz="1200" b="0" dirty="0" smtClean="0">
                <a:latin typeface="+mn-lt"/>
              </a:rPr>
              <a:t>. How does the</a:t>
            </a:r>
            <a:r>
              <a:rPr lang="en-US" sz="1200" b="0" baseline="0" dirty="0" smtClean="0">
                <a:latin typeface="+mn-lt"/>
              </a:rPr>
              <a:t> Spirit give us this power to love in ways we wouldn’t be able to love with the Spirit? I don’t know. But He does. Without the Holy Spirit, we would not be able to tap into those characteristics of love God requires of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rPr>
              <a:t>Therefore, in adding oil to this offering, we’re declaring to God that fulfilling our duty to man by loving them as God would have us does not come from ourselves, but through the Holy Spirit He has given us. We’re fully acknowledging our dependence on God to provide us with the power, ability, and incentive to fulfill this second greatest commandment. </a:t>
            </a:r>
            <a:endParaRPr lang="en-US" sz="1200" i="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19</a:t>
            </a:fld>
            <a:endParaRPr lang="en-US"/>
          </a:p>
        </p:txBody>
      </p:sp>
    </p:spTree>
    <p:extLst>
      <p:ext uri="{BB962C8B-B14F-4D97-AF65-F5344CB8AC3E}">
        <p14:creationId xmlns:p14="http://schemas.microsoft.com/office/powerpoint/2010/main" val="206308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Leviticus chapters 1 – 7 discusses 5 distinct</a:t>
            </a:r>
            <a:r>
              <a:rPr lang="en-US" baseline="0" dirty="0" smtClean="0"/>
              <a:t> sacrifices which can be divided up into 2 categories.</a:t>
            </a:r>
          </a:p>
          <a:p>
            <a:endParaRPr lang="en-US" baseline="0" dirty="0" smtClean="0"/>
          </a:p>
          <a:p>
            <a:r>
              <a:rPr lang="en-US" baseline="0" dirty="0" smtClean="0"/>
              <a:t>Chapters 1 – 3 deal exclusively with the voluntary offerings: the burnt offering, the grain offering, and the peace offering. Now, certain events would call for these sacrifices and so there were times where these voluntary offerings became obligatory. However, the language of the first 3 chapters, in summarizing these offerings, seems to suggest that individuals would offer these on a voluntary basis. These were devotional offerings toward God. And though they could not be offered before the obligatory offerings, they are mentioned first and so we will discuss them first. </a:t>
            </a:r>
          </a:p>
          <a:p>
            <a:endParaRPr lang="en-US" baseline="0" dirty="0" smtClean="0"/>
          </a:p>
          <a:p>
            <a:r>
              <a:rPr lang="en-US" baseline="0" dirty="0" smtClean="0"/>
              <a:t>Chapters  4 – 7 deal mostly with the obligatory offerings: the sin offering and the guilt offering. There is some information pertaining to the voluntary offerings given, but the majority deal with sacrifices that must be offered when sin was committed if that individual was to receive atonement for that sin. </a:t>
            </a:r>
            <a:endParaRPr lang="en-US" dirty="0"/>
          </a:p>
        </p:txBody>
      </p:sp>
      <p:sp>
        <p:nvSpPr>
          <p:cNvPr id="4" name="Slide Number Placeholder 3"/>
          <p:cNvSpPr>
            <a:spLocks noGrp="1"/>
          </p:cNvSpPr>
          <p:nvPr>
            <p:ph type="sldNum" sz="quarter" idx="10"/>
          </p:nvPr>
        </p:nvSpPr>
        <p:spPr/>
        <p:txBody>
          <a:bodyPr/>
          <a:lstStyle/>
          <a:p>
            <a:fld id="{32DF6E1C-0E79-4206-9E2F-EA1DFC8C0692}" type="slidenum">
              <a:rPr lang="en-US" smtClean="0"/>
              <a:t>2</a:t>
            </a:fld>
            <a:endParaRPr lang="en-US"/>
          </a:p>
        </p:txBody>
      </p:sp>
    </p:spTree>
    <p:extLst>
      <p:ext uri="{BB962C8B-B14F-4D97-AF65-F5344CB8AC3E}">
        <p14:creationId xmlns:p14="http://schemas.microsoft.com/office/powerpoint/2010/main" val="77767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Jesus embodied the grain offering in every way. Most obvious was His declaration of being the “bread of life” in John 6:48. Bread is the physical staff of life, something we need to survive. We need Jesus to survive. We needed His love in order to live. He took this beyond the second greatest commandment, meaning He didn’t just love us </a:t>
            </a:r>
            <a:r>
              <a:rPr lang="en-US" i="0" u="sng" baseline="0" dirty="0" smtClean="0"/>
              <a:t>as</a:t>
            </a:r>
            <a:r>
              <a:rPr lang="en-US" i="0" baseline="0" dirty="0" smtClean="0"/>
              <a:t> Himself; He loved us more than His own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Consider grain of the ancient world: it wasn’t just ground once like we can do today with modern grinding machinery. Grain of the ancient world was ground many times until it was like talcum powder in consistency. And that was what Jesus was for us, </a:t>
            </a:r>
            <a:r>
              <a:rPr lang="en-US" sz="1200" kern="1200" dirty="0" smtClean="0">
                <a:solidFill>
                  <a:schemeClr val="tx1"/>
                </a:solidFill>
                <a:effectLst/>
                <a:latin typeface="+mn-lt"/>
                <a:ea typeface="+mn-ea"/>
                <a:cs typeface="+mn-cs"/>
              </a:rPr>
              <a:t>ground in body and spirit. In fact, He was bruised and ground so badly in a physical sense that He was barely recognizable as a man</a:t>
            </a:r>
            <a:r>
              <a:rPr lang="en-US" sz="1200" kern="1200" baseline="0" dirty="0" smtClean="0">
                <a:solidFill>
                  <a:schemeClr val="tx1"/>
                </a:solidFill>
                <a:effectLst/>
                <a:latin typeface="+mn-lt"/>
                <a:ea typeface="+mn-ea"/>
                <a:cs typeface="+mn-cs"/>
              </a:rPr>
              <a:t> – </a:t>
            </a:r>
            <a:r>
              <a:rPr lang="en-US" sz="1200" b="1" u="none" kern="1200" dirty="0" smtClean="0">
                <a:solidFill>
                  <a:schemeClr val="tx1"/>
                </a:solidFill>
                <a:effectLst/>
                <a:latin typeface="+mn-lt"/>
                <a:ea typeface="+mn-ea"/>
                <a:cs typeface="+mn-cs"/>
              </a:rPr>
              <a:t>Isa 52:14</a:t>
            </a:r>
            <a:r>
              <a:rPr lang="en-US" sz="1200" u="none" kern="1200" baseline="0" dirty="0" smtClean="0">
                <a:solidFill>
                  <a:schemeClr val="tx1"/>
                </a:solidFill>
                <a:effectLst/>
                <a:latin typeface="+mn-lt"/>
                <a:ea typeface="+mn-ea"/>
                <a:cs typeface="+mn-cs"/>
              </a:rPr>
              <a:t> – He</a:t>
            </a:r>
            <a:r>
              <a:rPr lang="en-US" sz="1200" kern="1200" dirty="0" smtClean="0">
                <a:solidFill>
                  <a:schemeClr val="tx1"/>
                </a:solidFill>
                <a:effectLst/>
                <a:latin typeface="+mn-lt"/>
                <a:ea typeface="+mn-ea"/>
                <a:cs typeface="+mn-cs"/>
              </a:rPr>
              <a:t> was so sapped of strength that He could not bear His cross of crucifixion alone. Another was compelled to bear it for Him because Jesus was already figuratively ground and ready to be put on the altar.</a:t>
            </a: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But though ground in body and spirit in every way, he never lacked the power to do what He needed to do and be who He needed to do because He had the Holy Spirit – </a:t>
            </a:r>
            <a:r>
              <a:rPr lang="en-US" b="1" i="0" baseline="0" dirty="0" smtClean="0"/>
              <a:t>Luke 4:18; Acts 10:38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He was the salt in that His love was enduring, He loved them to the end – </a:t>
            </a:r>
            <a:r>
              <a:rPr lang="en-US" b="1" i="0" baseline="0" dirty="0" smtClean="0"/>
              <a:t>John 13:1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When the heat was on, He brought a prayerful attitude in His love for man – </a:t>
            </a:r>
            <a:r>
              <a:rPr lang="en-US" b="1" i="0" baseline="0" dirty="0" smtClean="0"/>
              <a:t>Matt 26:38-39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There was no corruption in His devotion to man – </a:t>
            </a:r>
            <a:r>
              <a:rPr lang="en-US" b="1" i="0" baseline="0" dirty="0" smtClean="0"/>
              <a:t>1 Pet 1:19</a:t>
            </a:r>
            <a:r>
              <a:rPr lang="en-US" b="0" i="0" baseline="0" dirty="0" smtClean="0"/>
              <a:t> – </a:t>
            </a:r>
            <a:r>
              <a:rPr lang="en-US" i="0" baseline="0" dirty="0" smtClean="0"/>
              <a:t>And He certainly wasn’t always sweet was He? He told people exactly what they needed to hear – </a:t>
            </a:r>
            <a:r>
              <a:rPr lang="en-US" b="1" i="0" baseline="0" dirty="0" smtClean="0"/>
              <a:t>Matt 23:13a</a:t>
            </a:r>
            <a:r>
              <a:rPr lang="en-US" i="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Christ is our example for how to love others. He never stopped giving to His fellow man because His offerings of service were always to the Lord. They were never to glorify Himself. And in this manner, He fulfilled the second of the two great commandments perfectly.</a:t>
            </a:r>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20</a:t>
            </a:fld>
            <a:endParaRPr lang="en-US"/>
          </a:p>
        </p:txBody>
      </p:sp>
    </p:spTree>
    <p:extLst>
      <p:ext uri="{BB962C8B-B14F-4D97-AF65-F5344CB8AC3E}">
        <p14:creationId xmlns:p14="http://schemas.microsoft.com/office/powerpoint/2010/main" val="158959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mn-lt"/>
              </a:rPr>
              <a:t>What does this mean for us today? Consider what God said to Israel regarding their coming captivity in </a:t>
            </a:r>
            <a:r>
              <a:rPr lang="en-US" b="1" dirty="0" smtClean="0">
                <a:latin typeface="+mn-lt"/>
              </a:rPr>
              <a:t>Isa 28:28</a:t>
            </a:r>
            <a:r>
              <a:rPr lang="en-US" b="0" dirty="0" smtClean="0">
                <a:latin typeface="+mn-lt"/>
              </a:rPr>
              <a:t>. </a:t>
            </a:r>
            <a:r>
              <a:rPr lang="en-US" i="0" baseline="0" dirty="0" smtClean="0">
                <a:latin typeface="+mn-lt"/>
              </a:rPr>
              <a:t>Grain must be ground and bruised before it can be used as bread or food. But it won’t be threshed forever because that would ruin it instead of making it useful. In the same way, our service and devotion to man will be pressing, wearying, and grinding trial. But God won’t put more on us than we are capable of. This is the OT version of 1 Cor 10:13 isn’t it? God won’t allow us to be tempted beyond what we’re able. </a:t>
            </a:r>
            <a:r>
              <a:rPr lang="en-US" sz="1200" kern="1200" dirty="0" smtClean="0">
                <a:solidFill>
                  <a:schemeClr val="tx1"/>
                </a:solidFill>
                <a:effectLst/>
                <a:latin typeface="+mn-lt"/>
                <a:ea typeface="+mn-ea"/>
                <a:cs typeface="+mn-cs"/>
              </a:rPr>
              <a:t>Loving our fellow man is self-surrender and self-sacrifice. And the nearer our service approaches</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degree of self-sacrificing service, the more we will resemble Jesus. We, too, will find ourselves bruised.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a:t>
            </a:r>
            <a:r>
              <a:rPr lang="en-US" sz="1200" kern="1200" baseline="0" dirty="0" smtClean="0">
                <a:solidFill>
                  <a:schemeClr val="tx1"/>
                </a:solidFill>
                <a:effectLst/>
                <a:latin typeface="+mn-lt"/>
                <a:ea typeface="+mn-ea"/>
                <a:cs typeface="+mn-cs"/>
              </a:rPr>
              <a:t> one motive of our service is to get something “sweet” out of it (honey), we’ll get offended, discouraged, and ultimately quit because it doesn’t take long to realize that service to the Lord is not easy. It is sacrifice. Likewise, if our purpose is corrupting others, as false teachers do, it will be for not. We’ll be exposed. </a:t>
            </a:r>
            <a:r>
              <a:rPr lang="en-US" sz="1200" kern="1200" dirty="0" smtClean="0">
                <a:solidFill>
                  <a:schemeClr val="tx1"/>
                </a:solidFill>
                <a:effectLst/>
                <a:latin typeface="+mn-lt"/>
                <a:ea typeface="+mn-ea"/>
                <a:cs typeface="+mn-cs"/>
              </a:rPr>
              <a:t>Through Christ, we can learn the correct approach. His service to man was always an offering to the Lord. How men reacted was not His major concern. The Holy</a:t>
            </a:r>
            <a:r>
              <a:rPr lang="en-US" sz="1200" kern="1200" baseline="0" dirty="0" smtClean="0">
                <a:solidFill>
                  <a:schemeClr val="tx1"/>
                </a:solidFill>
                <a:effectLst/>
                <a:latin typeface="+mn-lt"/>
                <a:ea typeface="+mn-ea"/>
                <a:cs typeface="+mn-cs"/>
              </a:rPr>
              <a:t> Spirit provided Him with the correct perspective and power to keep grinding. </a:t>
            </a:r>
            <a:r>
              <a:rPr lang="en-US" sz="1200" i="0" kern="1200" baseline="0" dirty="0" smtClean="0">
                <a:solidFill>
                  <a:schemeClr val="tx1"/>
                </a:solidFill>
                <a:effectLst/>
                <a:latin typeface="+mn-lt"/>
                <a:ea typeface="+mn-ea"/>
                <a:cs typeface="+mn-cs"/>
              </a:rPr>
              <a:t>Notice Paul’s allusion to the grain offering in </a:t>
            </a:r>
            <a:r>
              <a:rPr lang="en-US" sz="1200" b="1" i="0" kern="1200" baseline="0" dirty="0" smtClean="0">
                <a:solidFill>
                  <a:schemeClr val="tx1"/>
                </a:solidFill>
                <a:effectLst/>
                <a:latin typeface="+mn-lt"/>
                <a:ea typeface="+mn-ea"/>
                <a:cs typeface="+mn-cs"/>
              </a:rPr>
              <a:t>Phil 4:18.</a:t>
            </a:r>
            <a:endParaRPr lang="en-US" i="0" baseline="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21</a:t>
            </a:fld>
            <a:endParaRPr lang="en-US"/>
          </a:p>
        </p:txBody>
      </p:sp>
    </p:spTree>
    <p:extLst>
      <p:ext uri="{BB962C8B-B14F-4D97-AF65-F5344CB8AC3E}">
        <p14:creationId xmlns:p14="http://schemas.microsoft.com/office/powerpoint/2010/main" val="330139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Peace Offering is the third and last of the voluntary offerings; the only time this offering was ever obligatory was at the Feast of Weeks (Pentecost). This is considered by most to be the least understood of the offerings. It’s been given a variety of titles such as “Fellowship Offering”, “Praise Offering”, and “Thanksgiving Offering”, and all of these titles would certainly capture the idea of what the offering was intended to express.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peace</a:t>
            </a:r>
            <a:r>
              <a:rPr lang="en-US" sz="1200" kern="1200" baseline="0" dirty="0" smtClean="0">
                <a:solidFill>
                  <a:schemeClr val="tx1"/>
                </a:solidFill>
                <a:effectLst/>
                <a:latin typeface="+mn-lt"/>
                <a:ea typeface="+mn-ea"/>
                <a:cs typeface="+mn-cs"/>
              </a:rPr>
              <a:t> offering was </a:t>
            </a:r>
            <a:r>
              <a:rPr lang="en-US" sz="1200" kern="1200" dirty="0" smtClean="0">
                <a:solidFill>
                  <a:schemeClr val="tx1"/>
                </a:solidFill>
                <a:effectLst/>
                <a:latin typeface="+mn-lt"/>
                <a:ea typeface="+mn-ea"/>
                <a:cs typeface="+mn-cs"/>
              </a:rPr>
              <a:t>known in Israel long before the</a:t>
            </a:r>
            <a:r>
              <a:rPr lang="en-US" sz="1200" kern="1200" baseline="0" dirty="0" smtClean="0">
                <a:solidFill>
                  <a:schemeClr val="tx1"/>
                </a:solidFill>
                <a:effectLst/>
                <a:latin typeface="+mn-lt"/>
                <a:ea typeface="+mn-ea"/>
                <a:cs typeface="+mn-cs"/>
              </a:rPr>
              <a:t> Levitical</a:t>
            </a:r>
            <a:r>
              <a:rPr lang="en-US" sz="1200" kern="1200" dirty="0" smtClean="0">
                <a:solidFill>
                  <a:schemeClr val="tx1"/>
                </a:solidFill>
                <a:effectLst/>
                <a:latin typeface="+mn-lt"/>
                <a:ea typeface="+mn-ea"/>
                <a:cs typeface="+mn-cs"/>
              </a:rPr>
              <a:t> regulations were written down, so the Israelites reading this would have had the whole ritual in their mind as they read about how it was to be performed here. And like the burnt offering, seeing how it was used before Leviticus provides us with keys for its understanding. For example, at the covenant ceremony at Mt. Sinai in Ex 24, it is explicitly said in</a:t>
            </a:r>
            <a:r>
              <a:rPr lang="en-US" sz="1200" kern="1200" baseline="0" dirty="0" smtClean="0">
                <a:solidFill>
                  <a:schemeClr val="tx1"/>
                </a:solidFill>
                <a:effectLst/>
                <a:latin typeface="+mn-lt"/>
                <a:ea typeface="+mn-ea"/>
                <a:cs typeface="+mn-cs"/>
              </a:rPr>
              <a:t> verse 5</a:t>
            </a:r>
            <a:r>
              <a:rPr lang="en-US" sz="1200" kern="1200" dirty="0" smtClean="0">
                <a:solidFill>
                  <a:schemeClr val="tx1"/>
                </a:solidFill>
                <a:effectLst/>
                <a:latin typeface="+mn-lt"/>
                <a:ea typeface="+mn-ea"/>
                <a:cs typeface="+mn-cs"/>
              </a:rPr>
              <a:t> that both burnt offerings and peace offerings were part of that ceremony. Then at the end of that ceremony Moses,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Aaron, Nadab and Abihu, and the seventy elders of Israel went up on to the lower reaches of the mountain and “ate and drank” as they beheld the glory of the Lord, and they ate a meal which likely would have been their portion of the peace offerings that had been made. And the result of this offering</a:t>
            </a:r>
            <a:r>
              <a:rPr lang="en-US" sz="1200" kern="1200" baseline="0" dirty="0" smtClean="0">
                <a:solidFill>
                  <a:schemeClr val="tx1"/>
                </a:solidFill>
                <a:effectLst/>
                <a:latin typeface="+mn-lt"/>
                <a:ea typeface="+mn-ea"/>
                <a:cs typeface="+mn-cs"/>
              </a:rPr>
              <a:t> was that though they saw God, He did not destroy them. Keep this in mind. God is a consuming fire, being in His presence is dangerous for sinful men, but something about consuming this peace offering allowed them to be in the very presence of God and for Him to be in there presence also.</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 24 is the first mention of the</a:t>
            </a:r>
            <a:r>
              <a:rPr lang="en-US" sz="1200" kern="1200" baseline="0" dirty="0" smtClean="0">
                <a:solidFill>
                  <a:schemeClr val="tx1"/>
                </a:solidFill>
                <a:effectLst/>
                <a:latin typeface="+mn-lt"/>
                <a:ea typeface="+mn-ea"/>
                <a:cs typeface="+mn-cs"/>
              </a:rPr>
              <a:t> phrase</a:t>
            </a:r>
            <a:r>
              <a:rPr lang="en-US" sz="1200" kern="1200" dirty="0" smtClean="0">
                <a:solidFill>
                  <a:schemeClr val="tx1"/>
                </a:solidFill>
                <a:effectLst/>
                <a:latin typeface="+mn-lt"/>
                <a:ea typeface="+mn-ea"/>
                <a:cs typeface="+mn-cs"/>
              </a:rPr>
              <a:t> “peace offering,” but its practice likely goes</a:t>
            </a:r>
            <a:r>
              <a:rPr lang="en-US" sz="1200" kern="1200" baseline="0" dirty="0" smtClean="0">
                <a:solidFill>
                  <a:schemeClr val="tx1"/>
                </a:solidFill>
                <a:effectLst/>
                <a:latin typeface="+mn-lt"/>
                <a:ea typeface="+mn-ea"/>
                <a:cs typeface="+mn-cs"/>
              </a:rPr>
              <a:t> further back. </a:t>
            </a:r>
            <a:r>
              <a:rPr lang="en-US" sz="1200" i="0" kern="1200" baseline="0" dirty="0" smtClean="0">
                <a:solidFill>
                  <a:schemeClr val="tx1"/>
                </a:solidFill>
                <a:effectLst/>
                <a:latin typeface="+mn-lt"/>
                <a:ea typeface="+mn-ea"/>
                <a:cs typeface="+mn-cs"/>
              </a:rPr>
              <a:t>In Gen 31, Jacob had fled from Laban with his family. When Laban caught up with him, they made a covenant that they would not harm one another. Notice </a:t>
            </a:r>
            <a:r>
              <a:rPr lang="en-US" sz="1200" b="1" i="0" kern="1200" baseline="0" dirty="0" smtClean="0">
                <a:solidFill>
                  <a:schemeClr val="tx1"/>
                </a:solidFill>
                <a:effectLst/>
                <a:latin typeface="+mn-lt"/>
                <a:ea typeface="+mn-ea"/>
                <a:cs typeface="+mn-cs"/>
              </a:rPr>
              <a:t>Gen 31:54</a:t>
            </a:r>
            <a:r>
              <a:rPr lang="en-US" sz="1200" i="0" kern="1200" baseline="0" dirty="0" smtClean="0">
                <a:solidFill>
                  <a:schemeClr val="tx1"/>
                </a:solidFill>
                <a:effectLst/>
                <a:latin typeface="+mn-lt"/>
                <a:ea typeface="+mn-ea"/>
                <a:cs typeface="+mn-cs"/>
              </a:rPr>
              <a:t> –See the similarity to Ex 24? Because of the meal, they were not to harm one another. It was a peace offering designed to take two parties who were once at odds with one another (whether God and man or man and man) and brings them together in harmony with one another. </a:t>
            </a:r>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22</a:t>
            </a:fld>
            <a:endParaRPr lang="en-US"/>
          </a:p>
        </p:txBody>
      </p:sp>
    </p:spTree>
    <p:extLst>
      <p:ext uri="{BB962C8B-B14F-4D97-AF65-F5344CB8AC3E}">
        <p14:creationId xmlns:p14="http://schemas.microsoft.com/office/powerpoint/2010/main" val="222965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Fast forwarding to Leviticus, this offering was made under three circumstances: for thanksgiving, which became a “confession” or “praise” offering that was given when someone was in dire need of deliverance. This explains why this offering was typically made prior to going to battle. Secondly, it was given as a payment for a vow or even to celebrate an answer to prayer after a person vowed to praise the Lord if He answered the worshipper’s prayer. Hannah’s lavish offering when she dedicated Samuel to the Lord is an example of a peace offering given to commemorate the payment of a vow. Third, the peace offering could be given as a freewill offering in response to God’s unexpected or unsought generosity and therefore became an expression of the worshipper’s goodwill.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animals that were allowed in this sacrifice was a male or female ox, sheep, or goat. No birds were acceptable. As with the burnt offering, the offerer brought the animal to the north side of the altar where he killed it and then skinned it. The priest then sprinkled its blood on all four sides of the altar to cleanse it. And just like the burnt offering, it was then divided into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internal fat along with the kidneys and the fat tail of the sheep were removed and separated out into one group. The brisket, or lower chest, was separated into another group along with the right back leg. The right back leg became what is called the “heave offering” because it was lifted/heaved from the animal and it was presented to the priest for his services. The brisket/breast was presented to the Lord as a “wave offering”. This involved the priest placing the brisket in the hand of the offerer and then placing his own hands beneath his. They then moved the brisket in a horizontal motion toward the altar which was an act to symbolically transfer it to the Lord and back again, and this likely represented God’s acceptance of the offering and its transferal back to the priest. If the peace offering was a thanksgiving offering, cakes made with oil and salt and w/o leaven were also waved before the Lord and transferred to the priest which he could then prepare and eat a meal with the male members of his family in the inner court. Then the third group was the remaining portions, which was retained by the offerer who would take it home and use it for a feast in which he could invite family, friends, and the poor.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there was a time limit to its consumption. If it was a thanksgiving offering, i</a:t>
            </a:r>
            <a:r>
              <a:rPr lang="en-US" sz="1200" kern="1200" dirty="0" smtClean="0">
                <a:solidFill>
                  <a:schemeClr val="tx1"/>
                </a:solidFill>
                <a:effectLst/>
                <a:latin typeface="+mn-lt"/>
                <a:ea typeface="+mn-ea"/>
                <a:cs typeface="+mn-cs"/>
              </a:rPr>
              <a:t>t had to be eaten within one day.</a:t>
            </a:r>
            <a:r>
              <a:rPr lang="en-US" sz="1200" kern="1200" baseline="0" dirty="0" smtClean="0">
                <a:solidFill>
                  <a:schemeClr val="tx1"/>
                </a:solidFill>
                <a:effectLst/>
                <a:latin typeface="+mn-lt"/>
                <a:ea typeface="+mn-ea"/>
                <a:cs typeface="+mn-cs"/>
              </a:rPr>
              <a:t> If it was a vow or freewill offering, it had to be eaten </a:t>
            </a:r>
            <a:r>
              <a:rPr lang="en-US" sz="1200" kern="1200" dirty="0" smtClean="0">
                <a:solidFill>
                  <a:schemeClr val="tx1"/>
                </a:solidFill>
                <a:effectLst/>
                <a:latin typeface="+mn-lt"/>
                <a:ea typeface="+mn-ea"/>
                <a:cs typeface="+mn-cs"/>
              </a:rPr>
              <a:t>within two days. If any remained on the third day, it had to be burned.</a:t>
            </a:r>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23</a:t>
            </a:fld>
            <a:endParaRPr lang="en-US"/>
          </a:p>
        </p:txBody>
      </p:sp>
    </p:spTree>
    <p:extLst>
      <p:ext uri="{BB962C8B-B14F-4D97-AF65-F5344CB8AC3E}">
        <p14:creationId xmlns:p14="http://schemas.microsoft.com/office/powerpoint/2010/main" val="281399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Significance? Consider the order in which the voluntary offerings were made. The burnt offering was offered first, then the grain offering, and then the peace offering (vs. 5). This makes sense because only our obedience to the two greatest commandments will produce peaceable fellowship with God and man. So not only is this a sacrifice in the truest sense, as maintaining peace and fellowship with God and always is, but it is also an </a:t>
            </a:r>
            <a:r>
              <a:rPr lang="en-US" i="0" u="sng" baseline="0" dirty="0" smtClean="0"/>
              <a:t>effect</a:t>
            </a:r>
            <a:r>
              <a:rPr lang="en-US" i="0" baseline="0" dirty="0" smtClean="0"/>
              <a:t> of the latter two. It represents the result of a full devotion to God and a devotion to man in service of God. This places all parties in harmony with one another wherein we all enjoy peaceful satisfaction and fellowship.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given the complex legislation found in the Mosaic law, one</a:t>
            </a:r>
            <a:r>
              <a:rPr lang="en-US" sz="1200" kern="1200" baseline="0" dirty="0" smtClean="0">
                <a:solidFill>
                  <a:schemeClr val="tx1"/>
                </a:solidFill>
                <a:effectLst/>
                <a:latin typeface="+mn-lt"/>
                <a:ea typeface="+mn-ea"/>
                <a:cs typeface="+mn-cs"/>
              </a:rPr>
              <a:t> might</a:t>
            </a:r>
            <a:r>
              <a:rPr lang="en-US" sz="1200" kern="1200" dirty="0" smtClean="0">
                <a:solidFill>
                  <a:schemeClr val="tx1"/>
                </a:solidFill>
                <a:effectLst/>
                <a:latin typeface="+mn-lt"/>
                <a:ea typeface="+mn-ea"/>
                <a:cs typeface="+mn-cs"/>
              </a:rPr>
              <a:t> assume there’d</a:t>
            </a:r>
            <a:r>
              <a:rPr lang="en-US" sz="1200" kern="1200" baseline="0" dirty="0" smtClean="0">
                <a:solidFill>
                  <a:schemeClr val="tx1"/>
                </a:solidFill>
                <a:effectLst/>
                <a:latin typeface="+mn-lt"/>
                <a:ea typeface="+mn-ea"/>
                <a:cs typeface="+mn-cs"/>
              </a:rPr>
              <a:t> be</a:t>
            </a:r>
            <a:r>
              <a:rPr lang="en-US" sz="1200" kern="1200" dirty="0" smtClean="0">
                <a:solidFill>
                  <a:schemeClr val="tx1"/>
                </a:solidFill>
                <a:effectLst/>
                <a:latin typeface="+mn-lt"/>
                <a:ea typeface="+mn-ea"/>
                <a:cs typeface="+mn-cs"/>
              </a:rPr>
              <a:t> no room for spontaneous praise. </a:t>
            </a:r>
            <a:r>
              <a:rPr lang="en-US" sz="1200" kern="1200" smtClean="0">
                <a:solidFill>
                  <a:schemeClr val="tx1"/>
                </a:solidFill>
                <a:effectLst/>
                <a:latin typeface="+mn-lt"/>
                <a:ea typeface="+mn-ea"/>
                <a:cs typeface="+mn-cs"/>
              </a:rPr>
              <a:t>However </a:t>
            </a:r>
            <a:r>
              <a:rPr lang="en-US" sz="1200" kern="1200" dirty="0" smtClean="0">
                <a:solidFill>
                  <a:schemeClr val="tx1"/>
                </a:solidFill>
                <a:effectLst/>
                <a:latin typeface="+mn-lt"/>
                <a:ea typeface="+mn-ea"/>
                <a:cs typeface="+mn-cs"/>
              </a:rPr>
              <a:t>God has always been delighted to receive special offerings from those whose hearts have been set apart to serve Him</a:t>
            </a:r>
            <a:r>
              <a:rPr lang="en-US" sz="1200" kern="1200" baseline="0" dirty="0" smtClean="0">
                <a:solidFill>
                  <a:schemeClr val="tx1"/>
                </a:solidFill>
                <a:effectLst/>
                <a:latin typeface="+mn-lt"/>
                <a:ea typeface="+mn-ea"/>
                <a:cs typeface="+mn-cs"/>
              </a:rPr>
              <a:t> – </a:t>
            </a:r>
            <a:r>
              <a:rPr lang="en-US" sz="1200" b="1" dirty="0" smtClean="0">
                <a:solidFill>
                  <a:srgbClr val="000000"/>
                </a:solidFill>
                <a:latin typeface="Rockwell" panose="02060603020205020403" pitchFamily="18" charset="0"/>
              </a:rPr>
              <a:t>Deut 10:12-22</a:t>
            </a:r>
            <a:r>
              <a:rPr lang="en-US" sz="1200" dirty="0" smtClean="0">
                <a:solidFill>
                  <a:srgbClr val="000000"/>
                </a:solidFill>
                <a:latin typeface="Rockwell" panose="02060603020205020403" pitchFamily="18" charset="0"/>
              </a:rPr>
              <a:t> – </a:t>
            </a:r>
            <a:r>
              <a:rPr lang="en-US" sz="1200" kern="1200" dirty="0" smtClean="0">
                <a:solidFill>
                  <a:schemeClr val="tx1"/>
                </a:solidFill>
                <a:effectLst/>
                <a:latin typeface="+mn-lt"/>
                <a:ea typeface="+mn-ea"/>
                <a:cs typeface="+mn-cs"/>
              </a:rPr>
              <a:t>Therefore when worshipers under the old covenant wanted to present a special offering before the Lord that was not part of those rituals for propitiation, dedication, or expiation that everyone had to offer,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peace offering was brought to the sanctuary out of the overflow of the worshiper’s heart. </a:t>
            </a:r>
            <a:r>
              <a:rPr lang="en-US" i="0" baseline="0" dirty="0" smtClean="0"/>
              <a:t>It was a holy covenant meal which was participated in with joy because it represented fellowship and acceptance with the Lord.</a:t>
            </a:r>
          </a:p>
        </p:txBody>
      </p:sp>
      <p:sp>
        <p:nvSpPr>
          <p:cNvPr id="4" name="Slide Number Placeholder 3"/>
          <p:cNvSpPr>
            <a:spLocks noGrp="1"/>
          </p:cNvSpPr>
          <p:nvPr>
            <p:ph type="sldNum" sz="quarter" idx="10"/>
          </p:nvPr>
        </p:nvSpPr>
        <p:spPr/>
        <p:txBody>
          <a:bodyPr/>
          <a:lstStyle/>
          <a:p>
            <a:fld id="{32DF6E1C-0E79-4206-9E2F-EA1DFC8C0692}" type="slidenum">
              <a:rPr lang="en-US" smtClean="0"/>
              <a:t>24</a:t>
            </a:fld>
            <a:endParaRPr lang="en-US"/>
          </a:p>
        </p:txBody>
      </p:sp>
    </p:spTree>
    <p:extLst>
      <p:ext uri="{BB962C8B-B14F-4D97-AF65-F5344CB8AC3E}">
        <p14:creationId xmlns:p14="http://schemas.microsoft.com/office/powerpoint/2010/main" val="210389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Why were the kidney and fat given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fat was given to God because in that time and place it was regarded as the very best part of the animal, hence the phrase “the fat of the land” in Gen 45:18 and other places. In fact, the word for fat as used in these three verses are translated in other verses as “the best” or “the finest”. Even</a:t>
            </a:r>
            <a:r>
              <a:rPr lang="en-US" sz="1200" kern="1200" dirty="0" smtClean="0">
                <a:solidFill>
                  <a:schemeClr val="tx1"/>
                </a:solidFill>
                <a:effectLst/>
                <a:latin typeface="+mn-lt"/>
                <a:ea typeface="+mn-ea"/>
                <a:cs typeface="+mn-cs"/>
              </a:rPr>
              <a:t> today, any chef will tell you that the tastiest steak is the one marbled with fat. Pig farmers in America have for years worked to take the fat out of the American hog for the sake of us health-conscious consumers who have been taught to prefer lean meat; but lean pork is usually dry and much less appetizing and the market has suffered as a result. So</a:t>
            </a:r>
            <a:r>
              <a:rPr lang="en-US" sz="1200" kern="1200" baseline="0" dirty="0" smtClean="0">
                <a:solidFill>
                  <a:schemeClr val="tx1"/>
                </a:solidFill>
                <a:effectLst/>
                <a:latin typeface="+mn-lt"/>
                <a:ea typeface="+mn-ea"/>
                <a:cs typeface="+mn-cs"/>
              </a:rPr>
              <a:t> a lot of</a:t>
            </a:r>
            <a:r>
              <a:rPr lang="en-US" sz="1200" kern="1200" dirty="0" smtClean="0">
                <a:solidFill>
                  <a:schemeClr val="tx1"/>
                </a:solidFill>
                <a:effectLst/>
                <a:latin typeface="+mn-lt"/>
                <a:ea typeface="+mn-ea"/>
                <a:cs typeface="+mn-cs"/>
              </a:rPr>
              <a:t> pork farmers of today are working hard to restore the fat in pork because consumers are turning away from a meat that isn’t as tasty as it used to be. Fat matters in cooked meat! The</a:t>
            </a:r>
            <a:r>
              <a:rPr lang="en-US" sz="1200" kern="1200" baseline="0" dirty="0" smtClean="0">
                <a:solidFill>
                  <a:schemeClr val="tx1"/>
                </a:solidFill>
                <a:effectLst/>
                <a:latin typeface="+mn-lt"/>
                <a:ea typeface="+mn-ea"/>
                <a:cs typeface="+mn-cs"/>
              </a:rPr>
              <a:t> fat goes to God because God should always get the best, the very finest.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The kidneys are used figuratively all over scripture, but to distinguish between its figurative and literal meaning it is typically translated as the word “reins” in KJV and usually the word “mind” in other translations. And when we see this word, it is apparently referring to the wisdom, emotion, and vigor of a man. – </a:t>
            </a:r>
            <a:r>
              <a:rPr lang="en-US" sz="1200" b="1" i="0" kern="1200" baseline="0" dirty="0" smtClean="0">
                <a:solidFill>
                  <a:schemeClr val="tx1"/>
                </a:solidFill>
                <a:effectLst/>
                <a:latin typeface="+mn-lt"/>
                <a:ea typeface="+mn-ea"/>
                <a:cs typeface="+mn-cs"/>
              </a:rPr>
              <a:t>Jer 17:10</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Psa 26:2</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Therefore</a:t>
            </a:r>
            <a:r>
              <a:rPr lang="en-US" sz="1200" kern="1200" baseline="0" dirty="0" smtClean="0">
                <a:solidFill>
                  <a:schemeClr val="tx1"/>
                </a:solidFill>
                <a:effectLst/>
                <a:latin typeface="+mn-lt"/>
                <a:ea typeface="+mn-ea"/>
                <a:cs typeface="+mn-cs"/>
              </a:rPr>
              <a:t> the fat and the kidney </a:t>
            </a:r>
            <a:r>
              <a:rPr lang="en-US" sz="1200" kern="1200" dirty="0" smtClean="0">
                <a:solidFill>
                  <a:schemeClr val="tx1"/>
                </a:solidFill>
                <a:effectLst/>
                <a:latin typeface="+mn-lt"/>
                <a:ea typeface="+mn-ea"/>
                <a:cs typeface="+mn-cs"/>
              </a:rPr>
              <a:t>were metaphorically the seat of human emotions in the ancient world, as the heart is for us today.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Perhaps the idea is that the worshipper’s best and deepest feelings were being given to God. Remember, the sacrificial animal was a substitute for the worshipper. </a:t>
            </a:r>
            <a:r>
              <a:rPr lang="en-US" i="0" baseline="0" dirty="0" smtClean="0"/>
              <a:t>Therefore this sacrifice stressed the necessity of men actively yielding their desires and feelings to Him. As they do so, the blood continues to cover them. </a:t>
            </a:r>
            <a:r>
              <a:rPr lang="en-US" sz="1200" kern="1200" dirty="0" smtClean="0">
                <a:solidFill>
                  <a:schemeClr val="tx1"/>
                </a:solidFill>
                <a:effectLst/>
                <a:latin typeface="+mn-lt"/>
                <a:ea typeface="+mn-ea"/>
                <a:cs typeface="+mn-cs"/>
              </a:rPr>
              <a:t>The peace offering shows man accepted, fed, strengthened, and satisfied by sacrifice, teaching that sacrifice is indeed the essence, the heart and core, the essential element, of love whether to God or man. More specifically, it shows us that sacrifice plays a major role in acceptance before God, spiritual feeding and therefore spiritual strength, and spiritual satisfaction. Devoted people sacrifice for those they love. Thus, sacrifice indicates devotion to God (burnt offering) and devotion in service to man (meal offering)</a:t>
            </a:r>
            <a:r>
              <a:rPr lang="en-US" sz="1200" kern="1200" baseline="0" dirty="0" smtClean="0">
                <a:solidFill>
                  <a:schemeClr val="tx1"/>
                </a:solidFill>
                <a:effectLst/>
                <a:latin typeface="+mn-lt"/>
                <a:ea typeface="+mn-ea"/>
                <a:cs typeface="+mn-cs"/>
              </a:rPr>
              <a:t> and the peaceful effect that comes from it as well as the sacrifices we make to sustain that peace. </a:t>
            </a: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25</a:t>
            </a:fld>
            <a:endParaRPr lang="en-US"/>
          </a:p>
        </p:txBody>
      </p:sp>
    </p:spTree>
    <p:extLst>
      <p:ext uri="{BB962C8B-B14F-4D97-AF65-F5344CB8AC3E}">
        <p14:creationId xmlns:p14="http://schemas.microsoft.com/office/powerpoint/2010/main" val="414447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sacrifice Christ symbolically represents all three parts: He is the offering, sacrificing His life in service; He is the priest, serving mankind at the altar as Mediator; and He is the offerer, bringing His sacrifice to the altar. The altar, the place of meeting for all three, represents sacrificial services and devotion to God that give Him satisfaction and result in our acceptance. No scripture better presents this than </a:t>
            </a:r>
            <a:r>
              <a:rPr lang="en-US" sz="1200" b="1" kern="1200" dirty="0" smtClean="0">
                <a:solidFill>
                  <a:schemeClr val="tx1"/>
                </a:solidFill>
                <a:effectLst/>
                <a:latin typeface="+mn-lt"/>
                <a:ea typeface="+mn-ea"/>
                <a:cs typeface="+mn-cs"/>
              </a:rPr>
              <a:t>Eph</a:t>
            </a:r>
            <a:r>
              <a:rPr lang="en-US" sz="1200" b="1" kern="1200" baseline="0" dirty="0" smtClean="0">
                <a:solidFill>
                  <a:schemeClr val="tx1"/>
                </a:solidFill>
                <a:effectLst/>
                <a:latin typeface="+mn-lt"/>
                <a:ea typeface="+mn-ea"/>
                <a:cs typeface="+mn-cs"/>
              </a:rPr>
              <a:t> 2:13-19</a:t>
            </a:r>
            <a:r>
              <a:rPr lang="en-US"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latin typeface="+mn-lt"/>
              </a:rPr>
              <a:t>There were time limitations given to it. If it were a thanksgiving offering, it had to be consumed on the same day, probably because thanksgiving to God is a daily thing. But the vow and freewill offering were to be consumed by the third day, an obvious reference to Christ, whom Psa 16:10 says would not undergo decay. </a:t>
            </a:r>
            <a:endParaRPr lang="en-US" i="0" baseline="0" dirty="0" smtClean="0">
              <a:latin typeface="+mn-lt"/>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26</a:t>
            </a:fld>
            <a:endParaRPr lang="en-US"/>
          </a:p>
        </p:txBody>
      </p:sp>
    </p:spTree>
    <p:extLst>
      <p:ext uri="{BB962C8B-B14F-4D97-AF65-F5344CB8AC3E}">
        <p14:creationId xmlns:p14="http://schemas.microsoft.com/office/powerpoint/2010/main" val="1517132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How does this apply to us? </a:t>
            </a:r>
            <a:r>
              <a:rPr lang="en-US" sz="1200" kern="1200" dirty="0" smtClean="0">
                <a:solidFill>
                  <a:schemeClr val="tx1"/>
                </a:solidFill>
                <a:effectLst/>
                <a:latin typeface="+mn-lt"/>
                <a:ea typeface="+mn-ea"/>
                <a:cs typeface="+mn-cs"/>
              </a:rPr>
              <a:t>The spontaneous expressions of gratitude portrayed in Israel’s peace offerings remind us that we should never forget or take lightly the peace we have with our Lord. Each time we think about</a:t>
            </a:r>
            <a:r>
              <a:rPr lang="en-US" sz="1200" kern="1200" baseline="0" dirty="0" smtClean="0">
                <a:solidFill>
                  <a:schemeClr val="tx1"/>
                </a:solidFill>
                <a:effectLst/>
                <a:latin typeface="+mn-lt"/>
                <a:ea typeface="+mn-ea"/>
                <a:cs typeface="+mn-cs"/>
              </a:rPr>
              <a:t> how</a:t>
            </a:r>
            <a:r>
              <a:rPr lang="en-US" sz="1200" kern="1200" dirty="0" smtClean="0">
                <a:solidFill>
                  <a:schemeClr val="tx1"/>
                </a:solidFill>
                <a:effectLst/>
                <a:latin typeface="+mn-lt"/>
                <a:ea typeface="+mn-ea"/>
                <a:cs typeface="+mn-cs"/>
              </a:rPr>
              <a:t> Christ has brought us peace with God, we should be moved to praise Him and to declare the good things He has done for us to others,</a:t>
            </a:r>
            <a:r>
              <a:rPr lang="en-US" sz="1200" kern="1200" baseline="0" dirty="0" smtClean="0">
                <a:solidFill>
                  <a:schemeClr val="tx1"/>
                </a:solidFill>
                <a:effectLst/>
                <a:latin typeface="+mn-lt"/>
                <a:ea typeface="+mn-ea"/>
                <a:cs typeface="+mn-cs"/>
              </a:rPr>
              <a:t> because </a:t>
            </a:r>
            <a:r>
              <a:rPr lang="en-US" sz="1200" kern="1200" dirty="0" smtClean="0">
                <a:solidFill>
                  <a:schemeClr val="tx1"/>
                </a:solidFill>
                <a:effectLst/>
                <a:latin typeface="+mn-lt"/>
                <a:ea typeface="+mn-ea"/>
                <a:cs typeface="+mn-cs"/>
              </a:rPr>
              <a:t>peace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God as a cause for perpetual joy!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1 John 3 teaches us this principle. </a:t>
            </a:r>
            <a:r>
              <a:rPr lang="en-US" sz="1200" kern="1200" dirty="0" smtClean="0">
                <a:solidFill>
                  <a:schemeClr val="tx1"/>
                </a:solidFill>
                <a:effectLst/>
                <a:latin typeface="+mn-lt"/>
                <a:ea typeface="+mn-ea"/>
                <a:cs typeface="+mn-cs"/>
              </a:rPr>
              <a:t>In verse 16, John teaches that we can know “love” by observing the way Jesus lived His life. He sacrificed His life for us by laying it down each day, as well as in death, setting us an example to follow in our relations with the brethren. In verse 17, he provides a practical illustration of a way we can lay down our life in love. Then, in verse 18, he encourages us not merely to agree with truth but to take action to meet a brother's need. Verse 19 begins to show the effect of devoted sacrifice to this way of life. The persuasive power of knowing we are doing the right things inspires assurance, confidence, and satisfaction; we feel a positive sense that we are right with God. He then explains that, when these are not produced—but instead we feel guilt and condemnation because we know we are not doing well, and our concern for not being perfect overwhelms us—we need to go to God for forgiveness because He will forgive. Verse 21 is a subtle encouragement to repent, to turn from our self-centeredness so we can be at peace with God and within ourselves. Verse 22 discloses the positive effect of laying down our lives in sacrifice for our brethren by devotedly keeping the commandments: answered prayers. Living by </a:t>
            </a:r>
            <a:r>
              <a:rPr lang="en-US" sz="1200" u="sng" kern="1200" dirty="0" smtClean="0">
                <a:solidFill>
                  <a:schemeClr val="tx1"/>
                </a:solidFill>
                <a:effectLst/>
                <a:latin typeface="+mn-lt"/>
                <a:ea typeface="+mn-ea"/>
                <a:cs typeface="+mn-cs"/>
              </a:rPr>
              <a:t>faith</a:t>
            </a:r>
            <a:r>
              <a:rPr lang="en-US" sz="1200" kern="1200" dirty="0" smtClean="0">
                <a:solidFill>
                  <a:schemeClr val="tx1"/>
                </a:solidFill>
                <a:effectLst/>
                <a:latin typeface="+mn-lt"/>
                <a:ea typeface="+mn-ea"/>
                <a:cs typeface="+mn-cs"/>
              </a:rPr>
              <a:t> and displaying it through a life of sacrificial love is the theme of verse 23, and finally, in verse 24, he reveals another positive effect: to know absolutely that He lives in us and we in Him. Our lives revolve around faith in this knowledge.</a:t>
            </a:r>
          </a:p>
          <a:p>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Therefore, “peace” as used in terms of this offering does not convey mere tranquility. But it does satisfy in ways that selfishness and self-centeredness never can. </a:t>
            </a:r>
            <a:r>
              <a:rPr lang="en-US" sz="1200" kern="1200" dirty="0" smtClean="0">
                <a:solidFill>
                  <a:schemeClr val="tx1"/>
                </a:solidFill>
                <a:effectLst/>
                <a:latin typeface="+mn-lt"/>
                <a:ea typeface="+mn-ea"/>
                <a:cs typeface="+mn-cs"/>
              </a:rPr>
              <a:t>We should make this offering every day—on our knees giving thanks, praise, and blessing to God for His abundant mercy and providence.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three offerings in Leviticus 1-3 broadly define God's way of life: doing all things within the context of His purpose in love. As we have seen, </a:t>
            </a:r>
            <a:r>
              <a:rPr lang="en-US" sz="1200" u="sng" kern="1200" dirty="0" smtClean="0">
                <a:solidFill>
                  <a:schemeClr val="tx1"/>
                </a:solidFill>
                <a:effectLst/>
                <a:latin typeface="+mn-lt"/>
                <a:ea typeface="+mn-ea"/>
                <a:cs typeface="+mn-cs"/>
              </a:rPr>
              <a:t>I John 5:3</a:t>
            </a:r>
            <a:r>
              <a:rPr lang="en-US" sz="1200" kern="1200" dirty="0" smtClean="0">
                <a:solidFill>
                  <a:schemeClr val="tx1"/>
                </a:solidFill>
                <a:effectLst/>
                <a:latin typeface="+mn-lt"/>
                <a:ea typeface="+mn-ea"/>
                <a:cs typeface="+mn-cs"/>
              </a:rPr>
              <a:t> defines love as keeping the commandments, and the essence of love is sacrificial giving.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Today, all who really have communion with God must share that communion with His priest, Christ, and His "children," the rest of the church, the offerer's brethren. (Acts 2:41-46)</a:t>
            </a:r>
          </a:p>
          <a:p>
            <a:endParaRPr lang="en-US" i="0"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27</a:t>
            </a:fld>
            <a:endParaRPr lang="en-US"/>
          </a:p>
        </p:txBody>
      </p:sp>
    </p:spTree>
    <p:extLst>
      <p:ext uri="{BB962C8B-B14F-4D97-AF65-F5344CB8AC3E}">
        <p14:creationId xmlns:p14="http://schemas.microsoft.com/office/powerpoint/2010/main" val="14864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burnt offering is the first discussed and Leviticus 1 provides the details. The word literally means “the ascent” or “to go up in smoke”. For most of the sacrifices, the priest or offerer would receive a part of the offering. This was never the case with the burnt offering. In the burnt offering, the entire animal was consumed on the altar – nothing was held back but the skin, which went to the priest officiating over the offering.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Hebrew phrase for the burnt offering is pronounced “korban </a:t>
            </a:r>
            <a:r>
              <a:rPr lang="en-US" baseline="0" dirty="0" err="1" smtClean="0"/>
              <a:t>olah</a:t>
            </a:r>
            <a:r>
              <a:rPr lang="en-US" baseline="0" dirty="0" smtClean="0"/>
              <a:t>”. If that sounds familiar, its because it is where the word “corban” comes from. This was the concept of giving it all to God. You’ll remember that by Jesus’ day, the Pharisees attempted to earmark everything they owned as “corban”, belonging to God, which prevented them from honoring their mother and father, and Jesus rebukes them for placing their traditions at a higher level than God’s word. But the term is the same and so the Israelites understood the meaning behind the burnt offering. With this offering, you leave it “all out on the field.”</a:t>
            </a:r>
          </a:p>
        </p:txBody>
      </p:sp>
      <p:sp>
        <p:nvSpPr>
          <p:cNvPr id="4" name="Slide Number Placeholder 3"/>
          <p:cNvSpPr>
            <a:spLocks noGrp="1"/>
          </p:cNvSpPr>
          <p:nvPr>
            <p:ph type="sldNum" sz="quarter" idx="10"/>
          </p:nvPr>
        </p:nvSpPr>
        <p:spPr/>
        <p:txBody>
          <a:bodyPr/>
          <a:lstStyle/>
          <a:p>
            <a:fld id="{32DF6E1C-0E79-4206-9E2F-EA1DFC8C0692}" type="slidenum">
              <a:rPr lang="en-US" smtClean="0"/>
              <a:t>3</a:t>
            </a:fld>
            <a:endParaRPr lang="en-US"/>
          </a:p>
        </p:txBody>
      </p:sp>
    </p:spTree>
    <p:extLst>
      <p:ext uri="{BB962C8B-B14F-4D97-AF65-F5344CB8AC3E}">
        <p14:creationId xmlns:p14="http://schemas.microsoft.com/office/powerpoint/2010/main" val="170338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burnt offering does not originate with Leviticus. The first mention of it is actually in Gen 8 when Noah offered it upon exiting the ark. </a:t>
            </a:r>
            <a:r>
              <a:rPr lang="en-US" b="1" baseline="0" dirty="0" smtClean="0"/>
              <a:t>Gen 8:20-21</a:t>
            </a:r>
          </a:p>
          <a:p>
            <a:endParaRPr lang="en-US" baseline="0" dirty="0" smtClean="0"/>
          </a:p>
          <a:p>
            <a:r>
              <a:rPr lang="en-US" baseline="0" dirty="0" smtClean="0"/>
              <a:t>There are other passages as well that show this offering was made long before Leviticus came along. But notice in Gen 8 God’s reaction to this offering – this offering was the basis for God’s promise that He would never again destroy every living thing by a flood. “The intent of man’s heart is evil from his youth”. This is very similar to what God said in Ex 32 when the people started worshipping the golden calf – “I have seen this people, and behold, they are an obstinate people”. God realizes that man just can’t help himself, we’re just going to keep messing up time and again. But even though He recognizes this propensity for evil in man, Noah recognizes it as well and so he offered burnt offerings. And when God “smelled” the offering, He also sees the propensity of man, by virtue of the character of Noah, to overcome evil and to actually serve Him. This is a key to understanding the purpose behind this offering.</a:t>
            </a:r>
          </a:p>
        </p:txBody>
      </p:sp>
      <p:sp>
        <p:nvSpPr>
          <p:cNvPr id="4" name="Slide Number Placeholder 3"/>
          <p:cNvSpPr>
            <a:spLocks noGrp="1"/>
          </p:cNvSpPr>
          <p:nvPr>
            <p:ph type="sldNum" sz="quarter" idx="10"/>
          </p:nvPr>
        </p:nvSpPr>
        <p:spPr/>
        <p:txBody>
          <a:bodyPr/>
          <a:lstStyle/>
          <a:p>
            <a:fld id="{32DF6E1C-0E79-4206-9E2F-EA1DFC8C0692}" type="slidenum">
              <a:rPr lang="en-US" smtClean="0"/>
              <a:t>4</a:t>
            </a:fld>
            <a:endParaRPr lang="en-US"/>
          </a:p>
        </p:txBody>
      </p:sp>
    </p:spTree>
    <p:extLst>
      <p:ext uri="{BB962C8B-B14F-4D97-AF65-F5344CB8AC3E}">
        <p14:creationId xmlns:p14="http://schemas.microsoft.com/office/powerpoint/2010/main" val="50690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also has to do with the regularity by which this sacrifice needed to be offered when it became obligatory. Leviticus 1 does come</a:t>
            </a:r>
            <a:r>
              <a:rPr lang="en-US" baseline="0" dirty="0" smtClean="0"/>
              <a:t> </a:t>
            </a:r>
            <a:r>
              <a:rPr lang="en-US" dirty="0" smtClean="0"/>
              <a:t>from the standpoint of it</a:t>
            </a:r>
            <a:r>
              <a:rPr lang="en-US" baseline="0" dirty="0" smtClean="0"/>
              <a:t> being a voluntary offering, but the burnt offering could also become corporate as well as obligatory during certain times, certain situation, and certain feasts. They were regularly scheduled, offered when someone needed cleansing, and also offered alongside other sacrifices and offerings. The burnt offering was the most common of all the offerings and God believed it to be something that needed to be offered regularly by the people. Again, keep this in mind as we get closer to determining the meaning behind it.</a:t>
            </a: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5</a:t>
            </a:fld>
            <a:endParaRPr lang="en-US"/>
          </a:p>
        </p:txBody>
      </p:sp>
    </p:spTree>
    <p:extLst>
      <p:ext uri="{BB962C8B-B14F-4D97-AF65-F5344CB8AC3E}">
        <p14:creationId xmlns:p14="http://schemas.microsoft.com/office/powerpoint/2010/main" val="248287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 1 divides</a:t>
            </a:r>
            <a:r>
              <a:rPr lang="en-US" baseline="0" dirty="0" smtClean="0"/>
              <a:t> it up into </a:t>
            </a:r>
            <a:r>
              <a:rPr lang="en-US" dirty="0" smtClean="0"/>
              <a:t>three different categories of animals that were allowed</a:t>
            </a:r>
            <a:r>
              <a:rPr lang="en-US" baseline="0" dirty="0" smtClean="0"/>
              <a:t> for the burnt offering, each category divided up into socio-economic groups, which seems to imply that God desired for anyone in Israel, regardless of class, to be able to offer a burnt offering. The upper class were required to offer a bull, the middle class a sheep or goat, and the lower class a turtle dove or pigeon. Again, this was a real sacrifice in the truest sense of the word because it was an animal without defect from your herd or flock, meaning it was the product of your labor, and it was a true sacrifice because meat was a rare luxury in that day. It would have been costly to burn an entire animal on the altar without giving any part of it to anyone but the Lord.</a:t>
            </a:r>
          </a:p>
          <a:p>
            <a:endParaRPr lang="en-US" baseline="0" dirty="0" smtClean="0"/>
          </a:p>
          <a:p>
            <a:r>
              <a:rPr lang="en-US" dirty="0" smtClean="0"/>
              <a:t>Here’s a summary of Lev 1: the offerer would bring the animal to the doorway of the</a:t>
            </a:r>
            <a:r>
              <a:rPr lang="en-US" baseline="0" dirty="0" smtClean="0"/>
              <a:t> tent of meeting in which he would then lay his hand on the head of the animal. The offerer would then slay the animal and the officiating priest would take over from there. </a:t>
            </a:r>
            <a:r>
              <a:rPr lang="en-US" b="1" baseline="0" dirty="0" smtClean="0"/>
              <a:t>Lev 1:5-9</a:t>
            </a:r>
            <a:r>
              <a:rPr lang="en-US" baseline="0" dirty="0" smtClean="0"/>
              <a:t> then contains the rest of the instruction. The only time the priest would deviate from this is if the offering was a bird. The animal was then divided up into parts, certain parts were washed, and then the entire thing was burned. </a:t>
            </a:r>
            <a:r>
              <a:rPr lang="en-US" b="1" baseline="0" dirty="0" smtClean="0"/>
              <a:t>Lev 7:8</a:t>
            </a:r>
            <a:r>
              <a:rPr lang="en-US" baseline="0" dirty="0" smtClean="0"/>
              <a:t> tell us that the priest kept the skin of the animal and it was the only portion he kept.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When this is completed, it is referred to as a smoothing aroma to the Lord. In other words, the Lord sees the offering much like he did Noah’s. Though he recognizes man’s sinful inclinations, he is satisfied through the offering and blesses man. It was very similar to when Abraham was willing to offer his only son as a burnt offering, the Lord swore by Himself that He would fulfill His promise to Abraham. So satisfied was God with this offering that </a:t>
            </a:r>
            <a:r>
              <a:rPr lang="en-US" baseline="0" dirty="0" smtClean="0"/>
              <a:t>Lev 6 says the ashes were to be discarded the following morning in a clean place, signifying that even the perishable part that remained was considered holy.</a:t>
            </a:r>
          </a:p>
        </p:txBody>
      </p:sp>
      <p:sp>
        <p:nvSpPr>
          <p:cNvPr id="4" name="Slide Number Placeholder 3"/>
          <p:cNvSpPr>
            <a:spLocks noGrp="1"/>
          </p:cNvSpPr>
          <p:nvPr>
            <p:ph type="sldNum" sz="quarter" idx="10"/>
          </p:nvPr>
        </p:nvSpPr>
        <p:spPr/>
        <p:txBody>
          <a:bodyPr/>
          <a:lstStyle/>
          <a:p>
            <a:fld id="{32DF6E1C-0E79-4206-9E2F-EA1DFC8C0692}" type="slidenum">
              <a:rPr lang="en-US" smtClean="0"/>
              <a:t>6</a:t>
            </a:fld>
            <a:endParaRPr lang="en-US"/>
          </a:p>
        </p:txBody>
      </p:sp>
    </p:spTree>
    <p:extLst>
      <p:ext uri="{BB962C8B-B14F-4D97-AF65-F5344CB8AC3E}">
        <p14:creationId xmlns:p14="http://schemas.microsoft.com/office/powerpoint/2010/main" val="293698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the purpose given for this offering is “atonement” for the offerer, but not for a specific sin so much as an admission of the general state of the sinfulness of man, an admitting about oneself the very thing that God told Noah in Gen 8, that man is inclined toward sin time and time again. And so while the burnt offering offered atonement, the atonement appears to merely be a means to an end and this can be seen in the dividing of the animal and what it appears to represent. As we just read, the priest took the carcass and cut it into pieces consisting of the head, legs, inwards, and the fat. The inwards and the legs were washed with water after which the priest arranged all the pieces on the altar and burned them. This is not an arbitrary thing to be skipped over – there is significance. It’s likely that each part of the animal’s body was a symbol of various aspects of the offerer’s life. The head is symbolic of the thoughts (man’s mind), the legs is symbolic of the walk (man’s strength), the inwards are symbolic of the feelings and affections (man’s heart); the fat is the general energy, health, and vigor of the body as a whole (man’s soul). So the burnt offering is symbolic of a person’s desire to surrender and devote himself wholly to the Lord. To put it biblically – </a:t>
            </a:r>
            <a:r>
              <a:rPr lang="en-US" b="1" dirty="0" smtClean="0"/>
              <a:t>Luke 10:27a</a:t>
            </a:r>
            <a:r>
              <a:rPr lang="en-US" dirty="0" smtClean="0"/>
              <a:t> – “</a:t>
            </a:r>
            <a:r>
              <a:rPr lang="en-US" sz="1200" b="0" i="0" kern="1200" dirty="0" smtClean="0">
                <a:solidFill>
                  <a:schemeClr val="tx1"/>
                </a:solidFill>
                <a:effectLst/>
                <a:latin typeface="+mn-lt"/>
                <a:ea typeface="+mn-ea"/>
                <a:cs typeface="+mn-cs"/>
              </a:rPr>
              <a:t>You shall love the Lord your God with all your </a:t>
            </a:r>
            <a:r>
              <a:rPr lang="en-US" sz="1200" b="0" i="0" u="sng" kern="1200" dirty="0" smtClean="0">
                <a:solidFill>
                  <a:schemeClr val="tx1"/>
                </a:solidFill>
                <a:effectLst/>
                <a:latin typeface="+mn-lt"/>
                <a:ea typeface="+mn-ea"/>
                <a:cs typeface="+mn-cs"/>
              </a:rPr>
              <a:t>heart</a:t>
            </a:r>
            <a:r>
              <a:rPr lang="en-US" sz="1200" b="0" i="0" kern="1200" dirty="0" smtClean="0">
                <a:solidFill>
                  <a:schemeClr val="tx1"/>
                </a:solidFill>
                <a:effectLst/>
                <a:latin typeface="+mn-lt"/>
                <a:ea typeface="+mn-ea"/>
                <a:cs typeface="+mn-cs"/>
              </a:rPr>
              <a:t>, and with all your </a:t>
            </a:r>
            <a:r>
              <a:rPr lang="en-US" sz="1200" b="0" i="0" u="sng" kern="1200" dirty="0" smtClean="0">
                <a:solidFill>
                  <a:schemeClr val="tx1"/>
                </a:solidFill>
                <a:effectLst/>
                <a:latin typeface="+mn-lt"/>
                <a:ea typeface="+mn-ea"/>
                <a:cs typeface="+mn-cs"/>
              </a:rPr>
              <a:t>soul</a:t>
            </a:r>
            <a:r>
              <a:rPr lang="en-US" sz="1200" b="0" i="0" kern="1200" dirty="0" smtClean="0">
                <a:solidFill>
                  <a:schemeClr val="tx1"/>
                </a:solidFill>
                <a:effectLst/>
                <a:latin typeface="+mn-lt"/>
                <a:ea typeface="+mn-ea"/>
                <a:cs typeface="+mn-cs"/>
              </a:rPr>
              <a:t>, and with all your </a:t>
            </a:r>
            <a:r>
              <a:rPr lang="en-US" sz="1200" b="0" i="0" u="sng" kern="1200" dirty="0" smtClean="0">
                <a:solidFill>
                  <a:schemeClr val="tx1"/>
                </a:solidFill>
                <a:effectLst/>
                <a:latin typeface="+mn-lt"/>
                <a:ea typeface="+mn-ea"/>
                <a:cs typeface="+mn-cs"/>
              </a:rPr>
              <a:t>strength</a:t>
            </a:r>
            <a:r>
              <a:rPr lang="en-US" sz="1200" b="0" i="0" kern="1200" dirty="0" smtClean="0">
                <a:solidFill>
                  <a:schemeClr val="tx1"/>
                </a:solidFill>
                <a:effectLst/>
                <a:latin typeface="+mn-lt"/>
                <a:ea typeface="+mn-ea"/>
                <a:cs typeface="+mn-cs"/>
              </a:rPr>
              <a:t>, and with all your </a:t>
            </a:r>
            <a:r>
              <a:rPr lang="en-US" sz="1200" b="0" i="0" u="sng" kern="1200" dirty="0" smtClean="0">
                <a:solidFill>
                  <a:schemeClr val="tx1"/>
                </a:solidFill>
                <a:effectLst/>
                <a:latin typeface="+mn-lt"/>
                <a:ea typeface="+mn-ea"/>
                <a:cs typeface="+mn-cs"/>
              </a:rPr>
              <a:t>mind</a:t>
            </a:r>
            <a:r>
              <a:rPr lang="en-US" dirty="0" smtClean="0"/>
              <a:t>”.</a:t>
            </a:r>
            <a:r>
              <a:rPr lang="en-US" baseline="0" dirty="0" smtClean="0"/>
              <a:t> This makes the sacrifice a sweet savor that is satisfying to the Lord. </a:t>
            </a:r>
            <a:endParaRPr lang="en-US" dirty="0" smtClean="0"/>
          </a:p>
          <a:p>
            <a:endParaRPr lang="en-US" baseline="0" dirty="0" smtClean="0"/>
          </a:p>
          <a:p>
            <a:r>
              <a:rPr lang="en-US" baseline="0" dirty="0" smtClean="0"/>
              <a:t>Now, all four of these parts of the carcass was burned, but interestingly God required that the inwards and legs first be washed before being burned. I would suggest this symbolizes the desire to be spiritually pure both in our inward desires as well as in the things those desires lead us to do, our walk. Consider what David said in </a:t>
            </a:r>
            <a:r>
              <a:rPr lang="en-US" b="1" baseline="0" dirty="0" smtClean="0"/>
              <a:t>Psa 51:10</a:t>
            </a:r>
            <a:r>
              <a:rPr lang="en-US" baseline="0" dirty="0" smtClean="0"/>
              <a:t> – “</a:t>
            </a:r>
            <a:r>
              <a:rPr lang="en-US" dirty="0" smtClean="0"/>
              <a:t>Create in me a clean heart, O God, and renew a steadfast spirit within me.”</a:t>
            </a:r>
            <a:r>
              <a:rPr lang="en-US" baseline="0" dirty="0" smtClean="0"/>
              <a:t> And also consider what Jesus said in </a:t>
            </a:r>
            <a:r>
              <a:rPr lang="en-US" b="1" baseline="0" dirty="0" smtClean="0"/>
              <a:t>John 13:10</a:t>
            </a:r>
            <a:r>
              <a:rPr lang="en-US" baseline="0" dirty="0" smtClean="0"/>
              <a:t> –</a:t>
            </a:r>
            <a:r>
              <a:rPr lang="en-US" i="0" dirty="0" smtClean="0"/>
              <a:t>"</a:t>
            </a:r>
            <a:r>
              <a:rPr lang="en-US" sz="1200" b="0" i="0" kern="1200" dirty="0" smtClean="0">
                <a:solidFill>
                  <a:schemeClr val="tx1"/>
                </a:solidFill>
                <a:effectLst/>
                <a:latin typeface="+mn-lt"/>
                <a:ea typeface="+mn-ea"/>
                <a:cs typeface="+mn-cs"/>
              </a:rPr>
              <a:t>He who has bathed needs only to wash his feet, but is completely clean; and you are clean, but not all of you</a:t>
            </a:r>
            <a:r>
              <a:rPr lang="en-US" i="0" dirty="0" smtClean="0"/>
              <a:t>“.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Apostles</a:t>
            </a:r>
            <a:r>
              <a:rPr lang="en-US" sz="1200" b="0" i="0" kern="1200" dirty="0" smtClean="0">
                <a:solidFill>
                  <a:schemeClr val="tx1"/>
                </a:solidFill>
                <a:effectLst/>
                <a:latin typeface="+mn-lt"/>
                <a:ea typeface="+mn-ea"/>
                <a:cs typeface="+mn-cs"/>
              </a:rPr>
              <a:t> had been cleansed; their whole moral life had been changed, but they were liable to the corruption of everyday life through which they walked, and needed to be cleansed from the pollution of it. The washing of</a:t>
            </a:r>
            <a:r>
              <a:rPr lang="en-US" sz="1200" b="0" i="0" kern="1200" baseline="0" dirty="0" smtClean="0">
                <a:solidFill>
                  <a:schemeClr val="tx1"/>
                </a:solidFill>
                <a:effectLst/>
                <a:latin typeface="+mn-lt"/>
                <a:ea typeface="+mn-ea"/>
                <a:cs typeface="+mn-cs"/>
              </a:rPr>
              <a:t> the legs seems to indicate the need to cleanse our course in life which we wrongly walk as a result of the evil inclinations of our heart.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And so the burnt offering is a recognition by man of his sinful inclinations, his need for regular atonement for this fact (hence the regularity of the offering), and is indicative of his voluntary, willing spirit to wholly devote Himself to God – the greatest commandment. And through the animal sacrifice, God is pleased and it activates God’s blessing upon him. </a:t>
            </a:r>
          </a:p>
        </p:txBody>
      </p:sp>
      <p:sp>
        <p:nvSpPr>
          <p:cNvPr id="4" name="Slide Number Placeholder 3"/>
          <p:cNvSpPr>
            <a:spLocks noGrp="1"/>
          </p:cNvSpPr>
          <p:nvPr>
            <p:ph type="sldNum" sz="quarter" idx="10"/>
          </p:nvPr>
        </p:nvSpPr>
        <p:spPr/>
        <p:txBody>
          <a:bodyPr/>
          <a:lstStyle/>
          <a:p>
            <a:fld id="{32DF6E1C-0E79-4206-9E2F-EA1DFC8C0692}" type="slidenum">
              <a:rPr lang="en-US" smtClean="0"/>
              <a:t>7</a:t>
            </a:fld>
            <a:endParaRPr lang="en-US"/>
          </a:p>
        </p:txBody>
      </p:sp>
    </p:spTree>
    <p:extLst>
      <p:ext uri="{BB962C8B-B14F-4D97-AF65-F5344CB8AC3E}">
        <p14:creationId xmlns:p14="http://schemas.microsoft.com/office/powerpoint/2010/main" val="210145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man could not and still cannot offer</a:t>
            </a:r>
            <a:r>
              <a:rPr lang="en-US" baseline="0" dirty="0" smtClean="0"/>
              <a:t> Himself wholly to God</a:t>
            </a:r>
            <a:r>
              <a:rPr lang="en-US" dirty="0" smtClean="0"/>
              <a:t>. And so Jesus fulfilled the burnt offering </a:t>
            </a:r>
            <a:r>
              <a:rPr lang="en-US" baseline="0" dirty="0" smtClean="0"/>
              <a:t>by wholly and perfectly devoting His life to God. Every verse that indicates He “gave Himself” is represented by the burnt offering. </a:t>
            </a:r>
            <a:r>
              <a:rPr lang="en-US" sz="1200" b="1" dirty="0" smtClean="0"/>
              <a:t>Eph 5:2</a:t>
            </a:r>
            <a:r>
              <a:rPr lang="en-US" sz="1200" dirty="0" smtClean="0"/>
              <a:t> – “</a:t>
            </a:r>
            <a:r>
              <a:rPr lang="en-US" sz="1200" u="sng" dirty="0" smtClean="0"/>
              <a:t>walk in love</a:t>
            </a:r>
            <a:r>
              <a:rPr lang="en-US" sz="1200" dirty="0" smtClean="0"/>
              <a:t>, just as Christ also loved you and gave Himself up for us, and offering and </a:t>
            </a:r>
            <a:r>
              <a:rPr lang="en-US" sz="1200" u="sng" dirty="0" smtClean="0"/>
              <a:t>a sacrifice to God as a fragrant aroma</a:t>
            </a:r>
            <a:r>
              <a:rPr lang="en-US" sz="1200" dirty="0" smtClean="0"/>
              <a:t>.” See</a:t>
            </a:r>
            <a:r>
              <a:rPr lang="en-US" sz="1200" baseline="0" dirty="0" smtClean="0"/>
              <a:t> t</a:t>
            </a:r>
            <a:r>
              <a:rPr lang="en-US" sz="1200" dirty="0" smtClean="0"/>
              <a:t>he connection? To love someone is to give one self up utterl</a:t>
            </a:r>
            <a:r>
              <a:rPr lang="en-US" sz="1200" baseline="0" dirty="0" smtClean="0"/>
              <a:t>y and completely for a cause outside of themselves. Jesus did this and when He did, He sacrificed Himself up to His Father in heaven as a fragrant aroma, the same language as used concerning the burnt offering. The sin offering never has the language “a fragrant aroma” attached. But the burnt offering did. And so His burnt offering is to be the impetus for our own, which is why He said “walk in love”. Christ, as our perfect burnt offering, is the incentive.</a:t>
            </a:r>
          </a:p>
          <a:p>
            <a:endParaRPr lang="en-US" sz="1200" baseline="0" dirty="0" smtClean="0"/>
          </a:p>
          <a:p>
            <a:r>
              <a:rPr lang="en-US" sz="1200" dirty="0" smtClean="0"/>
              <a:t>What allusion might this verse</a:t>
            </a:r>
            <a:r>
              <a:rPr lang="en-US" sz="1200" baseline="0" dirty="0" smtClean="0"/>
              <a:t> have to </a:t>
            </a:r>
            <a:r>
              <a:rPr lang="en-US" sz="1200" dirty="0" smtClean="0"/>
              <a:t>the burnt offering?</a:t>
            </a:r>
            <a:r>
              <a:rPr lang="en-US" sz="1200" baseline="0" dirty="0" smtClean="0"/>
              <a:t> – </a:t>
            </a:r>
            <a:r>
              <a:rPr lang="en-US" sz="1200" b="1" dirty="0" smtClean="0"/>
              <a:t>Matt 27:35</a:t>
            </a:r>
            <a:r>
              <a:rPr lang="en-US" sz="1200" dirty="0" smtClean="0"/>
              <a:t> – “And when they had crucified Him, they divided up His garments among themselves by casting lots”. Well, in the burnt offering,</a:t>
            </a:r>
            <a:r>
              <a:rPr lang="en-US" sz="1200" baseline="0" dirty="0" smtClean="0"/>
              <a:t> </a:t>
            </a:r>
            <a:r>
              <a:rPr lang="en-US" sz="1200" dirty="0" smtClean="0"/>
              <a:t>everything was offered but</a:t>
            </a:r>
            <a:r>
              <a:rPr lang="en-US" sz="1200" baseline="0" dirty="0" smtClean="0"/>
              <a:t> the skin, which was left to the ones officiating over the offering to do as they pleased. The ones officiating over Jesus’ sacrifice, the Roman soldiers, divided up His outer garments which is likely an allusion to this very idea. </a:t>
            </a: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8</a:t>
            </a:fld>
            <a:endParaRPr lang="en-US"/>
          </a:p>
        </p:txBody>
      </p:sp>
    </p:spTree>
    <p:extLst>
      <p:ext uri="{BB962C8B-B14F-4D97-AF65-F5344CB8AC3E}">
        <p14:creationId xmlns:p14="http://schemas.microsoft.com/office/powerpoint/2010/main" val="15509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burnt</a:t>
            </a:r>
            <a:r>
              <a:rPr lang="en-US" baseline="0" dirty="0" smtClean="0"/>
              <a:t> offering’s purpose was not solely for Israel, nor was it solely to prefigure Christ. Christ’s purpose in becoming our burnt offering was to teach us the extent by which we should sacrifice ourselves as well as to be our motivation, because we know full well that it was because of His sacrifice that our sacrifices could even be acceptable. </a:t>
            </a:r>
            <a:r>
              <a:rPr lang="en-US" dirty="0" smtClean="0"/>
              <a:t>Christians</a:t>
            </a:r>
            <a:r>
              <a:rPr lang="en-US" baseline="0" dirty="0" smtClean="0"/>
              <a:t> are called to surrender ourselves wholly to God, to put it all on the altar, holding nothing back.</a:t>
            </a:r>
            <a:endParaRPr lang="en-US" i="0" baseline="0" dirty="0" smtClean="0"/>
          </a:p>
          <a:p>
            <a:endParaRPr lang="en-US" i="0" baseline="0" dirty="0" smtClean="0"/>
          </a:p>
          <a:p>
            <a:r>
              <a:rPr lang="en-US" b="1" i="0" baseline="0" dirty="0" smtClean="0"/>
              <a:t>Rom 12:1</a:t>
            </a:r>
            <a:r>
              <a:rPr lang="en-US" i="0" baseline="0" dirty="0" smtClean="0"/>
              <a:t> – In other words, these sacrifices are acceptable </a:t>
            </a:r>
            <a:r>
              <a:rPr lang="en-US" i="0" u="sng" baseline="0" dirty="0" smtClean="0"/>
              <a:t>through</a:t>
            </a:r>
            <a:r>
              <a:rPr lang="en-US" i="0" baseline="0" dirty="0" smtClean="0"/>
              <a:t> Jesus Christ, because of what He has done for us. </a:t>
            </a:r>
            <a:r>
              <a:rPr lang="en-US" b="1" i="0" baseline="0" dirty="0" smtClean="0"/>
              <a:t>Heb 13:15-16</a:t>
            </a:r>
          </a:p>
          <a:p>
            <a:endParaRPr lang="en-US" i="0" baseline="0" dirty="0" smtClean="0"/>
          </a:p>
          <a:p>
            <a:r>
              <a:rPr lang="en-US" i="0" baseline="0" dirty="0" smtClean="0"/>
              <a:t>Think about the individuals that Jesus used as examples to follow. In </a:t>
            </a:r>
            <a:r>
              <a:rPr lang="en-US" b="1" i="0" baseline="0" dirty="0" smtClean="0"/>
              <a:t>Mark 12:41-44</a:t>
            </a:r>
            <a:r>
              <a:rPr lang="en-US" i="0" baseline="0" dirty="0" smtClean="0"/>
              <a:t>, it wasn’t the rich people who put large sums of money in the treasury that caught Jesus’ attention. They were simply giving from their surplus. It was the widow that caught His attention. She only gave two mites, but it was all she had. She gave everything she owned. She left it all on the field. </a:t>
            </a:r>
          </a:p>
          <a:p>
            <a:endParaRPr lang="en-US" i="0" baseline="0" dirty="0" smtClean="0"/>
          </a:p>
          <a:p>
            <a:r>
              <a:rPr lang="en-US" i="0" dirty="0" smtClean="0"/>
              <a:t>In</a:t>
            </a:r>
            <a:r>
              <a:rPr lang="en-US" i="0" baseline="0" dirty="0" smtClean="0"/>
              <a:t> </a:t>
            </a:r>
            <a:r>
              <a:rPr lang="en-US" b="1" i="0" baseline="0" dirty="0" smtClean="0"/>
              <a:t>Mark 14:3-9</a:t>
            </a:r>
            <a:r>
              <a:rPr lang="en-US" i="0" baseline="0" dirty="0" smtClean="0"/>
              <a:t>, Jesus lifted up the woman who anointed him with costly perfume  as a model for the faithful. This was a woman who counted the cost of discipleship and she gladly paid it, holding nothing back. </a:t>
            </a:r>
          </a:p>
          <a:p>
            <a:endParaRPr lang="en-US" i="0" baseline="0" dirty="0" smtClean="0"/>
          </a:p>
          <a:p>
            <a:r>
              <a:rPr lang="en-US" i="0" baseline="0" dirty="0" smtClean="0"/>
              <a:t>Remember the 3</a:t>
            </a:r>
            <a:r>
              <a:rPr lang="en-US" i="0" baseline="30000" dirty="0" smtClean="0"/>
              <a:t>rd</a:t>
            </a:r>
            <a:r>
              <a:rPr lang="en-US" i="0" baseline="0" dirty="0" smtClean="0"/>
              <a:t> verse from “Trust and Obey”? “</a:t>
            </a:r>
            <a:r>
              <a:rPr lang="en-US" sz="1200" b="0" i="0" kern="1200" dirty="0" smtClean="0">
                <a:solidFill>
                  <a:schemeClr val="tx1"/>
                </a:solidFill>
                <a:effectLst/>
                <a:latin typeface="+mn-lt"/>
                <a:ea typeface="+mn-ea"/>
                <a:cs typeface="+mn-cs"/>
              </a:rPr>
              <a:t>But we never can prove the delights of His love, until all on the altar we lay; for the favor He shows, and the joy He bestows, are for them who will trust and obey.</a:t>
            </a:r>
            <a:r>
              <a:rPr lang="en-US" i="0" baseline="0" dirty="0" smtClean="0"/>
              <a:t>” With the burnt offering, nothing gets off the altar; it all belongs to God. We love God with all our heart, mind, soul, and strength. </a:t>
            </a:r>
          </a:p>
        </p:txBody>
      </p:sp>
      <p:sp>
        <p:nvSpPr>
          <p:cNvPr id="4" name="Slide Number Placeholder 3"/>
          <p:cNvSpPr>
            <a:spLocks noGrp="1"/>
          </p:cNvSpPr>
          <p:nvPr>
            <p:ph type="sldNum" sz="quarter" idx="10"/>
          </p:nvPr>
        </p:nvSpPr>
        <p:spPr/>
        <p:txBody>
          <a:bodyPr/>
          <a:lstStyle/>
          <a:p>
            <a:fld id="{32DF6E1C-0E79-4206-9E2F-EA1DFC8C0692}" type="slidenum">
              <a:rPr lang="en-US" smtClean="0"/>
              <a:t>9</a:t>
            </a:fld>
            <a:endParaRPr lang="en-US"/>
          </a:p>
        </p:txBody>
      </p:sp>
    </p:spTree>
    <p:extLst>
      <p:ext uri="{BB962C8B-B14F-4D97-AF65-F5344CB8AC3E}">
        <p14:creationId xmlns:p14="http://schemas.microsoft.com/office/powerpoint/2010/main" val="250936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15214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93980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42540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18795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066DC-4ED2-47FE-9C23-73EF1851543E}"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77363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7066DC-4ED2-47FE-9C23-73EF1851543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16099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7066DC-4ED2-47FE-9C23-73EF1851543E}"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22095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7066DC-4ED2-47FE-9C23-73EF1851543E}"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01930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066DC-4ED2-47FE-9C23-73EF1851543E}"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3686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066DC-4ED2-47FE-9C23-73EF1851543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6769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066DC-4ED2-47FE-9C23-73EF1851543E}"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188985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66DC-4ED2-47FE-9C23-73EF1851543E}" type="datetimeFigureOut">
              <a:rPr lang="en-US" smtClean="0"/>
              <a:t>7/31/2019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0E77-7A70-466C-AE6F-AE8097BD2E21}" type="slidenum">
              <a:rPr lang="en-US" smtClean="0"/>
              <a:t>‹#›</a:t>
            </a:fld>
            <a:endParaRPr lang="en-US"/>
          </a:p>
        </p:txBody>
      </p:sp>
    </p:spTree>
    <p:extLst>
      <p:ext uri="{BB962C8B-B14F-4D97-AF65-F5344CB8AC3E}">
        <p14:creationId xmlns:p14="http://schemas.microsoft.com/office/powerpoint/2010/main" val="2983362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00175"/>
            <a:ext cx="9144000" cy="5457825"/>
          </a:xfrm>
          <a:prstGeom prst="rect">
            <a:avLst/>
          </a:prstGeom>
        </p:spPr>
      </p:pic>
      <p:sp>
        <p:nvSpPr>
          <p:cNvPr id="5" name="TextBox 4"/>
          <p:cNvSpPr txBox="1"/>
          <p:nvPr/>
        </p:nvSpPr>
        <p:spPr>
          <a:xfrm>
            <a:off x="0" y="0"/>
            <a:ext cx="9144000" cy="1415772"/>
          </a:xfrm>
          <a:prstGeom prst="rect">
            <a:avLst/>
          </a:prstGeom>
          <a:noFill/>
        </p:spPr>
        <p:txBody>
          <a:bodyPr wrap="square" rtlCol="0">
            <a:spAutoFit/>
          </a:bodyPr>
          <a:lstStyle/>
          <a:p>
            <a:pPr algn="ctr"/>
            <a:r>
              <a:rPr lang="en-US" sz="8600" b="1" dirty="0" smtClean="0">
                <a:latin typeface="Rockwell" panose="02060603020205020403" pitchFamily="18" charset="0"/>
              </a:rPr>
              <a:t>Ritual Sacrifices</a:t>
            </a:r>
            <a:endParaRPr lang="en-US" sz="8600" b="1" dirty="0">
              <a:latin typeface="Rockwell" panose="02060603020205020403" pitchFamily="18" charset="0"/>
            </a:endParaRPr>
          </a:p>
        </p:txBody>
      </p:sp>
    </p:spTree>
    <p:extLst>
      <p:ext uri="{BB962C8B-B14F-4D97-AF65-F5344CB8AC3E}">
        <p14:creationId xmlns:p14="http://schemas.microsoft.com/office/powerpoint/2010/main" val="35068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sp>
        <p:nvSpPr>
          <p:cNvPr id="3" name="Content Placeholder 2"/>
          <p:cNvSpPr>
            <a:spLocks noGrp="1"/>
          </p:cNvSpPr>
          <p:nvPr>
            <p:ph idx="1"/>
          </p:nvPr>
        </p:nvSpPr>
        <p:spPr>
          <a:xfrm>
            <a:off x="103909" y="1228580"/>
            <a:ext cx="8936182" cy="5532437"/>
          </a:xfrm>
          <a:ln w="28575">
            <a:solidFill>
              <a:schemeClr val="tx1"/>
            </a:solidFill>
          </a:ln>
        </p:spPr>
        <p:txBody>
          <a:bodyPr>
            <a:noAutofit/>
          </a:bodyPr>
          <a:lstStyle/>
          <a:p>
            <a:r>
              <a:rPr lang="en-US" sz="2400" b="1" dirty="0" smtClean="0">
                <a:latin typeface="Rockwell" panose="02060603020205020403" pitchFamily="18" charset="0"/>
              </a:rPr>
              <a:t>Luke </a:t>
            </a:r>
            <a:r>
              <a:rPr lang="en-US" sz="2400" b="1" dirty="0">
                <a:latin typeface="Rockwell" panose="02060603020205020403" pitchFamily="18" charset="0"/>
              </a:rPr>
              <a:t>9:23</a:t>
            </a:r>
            <a:r>
              <a:rPr lang="en-US" sz="2400" dirty="0">
                <a:latin typeface="Rockwell" panose="02060603020205020403" pitchFamily="18" charset="0"/>
              </a:rPr>
              <a:t> – “If anyone wishes to come after Me, he must deny himself, and take up his cross daily and follow Me</a:t>
            </a:r>
            <a:r>
              <a:rPr lang="en-US" sz="2400" dirty="0" smtClean="0">
                <a:latin typeface="Rockwell" panose="02060603020205020403" pitchFamily="18" charset="0"/>
              </a:rPr>
              <a:t>”</a:t>
            </a:r>
          </a:p>
          <a:p>
            <a:r>
              <a:rPr lang="en-US" sz="2400" b="1" dirty="0" smtClean="0">
                <a:latin typeface="Rockwell" panose="02060603020205020403" pitchFamily="18" charset="0"/>
              </a:rPr>
              <a:t>2 Cor 8:5</a:t>
            </a:r>
            <a:r>
              <a:rPr lang="en-US" sz="2400" dirty="0" smtClean="0">
                <a:latin typeface="Rockwell" panose="02060603020205020403" pitchFamily="18" charset="0"/>
              </a:rPr>
              <a:t> – “</a:t>
            </a:r>
            <a:r>
              <a:rPr lang="en-US" sz="2400" dirty="0">
                <a:latin typeface="Rockwell" panose="02060603020205020403" pitchFamily="18" charset="0"/>
              </a:rPr>
              <a:t>and this, not as we </a:t>
            </a:r>
            <a:r>
              <a:rPr lang="en-US" sz="2400" dirty="0" smtClean="0">
                <a:latin typeface="Rockwell" panose="02060603020205020403" pitchFamily="18" charset="0"/>
              </a:rPr>
              <a:t>had</a:t>
            </a:r>
            <a:r>
              <a:rPr lang="en-US" sz="2400" dirty="0">
                <a:latin typeface="Rockwell" panose="02060603020205020403" pitchFamily="18" charset="0"/>
              </a:rPr>
              <a:t> </a:t>
            </a:r>
            <a:r>
              <a:rPr lang="en-US" sz="2400" dirty="0" smtClean="0">
                <a:latin typeface="Rockwell" panose="02060603020205020403" pitchFamily="18" charset="0"/>
              </a:rPr>
              <a:t>expected</a:t>
            </a:r>
            <a:r>
              <a:rPr lang="en-US" sz="2400" dirty="0">
                <a:latin typeface="Rockwell" panose="02060603020205020403" pitchFamily="18" charset="0"/>
              </a:rPr>
              <a:t>, </a:t>
            </a:r>
            <a:r>
              <a:rPr lang="en-US" sz="2400" dirty="0" smtClean="0">
                <a:latin typeface="Rockwell" panose="02060603020205020403" pitchFamily="18" charset="0"/>
              </a:rPr>
              <a:t>but </a:t>
            </a:r>
            <a:r>
              <a:rPr lang="en-US" sz="2400" u="sng" dirty="0" smtClean="0">
                <a:latin typeface="Rockwell" panose="02060603020205020403" pitchFamily="18" charset="0"/>
              </a:rPr>
              <a:t>they first gave </a:t>
            </a:r>
            <a:r>
              <a:rPr lang="en-US" sz="2400" u="sng" dirty="0">
                <a:latin typeface="Rockwell" panose="02060603020205020403" pitchFamily="18" charset="0"/>
              </a:rPr>
              <a:t>themselves to the Lord</a:t>
            </a:r>
            <a:r>
              <a:rPr lang="en-US" sz="2400" dirty="0">
                <a:latin typeface="Rockwell" panose="02060603020205020403" pitchFamily="18" charset="0"/>
              </a:rPr>
              <a:t> and to </a:t>
            </a:r>
            <a:r>
              <a:rPr lang="en-US" sz="2400" dirty="0" smtClean="0">
                <a:latin typeface="Rockwell" panose="02060603020205020403" pitchFamily="18" charset="0"/>
              </a:rPr>
              <a:t>us by the will </a:t>
            </a:r>
            <a:r>
              <a:rPr lang="en-US" sz="2400" dirty="0">
                <a:latin typeface="Rockwell" panose="02060603020205020403" pitchFamily="18" charset="0"/>
              </a:rPr>
              <a:t>of God.</a:t>
            </a:r>
            <a:r>
              <a:rPr lang="en-US" sz="2400" dirty="0" smtClean="0">
                <a:latin typeface="Rockwell" panose="02060603020205020403" pitchFamily="18" charset="0"/>
              </a:rPr>
              <a:t>”</a:t>
            </a:r>
          </a:p>
          <a:p>
            <a:r>
              <a:rPr lang="en-US" sz="2400" b="1" dirty="0">
                <a:latin typeface="Rockwell" panose="02060603020205020403" pitchFamily="18" charset="0"/>
              </a:rPr>
              <a:t>Hos 6:6</a:t>
            </a:r>
            <a:r>
              <a:rPr lang="en-US" sz="2400" dirty="0">
                <a:latin typeface="Rockwell" panose="02060603020205020403" pitchFamily="18" charset="0"/>
              </a:rPr>
              <a:t> – “For I delight in loyalty rather than sacrifice, and in the knowledge of God rather than burnt offerings</a:t>
            </a:r>
            <a:r>
              <a:rPr lang="en-US" sz="2400" dirty="0" smtClean="0">
                <a:latin typeface="Rockwell" panose="02060603020205020403" pitchFamily="18" charset="0"/>
              </a:rPr>
              <a:t>”</a:t>
            </a:r>
            <a:endParaRPr lang="en-US" sz="2400" dirty="0">
              <a:latin typeface="Rockwell" panose="02060603020205020403" pitchFamily="18" charset="0"/>
            </a:endParaRPr>
          </a:p>
          <a:p>
            <a:r>
              <a:rPr lang="en-US" sz="2400" b="1" dirty="0">
                <a:latin typeface="Rockwell" panose="02060603020205020403" pitchFamily="18" charset="0"/>
              </a:rPr>
              <a:t>Psa 51:16-17</a:t>
            </a:r>
            <a:r>
              <a:rPr lang="en-US" sz="2400" dirty="0">
                <a:latin typeface="Rockwell" panose="02060603020205020403" pitchFamily="18" charset="0"/>
              </a:rPr>
              <a:t> – “For you will not delight in sacrifice, or I would give it; you will not be pleased with a burnt offering. The sacrifices of God are a broken spirit; a broken and contrite heart, O God, you will not despise</a:t>
            </a:r>
            <a:r>
              <a:rPr lang="en-US" sz="2400" dirty="0" smtClean="0">
                <a:latin typeface="Rockwell" panose="02060603020205020403" pitchFamily="18" charset="0"/>
              </a:rPr>
              <a:t>.”</a:t>
            </a:r>
            <a:endParaRPr lang="en-US" sz="2400" dirty="0">
              <a:latin typeface="Rockwell" panose="02060603020205020403" pitchFamily="18" charset="0"/>
            </a:endParaRPr>
          </a:p>
          <a:p>
            <a:r>
              <a:rPr lang="en-US" sz="2400" b="1" dirty="0">
                <a:latin typeface="Rockwell" panose="02060603020205020403" pitchFamily="18" charset="0"/>
              </a:rPr>
              <a:t>1 Sam 15:22</a:t>
            </a:r>
            <a:r>
              <a:rPr lang="en-US" sz="2400" dirty="0">
                <a:latin typeface="Rockwell" panose="02060603020205020403" pitchFamily="18" charset="0"/>
              </a:rPr>
              <a:t> – “Has the </a:t>
            </a:r>
            <a:r>
              <a:rPr lang="en-US" sz="2400" cap="small" dirty="0">
                <a:latin typeface="Rockwell" panose="02060603020205020403" pitchFamily="18" charset="0"/>
              </a:rPr>
              <a:t>Lord</a:t>
            </a:r>
            <a:r>
              <a:rPr lang="en-US" sz="2400" dirty="0">
                <a:latin typeface="Rockwell" panose="02060603020205020403" pitchFamily="18" charset="0"/>
              </a:rPr>
              <a:t> as much delight in burnt offerings and sacrifices as in obeying the voice </a:t>
            </a:r>
            <a:r>
              <a:rPr lang="en-US" sz="2400" dirty="0" smtClean="0">
                <a:latin typeface="Rockwell" panose="02060603020205020403" pitchFamily="18" charset="0"/>
              </a:rPr>
              <a:t>of the Lord? Behold</a:t>
            </a:r>
            <a:r>
              <a:rPr lang="en-US" sz="2400" dirty="0">
                <a:latin typeface="Rockwell" panose="02060603020205020403" pitchFamily="18" charset="0"/>
              </a:rPr>
              <a:t>, to obey is better than sacrifice, and to heed than the fat of rams</a:t>
            </a:r>
            <a:r>
              <a:rPr lang="en-US" sz="2400" dirty="0" smtClean="0">
                <a:latin typeface="Rockwell" panose="02060603020205020403" pitchFamily="18" charset="0"/>
              </a:rPr>
              <a:t>.”</a:t>
            </a:r>
            <a:endParaRPr lang="en-US" sz="2400" dirty="0">
              <a:latin typeface="Rockwell" panose="02060603020205020403" pitchFamily="18" charset="0"/>
            </a:endParaRPr>
          </a:p>
        </p:txBody>
      </p:sp>
    </p:spTree>
    <p:extLst>
      <p:ext uri="{BB962C8B-B14F-4D97-AF65-F5344CB8AC3E}">
        <p14:creationId xmlns:p14="http://schemas.microsoft.com/office/powerpoint/2010/main" val="379602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pic>
        <p:nvPicPr>
          <p:cNvPr id="4098" name="Picture 2" descr="Image result for fine flour"/>
          <p:cNvPicPr>
            <a:picLocks noChangeAspect="1" noChangeArrowheads="1"/>
          </p:cNvPicPr>
          <p:nvPr/>
        </p:nvPicPr>
        <p:blipFill rotWithShape="1">
          <a:blip r:embed="rId3">
            <a:extLst>
              <a:ext uri="{28A0092B-C50C-407E-A947-70E740481C1C}">
                <a14:useLocalDpi xmlns:a14="http://schemas.microsoft.com/office/drawing/2010/main" val="0"/>
              </a:ext>
            </a:extLst>
          </a:blip>
          <a:srcRect l="9854" t="17143" r="8938" b="7810"/>
          <a:stretch/>
        </p:blipFill>
        <p:spPr bwMode="auto">
          <a:xfrm>
            <a:off x="0" y="1325563"/>
            <a:ext cx="4787900" cy="34404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imfrankarchaeology.files.wordpress.com/2011/10/733grindston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637" y="1325562"/>
            <a:ext cx="4156363" cy="28527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ible grinding st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638" y="4178300"/>
            <a:ext cx="4156362" cy="2679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097" y="4807530"/>
            <a:ext cx="4793672" cy="1938992"/>
          </a:xfrm>
          <a:prstGeom prst="rect">
            <a:avLst/>
          </a:prstGeom>
          <a:ln w="28575">
            <a:solidFill>
              <a:schemeClr val="tx1"/>
            </a:solidFill>
          </a:ln>
        </p:spPr>
        <p:txBody>
          <a:bodyPr wrap="square">
            <a:spAutoFit/>
          </a:bodyPr>
          <a:lstStyle/>
          <a:p>
            <a:r>
              <a:rPr lang="en-US" sz="3000" b="1" dirty="0" smtClean="0">
                <a:solidFill>
                  <a:srgbClr val="000000"/>
                </a:solidFill>
                <a:latin typeface="Helvetica Neue"/>
              </a:rPr>
              <a:t>1 Kings 4:22</a:t>
            </a:r>
            <a:r>
              <a:rPr lang="en-US" sz="3000" dirty="0" smtClean="0">
                <a:solidFill>
                  <a:srgbClr val="000000"/>
                </a:solidFill>
                <a:latin typeface="Helvetica Neue"/>
              </a:rPr>
              <a:t> – “Solomon’s provision </a:t>
            </a:r>
            <a:r>
              <a:rPr lang="en-US" sz="3000" dirty="0">
                <a:solidFill>
                  <a:srgbClr val="000000"/>
                </a:solidFill>
                <a:latin typeface="Helvetica Neue"/>
              </a:rPr>
              <a:t>for one day was </a:t>
            </a:r>
            <a:r>
              <a:rPr lang="en-US" sz="3000" dirty="0" smtClean="0">
                <a:solidFill>
                  <a:srgbClr val="000000"/>
                </a:solidFill>
                <a:latin typeface="Helvetica Neue"/>
              </a:rPr>
              <a:t>thirty </a:t>
            </a:r>
            <a:r>
              <a:rPr lang="en-US" sz="3000" dirty="0" err="1" smtClean="0">
                <a:solidFill>
                  <a:srgbClr val="000000"/>
                </a:solidFill>
                <a:latin typeface="Helvetica Neue"/>
              </a:rPr>
              <a:t>kors</a:t>
            </a:r>
            <a:r>
              <a:rPr lang="en-US" sz="3000" dirty="0" smtClean="0">
                <a:solidFill>
                  <a:srgbClr val="000000"/>
                </a:solidFill>
                <a:latin typeface="Helvetica Neue"/>
              </a:rPr>
              <a:t> </a:t>
            </a:r>
            <a:r>
              <a:rPr lang="en-US" sz="3000" dirty="0">
                <a:solidFill>
                  <a:srgbClr val="000000"/>
                </a:solidFill>
                <a:latin typeface="Helvetica Neue"/>
              </a:rPr>
              <a:t>of fine flour and </a:t>
            </a:r>
            <a:r>
              <a:rPr lang="en-US" sz="3000" dirty="0" smtClean="0">
                <a:solidFill>
                  <a:srgbClr val="000000"/>
                </a:solidFill>
                <a:latin typeface="Helvetica Neue"/>
              </a:rPr>
              <a:t>sixty </a:t>
            </a:r>
            <a:r>
              <a:rPr lang="en-US" sz="3000" dirty="0" err="1" smtClean="0">
                <a:solidFill>
                  <a:srgbClr val="000000"/>
                </a:solidFill>
                <a:latin typeface="Helvetica Neue"/>
              </a:rPr>
              <a:t>kors</a:t>
            </a:r>
            <a:r>
              <a:rPr lang="en-US" sz="3000" dirty="0" smtClean="0">
                <a:solidFill>
                  <a:srgbClr val="000000"/>
                </a:solidFill>
                <a:latin typeface="Helvetica Neue"/>
              </a:rPr>
              <a:t> </a:t>
            </a:r>
            <a:r>
              <a:rPr lang="en-US" sz="3000" dirty="0">
                <a:solidFill>
                  <a:srgbClr val="000000"/>
                </a:solidFill>
                <a:latin typeface="Helvetica Neue"/>
              </a:rPr>
              <a:t>of </a:t>
            </a:r>
            <a:r>
              <a:rPr lang="en-US" sz="3000" dirty="0" smtClean="0">
                <a:solidFill>
                  <a:srgbClr val="000000"/>
                </a:solidFill>
                <a:latin typeface="Helvetica Neue"/>
              </a:rPr>
              <a:t>meal.”</a:t>
            </a:r>
            <a:endParaRPr lang="en-US" sz="3000" dirty="0"/>
          </a:p>
        </p:txBody>
      </p:sp>
    </p:spTree>
    <p:extLst>
      <p:ext uri="{BB962C8B-B14F-4D97-AF65-F5344CB8AC3E}">
        <p14:creationId xmlns:p14="http://schemas.microsoft.com/office/powerpoint/2010/main" val="17646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96982" y="1325563"/>
            <a:ext cx="4390736" cy="2678401"/>
          </a:xfrm>
          <a:prstGeom prst="rect">
            <a:avLst/>
          </a:prstGeom>
        </p:spPr>
      </p:pic>
      <p:sp>
        <p:nvSpPr>
          <p:cNvPr id="5" name="Rectangle 4"/>
          <p:cNvSpPr/>
          <p:nvPr/>
        </p:nvSpPr>
        <p:spPr>
          <a:xfrm>
            <a:off x="96982" y="4066439"/>
            <a:ext cx="8950036" cy="1631216"/>
          </a:xfrm>
          <a:prstGeom prst="rect">
            <a:avLst/>
          </a:prstGeom>
          <a:ln w="28575">
            <a:solidFill>
              <a:schemeClr val="tx1"/>
            </a:solidFill>
          </a:ln>
        </p:spPr>
        <p:txBody>
          <a:bodyPr wrap="square">
            <a:spAutoFit/>
          </a:bodyPr>
          <a:lstStyle/>
          <a:p>
            <a:r>
              <a:rPr lang="en-US" sz="2200" b="1" u="sng" dirty="0" smtClean="0">
                <a:solidFill>
                  <a:srgbClr val="000000"/>
                </a:solidFill>
                <a:latin typeface="Rockwell" panose="02060603020205020403" pitchFamily="18" charset="0"/>
              </a:rPr>
              <a:t>Memorial Portion</a:t>
            </a:r>
          </a:p>
          <a:p>
            <a:endParaRPr lang="en-US" sz="600" dirty="0">
              <a:solidFill>
                <a:srgbClr val="000000"/>
              </a:solidFill>
              <a:latin typeface="Rockwell" panose="02060603020205020403" pitchFamily="18" charset="0"/>
            </a:endParaRPr>
          </a:p>
          <a:p>
            <a:r>
              <a:rPr lang="en-US" b="1" dirty="0" smtClean="0">
                <a:solidFill>
                  <a:srgbClr val="000000"/>
                </a:solidFill>
                <a:latin typeface="Rockwell" panose="02060603020205020403" pitchFamily="18" charset="0"/>
              </a:rPr>
              <a:t>Lev 2:2</a:t>
            </a:r>
            <a:r>
              <a:rPr lang="en-US" dirty="0" smtClean="0">
                <a:solidFill>
                  <a:srgbClr val="000000"/>
                </a:solidFill>
                <a:latin typeface="Rockwell" panose="02060603020205020403" pitchFamily="18" charset="0"/>
              </a:rPr>
              <a:t> – “He </a:t>
            </a:r>
            <a:r>
              <a:rPr lang="en-US" dirty="0">
                <a:solidFill>
                  <a:srgbClr val="000000"/>
                </a:solidFill>
                <a:latin typeface="Rockwell" panose="02060603020205020403" pitchFamily="18" charset="0"/>
              </a:rPr>
              <a:t>shall then bring it to Aaron’s sons the priests; and shall take from it his </a:t>
            </a:r>
            <a:r>
              <a:rPr lang="en-US" u="sng" dirty="0">
                <a:solidFill>
                  <a:srgbClr val="000000"/>
                </a:solidFill>
                <a:latin typeface="Rockwell" panose="02060603020205020403" pitchFamily="18" charset="0"/>
              </a:rPr>
              <a:t>handful</a:t>
            </a:r>
            <a:r>
              <a:rPr lang="en-US" dirty="0">
                <a:solidFill>
                  <a:srgbClr val="000000"/>
                </a:solidFill>
                <a:latin typeface="Rockwell" panose="02060603020205020403" pitchFamily="18" charset="0"/>
              </a:rPr>
              <a:t> of its fine flour and of its oil with all of its frankincense. And the priest shall offer it up in smoke as its </a:t>
            </a:r>
            <a:r>
              <a:rPr lang="en-US" u="sng" dirty="0">
                <a:solidFill>
                  <a:srgbClr val="000000"/>
                </a:solidFill>
                <a:latin typeface="Rockwell" panose="02060603020205020403" pitchFamily="18" charset="0"/>
              </a:rPr>
              <a:t>memorial portion</a:t>
            </a:r>
            <a:r>
              <a:rPr lang="en-US" dirty="0">
                <a:solidFill>
                  <a:srgbClr val="000000"/>
                </a:solidFill>
                <a:latin typeface="Rockwell" panose="02060603020205020403" pitchFamily="18" charset="0"/>
              </a:rPr>
              <a:t> on the altar, an offering by fire of a </a:t>
            </a:r>
            <a:r>
              <a:rPr lang="en-US" u="sng" dirty="0">
                <a:solidFill>
                  <a:srgbClr val="000000"/>
                </a:solidFill>
                <a:latin typeface="Rockwell" panose="02060603020205020403" pitchFamily="18" charset="0"/>
              </a:rPr>
              <a:t>soothing aroma to the </a:t>
            </a:r>
            <a:r>
              <a:rPr lang="en-US" u="sng" cap="small" dirty="0">
                <a:solidFill>
                  <a:srgbClr val="000000"/>
                </a:solidFill>
                <a:latin typeface="Rockwell" panose="02060603020205020403" pitchFamily="18" charset="0"/>
              </a:rPr>
              <a:t>Lord</a:t>
            </a:r>
            <a:r>
              <a:rPr lang="en-US" dirty="0" smtClean="0">
                <a:solidFill>
                  <a:srgbClr val="000000"/>
                </a:solidFill>
                <a:latin typeface="Rockwell" panose="02060603020205020403" pitchFamily="18" charset="0"/>
              </a:rPr>
              <a:t>.”</a:t>
            </a:r>
          </a:p>
        </p:txBody>
      </p:sp>
      <p:pic>
        <p:nvPicPr>
          <p:cNvPr id="6" name="Picture 5"/>
          <p:cNvPicPr>
            <a:picLocks noChangeAspect="1"/>
          </p:cNvPicPr>
          <p:nvPr/>
        </p:nvPicPr>
        <p:blipFill>
          <a:blip r:embed="rId4"/>
          <a:stretch>
            <a:fillRect/>
          </a:stretch>
        </p:blipFill>
        <p:spPr>
          <a:xfrm>
            <a:off x="4584700" y="1325563"/>
            <a:ext cx="4462318" cy="2678401"/>
          </a:xfrm>
          <a:prstGeom prst="rect">
            <a:avLst/>
          </a:prstGeom>
        </p:spPr>
      </p:pic>
      <p:sp>
        <p:nvSpPr>
          <p:cNvPr id="3" name="Rectangle 2"/>
          <p:cNvSpPr/>
          <p:nvPr/>
        </p:nvSpPr>
        <p:spPr>
          <a:xfrm>
            <a:off x="96982" y="5743952"/>
            <a:ext cx="8950036" cy="1077218"/>
          </a:xfrm>
          <a:prstGeom prst="rect">
            <a:avLst/>
          </a:prstGeom>
          <a:ln w="28575">
            <a:solidFill>
              <a:schemeClr val="tx1"/>
            </a:solidFill>
          </a:ln>
        </p:spPr>
        <p:txBody>
          <a:bodyPr wrap="square">
            <a:spAutoFit/>
          </a:bodyPr>
          <a:lstStyle/>
          <a:p>
            <a:r>
              <a:rPr lang="en-US" sz="2200" b="1" u="sng" dirty="0">
                <a:solidFill>
                  <a:srgbClr val="000000"/>
                </a:solidFill>
                <a:latin typeface="Rockwell" panose="02060603020205020403" pitchFamily="18" charset="0"/>
              </a:rPr>
              <a:t>A Thing Most Holy</a:t>
            </a:r>
          </a:p>
          <a:p>
            <a:endParaRPr lang="en-US" sz="600" dirty="0">
              <a:solidFill>
                <a:srgbClr val="000000"/>
              </a:solidFill>
              <a:latin typeface="Rockwell" panose="02060603020205020403" pitchFamily="18" charset="0"/>
            </a:endParaRPr>
          </a:p>
          <a:p>
            <a:r>
              <a:rPr lang="en-US" b="1" dirty="0">
                <a:solidFill>
                  <a:srgbClr val="000000"/>
                </a:solidFill>
                <a:latin typeface="Rockwell" panose="02060603020205020403" pitchFamily="18" charset="0"/>
              </a:rPr>
              <a:t>Lev 2:3</a:t>
            </a:r>
            <a:r>
              <a:rPr lang="en-US" dirty="0">
                <a:solidFill>
                  <a:srgbClr val="000000"/>
                </a:solidFill>
                <a:latin typeface="Rockwell" panose="02060603020205020403" pitchFamily="18" charset="0"/>
              </a:rPr>
              <a:t> – “</a:t>
            </a:r>
            <a:r>
              <a:rPr lang="en-US" dirty="0">
                <a:latin typeface="Rockwell" panose="02060603020205020403" pitchFamily="18" charset="0"/>
              </a:rPr>
              <a:t>The </a:t>
            </a:r>
            <a:r>
              <a:rPr lang="en-US" u="sng" dirty="0">
                <a:latin typeface="Rockwell" panose="02060603020205020403" pitchFamily="18" charset="0"/>
              </a:rPr>
              <a:t>remainder</a:t>
            </a:r>
            <a:r>
              <a:rPr lang="en-US" dirty="0">
                <a:latin typeface="Rockwell" panose="02060603020205020403" pitchFamily="18" charset="0"/>
              </a:rPr>
              <a:t> of the grain offering belongs to Aaron and his sons: </a:t>
            </a:r>
            <a:r>
              <a:rPr lang="en-US" u="sng" dirty="0">
                <a:latin typeface="Rockwell" panose="02060603020205020403" pitchFamily="18" charset="0"/>
              </a:rPr>
              <a:t>a thing most holy</a:t>
            </a:r>
            <a:r>
              <a:rPr lang="en-US" dirty="0">
                <a:latin typeface="Rockwell" panose="02060603020205020403" pitchFamily="18" charset="0"/>
              </a:rPr>
              <a:t>, of the offerings to the </a:t>
            </a:r>
            <a:r>
              <a:rPr lang="en-US" cap="small" dirty="0">
                <a:latin typeface="Rockwell" panose="02060603020205020403" pitchFamily="18" charset="0"/>
              </a:rPr>
              <a:t>Lord</a:t>
            </a:r>
            <a:r>
              <a:rPr lang="en-US" dirty="0">
                <a:latin typeface="Rockwell" panose="02060603020205020403" pitchFamily="18" charset="0"/>
              </a:rPr>
              <a:t> by fire.</a:t>
            </a:r>
            <a:r>
              <a:rPr lang="en-US" dirty="0">
                <a:solidFill>
                  <a:srgbClr val="000000"/>
                </a:solidFill>
                <a:latin typeface="Rockwell" panose="02060603020205020403" pitchFamily="18" charset="0"/>
              </a:rPr>
              <a:t>”</a:t>
            </a:r>
            <a:endParaRPr lang="en-US" dirty="0">
              <a:latin typeface="Rockwell" panose="02060603020205020403" pitchFamily="18" charset="0"/>
            </a:endParaRPr>
          </a:p>
        </p:txBody>
      </p:sp>
    </p:spTree>
    <p:extLst>
      <p:ext uri="{BB962C8B-B14F-4D97-AF65-F5344CB8AC3E}">
        <p14:creationId xmlns:p14="http://schemas.microsoft.com/office/powerpoint/2010/main" val="194119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101600" y="1452563"/>
            <a:ext cx="8966200" cy="1015663"/>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900" b="1" dirty="0" smtClean="0">
                <a:latin typeface="Rockwell" panose="02060603020205020403" pitchFamily="18" charset="0"/>
              </a:rPr>
              <a:t>Lev 17:14a</a:t>
            </a:r>
            <a:r>
              <a:rPr lang="en-US" sz="2900" dirty="0" smtClean="0">
                <a:latin typeface="Rockwell" panose="02060603020205020403" pitchFamily="18" charset="0"/>
              </a:rPr>
              <a:t> </a:t>
            </a:r>
            <a:r>
              <a:rPr lang="en-US" sz="2900" dirty="0">
                <a:latin typeface="Rockwell" panose="02060603020205020403" pitchFamily="18" charset="0"/>
              </a:rPr>
              <a:t>– </a:t>
            </a:r>
            <a:r>
              <a:rPr lang="en-US" sz="2900" dirty="0" smtClean="0">
                <a:latin typeface="Rockwell" panose="02060603020205020403" pitchFamily="18" charset="0"/>
              </a:rPr>
              <a:t>“</a:t>
            </a:r>
            <a:r>
              <a:rPr lang="en-US" sz="2900" dirty="0">
                <a:latin typeface="Rockwell" panose="02060603020205020403" pitchFamily="18" charset="0"/>
              </a:rPr>
              <a:t>For as for </a:t>
            </a:r>
            <a:r>
              <a:rPr lang="en-US" sz="2900" dirty="0" smtClean="0">
                <a:latin typeface="Rockwell" panose="02060603020205020403" pitchFamily="18" charset="0"/>
              </a:rPr>
              <a:t>the</a:t>
            </a:r>
            <a:r>
              <a:rPr lang="en-US" sz="2900" dirty="0">
                <a:latin typeface="Rockwell" panose="02060603020205020403" pitchFamily="18" charset="0"/>
              </a:rPr>
              <a:t> </a:t>
            </a:r>
            <a:r>
              <a:rPr lang="en-US" sz="2900" dirty="0" smtClean="0">
                <a:latin typeface="Rockwell" panose="02060603020205020403" pitchFamily="18" charset="0"/>
              </a:rPr>
              <a:t>life </a:t>
            </a:r>
            <a:r>
              <a:rPr lang="en-US" sz="2900" dirty="0">
                <a:latin typeface="Rockwell" panose="02060603020205020403" pitchFamily="18" charset="0"/>
              </a:rPr>
              <a:t>of all flesh, its blood is identified with </a:t>
            </a:r>
            <a:r>
              <a:rPr lang="en-US" sz="2900" dirty="0" smtClean="0">
                <a:latin typeface="Rockwell" panose="02060603020205020403" pitchFamily="18" charset="0"/>
              </a:rPr>
              <a:t>its</a:t>
            </a:r>
            <a:r>
              <a:rPr lang="en-US" sz="2900" dirty="0">
                <a:latin typeface="Rockwell" panose="02060603020205020403" pitchFamily="18" charset="0"/>
              </a:rPr>
              <a:t> </a:t>
            </a:r>
            <a:r>
              <a:rPr lang="en-US" sz="2900" dirty="0" smtClean="0">
                <a:latin typeface="Rockwell" panose="02060603020205020403" pitchFamily="18" charset="0"/>
              </a:rPr>
              <a:t>life…”</a:t>
            </a:r>
            <a:endParaRPr lang="en-US" sz="2900" dirty="0">
              <a:latin typeface="Rockwell" panose="02060603020205020403" pitchFamily="18" charset="0"/>
            </a:endParaRPr>
          </a:p>
        </p:txBody>
      </p:sp>
      <p:sp>
        <p:nvSpPr>
          <p:cNvPr id="7" name="Rectangle 6"/>
          <p:cNvSpPr/>
          <p:nvPr/>
        </p:nvSpPr>
        <p:spPr>
          <a:xfrm>
            <a:off x="101600" y="4830108"/>
            <a:ext cx="8966200" cy="1938992"/>
          </a:xfrm>
          <a:prstGeom prst="rect">
            <a:avLst/>
          </a:prstGeom>
          <a:ln w="28575">
            <a:solidFill>
              <a:schemeClr val="tx1"/>
            </a:solidFill>
          </a:ln>
        </p:spPr>
        <p:txBody>
          <a:bodyPr wrap="square">
            <a:spAutoFit/>
          </a:bodyPr>
          <a:lstStyle/>
          <a:p>
            <a:r>
              <a:rPr lang="en-US" sz="2900" b="1" dirty="0">
                <a:latin typeface="Rockwell" panose="02060603020205020403" pitchFamily="18" charset="0"/>
              </a:rPr>
              <a:t>Gen 1:29</a:t>
            </a:r>
            <a:r>
              <a:rPr lang="en-US" sz="2900" dirty="0">
                <a:latin typeface="Rockwell" panose="02060603020205020403" pitchFamily="18" charset="0"/>
              </a:rPr>
              <a:t> – </a:t>
            </a:r>
            <a:r>
              <a:rPr lang="en-US" sz="2900" dirty="0" smtClean="0">
                <a:latin typeface="Rockwell" panose="02060603020205020403" pitchFamily="18" charset="0"/>
              </a:rPr>
              <a:t>“Behold</a:t>
            </a:r>
            <a:r>
              <a:rPr lang="en-US" sz="2900" dirty="0">
                <a:latin typeface="Rockwell" panose="02060603020205020403" pitchFamily="18" charset="0"/>
              </a:rPr>
              <a:t>, I have given you every </a:t>
            </a:r>
            <a:r>
              <a:rPr lang="en-US" sz="2900" dirty="0" smtClean="0">
                <a:latin typeface="Rockwell" panose="02060603020205020403" pitchFamily="18" charset="0"/>
              </a:rPr>
              <a:t>plant yielding </a:t>
            </a:r>
            <a:r>
              <a:rPr lang="en-US" sz="2900" dirty="0">
                <a:latin typeface="Rockwell" panose="02060603020205020403" pitchFamily="18" charset="0"/>
              </a:rPr>
              <a:t>seed that is on the surface of all the </a:t>
            </a:r>
            <a:r>
              <a:rPr lang="en-US" sz="2900" dirty="0" smtClean="0">
                <a:latin typeface="Rockwell" panose="02060603020205020403" pitchFamily="18" charset="0"/>
              </a:rPr>
              <a:t>earth, and </a:t>
            </a:r>
            <a:r>
              <a:rPr lang="en-US" sz="2900" dirty="0">
                <a:latin typeface="Rockwell" panose="02060603020205020403" pitchFamily="18" charset="0"/>
              </a:rPr>
              <a:t>every tree which has fruit yielding seed; it shall be food for </a:t>
            </a:r>
            <a:r>
              <a:rPr lang="en-US" sz="2900" dirty="0" smtClean="0">
                <a:latin typeface="Rockwell" panose="02060603020205020403" pitchFamily="18" charset="0"/>
              </a:rPr>
              <a:t>you”</a:t>
            </a:r>
            <a:endParaRPr lang="en-US" sz="2900" dirty="0">
              <a:latin typeface="Rockwell" panose="02060603020205020403" pitchFamily="18" charset="0"/>
            </a:endParaRPr>
          </a:p>
        </p:txBody>
      </p:sp>
      <p:grpSp>
        <p:nvGrpSpPr>
          <p:cNvPr id="4" name="Group 3"/>
          <p:cNvGrpSpPr/>
          <p:nvPr/>
        </p:nvGrpSpPr>
        <p:grpSpPr>
          <a:xfrm>
            <a:off x="4813300" y="2328328"/>
            <a:ext cx="4254500" cy="2677656"/>
            <a:chOff x="4813300" y="2328328"/>
            <a:chExt cx="4254500" cy="2677656"/>
          </a:xfrm>
        </p:grpSpPr>
        <p:sp>
          <p:nvSpPr>
            <p:cNvPr id="9" name="TextBox 8"/>
            <p:cNvSpPr txBox="1"/>
            <p:nvPr/>
          </p:nvSpPr>
          <p:spPr>
            <a:xfrm>
              <a:off x="5765800" y="2328328"/>
              <a:ext cx="3302000" cy="2677656"/>
            </a:xfrm>
            <a:prstGeom prst="rect">
              <a:avLst/>
            </a:prstGeom>
            <a:noFill/>
          </p:spPr>
          <p:txBody>
            <a:bodyPr wrap="square" rtlCol="0">
              <a:spAutoFit/>
            </a:bodyPr>
            <a:lstStyle/>
            <a:p>
              <a:pPr algn="ctr"/>
              <a:r>
                <a:rPr lang="en-US" sz="5600" b="1" dirty="0" smtClean="0">
                  <a:solidFill>
                    <a:srgbClr val="FF0000"/>
                  </a:solidFill>
                </a:rPr>
                <a:t>Belongs To</a:t>
              </a:r>
            </a:p>
            <a:p>
              <a:pPr algn="ctr"/>
              <a:r>
                <a:rPr lang="en-US" sz="5600" b="1" dirty="0" smtClean="0">
                  <a:solidFill>
                    <a:srgbClr val="FF0000"/>
                  </a:solidFill>
                </a:rPr>
                <a:t>God</a:t>
              </a:r>
              <a:endParaRPr lang="en-US" sz="5600" b="1" dirty="0">
                <a:solidFill>
                  <a:srgbClr val="FF0000"/>
                </a:solidFill>
              </a:endParaRPr>
            </a:p>
          </p:txBody>
        </p:sp>
        <p:sp>
          <p:nvSpPr>
            <p:cNvPr id="10" name="Down Arrow 9"/>
            <p:cNvSpPr/>
            <p:nvPr/>
          </p:nvSpPr>
          <p:spPr>
            <a:xfrm rot="10800000">
              <a:off x="4813300" y="2581662"/>
              <a:ext cx="1181100" cy="21350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0" y="2310338"/>
            <a:ext cx="4337049" cy="2677656"/>
            <a:chOff x="0" y="2310338"/>
            <a:chExt cx="4337049" cy="2677656"/>
          </a:xfrm>
        </p:grpSpPr>
        <p:sp>
          <p:nvSpPr>
            <p:cNvPr id="8" name="Down Arrow 7"/>
            <p:cNvSpPr/>
            <p:nvPr/>
          </p:nvSpPr>
          <p:spPr>
            <a:xfrm>
              <a:off x="3155949" y="2581662"/>
              <a:ext cx="1181100" cy="2135009"/>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310338"/>
              <a:ext cx="3302000" cy="2677656"/>
            </a:xfrm>
            <a:prstGeom prst="rect">
              <a:avLst/>
            </a:prstGeom>
            <a:noFill/>
          </p:spPr>
          <p:txBody>
            <a:bodyPr wrap="square" rtlCol="0">
              <a:spAutoFit/>
            </a:bodyPr>
            <a:lstStyle/>
            <a:p>
              <a:pPr algn="ctr"/>
              <a:r>
                <a:rPr lang="en-US" sz="5600" b="1" dirty="0" smtClean="0">
                  <a:solidFill>
                    <a:srgbClr val="92D050"/>
                  </a:solidFill>
                </a:rPr>
                <a:t>Belongs To</a:t>
              </a:r>
            </a:p>
            <a:p>
              <a:pPr algn="ctr"/>
              <a:r>
                <a:rPr lang="en-US" sz="5600" b="1" dirty="0" smtClean="0">
                  <a:solidFill>
                    <a:srgbClr val="92D050"/>
                  </a:solidFill>
                </a:rPr>
                <a:t>Man</a:t>
              </a:r>
              <a:endParaRPr lang="en-US" sz="5600" b="1" dirty="0">
                <a:solidFill>
                  <a:srgbClr val="92D050"/>
                </a:solidFill>
              </a:endParaRPr>
            </a:p>
          </p:txBody>
        </p:sp>
      </p:grpSp>
    </p:spTree>
    <p:extLst>
      <p:ext uri="{BB962C8B-B14F-4D97-AF65-F5344CB8AC3E}">
        <p14:creationId xmlns:p14="http://schemas.microsoft.com/office/powerpoint/2010/main" val="233747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101600" y="1325563"/>
            <a:ext cx="5410200" cy="2677656"/>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100" b="1" dirty="0" smtClean="0">
                <a:latin typeface="Rockwell" panose="02060603020205020403" pitchFamily="18" charset="0"/>
              </a:rPr>
              <a:t>Matt 22:37-40</a:t>
            </a:r>
            <a:r>
              <a:rPr lang="en-US" sz="2100" dirty="0" smtClean="0">
                <a:latin typeface="Rockwell" panose="02060603020205020403" pitchFamily="18" charset="0"/>
              </a:rPr>
              <a:t>– “</a:t>
            </a:r>
            <a:r>
              <a:rPr lang="en-US" sz="2100" b="1" baseline="30000" dirty="0" smtClean="0">
                <a:latin typeface="Rockwell" panose="02060603020205020403" pitchFamily="18" charset="0"/>
              </a:rPr>
              <a:t>37</a:t>
            </a:r>
            <a:r>
              <a:rPr lang="en-US" sz="2100" dirty="0" smtClean="0">
                <a:latin typeface="Rockwell" panose="02060603020205020403" pitchFamily="18" charset="0"/>
              </a:rPr>
              <a:t>And </a:t>
            </a:r>
            <a:r>
              <a:rPr lang="en-US" sz="2100" dirty="0">
                <a:latin typeface="Rockwell" panose="02060603020205020403" pitchFamily="18" charset="0"/>
              </a:rPr>
              <a:t>He </a:t>
            </a:r>
            <a:r>
              <a:rPr lang="en-US" sz="2100" dirty="0" smtClean="0">
                <a:latin typeface="Rockwell" panose="02060603020205020403" pitchFamily="18" charset="0"/>
              </a:rPr>
              <a:t>said to him, ‘</a:t>
            </a:r>
            <a:r>
              <a:rPr lang="en-US" sz="2100" cap="small" dirty="0" smtClean="0">
                <a:latin typeface="Rockwell" panose="02060603020205020403" pitchFamily="18" charset="0"/>
              </a:rPr>
              <a:t>You </a:t>
            </a:r>
            <a:r>
              <a:rPr lang="en-US" sz="2100" cap="small" dirty="0">
                <a:latin typeface="Rockwell" panose="02060603020205020403" pitchFamily="18" charset="0"/>
              </a:rPr>
              <a:t>shall love the Lord your God with all your heart, and with all your soul, and with all your mind</a:t>
            </a:r>
            <a:r>
              <a:rPr lang="en-US" sz="2100" dirty="0" smtClean="0">
                <a:latin typeface="Rockwell" panose="02060603020205020403" pitchFamily="18" charset="0"/>
              </a:rPr>
              <a:t>.</a:t>
            </a:r>
            <a:r>
              <a:rPr lang="en-US" sz="2100" dirty="0">
                <a:latin typeface="Rockwell" panose="02060603020205020403" pitchFamily="18" charset="0"/>
              </a:rPr>
              <a:t> </a:t>
            </a:r>
            <a:r>
              <a:rPr lang="en-US" sz="2100" b="1" baseline="30000" dirty="0" smtClean="0">
                <a:latin typeface="Rockwell" panose="02060603020205020403" pitchFamily="18" charset="0"/>
              </a:rPr>
              <a:t>38</a:t>
            </a:r>
            <a:r>
              <a:rPr lang="en-US" sz="2100" dirty="0" smtClean="0">
                <a:latin typeface="Rockwell" panose="02060603020205020403" pitchFamily="18" charset="0"/>
              </a:rPr>
              <a:t>This </a:t>
            </a:r>
            <a:r>
              <a:rPr lang="en-US" sz="2100" dirty="0">
                <a:latin typeface="Rockwell" panose="02060603020205020403" pitchFamily="18" charset="0"/>
              </a:rPr>
              <a:t>is the great </a:t>
            </a:r>
            <a:r>
              <a:rPr lang="en-US" sz="2100" dirty="0" smtClean="0">
                <a:latin typeface="Rockwell" panose="02060603020205020403" pitchFamily="18" charset="0"/>
              </a:rPr>
              <a:t>and</a:t>
            </a:r>
            <a:r>
              <a:rPr lang="en-US" sz="2100" dirty="0">
                <a:latin typeface="Rockwell" panose="02060603020205020403" pitchFamily="18" charset="0"/>
              </a:rPr>
              <a:t> </a:t>
            </a:r>
            <a:r>
              <a:rPr lang="en-US" sz="2100" dirty="0" smtClean="0">
                <a:latin typeface="Rockwell" panose="02060603020205020403" pitchFamily="18" charset="0"/>
              </a:rPr>
              <a:t>foremost commandment</a:t>
            </a:r>
            <a:r>
              <a:rPr lang="en-US" sz="2100" dirty="0">
                <a:latin typeface="Rockwell" panose="02060603020205020403" pitchFamily="18" charset="0"/>
              </a:rPr>
              <a:t>. </a:t>
            </a:r>
            <a:r>
              <a:rPr lang="en-US" sz="2100" b="1" u="sng" baseline="30000" dirty="0" smtClean="0">
                <a:latin typeface="Rockwell" panose="02060603020205020403" pitchFamily="18" charset="0"/>
              </a:rPr>
              <a:t>39</a:t>
            </a:r>
            <a:r>
              <a:rPr lang="en-US" sz="2100" u="sng" dirty="0" smtClean="0">
                <a:latin typeface="Rockwell" panose="02060603020205020403" pitchFamily="18" charset="0"/>
              </a:rPr>
              <a:t>The </a:t>
            </a:r>
            <a:r>
              <a:rPr lang="en-US" sz="2100" u="sng" dirty="0">
                <a:latin typeface="Rockwell" panose="02060603020205020403" pitchFamily="18" charset="0"/>
              </a:rPr>
              <a:t>second is like it, </a:t>
            </a:r>
            <a:r>
              <a:rPr lang="en-US" sz="2100" u="sng" cap="small" dirty="0" smtClean="0">
                <a:latin typeface="Rockwell" panose="02060603020205020403" pitchFamily="18" charset="0"/>
              </a:rPr>
              <a:t>You </a:t>
            </a:r>
            <a:r>
              <a:rPr lang="en-US" sz="2100" u="sng" cap="small" dirty="0">
                <a:latin typeface="Rockwell" panose="02060603020205020403" pitchFamily="18" charset="0"/>
              </a:rPr>
              <a:t>shall love your neighbor as yourself</a:t>
            </a:r>
            <a:r>
              <a:rPr lang="en-US" sz="2100" dirty="0" smtClean="0">
                <a:latin typeface="Rockwell" panose="02060603020205020403" pitchFamily="18" charset="0"/>
              </a:rPr>
              <a:t>.</a:t>
            </a:r>
            <a:r>
              <a:rPr lang="en-US" sz="2100" dirty="0">
                <a:latin typeface="Rockwell" panose="02060603020205020403" pitchFamily="18" charset="0"/>
              </a:rPr>
              <a:t> </a:t>
            </a:r>
            <a:r>
              <a:rPr lang="en-US" sz="2100" b="1" baseline="30000" dirty="0" smtClean="0">
                <a:latin typeface="Rockwell" panose="02060603020205020403" pitchFamily="18" charset="0"/>
              </a:rPr>
              <a:t>40</a:t>
            </a:r>
            <a:r>
              <a:rPr lang="en-US" sz="2100" dirty="0" smtClean="0">
                <a:latin typeface="Rockwell" panose="02060603020205020403" pitchFamily="18" charset="0"/>
              </a:rPr>
              <a:t>On </a:t>
            </a:r>
            <a:r>
              <a:rPr lang="en-US" sz="2100" dirty="0">
                <a:latin typeface="Rockwell" panose="02060603020205020403" pitchFamily="18" charset="0"/>
              </a:rPr>
              <a:t>these two commandments depend the whole Law and the Prophets</a:t>
            </a:r>
            <a:r>
              <a:rPr lang="en-US" sz="2100" dirty="0" smtClean="0">
                <a:latin typeface="Rockwell" panose="02060603020205020403" pitchFamily="18" charset="0"/>
              </a:rPr>
              <a:t>.’”</a:t>
            </a:r>
            <a:endParaRPr lang="en-US" sz="2100" dirty="0">
              <a:latin typeface="Rockwell" panose="02060603020205020403" pitchFamily="18" charset="0"/>
            </a:endParaRPr>
          </a:p>
        </p:txBody>
      </p:sp>
      <p:pic>
        <p:nvPicPr>
          <p:cNvPr id="5122" name="Picture 2" descr="Image result for two greatest commandments"/>
          <p:cNvPicPr>
            <a:picLocks noChangeAspect="1" noChangeArrowheads="1"/>
          </p:cNvPicPr>
          <p:nvPr/>
        </p:nvPicPr>
        <p:blipFill rotWithShape="1">
          <a:blip r:embed="rId3">
            <a:extLst>
              <a:ext uri="{28A0092B-C50C-407E-A947-70E740481C1C}">
                <a14:useLocalDpi xmlns:a14="http://schemas.microsoft.com/office/drawing/2010/main" val="0"/>
              </a:ext>
            </a:extLst>
          </a:blip>
          <a:srcRect l="9731" t="14897" r="7192" b="15613"/>
          <a:stretch/>
        </p:blipFill>
        <p:spPr bwMode="auto">
          <a:xfrm>
            <a:off x="5617030" y="1325564"/>
            <a:ext cx="3422468" cy="2677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050" y="4164955"/>
            <a:ext cx="8937899" cy="2631490"/>
          </a:xfrm>
          <a:prstGeom prst="rect">
            <a:avLst/>
          </a:prstGeom>
          <a:ln w="28575">
            <a:solidFill>
              <a:schemeClr val="tx1"/>
            </a:solidFill>
          </a:ln>
        </p:spPr>
        <p:txBody>
          <a:bodyPr wrap="square">
            <a:spAutoFit/>
          </a:bodyPr>
          <a:lstStyle/>
          <a:p>
            <a:r>
              <a:rPr lang="en-US" sz="2100" b="1" dirty="0" smtClean="0">
                <a:solidFill>
                  <a:srgbClr val="000000"/>
                </a:solidFill>
                <a:latin typeface="Rockwell" panose="02060603020205020403" pitchFamily="18" charset="0"/>
              </a:rPr>
              <a:t>Num 29:6</a:t>
            </a:r>
            <a:r>
              <a:rPr lang="en-US" sz="2100" dirty="0" smtClean="0">
                <a:solidFill>
                  <a:srgbClr val="000000"/>
                </a:solidFill>
                <a:latin typeface="Rockwell" panose="02060603020205020403" pitchFamily="18" charset="0"/>
              </a:rPr>
              <a:t> – “besides </a:t>
            </a:r>
            <a:r>
              <a:rPr lang="en-US" sz="2100" dirty="0">
                <a:solidFill>
                  <a:srgbClr val="000000"/>
                </a:solidFill>
                <a:latin typeface="Rockwell" panose="02060603020205020403" pitchFamily="18" charset="0"/>
              </a:rPr>
              <a:t>the burnt offering of the new moon and </a:t>
            </a:r>
            <a:r>
              <a:rPr lang="en-US" sz="2100" u="sng" dirty="0">
                <a:solidFill>
                  <a:srgbClr val="000000"/>
                </a:solidFill>
                <a:latin typeface="Rockwell" panose="02060603020205020403" pitchFamily="18" charset="0"/>
              </a:rPr>
              <a:t>its</a:t>
            </a:r>
            <a:r>
              <a:rPr lang="en-US" sz="2100" dirty="0">
                <a:solidFill>
                  <a:srgbClr val="000000"/>
                </a:solidFill>
                <a:latin typeface="Rockwell" panose="02060603020205020403" pitchFamily="18" charset="0"/>
              </a:rPr>
              <a:t> grain offering, and the continual burnt offering and </a:t>
            </a:r>
            <a:r>
              <a:rPr lang="en-US" sz="2100" u="sng" dirty="0">
                <a:solidFill>
                  <a:srgbClr val="000000"/>
                </a:solidFill>
                <a:latin typeface="Rockwell" panose="02060603020205020403" pitchFamily="18" charset="0"/>
              </a:rPr>
              <a:t>its</a:t>
            </a:r>
            <a:r>
              <a:rPr lang="en-US" sz="2100" dirty="0">
                <a:solidFill>
                  <a:srgbClr val="000000"/>
                </a:solidFill>
                <a:latin typeface="Rockwell" panose="02060603020205020403" pitchFamily="18" charset="0"/>
              </a:rPr>
              <a:t> grain </a:t>
            </a:r>
            <a:r>
              <a:rPr lang="en-US" sz="2100" dirty="0" smtClean="0">
                <a:solidFill>
                  <a:srgbClr val="000000"/>
                </a:solidFill>
                <a:latin typeface="Rockwell" panose="02060603020205020403" pitchFamily="18" charset="0"/>
              </a:rPr>
              <a:t>offering…”</a:t>
            </a:r>
          </a:p>
          <a:p>
            <a:endParaRPr lang="en-US" sz="1200" dirty="0" smtClean="0">
              <a:solidFill>
                <a:srgbClr val="000000"/>
              </a:solidFill>
              <a:latin typeface="Rockwell" panose="02060603020205020403" pitchFamily="18" charset="0"/>
            </a:endParaRPr>
          </a:p>
          <a:p>
            <a:endParaRPr lang="en-US" sz="600" dirty="0" smtClean="0">
              <a:solidFill>
                <a:srgbClr val="000000"/>
              </a:solidFill>
              <a:latin typeface="Rockwell" panose="02060603020205020403" pitchFamily="18" charset="0"/>
            </a:endParaRPr>
          </a:p>
          <a:p>
            <a:r>
              <a:rPr lang="en-US" sz="2100" b="1" dirty="0">
                <a:latin typeface="Rockwell" panose="02060603020205020403" pitchFamily="18" charset="0"/>
              </a:rPr>
              <a:t>1 John 4:20-21</a:t>
            </a:r>
            <a:r>
              <a:rPr lang="en-US" sz="2100" dirty="0">
                <a:latin typeface="Rockwell" panose="02060603020205020403" pitchFamily="18" charset="0"/>
              </a:rPr>
              <a:t> – </a:t>
            </a:r>
            <a:r>
              <a:rPr lang="en-US" sz="2100" dirty="0" smtClean="0">
                <a:latin typeface="Rockwell" panose="02060603020205020403" pitchFamily="18" charset="0"/>
              </a:rPr>
              <a:t>“</a:t>
            </a:r>
            <a:r>
              <a:rPr lang="en-US" sz="2100" b="1" baseline="30000" dirty="0" smtClean="0">
                <a:latin typeface="Rockwell" panose="02060603020205020403" pitchFamily="18" charset="0"/>
              </a:rPr>
              <a:t>20</a:t>
            </a:r>
            <a:r>
              <a:rPr lang="en-US" sz="2100" dirty="0" smtClean="0">
                <a:latin typeface="Rockwell" panose="02060603020205020403" pitchFamily="18" charset="0"/>
              </a:rPr>
              <a:t>If </a:t>
            </a:r>
            <a:r>
              <a:rPr lang="en-US" sz="2100" dirty="0">
                <a:latin typeface="Rockwell" panose="02060603020205020403" pitchFamily="18" charset="0"/>
              </a:rPr>
              <a:t>someone says, </a:t>
            </a:r>
            <a:r>
              <a:rPr lang="en-US" sz="2100" dirty="0" smtClean="0">
                <a:latin typeface="Rockwell" panose="02060603020205020403" pitchFamily="18" charset="0"/>
              </a:rPr>
              <a:t>‘I </a:t>
            </a:r>
            <a:r>
              <a:rPr lang="en-US" sz="2100" dirty="0">
                <a:latin typeface="Rockwell" panose="02060603020205020403" pitchFamily="18" charset="0"/>
              </a:rPr>
              <a:t>love </a:t>
            </a:r>
            <a:r>
              <a:rPr lang="en-US" sz="2100" dirty="0" smtClean="0">
                <a:latin typeface="Rockwell" panose="02060603020205020403" pitchFamily="18" charset="0"/>
              </a:rPr>
              <a:t>God’, </a:t>
            </a:r>
            <a:r>
              <a:rPr lang="en-US" sz="2100" dirty="0">
                <a:latin typeface="Rockwell" panose="02060603020205020403" pitchFamily="18" charset="0"/>
              </a:rPr>
              <a:t>and hates his brother, he is a liar; for the one who does not love his brother whom he has seen, cannot love God whom he has not seen. </a:t>
            </a:r>
            <a:r>
              <a:rPr lang="en-US" sz="2100" b="1" baseline="30000" dirty="0" smtClean="0">
                <a:latin typeface="Rockwell" panose="02060603020205020403" pitchFamily="18" charset="0"/>
              </a:rPr>
              <a:t>21</a:t>
            </a:r>
            <a:r>
              <a:rPr lang="en-US" sz="2100" dirty="0" smtClean="0">
                <a:latin typeface="Rockwell" panose="02060603020205020403" pitchFamily="18" charset="0"/>
              </a:rPr>
              <a:t>And</a:t>
            </a:r>
            <a:r>
              <a:rPr lang="en-US" sz="2100" dirty="0">
                <a:latin typeface="Rockwell" panose="02060603020205020403" pitchFamily="18" charset="0"/>
              </a:rPr>
              <a:t> this commandment we have from Him, that the one who loves God should love his brother also</a:t>
            </a:r>
            <a:r>
              <a:rPr lang="en-US" sz="2100" dirty="0" smtClean="0">
                <a:latin typeface="Rockwell" panose="02060603020205020403" pitchFamily="18"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350213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3950790" y="1262457"/>
            <a:ext cx="5140958" cy="4253472"/>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1760" b="1" dirty="0" smtClean="0">
                <a:latin typeface="Rockwell" panose="02060603020205020403" pitchFamily="18" charset="0"/>
              </a:rPr>
              <a:t>Lev 2:13</a:t>
            </a:r>
            <a:r>
              <a:rPr lang="en-US" sz="1760" dirty="0" smtClean="0">
                <a:latin typeface="Rockwell" panose="02060603020205020403" pitchFamily="18" charset="0"/>
              </a:rPr>
              <a:t> – “</a:t>
            </a:r>
            <a:r>
              <a:rPr lang="en-US" sz="1760" dirty="0">
                <a:latin typeface="Rockwell" panose="02060603020205020403" pitchFamily="18" charset="0"/>
              </a:rPr>
              <a:t>Every grain offering of yours, moreover, you shall season with salt, so that the </a:t>
            </a:r>
            <a:r>
              <a:rPr lang="en-US" sz="1760" u="sng" dirty="0">
                <a:latin typeface="Rockwell" panose="02060603020205020403" pitchFamily="18" charset="0"/>
              </a:rPr>
              <a:t>salt of the covenant</a:t>
            </a:r>
            <a:r>
              <a:rPr lang="en-US" sz="1760" dirty="0">
                <a:latin typeface="Rockwell" panose="02060603020205020403" pitchFamily="18" charset="0"/>
              </a:rPr>
              <a:t> of your God shall not be lacking from your grain offering; with all your offerings you shall offer salt</a:t>
            </a:r>
            <a:r>
              <a:rPr lang="en-US" sz="1760" dirty="0" smtClean="0">
                <a:latin typeface="Rockwell" panose="02060603020205020403" pitchFamily="18" charset="0"/>
              </a:rPr>
              <a:t>.”</a:t>
            </a:r>
          </a:p>
          <a:p>
            <a:endParaRPr lang="en-US" sz="1200" b="1" dirty="0" smtClean="0">
              <a:latin typeface="Rockwell" panose="02060603020205020403" pitchFamily="18" charset="0"/>
            </a:endParaRPr>
          </a:p>
          <a:p>
            <a:r>
              <a:rPr lang="en-US" sz="1760" b="1" dirty="0" smtClean="0">
                <a:latin typeface="Rockwell" panose="02060603020205020403" pitchFamily="18" charset="0"/>
              </a:rPr>
              <a:t>Num 18:19</a:t>
            </a:r>
            <a:r>
              <a:rPr lang="en-US" sz="1760" dirty="0" smtClean="0">
                <a:latin typeface="Rockwell" panose="02060603020205020403" pitchFamily="18" charset="0"/>
              </a:rPr>
              <a:t> – “</a:t>
            </a:r>
            <a:r>
              <a:rPr lang="en-US" sz="1760" dirty="0">
                <a:latin typeface="Rockwell" panose="02060603020205020403" pitchFamily="18" charset="0"/>
              </a:rPr>
              <a:t>All the heave offerings of the holy things, which the children of Israel offer </a:t>
            </a:r>
            <a:r>
              <a:rPr lang="en-US" sz="1760" dirty="0" smtClean="0">
                <a:latin typeface="Rockwell" panose="02060603020205020403" pitchFamily="18" charset="0"/>
              </a:rPr>
              <a:t>to the Lord, I have </a:t>
            </a:r>
            <a:r>
              <a:rPr lang="en-US" sz="1760" dirty="0">
                <a:latin typeface="Rockwell" panose="02060603020205020403" pitchFamily="18" charset="0"/>
              </a:rPr>
              <a:t>given to you and your sons and daughters with you as an </a:t>
            </a:r>
            <a:r>
              <a:rPr lang="en-US" sz="1760" dirty="0" smtClean="0">
                <a:latin typeface="Rockwell" panose="02060603020205020403" pitchFamily="18" charset="0"/>
              </a:rPr>
              <a:t>ordinance forever; </a:t>
            </a:r>
            <a:r>
              <a:rPr lang="en-US" sz="1760" u="sng" dirty="0" smtClean="0">
                <a:latin typeface="Rockwell" panose="02060603020205020403" pitchFamily="18" charset="0"/>
              </a:rPr>
              <a:t>it is</a:t>
            </a:r>
            <a:r>
              <a:rPr lang="en-US" sz="1760" u="sng" dirty="0">
                <a:latin typeface="Rockwell" panose="02060603020205020403" pitchFamily="18" charset="0"/>
              </a:rPr>
              <a:t> a covenant of salt forever </a:t>
            </a:r>
            <a:r>
              <a:rPr lang="en-US" sz="1760" u="sng" dirty="0" smtClean="0">
                <a:latin typeface="Rockwell" panose="02060603020205020403" pitchFamily="18" charset="0"/>
              </a:rPr>
              <a:t>before the Lord</a:t>
            </a:r>
            <a:r>
              <a:rPr lang="en-US" sz="1760" dirty="0" smtClean="0">
                <a:latin typeface="Rockwell" panose="02060603020205020403" pitchFamily="18" charset="0"/>
              </a:rPr>
              <a:t> with you and your </a:t>
            </a:r>
            <a:r>
              <a:rPr lang="en-US" sz="1760" dirty="0">
                <a:latin typeface="Rockwell" panose="02060603020205020403" pitchFamily="18" charset="0"/>
              </a:rPr>
              <a:t>descendants with you</a:t>
            </a:r>
            <a:r>
              <a:rPr lang="en-US" sz="1760" dirty="0" smtClean="0">
                <a:latin typeface="Rockwell" panose="02060603020205020403" pitchFamily="18" charset="0"/>
              </a:rPr>
              <a:t>.”</a:t>
            </a:r>
          </a:p>
          <a:p>
            <a:endParaRPr lang="en-US" sz="1200" b="1" dirty="0" smtClean="0">
              <a:latin typeface="Rockwell" panose="02060603020205020403" pitchFamily="18" charset="0"/>
            </a:endParaRPr>
          </a:p>
          <a:p>
            <a:r>
              <a:rPr lang="en-US" sz="1760" b="1" dirty="0" smtClean="0">
                <a:latin typeface="Rockwell" panose="02060603020205020403" pitchFamily="18" charset="0"/>
              </a:rPr>
              <a:t>2 Chron 13:5</a:t>
            </a:r>
            <a:r>
              <a:rPr lang="en-US" sz="1760" dirty="0" smtClean="0">
                <a:latin typeface="Rockwell" panose="02060603020205020403" pitchFamily="18" charset="0"/>
              </a:rPr>
              <a:t> – “</a:t>
            </a:r>
            <a:r>
              <a:rPr lang="en-US" sz="1760" dirty="0">
                <a:latin typeface="Rockwell" panose="02060603020205020403" pitchFamily="18" charset="0"/>
              </a:rPr>
              <a:t>Do you not </a:t>
            </a:r>
            <a:r>
              <a:rPr lang="en-US" sz="1760" dirty="0" smtClean="0">
                <a:latin typeface="Rockwell" panose="02060603020205020403" pitchFamily="18" charset="0"/>
              </a:rPr>
              <a:t>know that the Lord God of Israel gave </a:t>
            </a:r>
            <a:r>
              <a:rPr lang="en-US" sz="1760" dirty="0">
                <a:latin typeface="Rockwell" panose="02060603020205020403" pitchFamily="18" charset="0"/>
              </a:rPr>
              <a:t>the rule over Israel forever to </a:t>
            </a:r>
            <a:r>
              <a:rPr lang="en-US" sz="1760" dirty="0" smtClean="0">
                <a:latin typeface="Rockwell" panose="02060603020205020403" pitchFamily="18" charset="0"/>
              </a:rPr>
              <a:t>David</a:t>
            </a:r>
            <a:r>
              <a:rPr lang="en-US" sz="1760" dirty="0">
                <a:latin typeface="Rockwell" panose="02060603020205020403" pitchFamily="18" charset="0"/>
              </a:rPr>
              <a:t> </a:t>
            </a:r>
            <a:r>
              <a:rPr lang="en-US" sz="1760" dirty="0" smtClean="0">
                <a:latin typeface="Rockwell" panose="02060603020205020403" pitchFamily="18" charset="0"/>
              </a:rPr>
              <a:t>and </a:t>
            </a:r>
            <a:r>
              <a:rPr lang="en-US" sz="1760" dirty="0">
                <a:latin typeface="Rockwell" panose="02060603020205020403" pitchFamily="18" charset="0"/>
              </a:rPr>
              <a:t>his sons by </a:t>
            </a:r>
            <a:r>
              <a:rPr lang="en-US" sz="1760" u="sng" dirty="0">
                <a:latin typeface="Rockwell" panose="02060603020205020403" pitchFamily="18" charset="0"/>
              </a:rPr>
              <a:t>a covenant of salt</a:t>
            </a:r>
            <a:r>
              <a:rPr lang="en-US" sz="1760" dirty="0" smtClean="0">
                <a:latin typeface="Rockwell" panose="02060603020205020403" pitchFamily="18" charset="0"/>
              </a:rPr>
              <a:t>?”</a:t>
            </a:r>
            <a:endParaRPr lang="en-US" sz="1760" b="1" dirty="0" smtClean="0">
              <a:latin typeface="Rockwell" panose="02060603020205020403" pitchFamily="18" charset="0"/>
            </a:endParaRPr>
          </a:p>
        </p:txBody>
      </p:sp>
      <p:pic>
        <p:nvPicPr>
          <p:cNvPr id="6" name="Picture 5"/>
          <p:cNvPicPr>
            <a:picLocks noChangeAspect="1"/>
          </p:cNvPicPr>
          <p:nvPr/>
        </p:nvPicPr>
        <p:blipFill rotWithShape="1">
          <a:blip r:embed="rId3"/>
          <a:srcRect l="64323" t="14414" r="5917" b="51351"/>
          <a:stretch/>
        </p:blipFill>
        <p:spPr>
          <a:xfrm>
            <a:off x="52251" y="1262458"/>
            <a:ext cx="3846287" cy="4253472"/>
          </a:xfrm>
          <a:prstGeom prst="rect">
            <a:avLst/>
          </a:prstGeom>
        </p:spPr>
      </p:pic>
      <p:sp>
        <p:nvSpPr>
          <p:cNvPr id="5" name="Rectangle 4"/>
          <p:cNvSpPr/>
          <p:nvPr/>
        </p:nvSpPr>
        <p:spPr>
          <a:xfrm>
            <a:off x="52251" y="5565746"/>
            <a:ext cx="9039497" cy="1274195"/>
          </a:xfrm>
          <a:prstGeom prst="rect">
            <a:avLst/>
          </a:prstGeom>
          <a:ln w="28575">
            <a:solidFill>
              <a:schemeClr val="tx1"/>
            </a:solidFill>
          </a:ln>
        </p:spPr>
        <p:txBody>
          <a:bodyPr wrap="square">
            <a:spAutoFit/>
          </a:bodyPr>
          <a:lstStyle/>
          <a:p>
            <a:r>
              <a:rPr lang="en-US" sz="1760" b="1" dirty="0" smtClean="0">
                <a:solidFill>
                  <a:srgbClr val="000000"/>
                </a:solidFill>
                <a:latin typeface="Rockwell" panose="02060603020205020403" pitchFamily="18" charset="0"/>
              </a:rPr>
              <a:t>1 Cor 13:7d</a:t>
            </a:r>
            <a:r>
              <a:rPr lang="en-US" sz="1760" dirty="0" smtClean="0">
                <a:solidFill>
                  <a:srgbClr val="000000"/>
                </a:solidFill>
                <a:latin typeface="Rockwell" panose="02060603020205020403" pitchFamily="18" charset="0"/>
              </a:rPr>
              <a:t> – “[love] </a:t>
            </a:r>
            <a:r>
              <a:rPr lang="es-GT" sz="1760" u="sng" dirty="0" smtClean="0">
                <a:latin typeface="Rockwell" panose="02060603020205020403" pitchFamily="18" charset="0"/>
              </a:rPr>
              <a:t>endures</a:t>
            </a:r>
            <a:r>
              <a:rPr lang="es-GT" sz="1760" dirty="0" smtClean="0">
                <a:latin typeface="Rockwell" panose="02060603020205020403" pitchFamily="18" charset="0"/>
              </a:rPr>
              <a:t> </a:t>
            </a:r>
            <a:r>
              <a:rPr lang="es-GT" sz="1760" dirty="0" err="1">
                <a:latin typeface="Rockwell" panose="02060603020205020403" pitchFamily="18" charset="0"/>
              </a:rPr>
              <a:t>all</a:t>
            </a:r>
            <a:r>
              <a:rPr lang="es-GT" sz="1760" dirty="0">
                <a:latin typeface="Rockwell" panose="02060603020205020403" pitchFamily="18" charset="0"/>
              </a:rPr>
              <a:t> </a:t>
            </a:r>
            <a:r>
              <a:rPr lang="es-GT" sz="1760" dirty="0" err="1">
                <a:latin typeface="Rockwell" panose="02060603020205020403" pitchFamily="18" charset="0"/>
              </a:rPr>
              <a:t>things</a:t>
            </a:r>
            <a:r>
              <a:rPr lang="en-US" sz="1760" dirty="0" smtClean="0">
                <a:solidFill>
                  <a:srgbClr val="000000"/>
                </a:solidFill>
                <a:latin typeface="Rockwell" panose="02060603020205020403" pitchFamily="18" charset="0"/>
              </a:rPr>
              <a:t>”</a:t>
            </a:r>
          </a:p>
          <a:p>
            <a:endParaRPr lang="en-US" sz="1200" dirty="0" smtClean="0">
              <a:solidFill>
                <a:srgbClr val="000000"/>
              </a:solidFill>
              <a:latin typeface="Rockwell" panose="02060603020205020403" pitchFamily="18" charset="0"/>
            </a:endParaRPr>
          </a:p>
          <a:p>
            <a:r>
              <a:rPr lang="en-US" sz="1760" b="1" dirty="0" smtClean="0">
                <a:solidFill>
                  <a:srgbClr val="000000"/>
                </a:solidFill>
                <a:latin typeface="Rockwell" panose="02060603020205020403" pitchFamily="18" charset="0"/>
              </a:rPr>
              <a:t>Prov 17:17a</a:t>
            </a:r>
            <a:r>
              <a:rPr lang="en-US" sz="1760" dirty="0" smtClean="0">
                <a:solidFill>
                  <a:srgbClr val="000000"/>
                </a:solidFill>
                <a:latin typeface="Rockwell" panose="02060603020205020403" pitchFamily="18" charset="0"/>
              </a:rPr>
              <a:t> – “</a:t>
            </a:r>
            <a:r>
              <a:rPr lang="en-US" sz="1760" dirty="0">
                <a:latin typeface="Rockwell" panose="02060603020205020403" pitchFamily="18" charset="0"/>
              </a:rPr>
              <a:t>A friend loves </a:t>
            </a:r>
            <a:r>
              <a:rPr lang="en-US" sz="1760" u="sng" dirty="0">
                <a:latin typeface="Rockwell" panose="02060603020205020403" pitchFamily="18" charset="0"/>
              </a:rPr>
              <a:t>at all times</a:t>
            </a:r>
            <a:r>
              <a:rPr lang="en-US" sz="1760" dirty="0" smtClean="0">
                <a:latin typeface="Rockwell" panose="02060603020205020403" pitchFamily="18" charset="0"/>
              </a:rPr>
              <a:t>.</a:t>
            </a:r>
            <a:r>
              <a:rPr lang="en-US" sz="1760" dirty="0" smtClean="0">
                <a:solidFill>
                  <a:srgbClr val="000000"/>
                </a:solidFill>
                <a:latin typeface="Rockwell" panose="02060603020205020403" pitchFamily="18" charset="0"/>
              </a:rPr>
              <a:t>”</a:t>
            </a:r>
          </a:p>
          <a:p>
            <a:endParaRPr lang="en-US" sz="1200" dirty="0" smtClean="0">
              <a:solidFill>
                <a:srgbClr val="000000"/>
              </a:solidFill>
              <a:latin typeface="Rockwell" panose="02060603020205020403" pitchFamily="18" charset="0"/>
            </a:endParaRPr>
          </a:p>
          <a:p>
            <a:r>
              <a:rPr lang="en-US" sz="1760" b="1" dirty="0" smtClean="0">
                <a:solidFill>
                  <a:srgbClr val="000000"/>
                </a:solidFill>
                <a:latin typeface="Rockwell" panose="02060603020205020403" pitchFamily="18" charset="0"/>
              </a:rPr>
              <a:t>2 Tim 2:10a</a:t>
            </a:r>
            <a:r>
              <a:rPr lang="en-US" sz="1760" dirty="0" smtClean="0">
                <a:solidFill>
                  <a:srgbClr val="000000"/>
                </a:solidFill>
                <a:latin typeface="Rockwell" panose="02060603020205020403" pitchFamily="18" charset="0"/>
              </a:rPr>
              <a:t> – “</a:t>
            </a:r>
            <a:r>
              <a:rPr lang="en-US" sz="1760" dirty="0">
                <a:latin typeface="Rockwell" panose="02060603020205020403" pitchFamily="18" charset="0"/>
              </a:rPr>
              <a:t>For this reason I </a:t>
            </a:r>
            <a:r>
              <a:rPr lang="en-US" sz="1760" u="sng" dirty="0">
                <a:latin typeface="Rockwell" panose="02060603020205020403" pitchFamily="18" charset="0"/>
              </a:rPr>
              <a:t>endure</a:t>
            </a:r>
            <a:r>
              <a:rPr lang="en-US" sz="1760" dirty="0">
                <a:latin typeface="Rockwell" panose="02060603020205020403" pitchFamily="18" charset="0"/>
              </a:rPr>
              <a:t> all things for the sake of those who are chosen</a:t>
            </a:r>
            <a:r>
              <a:rPr lang="en-US" sz="1760" dirty="0" smtClean="0">
                <a:solidFill>
                  <a:srgbClr val="000000"/>
                </a:solidFill>
                <a:latin typeface="Rockwell" panose="02060603020205020403" pitchFamily="18" charset="0"/>
              </a:rPr>
              <a:t>”</a:t>
            </a:r>
            <a:endParaRPr lang="en-US" sz="1760" dirty="0">
              <a:latin typeface="Rockwell" panose="02060603020205020403" pitchFamily="18" charset="0"/>
            </a:endParaRPr>
          </a:p>
        </p:txBody>
      </p:sp>
    </p:spTree>
    <p:extLst>
      <p:ext uri="{BB962C8B-B14F-4D97-AF65-F5344CB8AC3E}">
        <p14:creationId xmlns:p14="http://schemas.microsoft.com/office/powerpoint/2010/main" val="179454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3103149" y="1277115"/>
            <a:ext cx="5933443" cy="3570208"/>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latin typeface="Rockwell" panose="02060603020205020403" pitchFamily="18" charset="0"/>
              </a:rPr>
              <a:t>Matt 16:6</a:t>
            </a:r>
            <a:r>
              <a:rPr lang="en-US" sz="2000" dirty="0" smtClean="0">
                <a:latin typeface="Rockwell" panose="02060603020205020403" pitchFamily="18" charset="0"/>
              </a:rPr>
              <a:t> – “</a:t>
            </a:r>
            <a:r>
              <a:rPr lang="en-US" sz="2000" dirty="0">
                <a:latin typeface="Rockwell" panose="02060603020205020403" pitchFamily="18" charset="0"/>
              </a:rPr>
              <a:t>Take heed and beware of </a:t>
            </a:r>
            <a:r>
              <a:rPr lang="en-US" sz="2000" dirty="0" smtClean="0">
                <a:latin typeface="Rockwell" panose="02060603020205020403" pitchFamily="18" charset="0"/>
              </a:rPr>
              <a:t>the </a:t>
            </a:r>
            <a:r>
              <a:rPr lang="en-US" sz="2000" u="sng" dirty="0" smtClean="0">
                <a:latin typeface="Rockwell" panose="02060603020205020403" pitchFamily="18" charset="0"/>
              </a:rPr>
              <a:t>leaven</a:t>
            </a:r>
            <a:r>
              <a:rPr lang="en-US" sz="2000" dirty="0" smtClean="0">
                <a:latin typeface="Rockwell" panose="02060603020205020403" pitchFamily="18" charset="0"/>
              </a:rPr>
              <a:t> </a:t>
            </a:r>
            <a:r>
              <a:rPr lang="en-US" sz="2000" dirty="0">
                <a:latin typeface="Rockwell" panose="02060603020205020403" pitchFamily="18" charset="0"/>
              </a:rPr>
              <a:t>of the Pharisees and the Sadducees</a:t>
            </a:r>
            <a:r>
              <a:rPr lang="en-US" sz="2000" dirty="0" smtClean="0">
                <a:latin typeface="Rockwell" panose="02060603020205020403" pitchFamily="18" charset="0"/>
              </a:rPr>
              <a:t>”</a:t>
            </a:r>
          </a:p>
          <a:p>
            <a:endParaRPr lang="en-US" sz="600" b="1" dirty="0">
              <a:latin typeface="Rockwell" panose="02060603020205020403" pitchFamily="18" charset="0"/>
            </a:endParaRPr>
          </a:p>
          <a:p>
            <a:r>
              <a:rPr lang="en-US" sz="2000" b="1" dirty="0" smtClean="0">
                <a:latin typeface="Rockwell" panose="02060603020205020403" pitchFamily="18" charset="0"/>
              </a:rPr>
              <a:t>1 Cor 5:6-8</a:t>
            </a:r>
            <a:r>
              <a:rPr lang="en-US" sz="2000" dirty="0" smtClean="0">
                <a:latin typeface="Rockwell" panose="02060603020205020403" pitchFamily="18" charset="0"/>
              </a:rPr>
              <a:t> – “</a:t>
            </a:r>
            <a:r>
              <a:rPr lang="en-US" sz="2000" b="1" baseline="30000" dirty="0" smtClean="0">
                <a:latin typeface="Rockwell" panose="02060603020205020403" pitchFamily="18" charset="0"/>
              </a:rPr>
              <a:t>6</a:t>
            </a:r>
            <a:r>
              <a:rPr lang="en-US" sz="2000" dirty="0" smtClean="0">
                <a:latin typeface="Rockwell" panose="02060603020205020403" pitchFamily="18" charset="0"/>
              </a:rPr>
              <a:t>Your </a:t>
            </a:r>
            <a:r>
              <a:rPr lang="en-US" sz="2000" dirty="0">
                <a:latin typeface="Rockwell" panose="02060603020205020403" pitchFamily="18" charset="0"/>
              </a:rPr>
              <a:t>glorying is not good. Do you not know that </a:t>
            </a:r>
            <a:r>
              <a:rPr lang="en-US" sz="2000" u="sng" dirty="0">
                <a:latin typeface="Rockwell" panose="02060603020205020403" pitchFamily="18" charset="0"/>
              </a:rPr>
              <a:t>a little leaven leavens the </a:t>
            </a:r>
            <a:r>
              <a:rPr lang="en-US" sz="2000" u="sng" dirty="0" smtClean="0">
                <a:latin typeface="Rockwell" panose="02060603020205020403" pitchFamily="18" charset="0"/>
              </a:rPr>
              <a:t>whole lump</a:t>
            </a:r>
            <a:r>
              <a:rPr lang="en-US" sz="2000" dirty="0" smtClean="0">
                <a:latin typeface="Rockwell" panose="02060603020205020403" pitchFamily="18" charset="0"/>
              </a:rPr>
              <a:t>? </a:t>
            </a:r>
            <a:r>
              <a:rPr lang="en-US" sz="2000" b="1" baseline="30000" dirty="0" smtClean="0">
                <a:latin typeface="Rockwell" panose="02060603020205020403" pitchFamily="18" charset="0"/>
              </a:rPr>
              <a:t>7</a:t>
            </a:r>
            <a:r>
              <a:rPr lang="en-US" sz="2000" dirty="0" smtClean="0">
                <a:latin typeface="Rockwell" panose="02060603020205020403" pitchFamily="18" charset="0"/>
              </a:rPr>
              <a:t>Therefore purge </a:t>
            </a:r>
            <a:r>
              <a:rPr lang="en-US" sz="2000" dirty="0">
                <a:latin typeface="Rockwell" panose="02060603020205020403" pitchFamily="18" charset="0"/>
              </a:rPr>
              <a:t>out the old leaven, that you may be a new lump, since </a:t>
            </a:r>
            <a:r>
              <a:rPr lang="en-US" sz="2000" u="sng" dirty="0">
                <a:latin typeface="Rockwell" panose="02060603020205020403" pitchFamily="18" charset="0"/>
              </a:rPr>
              <a:t>you truly are unleavened</a:t>
            </a:r>
            <a:r>
              <a:rPr lang="en-US" sz="2000" dirty="0">
                <a:latin typeface="Rockwell" panose="02060603020205020403" pitchFamily="18" charset="0"/>
              </a:rPr>
              <a:t>. </a:t>
            </a:r>
            <a:r>
              <a:rPr lang="en-US" sz="2000" dirty="0" smtClean="0">
                <a:latin typeface="Rockwell" panose="02060603020205020403" pitchFamily="18" charset="0"/>
              </a:rPr>
              <a:t>For indeed Christ, </a:t>
            </a:r>
            <a:r>
              <a:rPr lang="en-US" sz="2000" dirty="0">
                <a:latin typeface="Rockwell" panose="02060603020205020403" pitchFamily="18" charset="0"/>
              </a:rPr>
              <a:t>our Passover, was </a:t>
            </a:r>
            <a:r>
              <a:rPr lang="en-US" sz="2000" dirty="0" smtClean="0">
                <a:latin typeface="Rockwell" panose="02060603020205020403" pitchFamily="18" charset="0"/>
              </a:rPr>
              <a:t>sacrificed</a:t>
            </a:r>
            <a:r>
              <a:rPr lang="en-US" sz="2000" dirty="0">
                <a:latin typeface="Rockwell" panose="02060603020205020403" pitchFamily="18" charset="0"/>
              </a:rPr>
              <a:t> </a:t>
            </a:r>
            <a:r>
              <a:rPr lang="en-US" sz="2000" dirty="0" smtClean="0">
                <a:latin typeface="Rockwell" panose="02060603020205020403" pitchFamily="18" charset="0"/>
              </a:rPr>
              <a:t>for us. </a:t>
            </a:r>
            <a:r>
              <a:rPr lang="en-US" sz="2000" b="1" baseline="30000" dirty="0" smtClean="0">
                <a:latin typeface="Rockwell" panose="02060603020205020403" pitchFamily="18" charset="0"/>
              </a:rPr>
              <a:t>8</a:t>
            </a:r>
            <a:r>
              <a:rPr lang="en-US" sz="2000" dirty="0" smtClean="0">
                <a:latin typeface="Rockwell" panose="02060603020205020403" pitchFamily="18" charset="0"/>
              </a:rPr>
              <a:t>Therefore let </a:t>
            </a:r>
            <a:r>
              <a:rPr lang="en-US" sz="2000" dirty="0">
                <a:latin typeface="Rockwell" panose="02060603020205020403" pitchFamily="18" charset="0"/>
              </a:rPr>
              <a:t>us keep </a:t>
            </a:r>
            <a:r>
              <a:rPr lang="en-US" sz="2000" dirty="0" smtClean="0">
                <a:latin typeface="Rockwell" panose="02060603020205020403" pitchFamily="18" charset="0"/>
              </a:rPr>
              <a:t>the feast, not </a:t>
            </a:r>
            <a:r>
              <a:rPr lang="en-US" sz="2000" dirty="0">
                <a:latin typeface="Rockwell" panose="02060603020205020403" pitchFamily="18" charset="0"/>
              </a:rPr>
              <a:t>with old leaven, nor with the </a:t>
            </a:r>
            <a:r>
              <a:rPr lang="en-US" sz="2000" u="sng" dirty="0">
                <a:latin typeface="Rockwell" panose="02060603020205020403" pitchFamily="18" charset="0"/>
              </a:rPr>
              <a:t>leaven of malice and wickedness</a:t>
            </a:r>
            <a:r>
              <a:rPr lang="en-US" sz="2000" dirty="0">
                <a:latin typeface="Rockwell" panose="02060603020205020403" pitchFamily="18" charset="0"/>
              </a:rPr>
              <a:t>, but with </a:t>
            </a:r>
            <a:r>
              <a:rPr lang="en-US" sz="2000" dirty="0" smtClean="0">
                <a:latin typeface="Rockwell" panose="02060603020205020403" pitchFamily="18" charset="0"/>
              </a:rPr>
              <a:t>the </a:t>
            </a:r>
            <a:r>
              <a:rPr lang="en-US" sz="2000" u="sng" dirty="0" smtClean="0">
                <a:latin typeface="Rockwell" panose="02060603020205020403" pitchFamily="18" charset="0"/>
              </a:rPr>
              <a:t>unleavened bread</a:t>
            </a:r>
            <a:r>
              <a:rPr lang="en-US" sz="2000" u="sng" dirty="0">
                <a:latin typeface="Rockwell" panose="02060603020205020403" pitchFamily="18" charset="0"/>
              </a:rPr>
              <a:t> of sincerity and truth</a:t>
            </a:r>
            <a:r>
              <a:rPr lang="en-US" sz="2000" dirty="0">
                <a:latin typeface="Rockwell" panose="02060603020205020403" pitchFamily="18" charset="0"/>
              </a:rPr>
              <a:t>.</a:t>
            </a:r>
            <a:r>
              <a:rPr lang="en-US" sz="2000" dirty="0" smtClean="0">
                <a:latin typeface="Rockwell" panose="02060603020205020403" pitchFamily="18" charset="0"/>
              </a:rPr>
              <a:t>”</a:t>
            </a:r>
            <a:endParaRPr lang="en-US" sz="2000" b="1" dirty="0" smtClean="0">
              <a:latin typeface="Rockwell" panose="02060603020205020403" pitchFamily="18" charset="0"/>
            </a:endParaRPr>
          </a:p>
        </p:txBody>
      </p:sp>
      <p:sp>
        <p:nvSpPr>
          <p:cNvPr id="5" name="Rectangle 4"/>
          <p:cNvSpPr/>
          <p:nvPr/>
        </p:nvSpPr>
        <p:spPr>
          <a:xfrm>
            <a:off x="104503" y="4951789"/>
            <a:ext cx="8934993" cy="1815882"/>
          </a:xfrm>
          <a:prstGeom prst="rect">
            <a:avLst/>
          </a:prstGeom>
          <a:ln w="28575">
            <a:solidFill>
              <a:schemeClr val="tx1"/>
            </a:solidFill>
          </a:ln>
        </p:spPr>
        <p:txBody>
          <a:bodyPr wrap="square">
            <a:spAutoFit/>
          </a:bodyPr>
          <a:lstStyle/>
          <a:p>
            <a:r>
              <a:rPr lang="en-US" sz="2000" b="1" dirty="0">
                <a:solidFill>
                  <a:srgbClr val="000000"/>
                </a:solidFill>
                <a:latin typeface="Rockwell" panose="02060603020205020403" pitchFamily="18" charset="0"/>
              </a:rPr>
              <a:t>Rom 12:9a</a:t>
            </a:r>
            <a:r>
              <a:rPr lang="en-US" sz="2000" dirty="0">
                <a:solidFill>
                  <a:srgbClr val="000000"/>
                </a:solidFill>
                <a:latin typeface="Rockwell" panose="02060603020205020403" pitchFamily="18" charset="0"/>
              </a:rPr>
              <a:t> – “</a:t>
            </a:r>
            <a:r>
              <a:rPr lang="en-US" sz="2000" dirty="0">
                <a:latin typeface="Rockwell" panose="02060603020205020403" pitchFamily="18" charset="0"/>
              </a:rPr>
              <a:t>Let love be </a:t>
            </a:r>
            <a:r>
              <a:rPr lang="en-US" sz="2000" u="sng" dirty="0">
                <a:latin typeface="Rockwell" panose="02060603020205020403" pitchFamily="18" charset="0"/>
              </a:rPr>
              <a:t>without hypocrisy</a:t>
            </a:r>
            <a:r>
              <a:rPr lang="en-US" sz="2000" dirty="0" smtClean="0">
                <a:latin typeface="Rockwell" panose="02060603020205020403" pitchFamily="18" charset="0"/>
              </a:rPr>
              <a:t>.</a:t>
            </a:r>
            <a:r>
              <a:rPr lang="en-US" sz="2000" dirty="0" smtClean="0">
                <a:solidFill>
                  <a:srgbClr val="000000"/>
                </a:solidFill>
                <a:latin typeface="Rockwell" panose="02060603020205020403" pitchFamily="18" charset="0"/>
              </a:rPr>
              <a:t>”</a:t>
            </a:r>
          </a:p>
          <a:p>
            <a:endParaRPr lang="en-US" sz="600" dirty="0" smtClean="0">
              <a:solidFill>
                <a:srgbClr val="000000"/>
              </a:solidFill>
              <a:latin typeface="Rockwell" panose="02060603020205020403" pitchFamily="18" charset="0"/>
            </a:endParaRPr>
          </a:p>
          <a:p>
            <a:r>
              <a:rPr lang="en-US" sz="2000" b="1" dirty="0" smtClean="0">
                <a:latin typeface="Rockwell" panose="02060603020205020403" pitchFamily="18" charset="0"/>
              </a:rPr>
              <a:t>Eph 4:25</a:t>
            </a:r>
            <a:r>
              <a:rPr lang="en-US" sz="2000" dirty="0" smtClean="0">
                <a:latin typeface="Rockwell" panose="02060603020205020403" pitchFamily="18" charset="0"/>
              </a:rPr>
              <a:t> – “Therefore</a:t>
            </a:r>
            <a:r>
              <a:rPr lang="en-US" sz="2000" dirty="0">
                <a:latin typeface="Rockwell" panose="02060603020205020403" pitchFamily="18" charset="0"/>
              </a:rPr>
              <a:t>, putting away lying, </a:t>
            </a:r>
            <a:r>
              <a:rPr lang="en-US" sz="2000" dirty="0" smtClean="0">
                <a:latin typeface="Rockwell" panose="02060603020205020403" pitchFamily="18" charset="0"/>
              </a:rPr>
              <a:t>’Let</a:t>
            </a:r>
            <a:r>
              <a:rPr lang="en-US" sz="2000" dirty="0">
                <a:latin typeface="Rockwell" panose="02060603020205020403" pitchFamily="18" charset="0"/>
              </a:rPr>
              <a:t> each one of you </a:t>
            </a:r>
            <a:r>
              <a:rPr lang="en-US" sz="2000" u="sng" dirty="0">
                <a:latin typeface="Rockwell" panose="02060603020205020403" pitchFamily="18" charset="0"/>
              </a:rPr>
              <a:t>speak truth</a:t>
            </a:r>
            <a:r>
              <a:rPr lang="en-US" sz="2000" dirty="0">
                <a:latin typeface="Rockwell" panose="02060603020205020403" pitchFamily="18" charset="0"/>
              </a:rPr>
              <a:t> with his neighbor</a:t>
            </a:r>
            <a:r>
              <a:rPr lang="en-US" sz="2000" dirty="0" smtClean="0">
                <a:latin typeface="Rockwell" panose="02060603020205020403" pitchFamily="18" charset="0"/>
              </a:rPr>
              <a:t>,’</a:t>
            </a:r>
            <a:r>
              <a:rPr lang="en-US" sz="2000" dirty="0">
                <a:latin typeface="Rockwell" panose="02060603020205020403" pitchFamily="18" charset="0"/>
              </a:rPr>
              <a:t> for we are members of one another</a:t>
            </a:r>
            <a:r>
              <a:rPr lang="en-US" sz="2000" dirty="0" smtClean="0">
                <a:latin typeface="Rockwell" panose="02060603020205020403" pitchFamily="18" charset="0"/>
              </a:rPr>
              <a:t>.”</a:t>
            </a:r>
          </a:p>
          <a:p>
            <a:endParaRPr lang="en-US" sz="600" dirty="0" smtClean="0">
              <a:latin typeface="Rockwell" panose="02060603020205020403" pitchFamily="18" charset="0"/>
            </a:endParaRPr>
          </a:p>
          <a:p>
            <a:r>
              <a:rPr lang="en-US" sz="2000" b="1" dirty="0" smtClean="0">
                <a:solidFill>
                  <a:srgbClr val="000000"/>
                </a:solidFill>
                <a:latin typeface="Rockwell" panose="02060603020205020403" pitchFamily="18" charset="0"/>
              </a:rPr>
              <a:t>Col 3:8</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But now you yourselves are to </a:t>
            </a:r>
            <a:r>
              <a:rPr lang="en-US" sz="2000" u="sng" dirty="0">
                <a:latin typeface="Rockwell" panose="02060603020205020403" pitchFamily="18" charset="0"/>
              </a:rPr>
              <a:t>put off all these</a:t>
            </a:r>
            <a:r>
              <a:rPr lang="en-US" sz="2000" dirty="0">
                <a:latin typeface="Rockwell" panose="02060603020205020403" pitchFamily="18" charset="0"/>
              </a:rPr>
              <a:t>: anger, wrath, malice, blasphemy, filthy language out of your mouth</a:t>
            </a:r>
            <a:r>
              <a:rPr lang="en-US" sz="2000" dirty="0" smtClean="0">
                <a:solidFill>
                  <a:srgbClr val="000000"/>
                </a:solidFill>
                <a:latin typeface="Rockwell" panose="02060603020205020403" pitchFamily="18" charset="0"/>
              </a:rPr>
              <a:t>”</a:t>
            </a:r>
            <a:endParaRPr lang="en-US" dirty="0">
              <a:solidFill>
                <a:srgbClr val="000000"/>
              </a:solidFill>
              <a:latin typeface="Rockwell" panose="02060603020205020403" pitchFamily="18" charset="0"/>
            </a:endParaRPr>
          </a:p>
        </p:txBody>
      </p:sp>
      <p:pic>
        <p:nvPicPr>
          <p:cNvPr id="7" name="Picture 6"/>
          <p:cNvPicPr>
            <a:picLocks noChangeAspect="1"/>
          </p:cNvPicPr>
          <p:nvPr/>
        </p:nvPicPr>
        <p:blipFill rotWithShape="1">
          <a:blip r:embed="rId3"/>
          <a:srcRect l="15747" t="60869" r="59253" b="1701"/>
          <a:stretch/>
        </p:blipFill>
        <p:spPr>
          <a:xfrm>
            <a:off x="101598" y="1277113"/>
            <a:ext cx="2899953" cy="3570209"/>
          </a:xfrm>
          <a:prstGeom prst="rect">
            <a:avLst/>
          </a:prstGeom>
        </p:spPr>
      </p:pic>
    </p:spTree>
    <p:extLst>
      <p:ext uri="{BB962C8B-B14F-4D97-AF65-F5344CB8AC3E}">
        <p14:creationId xmlns:p14="http://schemas.microsoft.com/office/powerpoint/2010/main" val="171351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3108960" y="1277114"/>
            <a:ext cx="5927632" cy="3724096"/>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latin typeface="Rockwell" panose="02060603020205020403" pitchFamily="18" charset="0"/>
              </a:rPr>
              <a:t>Rev 5:8</a:t>
            </a:r>
            <a:r>
              <a:rPr lang="en-US" sz="2000" dirty="0" smtClean="0">
                <a:latin typeface="Rockwell" panose="02060603020205020403" pitchFamily="18" charset="0"/>
              </a:rPr>
              <a:t> – “</a:t>
            </a:r>
            <a:r>
              <a:rPr lang="en-US" sz="2000" dirty="0">
                <a:latin typeface="Rockwell" panose="02060603020205020403" pitchFamily="18" charset="0"/>
              </a:rPr>
              <a:t>Now when He had taken the scroll, the four living creatures and the twenty-four elders fell down before the Lamb, each having a harp, and golden bowls full of incense, </a:t>
            </a:r>
            <a:r>
              <a:rPr lang="en-US" sz="2000" u="sng" dirty="0">
                <a:latin typeface="Rockwell" panose="02060603020205020403" pitchFamily="18" charset="0"/>
              </a:rPr>
              <a:t>which </a:t>
            </a:r>
            <a:r>
              <a:rPr lang="en-US" sz="2000" u="sng" dirty="0" smtClean="0">
                <a:latin typeface="Rockwell" panose="02060603020205020403" pitchFamily="18" charset="0"/>
              </a:rPr>
              <a:t>are the prayers of </a:t>
            </a:r>
            <a:r>
              <a:rPr lang="en-US" sz="2000" u="sng" dirty="0">
                <a:latin typeface="Rockwell" panose="02060603020205020403" pitchFamily="18" charset="0"/>
              </a:rPr>
              <a:t>the saints</a:t>
            </a:r>
            <a:r>
              <a:rPr lang="en-US" sz="2000" b="1" dirty="0" smtClean="0">
                <a:latin typeface="Rockwell" panose="02060603020205020403" pitchFamily="18" charset="0"/>
              </a:rPr>
              <a:t>”</a:t>
            </a:r>
          </a:p>
          <a:p>
            <a:endParaRPr lang="en-US" sz="800" b="1" dirty="0" smtClean="0">
              <a:latin typeface="Rockwell" panose="02060603020205020403" pitchFamily="18" charset="0"/>
            </a:endParaRPr>
          </a:p>
          <a:p>
            <a:r>
              <a:rPr lang="en-US" sz="2000" b="1" dirty="0" smtClean="0">
                <a:latin typeface="Rockwell" panose="02060603020205020403" pitchFamily="18" charset="0"/>
              </a:rPr>
              <a:t>Psa 141:2</a:t>
            </a:r>
            <a:r>
              <a:rPr lang="en-US" sz="2000" dirty="0" smtClean="0">
                <a:latin typeface="Rockwell" panose="02060603020205020403" pitchFamily="18" charset="0"/>
              </a:rPr>
              <a:t> – “</a:t>
            </a:r>
            <a:r>
              <a:rPr lang="en-US" sz="2000" u="sng" dirty="0">
                <a:latin typeface="Rockwell" panose="02060603020205020403" pitchFamily="18" charset="0"/>
              </a:rPr>
              <a:t>May my prayer </a:t>
            </a:r>
            <a:r>
              <a:rPr lang="en-US" sz="2000" u="sng" dirty="0" smtClean="0">
                <a:latin typeface="Rockwell" panose="02060603020205020403" pitchFamily="18" charset="0"/>
              </a:rPr>
              <a:t>be</a:t>
            </a:r>
            <a:r>
              <a:rPr lang="en-US" sz="2000" u="sng" dirty="0">
                <a:latin typeface="Rockwell" panose="02060603020205020403" pitchFamily="18" charset="0"/>
              </a:rPr>
              <a:t> </a:t>
            </a:r>
            <a:r>
              <a:rPr lang="en-US" sz="2000" u="sng" dirty="0" smtClean="0">
                <a:latin typeface="Rockwell" panose="02060603020205020403" pitchFamily="18" charset="0"/>
              </a:rPr>
              <a:t>counted as incense </a:t>
            </a:r>
            <a:r>
              <a:rPr lang="en-US" sz="2000" u="sng" dirty="0">
                <a:latin typeface="Rockwell" panose="02060603020205020403" pitchFamily="18" charset="0"/>
              </a:rPr>
              <a:t>before </a:t>
            </a:r>
            <a:r>
              <a:rPr lang="en-US" sz="2000" u="sng" dirty="0" smtClean="0">
                <a:latin typeface="Rockwell" panose="02060603020205020403" pitchFamily="18" charset="0"/>
              </a:rPr>
              <a:t>You</a:t>
            </a:r>
            <a:r>
              <a:rPr lang="en-US" sz="2000" dirty="0" smtClean="0">
                <a:latin typeface="Rockwell" panose="02060603020205020403" pitchFamily="18" charset="0"/>
              </a:rPr>
              <a:t>; the</a:t>
            </a:r>
            <a:r>
              <a:rPr lang="en-US" sz="2000" dirty="0">
                <a:latin typeface="Rockwell" panose="02060603020205020403" pitchFamily="18" charset="0"/>
              </a:rPr>
              <a:t> lifting up of my hands as the evening offering</a:t>
            </a:r>
            <a:r>
              <a:rPr lang="en-US" sz="2000" dirty="0" smtClean="0">
                <a:latin typeface="Rockwell" panose="02060603020205020403" pitchFamily="18" charset="0"/>
              </a:rPr>
              <a:t>.”</a:t>
            </a:r>
          </a:p>
          <a:p>
            <a:endParaRPr lang="en-US" sz="800" dirty="0" smtClean="0">
              <a:latin typeface="Rockwell" panose="02060603020205020403" pitchFamily="18" charset="0"/>
            </a:endParaRPr>
          </a:p>
          <a:p>
            <a:r>
              <a:rPr lang="en-US" sz="2000" b="1" dirty="0" smtClean="0">
                <a:latin typeface="Rockwell" panose="02060603020205020403" pitchFamily="18" charset="0"/>
              </a:rPr>
              <a:t>Luke 1:10</a:t>
            </a:r>
            <a:r>
              <a:rPr lang="en-US" sz="2000" dirty="0" smtClean="0">
                <a:latin typeface="Rockwell" panose="02060603020205020403" pitchFamily="18" charset="0"/>
              </a:rPr>
              <a:t> – “</a:t>
            </a:r>
            <a:r>
              <a:rPr lang="en-US" sz="2000" dirty="0">
                <a:latin typeface="Rockwell" panose="02060603020205020403" pitchFamily="18" charset="0"/>
              </a:rPr>
              <a:t>And the whole multitude of the people were in </a:t>
            </a:r>
            <a:r>
              <a:rPr lang="en-US" sz="2000" u="sng" dirty="0">
                <a:latin typeface="Rockwell" panose="02060603020205020403" pitchFamily="18" charset="0"/>
              </a:rPr>
              <a:t>prayer</a:t>
            </a:r>
            <a:r>
              <a:rPr lang="en-US" sz="2000" dirty="0">
                <a:latin typeface="Rockwell" panose="02060603020205020403" pitchFamily="18" charset="0"/>
              </a:rPr>
              <a:t> outside at the hour of the </a:t>
            </a:r>
            <a:r>
              <a:rPr lang="en-US" sz="2000" u="sng" dirty="0">
                <a:latin typeface="Rockwell" panose="02060603020205020403" pitchFamily="18" charset="0"/>
              </a:rPr>
              <a:t>incense offering</a:t>
            </a:r>
            <a:r>
              <a:rPr lang="en-US" sz="2000" dirty="0">
                <a:latin typeface="Rockwell" panose="02060603020205020403" pitchFamily="18" charset="0"/>
              </a:rPr>
              <a:t>.</a:t>
            </a:r>
            <a:r>
              <a:rPr lang="en-US" sz="2000" dirty="0" smtClean="0">
                <a:latin typeface="Rockwell" panose="02060603020205020403" pitchFamily="18" charset="0"/>
              </a:rPr>
              <a:t>”</a:t>
            </a:r>
          </a:p>
        </p:txBody>
      </p:sp>
      <p:sp>
        <p:nvSpPr>
          <p:cNvPr id="5" name="Rectangle 4"/>
          <p:cNvSpPr/>
          <p:nvPr/>
        </p:nvSpPr>
        <p:spPr>
          <a:xfrm>
            <a:off x="101599" y="5073382"/>
            <a:ext cx="8934993" cy="1692771"/>
          </a:xfrm>
          <a:prstGeom prst="rect">
            <a:avLst/>
          </a:prstGeom>
          <a:ln w="28575">
            <a:solidFill>
              <a:schemeClr val="tx1"/>
            </a:solidFill>
          </a:ln>
        </p:spPr>
        <p:txBody>
          <a:bodyPr wrap="square">
            <a:spAutoFit/>
          </a:bodyPr>
          <a:lstStyle/>
          <a:p>
            <a:r>
              <a:rPr lang="en-US" sz="2000" b="1" dirty="0" smtClean="0">
                <a:latin typeface="Rockwell" panose="02060603020205020403" pitchFamily="18" charset="0"/>
              </a:rPr>
              <a:t>Matt 5:44</a:t>
            </a:r>
            <a:r>
              <a:rPr lang="en-US" sz="2000" dirty="0" smtClean="0">
                <a:latin typeface="Rockwell" panose="02060603020205020403" pitchFamily="18" charset="0"/>
              </a:rPr>
              <a:t> – “</a:t>
            </a:r>
            <a:r>
              <a:rPr lang="en-US" sz="2000" dirty="0">
                <a:latin typeface="Rockwell" panose="02060603020205020403" pitchFamily="18" charset="0"/>
              </a:rPr>
              <a:t>But I say to you, love your enemies and </a:t>
            </a:r>
            <a:r>
              <a:rPr lang="en-US" sz="2000" u="sng" dirty="0">
                <a:latin typeface="Rockwell" panose="02060603020205020403" pitchFamily="18" charset="0"/>
              </a:rPr>
              <a:t>pray for those who persecute you</a:t>
            </a:r>
            <a:r>
              <a:rPr lang="en-US" sz="2000" dirty="0" smtClean="0">
                <a:latin typeface="Rockwell" panose="02060603020205020403" pitchFamily="18" charset="0"/>
              </a:rPr>
              <a:t>”</a:t>
            </a:r>
          </a:p>
          <a:p>
            <a:endParaRPr lang="en-US" sz="1200" dirty="0">
              <a:latin typeface="Rockwell" panose="02060603020205020403" pitchFamily="18" charset="0"/>
            </a:endParaRPr>
          </a:p>
          <a:p>
            <a:r>
              <a:rPr lang="en-US" sz="2000" b="1" dirty="0" smtClean="0">
                <a:latin typeface="Rockwell" panose="02060603020205020403" pitchFamily="18" charset="0"/>
              </a:rPr>
              <a:t>Luke 6:28</a:t>
            </a:r>
            <a:r>
              <a:rPr lang="en-US" sz="2000" dirty="0" smtClean="0">
                <a:latin typeface="Rockwell" panose="02060603020205020403" pitchFamily="18" charset="0"/>
              </a:rPr>
              <a:t> – “</a:t>
            </a:r>
            <a:r>
              <a:rPr lang="en-US" sz="2000" dirty="0">
                <a:latin typeface="Rockwell" panose="02060603020205020403" pitchFamily="18" charset="0"/>
              </a:rPr>
              <a:t>bless those who curse you, </a:t>
            </a:r>
            <a:r>
              <a:rPr lang="en-US" sz="2000" u="sng" dirty="0">
                <a:latin typeface="Rockwell" panose="02060603020205020403" pitchFamily="18" charset="0"/>
              </a:rPr>
              <a:t>pray for those </a:t>
            </a:r>
            <a:r>
              <a:rPr lang="en-US" sz="2000" u="sng" dirty="0" smtClean="0">
                <a:latin typeface="Rockwell" panose="02060603020205020403" pitchFamily="18" charset="0"/>
              </a:rPr>
              <a:t>who</a:t>
            </a:r>
            <a:r>
              <a:rPr lang="en-US" sz="2000" u="sng" dirty="0">
                <a:latin typeface="Rockwell" panose="02060603020205020403" pitchFamily="18" charset="0"/>
              </a:rPr>
              <a:t> </a:t>
            </a:r>
            <a:r>
              <a:rPr lang="en-US" sz="2000" u="sng" dirty="0" smtClean="0">
                <a:latin typeface="Rockwell" panose="02060603020205020403" pitchFamily="18" charset="0"/>
              </a:rPr>
              <a:t>mistreat </a:t>
            </a:r>
            <a:r>
              <a:rPr lang="en-US" sz="2000" u="sng" dirty="0">
                <a:latin typeface="Rockwell" panose="02060603020205020403" pitchFamily="18" charset="0"/>
              </a:rPr>
              <a:t>you</a:t>
            </a:r>
            <a:r>
              <a:rPr lang="en-US" sz="2000" dirty="0" smtClean="0">
                <a:latin typeface="Rockwell" panose="02060603020205020403" pitchFamily="18" charset="0"/>
              </a:rPr>
              <a:t>.”</a:t>
            </a:r>
          </a:p>
          <a:p>
            <a:endParaRPr lang="en-US" sz="1200" dirty="0">
              <a:latin typeface="Rockwell" panose="02060603020205020403" pitchFamily="18" charset="0"/>
            </a:endParaRPr>
          </a:p>
          <a:p>
            <a:r>
              <a:rPr lang="en-US" sz="2000" b="1" dirty="0">
                <a:latin typeface="Rockwell" panose="02060603020205020403" pitchFamily="18" charset="0"/>
              </a:rPr>
              <a:t>Phil 2:14</a:t>
            </a:r>
            <a:r>
              <a:rPr lang="en-US" sz="2000" dirty="0">
                <a:latin typeface="Rockwell" panose="02060603020205020403" pitchFamily="18" charset="0"/>
              </a:rPr>
              <a:t> – “Do all things </a:t>
            </a:r>
            <a:r>
              <a:rPr lang="en-US" sz="2000" u="sng" dirty="0">
                <a:latin typeface="Rockwell" panose="02060603020205020403" pitchFamily="18" charset="0"/>
              </a:rPr>
              <a:t>without grumbling or disputing</a:t>
            </a:r>
            <a:r>
              <a:rPr lang="en-US" sz="2000" dirty="0" smtClean="0">
                <a:latin typeface="Rockwell" panose="02060603020205020403" pitchFamily="18" charset="0"/>
              </a:rPr>
              <a:t>”</a:t>
            </a:r>
            <a:endParaRPr lang="en-US" sz="2000" dirty="0">
              <a:latin typeface="Rockwell" panose="02060603020205020403" pitchFamily="18" charset="0"/>
            </a:endParaRPr>
          </a:p>
        </p:txBody>
      </p:sp>
      <p:pic>
        <p:nvPicPr>
          <p:cNvPr id="7" name="Picture 6"/>
          <p:cNvPicPr>
            <a:picLocks noChangeAspect="1"/>
          </p:cNvPicPr>
          <p:nvPr/>
        </p:nvPicPr>
        <p:blipFill rotWithShape="1">
          <a:blip r:embed="rId3"/>
          <a:srcRect l="38460" t="9195" r="40491" b="51370"/>
          <a:stretch/>
        </p:blipFill>
        <p:spPr>
          <a:xfrm>
            <a:off x="101599" y="1277113"/>
            <a:ext cx="2899953" cy="3724097"/>
          </a:xfrm>
          <a:prstGeom prst="rect">
            <a:avLst/>
          </a:prstGeom>
        </p:spPr>
      </p:pic>
    </p:spTree>
    <p:extLst>
      <p:ext uri="{BB962C8B-B14F-4D97-AF65-F5344CB8AC3E}">
        <p14:creationId xmlns:p14="http://schemas.microsoft.com/office/powerpoint/2010/main" val="32518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3103149" y="1277115"/>
            <a:ext cx="5933443" cy="2862322"/>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latin typeface="Rockwell" panose="02060603020205020403" pitchFamily="18" charset="0"/>
              </a:rPr>
              <a:t>Psa 19:10</a:t>
            </a:r>
            <a:r>
              <a:rPr lang="en-US" sz="2000" dirty="0" smtClean="0">
                <a:latin typeface="Rockwell" panose="02060603020205020403" pitchFamily="18" charset="0"/>
              </a:rPr>
              <a:t> – “</a:t>
            </a:r>
            <a:r>
              <a:rPr lang="en-US" sz="2000" dirty="0">
                <a:latin typeface="Rockwell" panose="02060603020205020403" pitchFamily="18" charset="0"/>
              </a:rPr>
              <a:t>They are more desirable than gold, yes, than much fine gold; </a:t>
            </a:r>
            <a:r>
              <a:rPr lang="en-US" sz="2000" u="sng" dirty="0" smtClean="0">
                <a:latin typeface="Rockwell" panose="02060603020205020403" pitchFamily="18" charset="0"/>
              </a:rPr>
              <a:t>sweeter also than honey</a:t>
            </a:r>
            <a:r>
              <a:rPr lang="en-US" sz="2000" dirty="0" smtClean="0">
                <a:latin typeface="Rockwell" panose="02060603020205020403" pitchFamily="18" charset="0"/>
              </a:rPr>
              <a:t> and the drippings of the honeycomb.”</a:t>
            </a:r>
          </a:p>
          <a:p>
            <a:endParaRPr lang="en-US" sz="2000" dirty="0" smtClean="0">
              <a:latin typeface="Rockwell" panose="02060603020205020403" pitchFamily="18" charset="0"/>
            </a:endParaRPr>
          </a:p>
          <a:p>
            <a:r>
              <a:rPr lang="en-US" sz="2000" b="1" dirty="0" smtClean="0">
                <a:latin typeface="Rockwell" panose="02060603020205020403" pitchFamily="18" charset="0"/>
              </a:rPr>
              <a:t>Psa 119:103</a:t>
            </a:r>
            <a:r>
              <a:rPr lang="en-US" sz="2000" dirty="0" smtClean="0">
                <a:latin typeface="Rockwell" panose="02060603020205020403" pitchFamily="18" charset="0"/>
              </a:rPr>
              <a:t> – “</a:t>
            </a:r>
            <a:r>
              <a:rPr lang="en-US" sz="2000" dirty="0">
                <a:latin typeface="Rockwell" panose="02060603020205020403" pitchFamily="18" charset="0"/>
              </a:rPr>
              <a:t>How sweet are Your words to my taste! Yes, </a:t>
            </a:r>
            <a:r>
              <a:rPr lang="en-US" sz="2000" u="sng" dirty="0" smtClean="0">
                <a:latin typeface="Rockwell" panose="02060603020205020403" pitchFamily="18" charset="0"/>
              </a:rPr>
              <a:t>sweeter than</a:t>
            </a:r>
            <a:r>
              <a:rPr lang="en-US" sz="2000" u="sng" dirty="0">
                <a:latin typeface="Rockwell" panose="02060603020205020403" pitchFamily="18" charset="0"/>
              </a:rPr>
              <a:t> honey</a:t>
            </a:r>
            <a:r>
              <a:rPr lang="en-US" sz="2000" dirty="0">
                <a:latin typeface="Rockwell" panose="02060603020205020403" pitchFamily="18" charset="0"/>
              </a:rPr>
              <a:t> to my mouth</a:t>
            </a:r>
            <a:r>
              <a:rPr lang="en-US" sz="2000" dirty="0" smtClean="0">
                <a:latin typeface="Rockwell" panose="02060603020205020403" pitchFamily="18" charset="0"/>
              </a:rPr>
              <a:t>!”</a:t>
            </a:r>
          </a:p>
          <a:p>
            <a:endParaRPr lang="en-US" sz="2000" dirty="0" smtClean="0">
              <a:latin typeface="Rockwell" panose="02060603020205020403" pitchFamily="18" charset="0"/>
            </a:endParaRPr>
          </a:p>
          <a:p>
            <a:r>
              <a:rPr lang="en-US" sz="2000" b="1" dirty="0" smtClean="0">
                <a:latin typeface="Rockwell" panose="02060603020205020403" pitchFamily="18" charset="0"/>
              </a:rPr>
              <a:t>Prov 5:3</a:t>
            </a:r>
            <a:r>
              <a:rPr lang="en-US" sz="2000" dirty="0" smtClean="0">
                <a:latin typeface="Rockwell" panose="02060603020205020403" pitchFamily="18" charset="0"/>
              </a:rPr>
              <a:t> – “</a:t>
            </a:r>
            <a:r>
              <a:rPr lang="en-US" sz="2000" dirty="0">
                <a:latin typeface="Rockwell" panose="02060603020205020403" pitchFamily="18" charset="0"/>
              </a:rPr>
              <a:t>For the lips of </a:t>
            </a:r>
            <a:r>
              <a:rPr lang="en-US" sz="2000" dirty="0" smtClean="0">
                <a:latin typeface="Rockwell" panose="02060603020205020403" pitchFamily="18" charset="0"/>
              </a:rPr>
              <a:t>an</a:t>
            </a:r>
            <a:r>
              <a:rPr lang="en-US" sz="2000" dirty="0">
                <a:latin typeface="Rockwell" panose="02060603020205020403" pitchFamily="18" charset="0"/>
              </a:rPr>
              <a:t> </a:t>
            </a:r>
            <a:r>
              <a:rPr lang="en-US" sz="2000" dirty="0" smtClean="0">
                <a:latin typeface="Rockwell" panose="02060603020205020403" pitchFamily="18" charset="0"/>
              </a:rPr>
              <a:t>adulteress</a:t>
            </a:r>
            <a:r>
              <a:rPr lang="en-US" sz="2000" dirty="0">
                <a:latin typeface="Rockwell" panose="02060603020205020403" pitchFamily="18" charset="0"/>
              </a:rPr>
              <a:t> drip </a:t>
            </a:r>
            <a:r>
              <a:rPr lang="en-US" sz="2000" dirty="0" smtClean="0">
                <a:latin typeface="Rockwell" panose="02060603020205020403" pitchFamily="18" charset="0"/>
              </a:rPr>
              <a:t>honey and</a:t>
            </a:r>
            <a:r>
              <a:rPr lang="en-US" sz="2000" dirty="0">
                <a:latin typeface="Rockwell" panose="02060603020205020403" pitchFamily="18" charset="0"/>
              </a:rPr>
              <a:t> smoother than oil is </a:t>
            </a:r>
            <a:r>
              <a:rPr lang="en-US" sz="2000" dirty="0" smtClean="0">
                <a:latin typeface="Rockwell" panose="02060603020205020403" pitchFamily="18" charset="0"/>
              </a:rPr>
              <a:t>her</a:t>
            </a:r>
            <a:r>
              <a:rPr lang="en-US" sz="2000" dirty="0">
                <a:latin typeface="Rockwell" panose="02060603020205020403" pitchFamily="18" charset="0"/>
              </a:rPr>
              <a:t> </a:t>
            </a:r>
            <a:r>
              <a:rPr lang="en-US" sz="2000" dirty="0" smtClean="0">
                <a:latin typeface="Rockwell" panose="02060603020205020403" pitchFamily="18" charset="0"/>
              </a:rPr>
              <a:t>speech”</a:t>
            </a:r>
          </a:p>
        </p:txBody>
      </p:sp>
      <p:pic>
        <p:nvPicPr>
          <p:cNvPr id="6" name="Picture 5"/>
          <p:cNvPicPr>
            <a:picLocks noChangeAspect="1"/>
          </p:cNvPicPr>
          <p:nvPr/>
        </p:nvPicPr>
        <p:blipFill rotWithShape="1">
          <a:blip r:embed="rId3"/>
          <a:srcRect l="46493" t="57284" r="25451"/>
          <a:stretch/>
        </p:blipFill>
        <p:spPr>
          <a:xfrm>
            <a:off x="104503" y="1277116"/>
            <a:ext cx="2891238" cy="2862322"/>
          </a:xfrm>
          <a:prstGeom prst="rect">
            <a:avLst/>
          </a:prstGeom>
        </p:spPr>
      </p:pic>
      <p:sp>
        <p:nvSpPr>
          <p:cNvPr id="8" name="Rectangle 7"/>
          <p:cNvSpPr/>
          <p:nvPr/>
        </p:nvSpPr>
        <p:spPr>
          <a:xfrm>
            <a:off x="101599" y="4240589"/>
            <a:ext cx="8934993" cy="2554545"/>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2 Cor 7:8</a:t>
            </a:r>
            <a:r>
              <a:rPr lang="en-US" sz="2000" dirty="0" smtClean="0">
                <a:solidFill>
                  <a:srgbClr val="000000"/>
                </a:solidFill>
                <a:latin typeface="Rockwell" panose="02060603020205020403" pitchFamily="18" charset="0"/>
              </a:rPr>
              <a:t> – “</a:t>
            </a:r>
            <a:r>
              <a:rPr lang="en-US" sz="2000" u="sng" dirty="0">
                <a:latin typeface="Rockwell" panose="02060603020205020403" pitchFamily="18" charset="0"/>
              </a:rPr>
              <a:t>For though I caused you sorrow by my letter, I do not regret it; though I did regret it</a:t>
            </a:r>
            <a:r>
              <a:rPr lang="en-US" sz="2000" dirty="0">
                <a:latin typeface="Rockwell" panose="02060603020205020403" pitchFamily="18" charset="0"/>
              </a:rPr>
              <a:t>—for I see that that letter caused you sorrow, though only for a while</a:t>
            </a:r>
            <a:r>
              <a:rPr lang="en-US" sz="2000" dirty="0" smtClean="0">
                <a:solidFill>
                  <a:srgbClr val="000000"/>
                </a:solidFill>
                <a:latin typeface="Rockwell" panose="02060603020205020403" pitchFamily="18" charset="0"/>
              </a:rPr>
              <a:t>”</a:t>
            </a:r>
          </a:p>
          <a:p>
            <a:endParaRPr lang="en-US" sz="1000" dirty="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Prov 27:6</a:t>
            </a:r>
            <a:r>
              <a:rPr lang="en-US" sz="2000" dirty="0" smtClean="0">
                <a:solidFill>
                  <a:srgbClr val="000000"/>
                </a:solidFill>
                <a:latin typeface="Rockwell" panose="02060603020205020403" pitchFamily="18" charset="0"/>
              </a:rPr>
              <a:t> – “</a:t>
            </a:r>
            <a:r>
              <a:rPr lang="en-US" sz="2000" u="sng" dirty="0">
                <a:latin typeface="Rockwell" panose="02060603020205020403" pitchFamily="18" charset="0"/>
              </a:rPr>
              <a:t>Faithful are the wounds of a </a:t>
            </a:r>
            <a:r>
              <a:rPr lang="en-US" sz="2000" u="sng" dirty="0" smtClean="0">
                <a:latin typeface="Rockwell" panose="02060603020205020403" pitchFamily="18" charset="0"/>
              </a:rPr>
              <a:t>friend</a:t>
            </a:r>
            <a:r>
              <a:rPr lang="en-US" sz="2000" dirty="0" smtClean="0">
                <a:latin typeface="Rockwell" panose="02060603020205020403" pitchFamily="18" charset="0"/>
              </a:rPr>
              <a:t>, but</a:t>
            </a:r>
            <a:r>
              <a:rPr lang="en-US" sz="2000" dirty="0">
                <a:latin typeface="Rockwell" panose="02060603020205020403" pitchFamily="18" charset="0"/>
              </a:rPr>
              <a:t> </a:t>
            </a:r>
            <a:r>
              <a:rPr lang="en-US" sz="2000" dirty="0" smtClean="0">
                <a:latin typeface="Rockwell" panose="02060603020205020403" pitchFamily="18" charset="0"/>
              </a:rPr>
              <a:t>deceitful </a:t>
            </a:r>
            <a:r>
              <a:rPr lang="en-US" sz="2000" dirty="0">
                <a:latin typeface="Rockwell" panose="02060603020205020403" pitchFamily="18" charset="0"/>
              </a:rPr>
              <a:t>are the kisses of an enemy</a:t>
            </a:r>
            <a:r>
              <a:rPr lang="en-US" sz="2000" dirty="0" smtClean="0">
                <a:latin typeface="Rockwell" panose="02060603020205020403" pitchFamily="18" charset="0"/>
              </a:rPr>
              <a:t>.</a:t>
            </a:r>
            <a:r>
              <a:rPr lang="en-US" sz="2000" dirty="0" smtClean="0">
                <a:solidFill>
                  <a:srgbClr val="000000"/>
                </a:solidFill>
                <a:latin typeface="Rockwell" panose="02060603020205020403" pitchFamily="18" charset="0"/>
              </a:rPr>
              <a:t>”</a:t>
            </a:r>
          </a:p>
          <a:p>
            <a:endParaRPr lang="en-US" sz="1000" dirty="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Prov 28:23</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He who rebukes a man will afterward find </a:t>
            </a:r>
            <a:r>
              <a:rPr lang="en-US" sz="2000" u="sng" dirty="0">
                <a:latin typeface="Rockwell" panose="02060603020205020403" pitchFamily="18" charset="0"/>
              </a:rPr>
              <a:t>more </a:t>
            </a:r>
            <a:r>
              <a:rPr lang="en-US" sz="2000" u="sng" dirty="0" smtClean="0">
                <a:latin typeface="Rockwell" panose="02060603020205020403" pitchFamily="18" charset="0"/>
              </a:rPr>
              <a:t>favor</a:t>
            </a:r>
            <a:r>
              <a:rPr lang="en-US" sz="2000" dirty="0" smtClean="0">
                <a:latin typeface="Rockwell" panose="02060603020205020403" pitchFamily="18" charset="0"/>
              </a:rPr>
              <a:t> than </a:t>
            </a:r>
            <a:r>
              <a:rPr lang="en-US" sz="2000" dirty="0">
                <a:latin typeface="Rockwell" panose="02060603020205020403" pitchFamily="18" charset="0"/>
              </a:rPr>
              <a:t>he who flatters with the tongue.</a:t>
            </a:r>
            <a:r>
              <a:rPr lang="en-US" sz="2000" dirty="0" smtClean="0">
                <a:solidFill>
                  <a:srgbClr val="000000"/>
                </a:solidFill>
                <a:latin typeface="Rockwell" panose="02060603020205020403" pitchFamily="18" charset="0"/>
              </a:rPr>
              <a:t>”</a:t>
            </a:r>
            <a:endParaRPr lang="en-US" sz="2000" dirty="0">
              <a:solidFill>
                <a:srgbClr val="000000"/>
              </a:solidFill>
              <a:latin typeface="Rockwell" panose="02060603020205020403" pitchFamily="18" charset="0"/>
            </a:endParaRPr>
          </a:p>
        </p:txBody>
      </p:sp>
    </p:spTree>
    <p:extLst>
      <p:ext uri="{BB962C8B-B14F-4D97-AF65-F5344CB8AC3E}">
        <p14:creationId xmlns:p14="http://schemas.microsoft.com/office/powerpoint/2010/main" val="4022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3108960" y="1277114"/>
            <a:ext cx="5927632" cy="3693319"/>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latin typeface="Rockwell" panose="02060603020205020403" pitchFamily="18" charset="0"/>
              </a:rPr>
              <a:t>Zech 4:2-6</a:t>
            </a:r>
            <a:r>
              <a:rPr lang="en-US" dirty="0" smtClean="0">
                <a:latin typeface="Rockwell" panose="02060603020205020403" pitchFamily="18" charset="0"/>
              </a:rPr>
              <a:t> – “</a:t>
            </a:r>
            <a:r>
              <a:rPr lang="en-US" b="1" baseline="30000" dirty="0" smtClean="0">
                <a:latin typeface="Rockwell" panose="02060603020205020403" pitchFamily="18" charset="0"/>
              </a:rPr>
              <a:t>2</a:t>
            </a:r>
            <a:r>
              <a:rPr lang="en-US" dirty="0" smtClean="0">
                <a:latin typeface="Rockwell" panose="02060603020205020403" pitchFamily="18" charset="0"/>
              </a:rPr>
              <a:t>He </a:t>
            </a:r>
            <a:r>
              <a:rPr lang="en-US" dirty="0">
                <a:latin typeface="Rockwell" panose="02060603020205020403" pitchFamily="18" charset="0"/>
              </a:rPr>
              <a:t>said to me, </a:t>
            </a:r>
            <a:r>
              <a:rPr lang="en-US" dirty="0" smtClean="0">
                <a:latin typeface="Rockwell" panose="02060603020205020403" pitchFamily="18" charset="0"/>
              </a:rPr>
              <a:t>‘What </a:t>
            </a:r>
            <a:r>
              <a:rPr lang="en-US" dirty="0">
                <a:latin typeface="Rockwell" panose="02060603020205020403" pitchFamily="18" charset="0"/>
              </a:rPr>
              <a:t>do you see</a:t>
            </a:r>
            <a:r>
              <a:rPr lang="en-US" dirty="0" smtClean="0">
                <a:latin typeface="Rockwell" panose="02060603020205020403" pitchFamily="18" charset="0"/>
              </a:rPr>
              <a:t>?’ </a:t>
            </a:r>
            <a:r>
              <a:rPr lang="en-US" dirty="0">
                <a:latin typeface="Rockwell" panose="02060603020205020403" pitchFamily="18" charset="0"/>
              </a:rPr>
              <a:t>And I said, </a:t>
            </a:r>
            <a:r>
              <a:rPr lang="en-US" dirty="0" smtClean="0">
                <a:latin typeface="Rockwell" panose="02060603020205020403" pitchFamily="18" charset="0"/>
              </a:rPr>
              <a:t>‘I </a:t>
            </a:r>
            <a:r>
              <a:rPr lang="en-US" dirty="0">
                <a:latin typeface="Rockwell" panose="02060603020205020403" pitchFamily="18" charset="0"/>
              </a:rPr>
              <a:t>see, and behold, a lampstand all of gold with its bowl on the top of it, and its seven lamps on it with seven spouts belonging to each of the lamps which are on the top </a:t>
            </a:r>
            <a:r>
              <a:rPr lang="en-US" dirty="0" smtClean="0">
                <a:latin typeface="Rockwell" panose="02060603020205020403" pitchFamily="18" charset="0"/>
              </a:rPr>
              <a:t>of it; </a:t>
            </a:r>
            <a:r>
              <a:rPr lang="en-US" b="1" baseline="30000" dirty="0" smtClean="0">
                <a:latin typeface="Rockwell" panose="02060603020205020403" pitchFamily="18" charset="0"/>
              </a:rPr>
              <a:t>3</a:t>
            </a:r>
            <a:r>
              <a:rPr lang="en-US" dirty="0" smtClean="0">
                <a:latin typeface="Rockwell" panose="02060603020205020403" pitchFamily="18" charset="0"/>
              </a:rPr>
              <a:t>also</a:t>
            </a:r>
            <a:r>
              <a:rPr lang="en-US" dirty="0">
                <a:latin typeface="Rockwell" panose="02060603020205020403" pitchFamily="18" charset="0"/>
              </a:rPr>
              <a:t> two olive trees by it, one on the right side of the bowl and the other on its left side</a:t>
            </a:r>
            <a:r>
              <a:rPr lang="en-US" dirty="0" smtClean="0">
                <a:latin typeface="Rockwell" panose="02060603020205020403" pitchFamily="18" charset="0"/>
              </a:rPr>
              <a:t>.’</a:t>
            </a:r>
            <a:r>
              <a:rPr lang="en-US" dirty="0">
                <a:latin typeface="Rockwell" panose="02060603020205020403" pitchFamily="18" charset="0"/>
              </a:rPr>
              <a:t> </a:t>
            </a:r>
            <a:r>
              <a:rPr lang="en-US" b="1" baseline="30000" dirty="0" smtClean="0">
                <a:latin typeface="Rockwell" panose="02060603020205020403" pitchFamily="18" charset="0"/>
              </a:rPr>
              <a:t>4</a:t>
            </a:r>
            <a:r>
              <a:rPr lang="en-US" dirty="0" smtClean="0">
                <a:latin typeface="Rockwell" panose="02060603020205020403" pitchFamily="18" charset="0"/>
              </a:rPr>
              <a:t>Then </a:t>
            </a:r>
            <a:r>
              <a:rPr lang="en-US" dirty="0">
                <a:latin typeface="Rockwell" panose="02060603020205020403" pitchFamily="18" charset="0"/>
              </a:rPr>
              <a:t>I said to the angel who was speaking with me saying, </a:t>
            </a:r>
            <a:r>
              <a:rPr lang="en-US" dirty="0" smtClean="0">
                <a:latin typeface="Rockwell" panose="02060603020205020403" pitchFamily="18" charset="0"/>
              </a:rPr>
              <a:t>‘What </a:t>
            </a:r>
            <a:r>
              <a:rPr lang="en-US" dirty="0">
                <a:latin typeface="Rockwell" panose="02060603020205020403" pitchFamily="18" charset="0"/>
              </a:rPr>
              <a:t>are these, </a:t>
            </a:r>
            <a:r>
              <a:rPr lang="en-US" dirty="0" smtClean="0">
                <a:latin typeface="Rockwell" panose="02060603020205020403" pitchFamily="18" charset="0"/>
              </a:rPr>
              <a:t>my lord ?’ </a:t>
            </a:r>
            <a:r>
              <a:rPr lang="en-US" b="1" baseline="30000" dirty="0" smtClean="0">
                <a:latin typeface="Rockwell" panose="02060603020205020403" pitchFamily="18" charset="0"/>
              </a:rPr>
              <a:t>5</a:t>
            </a:r>
            <a:r>
              <a:rPr lang="en-US" dirty="0" smtClean="0">
                <a:latin typeface="Rockwell" panose="02060603020205020403" pitchFamily="18" charset="0"/>
              </a:rPr>
              <a:t>So</a:t>
            </a:r>
            <a:r>
              <a:rPr lang="en-US" dirty="0">
                <a:latin typeface="Rockwell" panose="02060603020205020403" pitchFamily="18" charset="0"/>
              </a:rPr>
              <a:t> the angel who was speaking with me answered and said to me, </a:t>
            </a:r>
            <a:r>
              <a:rPr lang="en-US" dirty="0" smtClean="0">
                <a:latin typeface="Rockwell" panose="02060603020205020403" pitchFamily="18" charset="0"/>
              </a:rPr>
              <a:t>‘Do </a:t>
            </a:r>
            <a:r>
              <a:rPr lang="en-US" dirty="0">
                <a:latin typeface="Rockwell" panose="02060603020205020403" pitchFamily="18" charset="0"/>
              </a:rPr>
              <a:t>you not know what these are</a:t>
            </a:r>
            <a:r>
              <a:rPr lang="en-US" dirty="0" smtClean="0">
                <a:latin typeface="Rockwell" panose="02060603020205020403" pitchFamily="18" charset="0"/>
              </a:rPr>
              <a:t>?’ </a:t>
            </a:r>
            <a:r>
              <a:rPr lang="en-US" dirty="0">
                <a:latin typeface="Rockwell" panose="02060603020205020403" pitchFamily="18" charset="0"/>
              </a:rPr>
              <a:t>And I said, </a:t>
            </a:r>
            <a:r>
              <a:rPr lang="en-US" dirty="0" smtClean="0">
                <a:latin typeface="Rockwell" panose="02060603020205020403" pitchFamily="18" charset="0"/>
              </a:rPr>
              <a:t>‘No</a:t>
            </a:r>
            <a:r>
              <a:rPr lang="en-US" dirty="0">
                <a:latin typeface="Rockwell" panose="02060603020205020403" pitchFamily="18" charset="0"/>
              </a:rPr>
              <a:t>, my lord</a:t>
            </a:r>
            <a:r>
              <a:rPr lang="en-US" dirty="0" smtClean="0">
                <a:latin typeface="Rockwell" panose="02060603020205020403" pitchFamily="18" charset="0"/>
              </a:rPr>
              <a:t>.’</a:t>
            </a:r>
            <a:r>
              <a:rPr lang="en-US" dirty="0">
                <a:latin typeface="Rockwell" panose="02060603020205020403" pitchFamily="18" charset="0"/>
              </a:rPr>
              <a:t> </a:t>
            </a:r>
            <a:r>
              <a:rPr lang="en-US" b="1" baseline="30000" dirty="0" smtClean="0">
                <a:latin typeface="Rockwell" panose="02060603020205020403" pitchFamily="18" charset="0"/>
              </a:rPr>
              <a:t>6</a:t>
            </a:r>
            <a:r>
              <a:rPr lang="en-US" dirty="0" smtClean="0">
                <a:latin typeface="Rockwell" panose="02060603020205020403" pitchFamily="18" charset="0"/>
              </a:rPr>
              <a:t>Then he</a:t>
            </a:r>
            <a:r>
              <a:rPr lang="en-US" dirty="0">
                <a:latin typeface="Rockwell" panose="02060603020205020403" pitchFamily="18" charset="0"/>
              </a:rPr>
              <a:t> </a:t>
            </a:r>
            <a:r>
              <a:rPr lang="en-US" dirty="0" smtClean="0">
                <a:latin typeface="Rockwell" panose="02060603020205020403" pitchFamily="18" charset="0"/>
              </a:rPr>
              <a:t>said </a:t>
            </a:r>
            <a:r>
              <a:rPr lang="en-US" dirty="0">
                <a:latin typeface="Rockwell" panose="02060603020205020403" pitchFamily="18" charset="0"/>
              </a:rPr>
              <a:t>to me, </a:t>
            </a:r>
            <a:r>
              <a:rPr lang="en-US" dirty="0" smtClean="0">
                <a:latin typeface="Rockwell" panose="02060603020205020403" pitchFamily="18" charset="0"/>
              </a:rPr>
              <a:t>‘This </a:t>
            </a:r>
            <a:r>
              <a:rPr lang="en-US" dirty="0">
                <a:latin typeface="Rockwell" panose="02060603020205020403" pitchFamily="18" charset="0"/>
              </a:rPr>
              <a:t>is the word of </a:t>
            </a:r>
            <a:r>
              <a:rPr lang="en-US" dirty="0" smtClean="0">
                <a:latin typeface="Rockwell" panose="02060603020205020403" pitchFamily="18" charset="0"/>
              </a:rPr>
              <a:t>the Lord to Zerubbabel </a:t>
            </a:r>
            <a:r>
              <a:rPr lang="en-US" dirty="0">
                <a:latin typeface="Rockwell" panose="02060603020205020403" pitchFamily="18" charset="0"/>
              </a:rPr>
              <a:t>saying, </a:t>
            </a:r>
            <a:r>
              <a:rPr lang="en-US" dirty="0" smtClean="0">
                <a:latin typeface="Rockwell" panose="02060603020205020403" pitchFamily="18" charset="0"/>
              </a:rPr>
              <a:t>“</a:t>
            </a:r>
            <a:r>
              <a:rPr lang="en-US" u="sng" dirty="0" smtClean="0">
                <a:latin typeface="Rockwell" panose="02060603020205020403" pitchFamily="18" charset="0"/>
              </a:rPr>
              <a:t>Not </a:t>
            </a:r>
            <a:r>
              <a:rPr lang="en-US" u="sng" dirty="0">
                <a:latin typeface="Rockwell" panose="02060603020205020403" pitchFamily="18" charset="0"/>
              </a:rPr>
              <a:t>by might nor by power, but by My </a:t>
            </a:r>
            <a:r>
              <a:rPr lang="en-US" u="sng" dirty="0" smtClean="0">
                <a:latin typeface="Rockwell" panose="02060603020205020403" pitchFamily="18" charset="0"/>
              </a:rPr>
              <a:t>Spirit</a:t>
            </a:r>
            <a:r>
              <a:rPr lang="en-US" dirty="0" smtClean="0">
                <a:latin typeface="Rockwell" panose="02060603020205020403" pitchFamily="18" charset="0"/>
              </a:rPr>
              <a:t>”, </a:t>
            </a:r>
            <a:r>
              <a:rPr lang="en-US" dirty="0">
                <a:latin typeface="Rockwell" panose="02060603020205020403" pitchFamily="18" charset="0"/>
              </a:rPr>
              <a:t>says the </a:t>
            </a:r>
            <a:r>
              <a:rPr lang="en-US" cap="small" dirty="0">
                <a:latin typeface="Rockwell" panose="02060603020205020403" pitchFamily="18" charset="0"/>
              </a:rPr>
              <a:t>Lord</a:t>
            </a:r>
            <a:r>
              <a:rPr lang="en-US" dirty="0">
                <a:latin typeface="Rockwell" panose="02060603020205020403" pitchFamily="18" charset="0"/>
              </a:rPr>
              <a:t> of hosts</a:t>
            </a:r>
            <a:r>
              <a:rPr lang="en-US" dirty="0" smtClean="0">
                <a:latin typeface="Rockwell" panose="02060603020205020403" pitchFamily="18" charset="0"/>
              </a:rPr>
              <a:t>.’”</a:t>
            </a:r>
            <a:endParaRPr lang="en-US" b="1" dirty="0" smtClean="0">
              <a:latin typeface="Rockwell" panose="02060603020205020403" pitchFamily="18" charset="0"/>
            </a:endParaRPr>
          </a:p>
        </p:txBody>
      </p:sp>
      <p:sp>
        <p:nvSpPr>
          <p:cNvPr id="5" name="Rectangle 4"/>
          <p:cNvSpPr/>
          <p:nvPr/>
        </p:nvSpPr>
        <p:spPr>
          <a:xfrm>
            <a:off x="101599" y="5092579"/>
            <a:ext cx="8934993" cy="1661993"/>
          </a:xfrm>
          <a:prstGeom prst="rect">
            <a:avLst/>
          </a:prstGeom>
          <a:ln w="28575">
            <a:solidFill>
              <a:schemeClr val="tx1"/>
            </a:solidFill>
          </a:ln>
        </p:spPr>
        <p:txBody>
          <a:bodyPr wrap="square">
            <a:spAutoFit/>
          </a:bodyPr>
          <a:lstStyle/>
          <a:p>
            <a:r>
              <a:rPr lang="en-US" b="1" dirty="0" smtClean="0">
                <a:latin typeface="Rockwell" panose="02060603020205020403" pitchFamily="18" charset="0"/>
              </a:rPr>
              <a:t>Gal 5:22-23</a:t>
            </a:r>
            <a:r>
              <a:rPr lang="en-US" dirty="0" smtClean="0">
                <a:latin typeface="Rockwell" panose="02060603020205020403" pitchFamily="18" charset="0"/>
              </a:rPr>
              <a:t> – “</a:t>
            </a:r>
            <a:r>
              <a:rPr lang="en-US" b="1" baseline="30000" dirty="0" smtClean="0">
                <a:latin typeface="Rockwell" panose="02060603020205020403" pitchFamily="18" charset="0"/>
              </a:rPr>
              <a:t>22</a:t>
            </a:r>
            <a:r>
              <a:rPr lang="en-US" dirty="0" smtClean="0">
                <a:latin typeface="Rockwell" panose="02060603020205020403" pitchFamily="18" charset="0"/>
              </a:rPr>
              <a:t>But</a:t>
            </a:r>
            <a:r>
              <a:rPr lang="en-US" dirty="0">
                <a:latin typeface="Rockwell" panose="02060603020205020403" pitchFamily="18" charset="0"/>
              </a:rPr>
              <a:t> the </a:t>
            </a:r>
            <a:r>
              <a:rPr lang="en-US" u="sng" dirty="0">
                <a:latin typeface="Rockwell" panose="02060603020205020403" pitchFamily="18" charset="0"/>
              </a:rPr>
              <a:t>fruit of the Spirit</a:t>
            </a:r>
            <a:r>
              <a:rPr lang="en-US" dirty="0">
                <a:latin typeface="Rockwell" panose="02060603020205020403" pitchFamily="18" charset="0"/>
              </a:rPr>
              <a:t> is love, joy, peace, patience, kindness, goodness, faithfulness, </a:t>
            </a:r>
            <a:r>
              <a:rPr lang="en-US" b="1" baseline="30000" dirty="0" smtClean="0">
                <a:latin typeface="Rockwell" panose="02060603020205020403" pitchFamily="18" charset="0"/>
              </a:rPr>
              <a:t>23</a:t>
            </a:r>
            <a:r>
              <a:rPr lang="en-US" dirty="0" smtClean="0">
                <a:latin typeface="Rockwell" panose="02060603020205020403" pitchFamily="18" charset="0"/>
              </a:rPr>
              <a:t>gentleness</a:t>
            </a:r>
            <a:r>
              <a:rPr lang="en-US" dirty="0">
                <a:latin typeface="Rockwell" panose="02060603020205020403" pitchFamily="18" charset="0"/>
              </a:rPr>
              <a:t>, self-control; against such things there is no law</a:t>
            </a:r>
            <a:r>
              <a:rPr lang="en-US" dirty="0" smtClean="0">
                <a:latin typeface="Rockwell" panose="02060603020205020403" pitchFamily="18" charset="0"/>
              </a:rPr>
              <a:t>.”</a:t>
            </a:r>
          </a:p>
          <a:p>
            <a:endParaRPr lang="en-US" sz="1200" dirty="0" smtClean="0">
              <a:latin typeface="Rockwell" panose="02060603020205020403" pitchFamily="18" charset="0"/>
            </a:endParaRPr>
          </a:p>
          <a:p>
            <a:r>
              <a:rPr lang="en-US" b="1" dirty="0" smtClean="0">
                <a:latin typeface="Rockwell" panose="02060603020205020403" pitchFamily="18" charset="0"/>
              </a:rPr>
              <a:t>Rom 5:5</a:t>
            </a:r>
            <a:r>
              <a:rPr lang="en-US" dirty="0" smtClean="0">
                <a:latin typeface="Rockwell" panose="02060603020205020403" pitchFamily="18" charset="0"/>
              </a:rPr>
              <a:t> – “</a:t>
            </a:r>
            <a:r>
              <a:rPr lang="en-US" dirty="0">
                <a:latin typeface="Rockwell" panose="02060603020205020403" pitchFamily="18" charset="0"/>
              </a:rPr>
              <a:t>and hope does not disappoint, because the love of God has been poured out within our hearts </a:t>
            </a:r>
            <a:r>
              <a:rPr lang="en-US" u="sng" dirty="0">
                <a:latin typeface="Rockwell" panose="02060603020205020403" pitchFamily="18" charset="0"/>
              </a:rPr>
              <a:t>through the Holy Spirit</a:t>
            </a:r>
            <a:r>
              <a:rPr lang="en-US" dirty="0">
                <a:latin typeface="Rockwell" panose="02060603020205020403" pitchFamily="18" charset="0"/>
              </a:rPr>
              <a:t> who was given to us</a:t>
            </a:r>
            <a:r>
              <a:rPr lang="en-US" dirty="0" smtClean="0">
                <a:latin typeface="Rockwell" panose="02060603020205020403" pitchFamily="18" charset="0"/>
              </a:rPr>
              <a:t>.”</a:t>
            </a:r>
            <a:endParaRPr lang="en-US" dirty="0">
              <a:latin typeface="Rockwell" panose="02060603020205020403" pitchFamily="18" charset="0"/>
            </a:endParaRPr>
          </a:p>
        </p:txBody>
      </p:sp>
      <p:pic>
        <p:nvPicPr>
          <p:cNvPr id="7" name="Picture 6"/>
          <p:cNvPicPr>
            <a:picLocks noChangeAspect="1"/>
          </p:cNvPicPr>
          <p:nvPr/>
        </p:nvPicPr>
        <p:blipFill rotWithShape="1">
          <a:blip r:embed="rId3"/>
          <a:srcRect r="67967" b="48201"/>
          <a:stretch/>
        </p:blipFill>
        <p:spPr>
          <a:xfrm>
            <a:off x="101599" y="1267970"/>
            <a:ext cx="2899953" cy="3702463"/>
          </a:xfrm>
          <a:prstGeom prst="rect">
            <a:avLst/>
          </a:prstGeom>
        </p:spPr>
      </p:pic>
    </p:spTree>
    <p:extLst>
      <p:ext uri="{BB962C8B-B14F-4D97-AF65-F5344CB8AC3E}">
        <p14:creationId xmlns:p14="http://schemas.microsoft.com/office/powerpoint/2010/main" val="10423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143372" y="267950"/>
            <a:ext cx="4950971" cy="2893100"/>
          </a:xfrm>
          <a:prstGeom prst="rect">
            <a:avLst/>
          </a:prstGeom>
          <a:noFill/>
        </p:spPr>
        <p:txBody>
          <a:bodyPr wrap="none" rtlCol="0">
            <a:spAutoFit/>
          </a:bodyPr>
          <a:lstStyle/>
          <a:p>
            <a:pPr algn="ctr"/>
            <a:r>
              <a:rPr lang="en-US" sz="3800" b="1" u="sng" dirty="0" smtClean="0">
                <a:latin typeface="Rockwell" panose="02060603020205020403" pitchFamily="18" charset="0"/>
              </a:rPr>
              <a:t>Voluntary Offerings</a:t>
            </a:r>
          </a:p>
          <a:p>
            <a:pPr marL="514350" indent="-514350">
              <a:lnSpc>
                <a:spcPct val="150000"/>
              </a:lnSpc>
              <a:buFont typeface="+mj-lt"/>
              <a:buAutoNum type="arabicPeriod"/>
            </a:pPr>
            <a:r>
              <a:rPr lang="en-US" sz="3200" dirty="0" smtClean="0">
                <a:latin typeface="Rockwell" panose="02060603020205020403" pitchFamily="18" charset="0"/>
              </a:rPr>
              <a:t>The Burnt Offering</a:t>
            </a:r>
          </a:p>
          <a:p>
            <a:pPr marL="514350" indent="-514350">
              <a:lnSpc>
                <a:spcPct val="150000"/>
              </a:lnSpc>
              <a:buFont typeface="+mj-lt"/>
              <a:buAutoNum type="arabicPeriod"/>
            </a:pPr>
            <a:r>
              <a:rPr lang="en-US" sz="3200" dirty="0" smtClean="0">
                <a:latin typeface="Rockwell" panose="02060603020205020403" pitchFamily="18" charset="0"/>
              </a:rPr>
              <a:t>The Grain Offering</a:t>
            </a:r>
          </a:p>
          <a:p>
            <a:pPr marL="514350" indent="-514350">
              <a:lnSpc>
                <a:spcPct val="150000"/>
              </a:lnSpc>
              <a:buFont typeface="+mj-lt"/>
              <a:buAutoNum type="arabicPeriod"/>
            </a:pPr>
            <a:r>
              <a:rPr lang="en-US" sz="3200" dirty="0" smtClean="0">
                <a:latin typeface="Rockwell" panose="02060603020205020403" pitchFamily="18" charset="0"/>
              </a:rPr>
              <a:t>The Peace Offering</a:t>
            </a:r>
            <a:endParaRPr lang="en-US" sz="3200" dirty="0">
              <a:latin typeface="Rockwell" panose="02060603020205020403" pitchFamily="18" charset="0"/>
            </a:endParaRPr>
          </a:p>
        </p:txBody>
      </p:sp>
      <p:sp>
        <p:nvSpPr>
          <p:cNvPr id="5" name="TextBox 4"/>
          <p:cNvSpPr txBox="1"/>
          <p:nvPr/>
        </p:nvSpPr>
        <p:spPr>
          <a:xfrm>
            <a:off x="130644" y="3543300"/>
            <a:ext cx="5263172" cy="2065630"/>
          </a:xfrm>
          <a:prstGeom prst="rect">
            <a:avLst/>
          </a:prstGeom>
          <a:noFill/>
        </p:spPr>
        <p:txBody>
          <a:bodyPr wrap="none" rtlCol="0">
            <a:spAutoFit/>
          </a:bodyPr>
          <a:lstStyle/>
          <a:p>
            <a:pPr algn="ctr"/>
            <a:r>
              <a:rPr lang="en-US" sz="3800" b="1" u="sng" dirty="0" smtClean="0">
                <a:latin typeface="Rockwell" panose="02060603020205020403" pitchFamily="18" charset="0"/>
              </a:rPr>
              <a:t>Obligatory Offerings</a:t>
            </a:r>
          </a:p>
          <a:p>
            <a:pPr marL="514350" indent="-514350">
              <a:lnSpc>
                <a:spcPct val="150000"/>
              </a:lnSpc>
              <a:buFont typeface="+mj-lt"/>
              <a:buAutoNum type="arabicPeriod" startAt="4"/>
            </a:pPr>
            <a:r>
              <a:rPr lang="en-US" sz="3200" dirty="0" smtClean="0">
                <a:latin typeface="Rockwell" panose="02060603020205020403" pitchFamily="18" charset="0"/>
              </a:rPr>
              <a:t>The Sin Offering</a:t>
            </a:r>
          </a:p>
          <a:p>
            <a:pPr marL="514350" indent="-514350">
              <a:lnSpc>
                <a:spcPct val="150000"/>
              </a:lnSpc>
              <a:buFont typeface="+mj-lt"/>
              <a:buAutoNum type="arabicPeriod" startAt="4"/>
            </a:pPr>
            <a:r>
              <a:rPr lang="en-US" sz="3200" dirty="0" smtClean="0">
                <a:latin typeface="Rockwell" panose="02060603020205020403" pitchFamily="18" charset="0"/>
              </a:rPr>
              <a:t>The Guilt Offering</a:t>
            </a:r>
            <a:endParaRPr lang="en-US" sz="3200" dirty="0">
              <a:latin typeface="Rockwell" panose="02060603020205020403" pitchFamily="18" charset="0"/>
            </a:endParaRPr>
          </a:p>
        </p:txBody>
      </p:sp>
    </p:spTree>
    <p:extLst>
      <p:ext uri="{BB962C8B-B14F-4D97-AF65-F5344CB8AC3E}">
        <p14:creationId xmlns:p14="http://schemas.microsoft.com/office/powerpoint/2010/main" val="276617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3" name="Rectangle 2"/>
          <p:cNvSpPr/>
          <p:nvPr/>
        </p:nvSpPr>
        <p:spPr>
          <a:xfrm>
            <a:off x="88900" y="1233326"/>
            <a:ext cx="8966200" cy="754053"/>
          </a:xfrm>
          <a:prstGeom prst="rect">
            <a:avLst/>
          </a:prstGeom>
          <a:solidFill>
            <a:srgbClr val="0070C0"/>
          </a:solidFill>
          <a:ln w="28575">
            <a:noFill/>
          </a:ln>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4300" u="sng" dirty="0" smtClean="0">
                <a:solidFill>
                  <a:schemeClr val="bg1"/>
                </a:solidFill>
                <a:latin typeface="Rockwell" panose="02060603020205020403" pitchFamily="18" charset="0"/>
              </a:rPr>
              <a:t>John 6:48 – “I am the bread of life.”</a:t>
            </a:r>
            <a:endParaRPr lang="en-US" sz="4300" u="sng" dirty="0">
              <a:solidFill>
                <a:schemeClr val="bg1"/>
              </a:solidFill>
              <a:latin typeface="Rockwell" panose="02060603020205020403" pitchFamily="18" charset="0"/>
            </a:endParaRPr>
          </a:p>
        </p:txBody>
      </p:sp>
      <p:sp>
        <p:nvSpPr>
          <p:cNvPr id="12" name="Rectangle 11"/>
          <p:cNvSpPr/>
          <p:nvPr/>
        </p:nvSpPr>
        <p:spPr>
          <a:xfrm>
            <a:off x="88900" y="2155475"/>
            <a:ext cx="2260600" cy="249299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solidFill>
                  <a:srgbClr val="FF0000"/>
                </a:solidFill>
                <a:latin typeface="Rockwell" panose="02060603020205020403" pitchFamily="18" charset="0"/>
              </a:rPr>
              <a:t>Ground</a:t>
            </a:r>
          </a:p>
          <a:p>
            <a:endParaRPr lang="en-US" sz="800" b="1" dirty="0" smtClean="0">
              <a:latin typeface="Rockwell" panose="02060603020205020403" pitchFamily="18" charset="0"/>
            </a:endParaRPr>
          </a:p>
          <a:p>
            <a:r>
              <a:rPr lang="en-US" sz="1600" b="1" dirty="0" smtClean="0">
                <a:latin typeface="Rockwell" panose="02060603020205020403" pitchFamily="18" charset="0"/>
              </a:rPr>
              <a:t>Isa 52:14</a:t>
            </a:r>
            <a:r>
              <a:rPr lang="en-US" sz="1600" dirty="0" smtClean="0">
                <a:latin typeface="Rockwell" panose="02060603020205020403" pitchFamily="18" charset="0"/>
              </a:rPr>
              <a:t> – “</a:t>
            </a:r>
            <a:r>
              <a:rPr lang="en-US" sz="1600" dirty="0">
                <a:latin typeface="Rockwell" panose="02060603020205020403" pitchFamily="18" charset="0"/>
              </a:rPr>
              <a:t>Just as many were astonished at you, My </a:t>
            </a:r>
            <a:r>
              <a:rPr lang="en-US" sz="1600" dirty="0" smtClean="0">
                <a:latin typeface="Rockwell" panose="02060603020205020403" pitchFamily="18" charset="0"/>
              </a:rPr>
              <a:t>people, so His appearance was </a:t>
            </a:r>
            <a:r>
              <a:rPr lang="en-US" sz="1600" u="sng" dirty="0">
                <a:latin typeface="Rockwell" panose="02060603020205020403" pitchFamily="18" charset="0"/>
              </a:rPr>
              <a:t>marred</a:t>
            </a:r>
            <a:r>
              <a:rPr lang="en-US" sz="1600" dirty="0">
                <a:latin typeface="Rockwell" panose="02060603020205020403" pitchFamily="18" charset="0"/>
              </a:rPr>
              <a:t> more than any </a:t>
            </a:r>
            <a:r>
              <a:rPr lang="en-US" sz="1600" dirty="0" smtClean="0">
                <a:latin typeface="Rockwell" panose="02060603020205020403" pitchFamily="18" charset="0"/>
              </a:rPr>
              <a:t>man and </a:t>
            </a:r>
            <a:r>
              <a:rPr lang="en-US" sz="1600" dirty="0">
                <a:latin typeface="Rockwell" panose="02060603020205020403" pitchFamily="18" charset="0"/>
              </a:rPr>
              <a:t>His form more than the sons of men.</a:t>
            </a:r>
            <a:r>
              <a:rPr lang="en-US" sz="1600" dirty="0" smtClean="0">
                <a:latin typeface="Rockwell" panose="02060603020205020403" pitchFamily="18" charset="0"/>
              </a:rPr>
              <a:t>”</a:t>
            </a:r>
            <a:endParaRPr lang="en-US" sz="1600" dirty="0">
              <a:latin typeface="Rockwell" panose="02060603020205020403" pitchFamily="18" charset="0"/>
            </a:endParaRPr>
          </a:p>
        </p:txBody>
      </p:sp>
      <p:sp>
        <p:nvSpPr>
          <p:cNvPr id="14" name="Rectangle 13"/>
          <p:cNvSpPr/>
          <p:nvPr/>
        </p:nvSpPr>
        <p:spPr>
          <a:xfrm>
            <a:off x="2530475" y="2155475"/>
            <a:ext cx="3419475" cy="249299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solidFill>
                  <a:srgbClr val="FF0000"/>
                </a:solidFill>
                <a:latin typeface="Rockwell" panose="02060603020205020403" pitchFamily="18" charset="0"/>
              </a:rPr>
              <a:t>Oil</a:t>
            </a:r>
          </a:p>
          <a:p>
            <a:endParaRPr lang="en-US" sz="800" b="1" dirty="0" smtClean="0">
              <a:latin typeface="Rockwell" panose="02060603020205020403" pitchFamily="18" charset="0"/>
            </a:endParaRPr>
          </a:p>
          <a:p>
            <a:r>
              <a:rPr lang="en-US" sz="1600" b="1" dirty="0" smtClean="0">
                <a:latin typeface="Rockwell" panose="02060603020205020403" pitchFamily="18" charset="0"/>
              </a:rPr>
              <a:t>Luke 4:18</a:t>
            </a:r>
            <a:r>
              <a:rPr lang="en-US" sz="1600" dirty="0" smtClean="0">
                <a:latin typeface="Rockwell" panose="02060603020205020403" pitchFamily="18" charset="0"/>
              </a:rPr>
              <a:t> – “</a:t>
            </a:r>
            <a:r>
              <a:rPr lang="en-US" sz="1600" cap="small" dirty="0">
                <a:latin typeface="Rockwell" panose="02060603020205020403" pitchFamily="18" charset="0"/>
              </a:rPr>
              <a:t>The Spirit of the Lord is upon </a:t>
            </a:r>
            <a:r>
              <a:rPr lang="en-US" sz="1600" cap="small" dirty="0" smtClean="0">
                <a:latin typeface="Rockwell" panose="02060603020205020403" pitchFamily="18" charset="0"/>
              </a:rPr>
              <a:t>Me</a:t>
            </a:r>
            <a:r>
              <a:rPr lang="en-US" sz="1600" dirty="0" smtClean="0">
                <a:latin typeface="Rockwell" panose="02060603020205020403" pitchFamily="18" charset="0"/>
              </a:rPr>
              <a:t>, </a:t>
            </a:r>
            <a:r>
              <a:rPr lang="en-US" sz="1600" cap="small" dirty="0" smtClean="0">
                <a:latin typeface="Rockwell" panose="02060603020205020403" pitchFamily="18" charset="0"/>
              </a:rPr>
              <a:t>Because </a:t>
            </a:r>
            <a:r>
              <a:rPr lang="en-US" sz="1600" cap="small" dirty="0">
                <a:latin typeface="Rockwell" panose="02060603020205020403" pitchFamily="18" charset="0"/>
              </a:rPr>
              <a:t>He </a:t>
            </a:r>
            <a:r>
              <a:rPr lang="en-US" sz="1600" u="sng" cap="small" dirty="0">
                <a:latin typeface="Rockwell" panose="02060603020205020403" pitchFamily="18" charset="0"/>
              </a:rPr>
              <a:t>anointed</a:t>
            </a:r>
            <a:r>
              <a:rPr lang="en-US" sz="1600" cap="small" dirty="0">
                <a:latin typeface="Rockwell" panose="02060603020205020403" pitchFamily="18" charset="0"/>
              </a:rPr>
              <a:t> Me to preach the gospel to the </a:t>
            </a:r>
            <a:r>
              <a:rPr lang="en-US" sz="1600" cap="small" dirty="0" smtClean="0">
                <a:latin typeface="Rockwell" panose="02060603020205020403" pitchFamily="18" charset="0"/>
              </a:rPr>
              <a:t>poor</a:t>
            </a:r>
            <a:r>
              <a:rPr lang="en-US" sz="1600" dirty="0" smtClean="0">
                <a:latin typeface="Rockwell" panose="02060603020205020403" pitchFamily="18" charset="0"/>
              </a:rPr>
              <a:t>. </a:t>
            </a:r>
            <a:r>
              <a:rPr lang="en-US" sz="1600" cap="small" dirty="0" smtClean="0">
                <a:latin typeface="Rockwell" panose="02060603020205020403" pitchFamily="18" charset="0"/>
              </a:rPr>
              <a:t>He </a:t>
            </a:r>
            <a:r>
              <a:rPr lang="en-US" sz="1600" cap="small" dirty="0">
                <a:latin typeface="Rockwell" panose="02060603020205020403" pitchFamily="18" charset="0"/>
              </a:rPr>
              <a:t>has sent Me to proclaim release to the </a:t>
            </a:r>
            <a:r>
              <a:rPr lang="en-US" sz="1600" cap="small" dirty="0" smtClean="0">
                <a:latin typeface="Rockwell" panose="02060603020205020403" pitchFamily="18" charset="0"/>
              </a:rPr>
              <a:t>captives</a:t>
            </a:r>
            <a:r>
              <a:rPr lang="en-US" sz="1600" dirty="0" smtClean="0">
                <a:latin typeface="Rockwell" panose="02060603020205020403" pitchFamily="18" charset="0"/>
              </a:rPr>
              <a:t>, </a:t>
            </a:r>
            <a:r>
              <a:rPr lang="en-US" sz="1600" cap="small" dirty="0" smtClean="0">
                <a:latin typeface="Rockwell" panose="02060603020205020403" pitchFamily="18" charset="0"/>
              </a:rPr>
              <a:t>And </a:t>
            </a:r>
            <a:r>
              <a:rPr lang="en-US" sz="1600" cap="small" dirty="0">
                <a:latin typeface="Rockwell" panose="02060603020205020403" pitchFamily="18" charset="0"/>
              </a:rPr>
              <a:t>recovery of sight to the </a:t>
            </a:r>
            <a:r>
              <a:rPr lang="en-US" sz="1600" cap="small" dirty="0" smtClean="0">
                <a:latin typeface="Rockwell" panose="02060603020205020403" pitchFamily="18" charset="0"/>
              </a:rPr>
              <a:t>blind</a:t>
            </a:r>
            <a:r>
              <a:rPr lang="en-US" sz="1600" dirty="0" smtClean="0">
                <a:latin typeface="Rockwell" panose="02060603020205020403" pitchFamily="18" charset="0"/>
              </a:rPr>
              <a:t>, </a:t>
            </a:r>
            <a:r>
              <a:rPr lang="en-US" sz="1600" cap="small" dirty="0" smtClean="0">
                <a:latin typeface="Rockwell" panose="02060603020205020403" pitchFamily="18" charset="0"/>
              </a:rPr>
              <a:t>To </a:t>
            </a:r>
            <a:r>
              <a:rPr lang="en-US" sz="1600" cap="small" dirty="0">
                <a:latin typeface="Rockwell" panose="02060603020205020403" pitchFamily="18" charset="0"/>
              </a:rPr>
              <a:t>set free those who are oppressed</a:t>
            </a:r>
            <a:r>
              <a:rPr lang="en-US" sz="1600" dirty="0" smtClean="0">
                <a:latin typeface="Rockwell" panose="02060603020205020403" pitchFamily="18" charset="0"/>
              </a:rPr>
              <a:t>”</a:t>
            </a:r>
            <a:endParaRPr lang="en-US" sz="1600" dirty="0">
              <a:latin typeface="Rockwell" panose="02060603020205020403" pitchFamily="18" charset="0"/>
            </a:endParaRPr>
          </a:p>
        </p:txBody>
      </p:sp>
      <p:sp>
        <p:nvSpPr>
          <p:cNvPr id="16" name="Rectangle 15"/>
          <p:cNvSpPr/>
          <p:nvPr/>
        </p:nvSpPr>
        <p:spPr>
          <a:xfrm>
            <a:off x="6130925" y="2155475"/>
            <a:ext cx="2924175" cy="249299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solidFill>
                  <a:srgbClr val="FF0000"/>
                </a:solidFill>
                <a:latin typeface="Rockwell" panose="02060603020205020403" pitchFamily="18" charset="0"/>
              </a:rPr>
              <a:t>Salt</a:t>
            </a:r>
            <a:endParaRPr lang="en-US" dirty="0" smtClean="0">
              <a:solidFill>
                <a:srgbClr val="FF0000"/>
              </a:solidFill>
              <a:latin typeface="Rockwell" panose="02060603020205020403" pitchFamily="18" charset="0"/>
            </a:endParaRPr>
          </a:p>
          <a:p>
            <a:endParaRPr lang="en-US" sz="800" b="1" u="sng" dirty="0" smtClean="0">
              <a:solidFill>
                <a:srgbClr val="FF0000"/>
              </a:solidFill>
              <a:latin typeface="Rockwell" panose="02060603020205020403" pitchFamily="18" charset="0"/>
            </a:endParaRPr>
          </a:p>
          <a:p>
            <a:r>
              <a:rPr lang="en-US" sz="1600" b="1" dirty="0" smtClean="0">
                <a:latin typeface="Rockwell" panose="02060603020205020403" pitchFamily="18" charset="0"/>
              </a:rPr>
              <a:t>John 13:1</a:t>
            </a:r>
            <a:r>
              <a:rPr lang="en-US" sz="1600" dirty="0" smtClean="0">
                <a:latin typeface="Rockwell" panose="02060603020205020403" pitchFamily="18" charset="0"/>
              </a:rPr>
              <a:t> – “</a:t>
            </a:r>
            <a:r>
              <a:rPr lang="en-US" sz="1600" dirty="0">
                <a:latin typeface="Rockwell" panose="02060603020205020403" pitchFamily="18" charset="0"/>
              </a:rPr>
              <a:t>Now before the Feast of the Passover, Jesus knowing that His hour had come that He would depart out of this world to the Father, having loved His own who were in the world, </a:t>
            </a:r>
            <a:r>
              <a:rPr lang="en-US" sz="1600" u="sng" dirty="0">
                <a:latin typeface="Rockwell" panose="02060603020205020403" pitchFamily="18" charset="0"/>
              </a:rPr>
              <a:t>He loved </a:t>
            </a:r>
            <a:r>
              <a:rPr lang="en-US" sz="1600" u="sng" dirty="0" smtClean="0">
                <a:latin typeface="Rockwell" panose="02060603020205020403" pitchFamily="18" charset="0"/>
              </a:rPr>
              <a:t>them</a:t>
            </a:r>
            <a:r>
              <a:rPr lang="en-US" sz="1600" u="sng" dirty="0">
                <a:latin typeface="Rockwell" panose="02060603020205020403" pitchFamily="18" charset="0"/>
              </a:rPr>
              <a:t> </a:t>
            </a:r>
            <a:r>
              <a:rPr lang="en-US" sz="1600" u="sng" dirty="0" smtClean="0">
                <a:latin typeface="Rockwell" panose="02060603020205020403" pitchFamily="18" charset="0"/>
              </a:rPr>
              <a:t>to </a:t>
            </a:r>
            <a:r>
              <a:rPr lang="en-US" sz="1600" u="sng" dirty="0">
                <a:latin typeface="Rockwell" panose="02060603020205020403" pitchFamily="18" charset="0"/>
              </a:rPr>
              <a:t>the end</a:t>
            </a:r>
            <a:r>
              <a:rPr lang="en-US" sz="1600" dirty="0">
                <a:latin typeface="Rockwell" panose="02060603020205020403" pitchFamily="18" charset="0"/>
              </a:rPr>
              <a:t>.</a:t>
            </a:r>
            <a:r>
              <a:rPr lang="en-US" sz="1600" dirty="0" smtClean="0">
                <a:latin typeface="Rockwell" panose="02060603020205020403" pitchFamily="18" charset="0"/>
              </a:rPr>
              <a:t>”</a:t>
            </a:r>
            <a:endParaRPr lang="en-US" sz="1600" dirty="0">
              <a:latin typeface="Rockwell" panose="02060603020205020403" pitchFamily="18" charset="0"/>
            </a:endParaRPr>
          </a:p>
        </p:txBody>
      </p:sp>
      <p:sp>
        <p:nvSpPr>
          <p:cNvPr id="18" name="Rectangle 17"/>
          <p:cNvSpPr/>
          <p:nvPr/>
        </p:nvSpPr>
        <p:spPr>
          <a:xfrm>
            <a:off x="88900" y="4816561"/>
            <a:ext cx="5003800" cy="196977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solidFill>
                  <a:srgbClr val="FF0000"/>
                </a:solidFill>
                <a:latin typeface="Rockwell" panose="02060603020205020403" pitchFamily="18" charset="0"/>
              </a:rPr>
              <a:t>Frankincense</a:t>
            </a:r>
          </a:p>
          <a:p>
            <a:endParaRPr lang="en-US" sz="800" dirty="0" smtClean="0">
              <a:latin typeface="Rockwell" panose="02060603020205020403" pitchFamily="18" charset="0"/>
            </a:endParaRPr>
          </a:p>
          <a:p>
            <a:r>
              <a:rPr lang="en-US" sz="1600" b="1" dirty="0" smtClean="0">
                <a:latin typeface="Rockwell" panose="02060603020205020403" pitchFamily="18" charset="0"/>
              </a:rPr>
              <a:t>Matt 26:38-39</a:t>
            </a:r>
            <a:r>
              <a:rPr lang="en-US" sz="1600" dirty="0" smtClean="0">
                <a:latin typeface="Rockwell" panose="02060603020205020403" pitchFamily="18" charset="0"/>
              </a:rPr>
              <a:t> – “</a:t>
            </a:r>
            <a:r>
              <a:rPr lang="en-US" sz="1600" dirty="0">
                <a:latin typeface="Rockwell" panose="02060603020205020403" pitchFamily="18" charset="0"/>
              </a:rPr>
              <a:t>Then </a:t>
            </a:r>
            <a:r>
              <a:rPr lang="en-US" sz="1600" dirty="0" smtClean="0">
                <a:latin typeface="Rockwell" panose="02060603020205020403" pitchFamily="18" charset="0"/>
              </a:rPr>
              <a:t>He said </a:t>
            </a:r>
            <a:r>
              <a:rPr lang="en-US" sz="1600" dirty="0">
                <a:latin typeface="Rockwell" panose="02060603020205020403" pitchFamily="18" charset="0"/>
              </a:rPr>
              <a:t>to </a:t>
            </a:r>
            <a:r>
              <a:rPr lang="en-US" sz="1600" dirty="0" smtClean="0">
                <a:latin typeface="Rockwell" panose="02060603020205020403" pitchFamily="18" charset="0"/>
              </a:rPr>
              <a:t>them,</a:t>
            </a:r>
            <a:r>
              <a:rPr lang="en-US" sz="1600" dirty="0">
                <a:latin typeface="Rockwell" panose="02060603020205020403" pitchFamily="18" charset="0"/>
              </a:rPr>
              <a:t> </a:t>
            </a:r>
            <a:r>
              <a:rPr lang="en-US" sz="1600" dirty="0" smtClean="0">
                <a:latin typeface="Rockwell" panose="02060603020205020403" pitchFamily="18" charset="0"/>
              </a:rPr>
              <a:t>‘My </a:t>
            </a:r>
            <a:r>
              <a:rPr lang="en-US" sz="1600" dirty="0">
                <a:latin typeface="Rockwell" panose="02060603020205020403" pitchFamily="18" charset="0"/>
              </a:rPr>
              <a:t>soul is deeply grieved, to the point of </a:t>
            </a:r>
            <a:r>
              <a:rPr lang="en-US" sz="1600" dirty="0" smtClean="0">
                <a:latin typeface="Rockwell" panose="02060603020205020403" pitchFamily="18" charset="0"/>
              </a:rPr>
              <a:t>death; remain here </a:t>
            </a:r>
            <a:r>
              <a:rPr lang="en-US" sz="1600" dirty="0">
                <a:latin typeface="Rockwell" panose="02060603020205020403" pitchFamily="18" charset="0"/>
              </a:rPr>
              <a:t>and keep watch with </a:t>
            </a:r>
            <a:r>
              <a:rPr lang="en-US" sz="1600" dirty="0" smtClean="0">
                <a:latin typeface="Rockwell" panose="02060603020205020403" pitchFamily="18" charset="0"/>
              </a:rPr>
              <a:t>Me.’ </a:t>
            </a:r>
            <a:r>
              <a:rPr lang="en-US" sz="1600" dirty="0">
                <a:latin typeface="Rockwell" panose="02060603020205020403" pitchFamily="18" charset="0"/>
              </a:rPr>
              <a:t>And He went a little beyond them, and fell on His face and </a:t>
            </a:r>
            <a:r>
              <a:rPr lang="en-US" sz="1600" u="sng" dirty="0">
                <a:latin typeface="Rockwell" panose="02060603020205020403" pitchFamily="18" charset="0"/>
              </a:rPr>
              <a:t>prayed</a:t>
            </a:r>
            <a:r>
              <a:rPr lang="en-US" sz="1600" dirty="0">
                <a:latin typeface="Rockwell" panose="02060603020205020403" pitchFamily="18" charset="0"/>
              </a:rPr>
              <a:t>, saying, “My Father, if it is possible, let this cup pass from Me; yet not as I will, but as You will.”</a:t>
            </a:r>
          </a:p>
        </p:txBody>
      </p:sp>
      <p:sp>
        <p:nvSpPr>
          <p:cNvPr id="20" name="Rectangle 19"/>
          <p:cNvSpPr/>
          <p:nvPr/>
        </p:nvSpPr>
        <p:spPr>
          <a:xfrm>
            <a:off x="5181600" y="4816561"/>
            <a:ext cx="3873500" cy="196977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solidFill>
                  <a:srgbClr val="FF0000"/>
                </a:solidFill>
                <a:latin typeface="Rockwell" panose="02060603020205020403" pitchFamily="18" charset="0"/>
              </a:rPr>
              <a:t>No Leaven Or Honey</a:t>
            </a:r>
            <a:endParaRPr lang="en-US" dirty="0" smtClean="0">
              <a:solidFill>
                <a:srgbClr val="FF0000"/>
              </a:solidFill>
              <a:latin typeface="Rockwell" panose="02060603020205020403" pitchFamily="18" charset="0"/>
            </a:endParaRPr>
          </a:p>
          <a:p>
            <a:endParaRPr lang="en-US" sz="800" b="1" u="sng" dirty="0" smtClean="0">
              <a:solidFill>
                <a:srgbClr val="FF0000"/>
              </a:solidFill>
              <a:latin typeface="Rockwell" panose="02060603020205020403" pitchFamily="18" charset="0"/>
            </a:endParaRPr>
          </a:p>
          <a:p>
            <a:r>
              <a:rPr lang="en-US" sz="1600" b="1" dirty="0" smtClean="0">
                <a:latin typeface="Rockwell" panose="02060603020205020403" pitchFamily="18" charset="0"/>
              </a:rPr>
              <a:t>1 Pet 1:19</a:t>
            </a:r>
            <a:r>
              <a:rPr lang="en-US" sz="1600" dirty="0" smtClean="0">
                <a:latin typeface="Rockwell" panose="02060603020205020403" pitchFamily="18" charset="0"/>
              </a:rPr>
              <a:t> – “</a:t>
            </a:r>
            <a:r>
              <a:rPr lang="en-US" sz="1600" dirty="0">
                <a:latin typeface="Rockwell" panose="02060603020205020403" pitchFamily="18" charset="0"/>
              </a:rPr>
              <a:t>but </a:t>
            </a:r>
            <a:r>
              <a:rPr lang="en-US" sz="1600" dirty="0" smtClean="0">
                <a:latin typeface="Rockwell" panose="02060603020205020403" pitchFamily="18" charset="0"/>
              </a:rPr>
              <a:t>with precious blood, </a:t>
            </a:r>
            <a:r>
              <a:rPr lang="en-US" sz="1600" dirty="0">
                <a:latin typeface="Rockwell" panose="02060603020205020403" pitchFamily="18" charset="0"/>
              </a:rPr>
              <a:t>as of a lamb </a:t>
            </a:r>
            <a:r>
              <a:rPr lang="en-US" sz="1600" u="sng" dirty="0">
                <a:latin typeface="Rockwell" panose="02060603020205020403" pitchFamily="18" charset="0"/>
              </a:rPr>
              <a:t>unblemished and spotless</a:t>
            </a:r>
            <a:r>
              <a:rPr lang="en-US" sz="1600" dirty="0">
                <a:latin typeface="Rockwell" panose="02060603020205020403" pitchFamily="18" charset="0"/>
              </a:rPr>
              <a:t>, the blood of Christ</a:t>
            </a:r>
            <a:r>
              <a:rPr lang="en-US" sz="1600" dirty="0" smtClean="0">
                <a:latin typeface="Rockwell" panose="02060603020205020403" pitchFamily="18" charset="0"/>
              </a:rPr>
              <a:t>”</a:t>
            </a:r>
          </a:p>
          <a:p>
            <a:endParaRPr lang="en-US" sz="1600" dirty="0" smtClean="0">
              <a:latin typeface="Rockwell" panose="02060603020205020403" pitchFamily="18" charset="0"/>
            </a:endParaRPr>
          </a:p>
          <a:p>
            <a:r>
              <a:rPr lang="en-US" sz="1600" b="1" dirty="0" smtClean="0">
                <a:latin typeface="Rockwell" panose="02060603020205020403" pitchFamily="18" charset="0"/>
              </a:rPr>
              <a:t>Matt 23:13a </a:t>
            </a:r>
            <a:r>
              <a:rPr lang="en-US" sz="1600" dirty="0" smtClean="0">
                <a:latin typeface="Rockwell" panose="02060603020205020403" pitchFamily="18" charset="0"/>
              </a:rPr>
              <a:t>– “</a:t>
            </a:r>
            <a:r>
              <a:rPr lang="en-US" sz="1600" dirty="0">
                <a:latin typeface="Rockwell" panose="02060603020205020403" pitchFamily="18" charset="0"/>
              </a:rPr>
              <a:t>But </a:t>
            </a:r>
            <a:r>
              <a:rPr lang="en-US" sz="1600" u="sng" dirty="0">
                <a:latin typeface="Rockwell" panose="02060603020205020403" pitchFamily="18" charset="0"/>
              </a:rPr>
              <a:t>woe to you</a:t>
            </a:r>
            <a:r>
              <a:rPr lang="en-US" sz="1600" dirty="0">
                <a:latin typeface="Rockwell" panose="02060603020205020403" pitchFamily="18" charset="0"/>
              </a:rPr>
              <a:t>, scribes and Pharisees, hypocrites</a:t>
            </a:r>
            <a:r>
              <a:rPr lang="en-US" sz="1600" dirty="0" smtClean="0">
                <a:latin typeface="Rockwell" panose="02060603020205020403" pitchFamily="18" charset="0"/>
              </a:rPr>
              <a:t>”</a:t>
            </a:r>
            <a:endParaRPr lang="en-US" sz="1600" dirty="0">
              <a:latin typeface="Rockwell" panose="02060603020205020403" pitchFamily="18" charset="0"/>
            </a:endParaRPr>
          </a:p>
        </p:txBody>
      </p:sp>
    </p:spTree>
    <p:extLst>
      <p:ext uri="{BB962C8B-B14F-4D97-AF65-F5344CB8AC3E}">
        <p14:creationId xmlns:p14="http://schemas.microsoft.com/office/powerpoint/2010/main" val="26429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8000" u="sng" dirty="0" smtClean="0">
                <a:latin typeface="Rockwell" panose="02060603020205020403" pitchFamily="18" charset="0"/>
              </a:rPr>
              <a:t>The Grain Offering</a:t>
            </a:r>
            <a:endParaRPr lang="en-US" sz="8000" u="sng" dirty="0">
              <a:latin typeface="Rockwell" panose="02060603020205020403" pitchFamily="18" charset="0"/>
            </a:endParaRPr>
          </a:p>
        </p:txBody>
      </p:sp>
      <p:sp>
        <p:nvSpPr>
          <p:cNvPr id="12" name="Rectangle 11"/>
          <p:cNvSpPr/>
          <p:nvPr/>
        </p:nvSpPr>
        <p:spPr>
          <a:xfrm>
            <a:off x="88900" y="1291875"/>
            <a:ext cx="4508500" cy="2677656"/>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smtClean="0">
                <a:latin typeface="Rockwell" panose="02060603020205020403" pitchFamily="18" charset="0"/>
              </a:rPr>
              <a:t>Isa 28:28</a:t>
            </a:r>
            <a:r>
              <a:rPr lang="en-US" sz="2400" dirty="0" smtClean="0">
                <a:latin typeface="Rockwell" panose="02060603020205020403" pitchFamily="18" charset="0"/>
              </a:rPr>
              <a:t> – “Grain for bread is crushed, indeed</a:t>
            </a:r>
            <a:r>
              <a:rPr lang="en-US" sz="2400" dirty="0">
                <a:latin typeface="Rockwell" panose="02060603020205020403" pitchFamily="18" charset="0"/>
              </a:rPr>
              <a:t>, </a:t>
            </a:r>
            <a:r>
              <a:rPr lang="en-US" sz="2400" u="sng" dirty="0">
                <a:latin typeface="Rockwell" panose="02060603020205020403" pitchFamily="18" charset="0"/>
              </a:rPr>
              <a:t>he does not continue to thresh it </a:t>
            </a:r>
            <a:r>
              <a:rPr lang="en-US" sz="2400" u="sng" dirty="0" smtClean="0">
                <a:latin typeface="Rockwell" panose="02060603020205020403" pitchFamily="18" charset="0"/>
              </a:rPr>
              <a:t>forever</a:t>
            </a:r>
            <a:r>
              <a:rPr lang="en-US" sz="2400" dirty="0" smtClean="0">
                <a:latin typeface="Rockwell" panose="02060603020205020403" pitchFamily="18" charset="0"/>
              </a:rPr>
              <a:t>. Because </a:t>
            </a:r>
            <a:r>
              <a:rPr lang="en-US" sz="2400" dirty="0">
                <a:latin typeface="Rockwell" panose="02060603020205020403" pitchFamily="18" charset="0"/>
              </a:rPr>
              <a:t>the wheel of his cart and </a:t>
            </a:r>
            <a:r>
              <a:rPr lang="en-US" sz="2400" dirty="0" smtClean="0">
                <a:latin typeface="Rockwell" panose="02060603020205020403" pitchFamily="18" charset="0"/>
              </a:rPr>
              <a:t>his horses eventually damage it, He </a:t>
            </a:r>
            <a:r>
              <a:rPr lang="en-US" sz="2400" dirty="0">
                <a:latin typeface="Rockwell" panose="02060603020205020403" pitchFamily="18" charset="0"/>
              </a:rPr>
              <a:t>does not thresh it longer.</a:t>
            </a:r>
            <a:r>
              <a:rPr lang="en-US" sz="2400" dirty="0" smtClean="0">
                <a:latin typeface="Rockwell" panose="02060603020205020403" pitchFamily="18" charset="0"/>
              </a:rPr>
              <a:t>”</a:t>
            </a:r>
            <a:endParaRPr lang="en-US" sz="2400" dirty="0">
              <a:latin typeface="Rockwell" panose="02060603020205020403" pitchFamily="18" charset="0"/>
            </a:endParaRPr>
          </a:p>
        </p:txBody>
      </p:sp>
      <p:pic>
        <p:nvPicPr>
          <p:cNvPr id="8194" name="Picture 2" descr="Image result for oxen crushing g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291875"/>
            <a:ext cx="4365625" cy="26776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phil 4:1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98" t="6584" r="3835" b="7715"/>
          <a:stretch/>
        </p:blipFill>
        <p:spPr bwMode="auto">
          <a:xfrm>
            <a:off x="88900" y="4067605"/>
            <a:ext cx="3314700" cy="2677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92500" y="4067605"/>
            <a:ext cx="5559425" cy="2677656"/>
          </a:xfrm>
          <a:prstGeom prst="rect">
            <a:avLst/>
          </a:prstGeom>
          <a:ln w="28575">
            <a:solidFill>
              <a:schemeClr val="tx1"/>
            </a:solidFill>
          </a:ln>
        </p:spPr>
        <p:txBody>
          <a:bodyPr wrap="square">
            <a:spAutoFit/>
          </a:bodyPr>
          <a:lstStyle/>
          <a:p>
            <a:r>
              <a:rPr lang="en-US" sz="2400" b="1" dirty="0">
                <a:latin typeface="Rockwell" panose="02060603020205020403" pitchFamily="18" charset="0"/>
              </a:rPr>
              <a:t>Phil 4:18</a:t>
            </a:r>
            <a:r>
              <a:rPr lang="en-US" sz="2400" dirty="0">
                <a:latin typeface="Rockwell" panose="02060603020205020403" pitchFamily="18" charset="0"/>
              </a:rPr>
              <a:t> – “But I have </a:t>
            </a:r>
            <a:r>
              <a:rPr lang="en-US" sz="2400" dirty="0" smtClean="0">
                <a:latin typeface="Rockwell" panose="02060603020205020403" pitchFamily="18" charset="0"/>
              </a:rPr>
              <a:t>received everything in </a:t>
            </a:r>
            <a:r>
              <a:rPr lang="en-US" sz="2400" dirty="0">
                <a:latin typeface="Rockwell" panose="02060603020205020403" pitchFamily="18" charset="0"/>
              </a:rPr>
              <a:t>full and have an abundance; I am amply supplied, having </a:t>
            </a:r>
            <a:r>
              <a:rPr lang="en-US" sz="2400" dirty="0" smtClean="0">
                <a:latin typeface="Rockwell" panose="02060603020205020403" pitchFamily="18" charset="0"/>
              </a:rPr>
              <a:t>received from Epaphroditus </a:t>
            </a:r>
            <a:r>
              <a:rPr lang="en-US" sz="2400" dirty="0">
                <a:latin typeface="Rockwell" panose="02060603020205020403" pitchFamily="18" charset="0"/>
              </a:rPr>
              <a:t>what you have sent, </a:t>
            </a:r>
            <a:r>
              <a:rPr lang="en-US" sz="2400" u="sng" dirty="0">
                <a:latin typeface="Rockwell" panose="02060603020205020403" pitchFamily="18" charset="0"/>
              </a:rPr>
              <a:t>a fragrant aroma, an acceptable sacrifice</a:t>
            </a:r>
            <a:r>
              <a:rPr lang="en-US" sz="2400" dirty="0">
                <a:latin typeface="Rockwell" panose="02060603020205020403" pitchFamily="18" charset="0"/>
              </a:rPr>
              <a:t>, well-pleasing to God.”</a:t>
            </a:r>
          </a:p>
        </p:txBody>
      </p:sp>
    </p:spTree>
    <p:extLst>
      <p:ext uri="{BB962C8B-B14F-4D97-AF65-F5344CB8AC3E}">
        <p14:creationId xmlns:p14="http://schemas.microsoft.com/office/powerpoint/2010/main" val="26226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7300" u="sng" dirty="0" smtClean="0">
                <a:latin typeface="Rockwell" panose="02060603020205020403" pitchFamily="18" charset="0"/>
              </a:rPr>
              <a:t>The Peace Offering</a:t>
            </a:r>
            <a:endParaRPr lang="en-US" sz="7300" u="sng" dirty="0">
              <a:latin typeface="Rockwell" panose="02060603020205020403" pitchFamily="18" charset="0"/>
            </a:endParaRPr>
          </a:p>
        </p:txBody>
      </p:sp>
      <p:pic>
        <p:nvPicPr>
          <p:cNvPr id="15370" name="Picture 10" descr="Image result for ex 24 meal with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764" y="1193801"/>
            <a:ext cx="4073236" cy="3477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6982" y="1193801"/>
            <a:ext cx="4876800" cy="5601533"/>
          </a:xfrm>
          <a:prstGeom prst="rect">
            <a:avLst/>
          </a:prstGeom>
          <a:ln w="28575">
            <a:solidFill>
              <a:schemeClr val="tx1"/>
            </a:solidFill>
          </a:ln>
        </p:spPr>
        <p:txBody>
          <a:bodyPr wrap="square">
            <a:spAutoFit/>
          </a:bodyPr>
          <a:lstStyle/>
          <a:p>
            <a:pPr marL="342900" indent="-342900">
              <a:buFont typeface="Arial" panose="020B0604020202020204" pitchFamily="34" charset="0"/>
              <a:buChar char="•"/>
            </a:pPr>
            <a:r>
              <a:rPr lang="en-US" sz="2200" b="1" dirty="0" smtClean="0">
                <a:solidFill>
                  <a:srgbClr val="000000"/>
                </a:solidFill>
                <a:latin typeface="Rockwell" panose="02060603020205020403" pitchFamily="18" charset="0"/>
              </a:rPr>
              <a:t>Ex 24:9-11</a:t>
            </a:r>
            <a:r>
              <a:rPr lang="en-US" sz="2200" dirty="0" smtClean="0">
                <a:solidFill>
                  <a:srgbClr val="000000"/>
                </a:solidFill>
                <a:latin typeface="Rockwell" panose="02060603020205020403" pitchFamily="18" charset="0"/>
              </a:rPr>
              <a:t> – “</a:t>
            </a:r>
            <a:r>
              <a:rPr lang="en-US" sz="2200" b="1" baseline="30000" dirty="0">
                <a:solidFill>
                  <a:srgbClr val="000000"/>
                </a:solidFill>
                <a:latin typeface="Rockwell" panose="02060603020205020403" pitchFamily="18" charset="0"/>
              </a:rPr>
              <a:t>9</a:t>
            </a:r>
            <a:r>
              <a:rPr lang="en-US" sz="2200" dirty="0" smtClean="0">
                <a:solidFill>
                  <a:srgbClr val="000000"/>
                </a:solidFill>
                <a:latin typeface="Rockwell" panose="02060603020205020403" pitchFamily="18" charset="0"/>
              </a:rPr>
              <a:t>Then </a:t>
            </a:r>
            <a:r>
              <a:rPr lang="en-US" sz="2200" dirty="0">
                <a:solidFill>
                  <a:srgbClr val="000000"/>
                </a:solidFill>
                <a:latin typeface="Rockwell" panose="02060603020205020403" pitchFamily="18" charset="0"/>
              </a:rPr>
              <a:t>Moses went </a:t>
            </a:r>
            <a:r>
              <a:rPr lang="en-US" sz="2200" dirty="0" smtClean="0">
                <a:solidFill>
                  <a:srgbClr val="000000"/>
                </a:solidFill>
                <a:latin typeface="Rockwell" panose="02060603020205020403" pitchFamily="18" charset="0"/>
              </a:rPr>
              <a:t>up with Aaron, Nadab, and </a:t>
            </a:r>
            <a:r>
              <a:rPr lang="en-US" sz="2200" dirty="0">
                <a:solidFill>
                  <a:srgbClr val="000000"/>
                </a:solidFill>
                <a:latin typeface="Rockwell" panose="02060603020205020403" pitchFamily="18" charset="0"/>
              </a:rPr>
              <a:t>Abihu, and seventy of the elders </a:t>
            </a:r>
            <a:r>
              <a:rPr lang="en-US" sz="2200" dirty="0" smtClean="0">
                <a:solidFill>
                  <a:srgbClr val="000000"/>
                </a:solidFill>
                <a:latin typeface="Rockwell" panose="02060603020205020403" pitchFamily="18" charset="0"/>
              </a:rPr>
              <a:t>of Israel, </a:t>
            </a:r>
            <a:r>
              <a:rPr lang="en-US" sz="2200" b="1" baseline="30000" dirty="0" smtClean="0">
                <a:solidFill>
                  <a:srgbClr val="000000"/>
                </a:solidFill>
                <a:latin typeface="Rockwell" panose="02060603020205020403" pitchFamily="18" charset="0"/>
              </a:rPr>
              <a:t>10</a:t>
            </a:r>
            <a:r>
              <a:rPr lang="en-US" sz="2200" dirty="0" smtClean="0">
                <a:solidFill>
                  <a:srgbClr val="000000"/>
                </a:solidFill>
                <a:latin typeface="Rockwell" panose="02060603020205020403" pitchFamily="18" charset="0"/>
              </a:rPr>
              <a:t>and</a:t>
            </a:r>
            <a:r>
              <a:rPr lang="en-US" sz="2200" dirty="0">
                <a:solidFill>
                  <a:srgbClr val="000000"/>
                </a:solidFill>
                <a:latin typeface="Rockwell" panose="02060603020205020403" pitchFamily="18" charset="0"/>
              </a:rPr>
              <a:t> they saw the God of Israel; and under His </a:t>
            </a:r>
            <a:r>
              <a:rPr lang="en-US" sz="2200" dirty="0" smtClean="0">
                <a:solidFill>
                  <a:srgbClr val="000000"/>
                </a:solidFill>
                <a:latin typeface="Rockwell" panose="02060603020205020403" pitchFamily="18" charset="0"/>
              </a:rPr>
              <a:t>feet there </a:t>
            </a:r>
            <a:r>
              <a:rPr lang="en-US" sz="2200" dirty="0">
                <a:solidFill>
                  <a:srgbClr val="000000"/>
                </a:solidFill>
                <a:latin typeface="Rockwell" panose="02060603020205020403" pitchFamily="18" charset="0"/>
              </a:rPr>
              <a:t>appeared to be a pavement of </a:t>
            </a:r>
            <a:r>
              <a:rPr lang="en-US" sz="2200" dirty="0" smtClean="0">
                <a:solidFill>
                  <a:srgbClr val="000000"/>
                </a:solidFill>
                <a:latin typeface="Rockwell" panose="02060603020205020403" pitchFamily="18" charset="0"/>
              </a:rPr>
              <a:t>sapphire, as </a:t>
            </a:r>
            <a:r>
              <a:rPr lang="en-US" sz="2200" dirty="0">
                <a:solidFill>
                  <a:srgbClr val="000000"/>
                </a:solidFill>
                <a:latin typeface="Rockwell" panose="02060603020205020403" pitchFamily="18" charset="0"/>
              </a:rPr>
              <a:t>clear as the sky itself. </a:t>
            </a:r>
            <a:r>
              <a:rPr lang="en-US" sz="2200" b="1" u="sng" baseline="30000" dirty="0" smtClean="0">
                <a:solidFill>
                  <a:srgbClr val="000000"/>
                </a:solidFill>
                <a:latin typeface="Rockwell" panose="02060603020205020403" pitchFamily="18" charset="0"/>
              </a:rPr>
              <a:t>11</a:t>
            </a:r>
            <a:r>
              <a:rPr lang="en-US" sz="2200" u="sng" dirty="0" smtClean="0">
                <a:solidFill>
                  <a:srgbClr val="000000"/>
                </a:solidFill>
                <a:latin typeface="Rockwell" panose="02060603020205020403" pitchFamily="18" charset="0"/>
              </a:rPr>
              <a:t>Yet </a:t>
            </a:r>
            <a:r>
              <a:rPr lang="en-US" sz="2200" u="sng" dirty="0">
                <a:solidFill>
                  <a:srgbClr val="000000"/>
                </a:solidFill>
                <a:latin typeface="Rockwell" panose="02060603020205020403" pitchFamily="18" charset="0"/>
              </a:rPr>
              <a:t>He did not stretch out His hand against the nobles of the sons of Israel; and they saw God, and they ate </a:t>
            </a:r>
            <a:r>
              <a:rPr lang="en-US" sz="2200" u="sng" dirty="0" smtClean="0">
                <a:solidFill>
                  <a:srgbClr val="000000"/>
                </a:solidFill>
                <a:latin typeface="Rockwell" panose="02060603020205020403" pitchFamily="18" charset="0"/>
              </a:rPr>
              <a:t>and drank</a:t>
            </a:r>
            <a:r>
              <a:rPr lang="en-US" sz="2200" dirty="0" smtClean="0">
                <a:solidFill>
                  <a:srgbClr val="000000"/>
                </a:solidFill>
                <a:latin typeface="Rockwell" panose="02060603020205020403" pitchFamily="18" charset="0"/>
              </a:rPr>
              <a:t>.”</a:t>
            </a:r>
          </a:p>
          <a:p>
            <a:pPr marL="342900" indent="-342900">
              <a:buFont typeface="Arial" panose="020B0604020202020204" pitchFamily="34" charset="0"/>
              <a:buChar char="•"/>
            </a:pPr>
            <a:endParaRPr lang="en-US" sz="600" dirty="0" smtClean="0">
              <a:solidFill>
                <a:srgbClr val="000000"/>
              </a:solidFill>
              <a:latin typeface="Rockwell" panose="02060603020205020403" pitchFamily="18" charset="0"/>
            </a:endParaRPr>
          </a:p>
          <a:p>
            <a:pPr marL="342900" indent="-342900">
              <a:buFont typeface="Arial" panose="020B0604020202020204" pitchFamily="34" charset="0"/>
              <a:buChar char="•"/>
            </a:pPr>
            <a:r>
              <a:rPr lang="en-US" sz="2200" b="1" dirty="0">
                <a:latin typeface="Rockwell" panose="02060603020205020403" pitchFamily="18" charset="0"/>
              </a:rPr>
              <a:t>Gen 31:54</a:t>
            </a:r>
            <a:r>
              <a:rPr lang="en-US" sz="2200" dirty="0">
                <a:latin typeface="Rockwell" panose="02060603020205020403" pitchFamily="18" charset="0"/>
              </a:rPr>
              <a:t> – “Then Jacob offered a sacrifice on the mountain, and called his kinsmen to the meal; and they ate the meal and spent the night on the mountain</a:t>
            </a:r>
            <a:r>
              <a:rPr lang="en-US" sz="2200" dirty="0" smtClean="0">
                <a:latin typeface="Rockwell" panose="02060603020205020403" pitchFamily="18" charset="0"/>
              </a:rPr>
              <a:t>.”</a:t>
            </a:r>
            <a:endParaRPr lang="en-US" sz="2200" dirty="0">
              <a:latin typeface="Rockwell" panose="02060603020205020403" pitchFamily="18" charset="0"/>
            </a:endParaRPr>
          </a:p>
        </p:txBody>
      </p:sp>
      <p:pic>
        <p:nvPicPr>
          <p:cNvPr id="15372" name="Picture 12" descr="Image result for jacob and laban covenant m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764" y="4744826"/>
            <a:ext cx="4073236" cy="205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370"/>
                                        </p:tgtEl>
                                        <p:attrNameLst>
                                          <p:attrName>style.visibility</p:attrName>
                                        </p:attrNameLst>
                                      </p:cBhvr>
                                      <p:to>
                                        <p:strVal val="visible"/>
                                      </p:to>
                                    </p:set>
                                    <p:animEffect transition="in" filter="fade">
                                      <p:cBhvr>
                                        <p:cTn id="13" dur="500"/>
                                        <p:tgtEl>
                                          <p:spTgt spid="153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372"/>
                                        </p:tgtEl>
                                        <p:attrNameLst>
                                          <p:attrName>style.visibility</p:attrName>
                                        </p:attrNameLst>
                                      </p:cBhvr>
                                      <p:to>
                                        <p:strVal val="visible"/>
                                      </p:to>
                                    </p:set>
                                    <p:animEffect transition="in" filter="fade">
                                      <p:cBhvr>
                                        <p:cTn id="21"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7300" u="sng" dirty="0" smtClean="0">
                <a:latin typeface="Rockwell" panose="02060603020205020403" pitchFamily="18" charset="0"/>
              </a:rPr>
              <a:t>The Peace Offering</a:t>
            </a:r>
            <a:endParaRPr lang="en-US" sz="7300" u="sng" dirty="0">
              <a:latin typeface="Rockwell" panose="02060603020205020403" pitchFamily="18" charset="0"/>
            </a:endParaRPr>
          </a:p>
        </p:txBody>
      </p:sp>
      <p:sp>
        <p:nvSpPr>
          <p:cNvPr id="12" name="Rectangle 11"/>
          <p:cNvSpPr/>
          <p:nvPr/>
        </p:nvSpPr>
        <p:spPr>
          <a:xfrm>
            <a:off x="114300" y="1751597"/>
            <a:ext cx="4978400" cy="156966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marL="457200" indent="-457200">
              <a:buAutoNum type="arabicPeriod"/>
            </a:pPr>
            <a:r>
              <a:rPr lang="en-US" sz="2400" dirty="0" smtClean="0">
                <a:latin typeface="Rockwell" panose="02060603020205020403" pitchFamily="18" charset="0"/>
              </a:rPr>
              <a:t>To Give Thanks (Lev 7:12-15)</a:t>
            </a:r>
          </a:p>
          <a:p>
            <a:pPr marL="457200" indent="-457200">
              <a:buAutoNum type="arabicPeriod"/>
            </a:pPr>
            <a:endParaRPr lang="en-US" sz="1200" dirty="0" smtClean="0">
              <a:latin typeface="Rockwell" panose="02060603020205020403" pitchFamily="18" charset="0"/>
            </a:endParaRPr>
          </a:p>
          <a:p>
            <a:pPr marL="457200" indent="-457200">
              <a:buAutoNum type="arabicPeriod"/>
            </a:pPr>
            <a:r>
              <a:rPr lang="en-US" sz="2400" dirty="0" smtClean="0">
                <a:latin typeface="Rockwell" panose="02060603020205020403" pitchFamily="18" charset="0"/>
              </a:rPr>
              <a:t>Payment of a Vow (Lev 7:16-18)</a:t>
            </a:r>
          </a:p>
          <a:p>
            <a:pPr marL="457200" indent="-457200">
              <a:buAutoNum type="arabicPeriod"/>
            </a:pPr>
            <a:endParaRPr lang="en-US" sz="1200" dirty="0" smtClean="0">
              <a:latin typeface="Rockwell" panose="02060603020205020403" pitchFamily="18" charset="0"/>
            </a:endParaRPr>
          </a:p>
          <a:p>
            <a:pPr marL="457200" indent="-457200">
              <a:buAutoNum type="arabicPeriod"/>
            </a:pPr>
            <a:r>
              <a:rPr lang="en-US" sz="2400" dirty="0" smtClean="0">
                <a:latin typeface="Rockwell" panose="02060603020205020403" pitchFamily="18" charset="0"/>
              </a:rPr>
              <a:t>Freewill Offering (Lev 7:16-18)</a:t>
            </a:r>
            <a:endParaRPr lang="en-US" sz="2400" dirty="0">
              <a:latin typeface="Rockwell" panose="02060603020205020403" pitchFamily="18" charset="0"/>
            </a:endParaRPr>
          </a:p>
        </p:txBody>
      </p:sp>
      <p:pic>
        <p:nvPicPr>
          <p:cNvPr id="3" name="Picture 2"/>
          <p:cNvPicPr>
            <a:picLocks noChangeAspect="1"/>
          </p:cNvPicPr>
          <p:nvPr/>
        </p:nvPicPr>
        <p:blipFill>
          <a:blip r:embed="rId3"/>
          <a:stretch>
            <a:fillRect/>
          </a:stretch>
        </p:blipFill>
        <p:spPr>
          <a:xfrm>
            <a:off x="0" y="5499100"/>
            <a:ext cx="5207000" cy="1358900"/>
          </a:xfrm>
          <a:prstGeom prst="rect">
            <a:avLst/>
          </a:prstGeom>
        </p:spPr>
      </p:pic>
      <p:sp>
        <p:nvSpPr>
          <p:cNvPr id="5" name="Rectangle 4"/>
          <p:cNvSpPr/>
          <p:nvPr/>
        </p:nvSpPr>
        <p:spPr>
          <a:xfrm>
            <a:off x="114300" y="1120655"/>
            <a:ext cx="4978400" cy="630942"/>
          </a:xfrm>
          <a:prstGeom prst="rect">
            <a:avLst/>
          </a:prstGeom>
        </p:spPr>
        <p:txBody>
          <a:bodyPr wrap="square">
            <a:spAutoFit/>
          </a:bodyPr>
          <a:lstStyle/>
          <a:p>
            <a:pPr lvl="0" defTabSz="914400">
              <a:defRPr/>
            </a:pPr>
            <a:r>
              <a:rPr lang="en-US" sz="3500" u="sng" dirty="0">
                <a:latin typeface="Rockwell" panose="02060603020205020403" pitchFamily="18" charset="0"/>
              </a:rPr>
              <a:t>Three Circumstances</a:t>
            </a:r>
          </a:p>
        </p:txBody>
      </p:sp>
      <p:sp>
        <p:nvSpPr>
          <p:cNvPr id="13" name="Rectangle 12"/>
          <p:cNvSpPr/>
          <p:nvPr/>
        </p:nvSpPr>
        <p:spPr>
          <a:xfrm>
            <a:off x="114300" y="3929440"/>
            <a:ext cx="4978400" cy="1569660"/>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marL="457200" indent="-457200">
              <a:buAutoNum type="arabicPeriod"/>
            </a:pPr>
            <a:r>
              <a:rPr lang="en-US" sz="2400" dirty="0" smtClean="0">
                <a:latin typeface="Rockwell" panose="02060603020205020403" pitchFamily="18" charset="0"/>
              </a:rPr>
              <a:t>Ox/Cow (Lev 3:1-5)</a:t>
            </a:r>
          </a:p>
          <a:p>
            <a:pPr marL="457200" indent="-457200">
              <a:buAutoNum type="arabicPeriod"/>
            </a:pPr>
            <a:endParaRPr lang="en-US" sz="1200" dirty="0" smtClean="0">
              <a:latin typeface="Rockwell" panose="02060603020205020403" pitchFamily="18" charset="0"/>
            </a:endParaRPr>
          </a:p>
          <a:p>
            <a:pPr marL="457200" indent="-457200">
              <a:buAutoNum type="arabicPeriod"/>
            </a:pPr>
            <a:r>
              <a:rPr lang="en-US" sz="2400" dirty="0" smtClean="0">
                <a:latin typeface="Rockwell" panose="02060603020205020403" pitchFamily="18" charset="0"/>
              </a:rPr>
              <a:t>Sheep (Lev 3:6-11)</a:t>
            </a:r>
          </a:p>
          <a:p>
            <a:pPr marL="457200" indent="-457200">
              <a:buAutoNum type="arabicPeriod"/>
            </a:pPr>
            <a:endParaRPr lang="en-US" sz="1200" dirty="0" smtClean="0">
              <a:latin typeface="Rockwell" panose="02060603020205020403" pitchFamily="18" charset="0"/>
            </a:endParaRPr>
          </a:p>
          <a:p>
            <a:pPr marL="457200" indent="-457200">
              <a:buAutoNum type="arabicPeriod"/>
            </a:pPr>
            <a:r>
              <a:rPr lang="en-US" sz="2400" dirty="0" smtClean="0">
                <a:latin typeface="Rockwell" panose="02060603020205020403" pitchFamily="18" charset="0"/>
              </a:rPr>
              <a:t>Goat (Lev 3:12-17)</a:t>
            </a:r>
            <a:endParaRPr lang="en-US" sz="2400" dirty="0">
              <a:latin typeface="Rockwell" panose="02060603020205020403" pitchFamily="18" charset="0"/>
            </a:endParaRPr>
          </a:p>
        </p:txBody>
      </p:sp>
      <p:sp>
        <p:nvSpPr>
          <p:cNvPr id="14" name="Rectangle 13"/>
          <p:cNvSpPr/>
          <p:nvPr/>
        </p:nvSpPr>
        <p:spPr>
          <a:xfrm>
            <a:off x="114300" y="3321257"/>
            <a:ext cx="4978400" cy="630942"/>
          </a:xfrm>
          <a:prstGeom prst="rect">
            <a:avLst/>
          </a:prstGeom>
        </p:spPr>
        <p:txBody>
          <a:bodyPr wrap="square">
            <a:spAutoFit/>
          </a:bodyPr>
          <a:lstStyle/>
          <a:p>
            <a:pPr lvl="0" defTabSz="914400">
              <a:defRPr/>
            </a:pPr>
            <a:r>
              <a:rPr lang="en-US" sz="3500" u="sng" dirty="0">
                <a:latin typeface="Rockwell" panose="02060603020205020403" pitchFamily="18" charset="0"/>
              </a:rPr>
              <a:t>Three </a:t>
            </a:r>
            <a:r>
              <a:rPr lang="en-US" sz="3500" u="sng" dirty="0" smtClean="0">
                <a:latin typeface="Rockwell" panose="02060603020205020403" pitchFamily="18" charset="0"/>
              </a:rPr>
              <a:t>Animals</a:t>
            </a:r>
            <a:endParaRPr lang="en-US" sz="3500" u="sng" dirty="0">
              <a:latin typeface="Rockwell" panose="02060603020205020403" pitchFamily="18" charset="0"/>
            </a:endParaRPr>
          </a:p>
        </p:txBody>
      </p:sp>
      <p:pic>
        <p:nvPicPr>
          <p:cNvPr id="15366" name="Picture 6" descr="Image result for wave off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952199"/>
            <a:ext cx="3937000" cy="290580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leviticus heave off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1193801"/>
            <a:ext cx="3937000" cy="275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8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fade">
                                      <p:cBhvr>
                                        <p:cTn id="20" dur="500"/>
                                        <p:tgtEl>
                                          <p:spTgt spid="153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animEffect transition="in" filter="fade">
                                      <p:cBhvr>
                                        <p:cTn id="25"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7300" u="sng" dirty="0" smtClean="0">
                <a:latin typeface="Rockwell" panose="02060603020205020403" pitchFamily="18" charset="0"/>
              </a:rPr>
              <a:t>The Peace Offering</a:t>
            </a:r>
            <a:endParaRPr lang="en-US" sz="7300" u="sng" dirty="0">
              <a:latin typeface="Rockwell" panose="02060603020205020403" pitchFamily="18" charset="0"/>
            </a:endParaRPr>
          </a:p>
        </p:txBody>
      </p:sp>
      <p:sp>
        <p:nvSpPr>
          <p:cNvPr id="3" name="Rectangle 2"/>
          <p:cNvSpPr/>
          <p:nvPr/>
        </p:nvSpPr>
        <p:spPr>
          <a:xfrm>
            <a:off x="96982" y="1193801"/>
            <a:ext cx="8950036" cy="5355312"/>
          </a:xfrm>
          <a:prstGeom prst="rect">
            <a:avLst/>
          </a:prstGeom>
          <a:ln w="28575">
            <a:solidFill>
              <a:schemeClr val="tx1"/>
            </a:solidFill>
          </a:ln>
        </p:spPr>
        <p:txBody>
          <a:bodyPr wrap="square">
            <a:spAutoFit/>
          </a:bodyPr>
          <a:lstStyle/>
          <a:p>
            <a:r>
              <a:rPr lang="en-US" sz="1900" b="1" dirty="0" smtClean="0">
                <a:solidFill>
                  <a:srgbClr val="000000"/>
                </a:solidFill>
                <a:latin typeface="Rockwell" panose="02060603020205020403" pitchFamily="18" charset="0"/>
              </a:rPr>
              <a:t>Deut 10:12-22</a:t>
            </a:r>
            <a:r>
              <a:rPr lang="en-US" sz="1900" dirty="0" smtClean="0">
                <a:solidFill>
                  <a:srgbClr val="000000"/>
                </a:solidFill>
                <a:latin typeface="Rockwell" panose="02060603020205020403" pitchFamily="18" charset="0"/>
              </a:rPr>
              <a:t> – “</a:t>
            </a:r>
            <a:r>
              <a:rPr lang="en-US" sz="1900" b="1" baseline="30000" dirty="0" smtClean="0">
                <a:solidFill>
                  <a:srgbClr val="000000"/>
                </a:solidFill>
                <a:latin typeface="Rockwell" panose="02060603020205020403" pitchFamily="18" charset="0"/>
              </a:rPr>
              <a:t>12</a:t>
            </a:r>
            <a:r>
              <a:rPr lang="en-US" sz="1900" dirty="0" smtClean="0">
                <a:solidFill>
                  <a:srgbClr val="000000"/>
                </a:solidFill>
                <a:latin typeface="Rockwell" panose="02060603020205020403" pitchFamily="18" charset="0"/>
              </a:rPr>
              <a:t>Now</a:t>
            </a:r>
            <a:r>
              <a:rPr lang="en-US" sz="1900" dirty="0">
                <a:solidFill>
                  <a:srgbClr val="000000"/>
                </a:solidFill>
                <a:latin typeface="Rockwell" panose="02060603020205020403" pitchFamily="18" charset="0"/>
              </a:rPr>
              <a:t>, Israel, what does the </a:t>
            </a:r>
            <a:r>
              <a:rPr lang="en-US" sz="1900" cap="small" dirty="0">
                <a:solidFill>
                  <a:srgbClr val="000000"/>
                </a:solidFill>
                <a:latin typeface="Rockwell" panose="02060603020205020403" pitchFamily="18" charset="0"/>
              </a:rPr>
              <a:t>Lord</a:t>
            </a:r>
            <a:r>
              <a:rPr lang="en-US" sz="1900" dirty="0">
                <a:solidFill>
                  <a:srgbClr val="000000"/>
                </a:solidFill>
                <a:latin typeface="Rockwell" panose="02060603020205020403" pitchFamily="18" charset="0"/>
              </a:rPr>
              <a:t> your God require from you, but </a:t>
            </a:r>
            <a:r>
              <a:rPr lang="en-US" sz="1900" dirty="0" smtClean="0">
                <a:solidFill>
                  <a:srgbClr val="000000"/>
                </a:solidFill>
                <a:latin typeface="Rockwell" panose="02060603020205020403" pitchFamily="18" charset="0"/>
              </a:rPr>
              <a:t>to fear the Lord your </a:t>
            </a:r>
            <a:r>
              <a:rPr lang="en-US" sz="1900" dirty="0">
                <a:solidFill>
                  <a:srgbClr val="000000"/>
                </a:solidFill>
                <a:latin typeface="Rockwell" panose="02060603020205020403" pitchFamily="18" charset="0"/>
              </a:rPr>
              <a:t>God, to walk in all His ways and love Him, and to </a:t>
            </a:r>
            <a:r>
              <a:rPr lang="en-US" sz="1900" dirty="0" smtClean="0">
                <a:solidFill>
                  <a:srgbClr val="000000"/>
                </a:solidFill>
                <a:latin typeface="Rockwell" panose="02060603020205020403" pitchFamily="18" charset="0"/>
              </a:rPr>
              <a:t>serve the Lord your </a:t>
            </a:r>
            <a:r>
              <a:rPr lang="en-US" sz="1900" dirty="0">
                <a:solidFill>
                  <a:srgbClr val="000000"/>
                </a:solidFill>
                <a:latin typeface="Rockwell" panose="02060603020205020403" pitchFamily="18" charset="0"/>
              </a:rPr>
              <a:t>God with all your heart and with all your soul, </a:t>
            </a:r>
            <a:r>
              <a:rPr lang="en-US" sz="1900" b="1" baseline="30000" dirty="0" smtClean="0">
                <a:solidFill>
                  <a:srgbClr val="000000"/>
                </a:solidFill>
                <a:latin typeface="Rockwell" panose="02060603020205020403" pitchFamily="18" charset="0"/>
              </a:rPr>
              <a:t>13</a:t>
            </a:r>
            <a:r>
              <a:rPr lang="en-US" sz="1900" dirty="0" smtClean="0">
                <a:solidFill>
                  <a:srgbClr val="000000"/>
                </a:solidFill>
                <a:latin typeface="Rockwell" panose="02060603020205020403" pitchFamily="18" charset="0"/>
              </a:rPr>
              <a:t>and to keep the Lord’s commandments and </a:t>
            </a:r>
            <a:r>
              <a:rPr lang="en-US" sz="1900" dirty="0">
                <a:solidFill>
                  <a:srgbClr val="000000"/>
                </a:solidFill>
                <a:latin typeface="Rockwell" panose="02060603020205020403" pitchFamily="18" charset="0"/>
              </a:rPr>
              <a:t>His statutes which I am commanding you today for </a:t>
            </a:r>
            <a:r>
              <a:rPr lang="en-US" sz="1900" dirty="0" smtClean="0">
                <a:solidFill>
                  <a:srgbClr val="000000"/>
                </a:solidFill>
                <a:latin typeface="Rockwell" panose="02060603020205020403" pitchFamily="18" charset="0"/>
              </a:rPr>
              <a:t>your good? </a:t>
            </a:r>
            <a:r>
              <a:rPr lang="en-US" sz="1900" b="1" baseline="30000" dirty="0" smtClean="0">
                <a:solidFill>
                  <a:srgbClr val="000000"/>
                </a:solidFill>
                <a:latin typeface="Rockwell" panose="02060603020205020403" pitchFamily="18" charset="0"/>
              </a:rPr>
              <a:t>14</a:t>
            </a:r>
            <a:r>
              <a:rPr lang="en-US" sz="1900" dirty="0" smtClean="0">
                <a:solidFill>
                  <a:srgbClr val="000000"/>
                </a:solidFill>
                <a:latin typeface="Rockwell" panose="02060603020205020403" pitchFamily="18" charset="0"/>
              </a:rPr>
              <a:t>Behold</a:t>
            </a:r>
            <a:r>
              <a:rPr lang="en-US" sz="1900" dirty="0">
                <a:solidFill>
                  <a:srgbClr val="000000"/>
                </a:solidFill>
                <a:latin typeface="Rockwell" panose="02060603020205020403" pitchFamily="18" charset="0"/>
              </a:rPr>
              <a:t>, to the </a:t>
            </a:r>
            <a:r>
              <a:rPr lang="en-US" sz="1900" cap="small" dirty="0">
                <a:solidFill>
                  <a:srgbClr val="000000"/>
                </a:solidFill>
                <a:latin typeface="Rockwell" panose="02060603020205020403" pitchFamily="18" charset="0"/>
              </a:rPr>
              <a:t>Lord</a:t>
            </a:r>
            <a:r>
              <a:rPr lang="en-US" sz="1900" dirty="0">
                <a:solidFill>
                  <a:srgbClr val="000000"/>
                </a:solidFill>
                <a:latin typeface="Rockwell" panose="02060603020205020403" pitchFamily="18" charset="0"/>
              </a:rPr>
              <a:t> your God belong heaven and </a:t>
            </a:r>
            <a:r>
              <a:rPr lang="en-US" sz="1900" dirty="0" smtClean="0">
                <a:solidFill>
                  <a:srgbClr val="000000"/>
                </a:solidFill>
                <a:latin typeface="Rockwell" panose="02060603020205020403" pitchFamily="18" charset="0"/>
              </a:rPr>
              <a:t>the highest </a:t>
            </a:r>
            <a:r>
              <a:rPr lang="en-US" sz="1900" dirty="0">
                <a:solidFill>
                  <a:srgbClr val="000000"/>
                </a:solidFill>
                <a:latin typeface="Rockwell" panose="02060603020205020403" pitchFamily="18" charset="0"/>
              </a:rPr>
              <a:t>heavens, the earth and all that is in </a:t>
            </a:r>
            <a:r>
              <a:rPr lang="en-US" sz="1900" dirty="0" smtClean="0">
                <a:solidFill>
                  <a:srgbClr val="000000"/>
                </a:solidFill>
                <a:latin typeface="Rockwell" panose="02060603020205020403" pitchFamily="18" charset="0"/>
              </a:rPr>
              <a:t>it.</a:t>
            </a:r>
            <a:r>
              <a:rPr lang="en-US" sz="1900" b="1" baseline="30000" dirty="0" smtClean="0">
                <a:solidFill>
                  <a:srgbClr val="000000"/>
                </a:solidFill>
                <a:latin typeface="Rockwell" panose="02060603020205020403" pitchFamily="18" charset="0"/>
              </a:rPr>
              <a:t>15</a:t>
            </a:r>
            <a:r>
              <a:rPr lang="en-US" sz="1900" dirty="0" smtClean="0">
                <a:solidFill>
                  <a:srgbClr val="000000"/>
                </a:solidFill>
                <a:latin typeface="Rockwell" panose="02060603020205020403" pitchFamily="18" charset="0"/>
              </a:rPr>
              <a:t>Yet </a:t>
            </a:r>
            <a:r>
              <a:rPr lang="en-US" sz="1900" dirty="0">
                <a:solidFill>
                  <a:srgbClr val="000000"/>
                </a:solidFill>
                <a:latin typeface="Rockwell" panose="02060603020205020403" pitchFamily="18" charset="0"/>
              </a:rPr>
              <a:t>on your fathers </a:t>
            </a:r>
            <a:r>
              <a:rPr lang="en-US" sz="1900" dirty="0" smtClean="0">
                <a:solidFill>
                  <a:srgbClr val="000000"/>
                </a:solidFill>
                <a:latin typeface="Rockwell" panose="02060603020205020403" pitchFamily="18" charset="0"/>
              </a:rPr>
              <a:t>did the Lord set </a:t>
            </a:r>
            <a:r>
              <a:rPr lang="en-US" sz="1900" dirty="0">
                <a:solidFill>
                  <a:srgbClr val="000000"/>
                </a:solidFill>
                <a:latin typeface="Rockwell" panose="02060603020205020403" pitchFamily="18" charset="0"/>
              </a:rPr>
              <a:t>His affection to love them, and He chose </a:t>
            </a:r>
            <a:r>
              <a:rPr lang="en-US" sz="1900" dirty="0" smtClean="0">
                <a:solidFill>
                  <a:srgbClr val="000000"/>
                </a:solidFill>
                <a:latin typeface="Rockwell" panose="02060603020205020403" pitchFamily="18" charset="0"/>
              </a:rPr>
              <a:t>their descendants </a:t>
            </a:r>
            <a:r>
              <a:rPr lang="en-US" sz="1900" dirty="0">
                <a:solidFill>
                  <a:srgbClr val="000000"/>
                </a:solidFill>
                <a:latin typeface="Rockwell" panose="02060603020205020403" pitchFamily="18" charset="0"/>
              </a:rPr>
              <a:t>after them, even you above all peoples, as it is this </a:t>
            </a:r>
            <a:r>
              <a:rPr lang="en-US" sz="1900" dirty="0" smtClean="0">
                <a:solidFill>
                  <a:srgbClr val="000000"/>
                </a:solidFill>
                <a:latin typeface="Rockwell" panose="02060603020205020403" pitchFamily="18" charset="0"/>
              </a:rPr>
              <a:t>day. </a:t>
            </a:r>
            <a:r>
              <a:rPr lang="en-US" sz="1900" b="1" baseline="30000" dirty="0" smtClean="0">
                <a:solidFill>
                  <a:srgbClr val="000000"/>
                </a:solidFill>
                <a:latin typeface="Rockwell" panose="02060603020205020403" pitchFamily="18" charset="0"/>
              </a:rPr>
              <a:t>16</a:t>
            </a:r>
            <a:r>
              <a:rPr lang="en-US" sz="1900" dirty="0" smtClean="0">
                <a:solidFill>
                  <a:srgbClr val="000000"/>
                </a:solidFill>
                <a:latin typeface="Rockwell" panose="02060603020205020403" pitchFamily="18" charset="0"/>
              </a:rPr>
              <a:t>So circumcise your </a:t>
            </a:r>
            <a:r>
              <a:rPr lang="en-US" sz="1900" dirty="0">
                <a:solidFill>
                  <a:srgbClr val="000000"/>
                </a:solidFill>
                <a:latin typeface="Rockwell" panose="02060603020205020403" pitchFamily="18" charset="0"/>
              </a:rPr>
              <a:t>heart, and stiffen your neck no </a:t>
            </a:r>
            <a:r>
              <a:rPr lang="en-US" sz="1900" dirty="0" smtClean="0">
                <a:solidFill>
                  <a:srgbClr val="000000"/>
                </a:solidFill>
                <a:latin typeface="Rockwell" panose="02060603020205020403" pitchFamily="18" charset="0"/>
              </a:rPr>
              <a:t>longer. </a:t>
            </a:r>
            <a:r>
              <a:rPr lang="en-US" sz="1900" b="1" baseline="30000" dirty="0" smtClean="0">
                <a:solidFill>
                  <a:srgbClr val="000000"/>
                </a:solidFill>
                <a:latin typeface="Rockwell" panose="02060603020205020403" pitchFamily="18" charset="0"/>
              </a:rPr>
              <a:t>17</a:t>
            </a:r>
            <a:r>
              <a:rPr lang="en-US" sz="1900" dirty="0" smtClean="0">
                <a:solidFill>
                  <a:srgbClr val="000000"/>
                </a:solidFill>
                <a:latin typeface="Rockwell" panose="02060603020205020403" pitchFamily="18" charset="0"/>
              </a:rPr>
              <a:t>For </a:t>
            </a:r>
            <a:r>
              <a:rPr lang="en-US" sz="1900" dirty="0">
                <a:solidFill>
                  <a:srgbClr val="000000"/>
                </a:solidFill>
                <a:latin typeface="Rockwell" panose="02060603020205020403" pitchFamily="18" charset="0"/>
              </a:rPr>
              <a:t>the </a:t>
            </a:r>
            <a:r>
              <a:rPr lang="en-US" sz="1900" cap="small" dirty="0">
                <a:solidFill>
                  <a:srgbClr val="000000"/>
                </a:solidFill>
                <a:latin typeface="Rockwell" panose="02060603020205020403" pitchFamily="18" charset="0"/>
              </a:rPr>
              <a:t>Lord</a:t>
            </a:r>
            <a:r>
              <a:rPr lang="en-US" sz="1900" dirty="0">
                <a:solidFill>
                  <a:srgbClr val="000000"/>
                </a:solidFill>
                <a:latin typeface="Rockwell" panose="02060603020205020403" pitchFamily="18" charset="0"/>
              </a:rPr>
              <a:t> your God is the God of gods and the Lord of lords, the great, the mighty, and the awesome God who does not show partiality nor take a bribe. </a:t>
            </a:r>
            <a:r>
              <a:rPr lang="en-US" sz="1900" b="1" baseline="30000" dirty="0" smtClean="0">
                <a:solidFill>
                  <a:srgbClr val="000000"/>
                </a:solidFill>
                <a:latin typeface="Rockwell" panose="02060603020205020403" pitchFamily="18" charset="0"/>
              </a:rPr>
              <a:t>18</a:t>
            </a:r>
            <a:r>
              <a:rPr lang="en-US" sz="1900" dirty="0" smtClean="0">
                <a:solidFill>
                  <a:srgbClr val="000000"/>
                </a:solidFill>
                <a:latin typeface="Rockwell" panose="02060603020205020403" pitchFamily="18" charset="0"/>
              </a:rPr>
              <a:t>He </a:t>
            </a:r>
            <a:r>
              <a:rPr lang="en-US" sz="1900" dirty="0">
                <a:solidFill>
                  <a:srgbClr val="000000"/>
                </a:solidFill>
                <a:latin typeface="Rockwell" panose="02060603020205020403" pitchFamily="18" charset="0"/>
              </a:rPr>
              <a:t>executes justice for the orphan and the widow, and shows His love for the alien by giving him food </a:t>
            </a:r>
            <a:r>
              <a:rPr lang="en-US" sz="1900" dirty="0" smtClean="0">
                <a:solidFill>
                  <a:srgbClr val="000000"/>
                </a:solidFill>
                <a:latin typeface="Rockwell" panose="02060603020205020403" pitchFamily="18" charset="0"/>
              </a:rPr>
              <a:t>and clothing. </a:t>
            </a:r>
            <a:r>
              <a:rPr lang="en-US" sz="1900" b="1" baseline="30000" dirty="0" smtClean="0">
                <a:solidFill>
                  <a:srgbClr val="000000"/>
                </a:solidFill>
                <a:latin typeface="Rockwell" panose="02060603020205020403" pitchFamily="18" charset="0"/>
              </a:rPr>
              <a:t>19</a:t>
            </a:r>
            <a:r>
              <a:rPr lang="en-US" sz="1900" dirty="0" smtClean="0">
                <a:solidFill>
                  <a:srgbClr val="000000"/>
                </a:solidFill>
                <a:latin typeface="Rockwell" panose="02060603020205020403" pitchFamily="18" charset="0"/>
              </a:rPr>
              <a:t>So </a:t>
            </a:r>
            <a:r>
              <a:rPr lang="en-US" sz="1900" dirty="0">
                <a:solidFill>
                  <a:srgbClr val="000000"/>
                </a:solidFill>
                <a:latin typeface="Rockwell" panose="02060603020205020403" pitchFamily="18" charset="0"/>
              </a:rPr>
              <a:t>show your love for the alien, for you were aliens in the land of </a:t>
            </a:r>
            <a:r>
              <a:rPr lang="en-US" sz="1900" dirty="0" smtClean="0">
                <a:solidFill>
                  <a:srgbClr val="000000"/>
                </a:solidFill>
                <a:latin typeface="Rockwell" panose="02060603020205020403" pitchFamily="18" charset="0"/>
              </a:rPr>
              <a:t>Egypt. </a:t>
            </a:r>
            <a:r>
              <a:rPr lang="en-US" sz="1900" b="1" baseline="30000" dirty="0" smtClean="0">
                <a:solidFill>
                  <a:srgbClr val="000000"/>
                </a:solidFill>
                <a:latin typeface="Rockwell" panose="02060603020205020403" pitchFamily="18" charset="0"/>
              </a:rPr>
              <a:t>20</a:t>
            </a:r>
            <a:r>
              <a:rPr lang="en-US" sz="1900" dirty="0" smtClean="0">
                <a:solidFill>
                  <a:srgbClr val="000000"/>
                </a:solidFill>
                <a:latin typeface="Rockwell" panose="02060603020205020403" pitchFamily="18" charset="0"/>
              </a:rPr>
              <a:t>You </a:t>
            </a:r>
            <a:r>
              <a:rPr lang="en-US" sz="1900" dirty="0">
                <a:solidFill>
                  <a:srgbClr val="000000"/>
                </a:solidFill>
                <a:latin typeface="Rockwell" panose="02060603020205020403" pitchFamily="18" charset="0"/>
              </a:rPr>
              <a:t>shall fear </a:t>
            </a:r>
            <a:r>
              <a:rPr lang="en-US" sz="1900" dirty="0" smtClean="0">
                <a:solidFill>
                  <a:srgbClr val="000000"/>
                </a:solidFill>
                <a:latin typeface="Rockwell" panose="02060603020205020403" pitchFamily="18" charset="0"/>
              </a:rPr>
              <a:t>the Lord your </a:t>
            </a:r>
            <a:r>
              <a:rPr lang="en-US" sz="1900" dirty="0">
                <a:solidFill>
                  <a:srgbClr val="000000"/>
                </a:solidFill>
                <a:latin typeface="Rockwell" panose="02060603020205020403" pitchFamily="18" charset="0"/>
              </a:rPr>
              <a:t>God; you shall serve Him and cling to Him</a:t>
            </a:r>
            <a:r>
              <a:rPr lang="en-US" sz="1900" dirty="0" smtClean="0">
                <a:solidFill>
                  <a:srgbClr val="000000"/>
                </a:solidFill>
                <a:latin typeface="Rockwell" panose="02060603020205020403" pitchFamily="18" charset="0"/>
              </a:rPr>
              <a:t>, and you shall </a:t>
            </a:r>
            <a:r>
              <a:rPr lang="en-US" sz="1900" dirty="0">
                <a:solidFill>
                  <a:srgbClr val="000000"/>
                </a:solidFill>
                <a:latin typeface="Rockwell" panose="02060603020205020403" pitchFamily="18" charset="0"/>
              </a:rPr>
              <a:t>swear by </a:t>
            </a:r>
            <a:r>
              <a:rPr lang="en-US" sz="1900" dirty="0" smtClean="0">
                <a:solidFill>
                  <a:srgbClr val="000000"/>
                </a:solidFill>
                <a:latin typeface="Rockwell" panose="02060603020205020403" pitchFamily="18" charset="0"/>
              </a:rPr>
              <a:t>His name. </a:t>
            </a:r>
            <a:r>
              <a:rPr lang="en-US" sz="1900" b="1" baseline="30000" dirty="0" smtClean="0">
                <a:solidFill>
                  <a:srgbClr val="000000"/>
                </a:solidFill>
                <a:latin typeface="Rockwell" panose="02060603020205020403" pitchFamily="18" charset="0"/>
              </a:rPr>
              <a:t>21</a:t>
            </a:r>
            <a:r>
              <a:rPr lang="en-US" sz="1900" dirty="0" smtClean="0">
                <a:solidFill>
                  <a:srgbClr val="000000"/>
                </a:solidFill>
                <a:latin typeface="Rockwell" panose="02060603020205020403" pitchFamily="18" charset="0"/>
              </a:rPr>
              <a:t>He </a:t>
            </a:r>
            <a:r>
              <a:rPr lang="en-US" sz="1900" dirty="0">
                <a:solidFill>
                  <a:srgbClr val="000000"/>
                </a:solidFill>
                <a:latin typeface="Rockwell" panose="02060603020205020403" pitchFamily="18" charset="0"/>
              </a:rPr>
              <a:t>is your praise and He is your God, who has done these great </a:t>
            </a:r>
            <a:r>
              <a:rPr lang="en-US" sz="1900" dirty="0" smtClean="0">
                <a:solidFill>
                  <a:srgbClr val="000000"/>
                </a:solidFill>
                <a:latin typeface="Rockwell" panose="02060603020205020403" pitchFamily="18" charset="0"/>
              </a:rPr>
              <a:t>and awesome things for </a:t>
            </a:r>
            <a:r>
              <a:rPr lang="en-US" sz="1900" dirty="0">
                <a:solidFill>
                  <a:srgbClr val="000000"/>
                </a:solidFill>
                <a:latin typeface="Rockwell" panose="02060603020205020403" pitchFamily="18" charset="0"/>
              </a:rPr>
              <a:t>you which your eyes </a:t>
            </a:r>
            <a:r>
              <a:rPr lang="en-US" sz="1900" dirty="0" smtClean="0">
                <a:solidFill>
                  <a:srgbClr val="000000"/>
                </a:solidFill>
                <a:latin typeface="Rockwell" panose="02060603020205020403" pitchFamily="18" charset="0"/>
              </a:rPr>
              <a:t>have seen. </a:t>
            </a:r>
            <a:r>
              <a:rPr lang="en-US" sz="1900" b="1" baseline="30000" dirty="0" smtClean="0">
                <a:solidFill>
                  <a:srgbClr val="000000"/>
                </a:solidFill>
                <a:latin typeface="Rockwell" panose="02060603020205020403" pitchFamily="18" charset="0"/>
              </a:rPr>
              <a:t>22</a:t>
            </a:r>
            <a:r>
              <a:rPr lang="en-US" sz="1900" dirty="0" smtClean="0">
                <a:solidFill>
                  <a:srgbClr val="000000"/>
                </a:solidFill>
                <a:latin typeface="Rockwell" panose="02060603020205020403" pitchFamily="18" charset="0"/>
              </a:rPr>
              <a:t>Your </a:t>
            </a:r>
            <a:r>
              <a:rPr lang="en-US" sz="1900" dirty="0">
                <a:solidFill>
                  <a:srgbClr val="000000"/>
                </a:solidFill>
                <a:latin typeface="Rockwell" panose="02060603020205020403" pitchFamily="18" charset="0"/>
              </a:rPr>
              <a:t>fathers went down to Egypt seventy persons in all, and </a:t>
            </a:r>
            <a:r>
              <a:rPr lang="en-US" sz="1900" dirty="0" smtClean="0">
                <a:solidFill>
                  <a:srgbClr val="000000"/>
                </a:solidFill>
                <a:latin typeface="Rockwell" panose="02060603020205020403" pitchFamily="18" charset="0"/>
              </a:rPr>
              <a:t>now the Lord your </a:t>
            </a:r>
            <a:r>
              <a:rPr lang="en-US" sz="1900" dirty="0">
                <a:solidFill>
                  <a:srgbClr val="000000"/>
                </a:solidFill>
                <a:latin typeface="Rockwell" panose="02060603020205020403" pitchFamily="18" charset="0"/>
              </a:rPr>
              <a:t>God has made you as numerous as the stars of heaven.</a:t>
            </a:r>
            <a:endParaRPr lang="en-US" sz="1900" dirty="0">
              <a:latin typeface="Rockwell" panose="02060603020205020403" pitchFamily="18" charset="0"/>
            </a:endParaRPr>
          </a:p>
        </p:txBody>
      </p:sp>
    </p:spTree>
    <p:extLst>
      <p:ext uri="{BB962C8B-B14F-4D97-AF65-F5344CB8AC3E}">
        <p14:creationId xmlns:p14="http://schemas.microsoft.com/office/powerpoint/2010/main" val="14006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7300" u="sng" dirty="0" smtClean="0">
                <a:latin typeface="Rockwell" panose="02060603020205020403" pitchFamily="18" charset="0"/>
              </a:rPr>
              <a:t>The Peace Offering</a:t>
            </a:r>
            <a:endParaRPr lang="en-US" sz="7300" u="sng" dirty="0">
              <a:latin typeface="Rockwell" panose="02060603020205020403" pitchFamily="18" charset="0"/>
            </a:endParaRPr>
          </a:p>
        </p:txBody>
      </p:sp>
      <p:sp>
        <p:nvSpPr>
          <p:cNvPr id="4" name="Rectangle 3"/>
          <p:cNvSpPr/>
          <p:nvPr/>
        </p:nvSpPr>
        <p:spPr>
          <a:xfrm>
            <a:off x="12700" y="1031755"/>
            <a:ext cx="9144000" cy="630942"/>
          </a:xfrm>
          <a:prstGeom prst="rect">
            <a:avLst/>
          </a:prstGeom>
        </p:spPr>
        <p:txBody>
          <a:bodyPr wrap="square">
            <a:spAutoFit/>
          </a:bodyPr>
          <a:lstStyle/>
          <a:p>
            <a:pPr lvl="0" algn="ctr" defTabSz="914400">
              <a:defRPr/>
            </a:pPr>
            <a:r>
              <a:rPr lang="en-US" sz="3500" u="sng" dirty="0" smtClean="0">
                <a:latin typeface="Rockwell" panose="02060603020205020403" pitchFamily="18" charset="0"/>
              </a:rPr>
              <a:t>The Fat &amp; Kidneys Belong To God</a:t>
            </a:r>
            <a:endParaRPr lang="en-US" sz="3500" u="sng" dirty="0">
              <a:latin typeface="Rockwell" panose="02060603020205020403" pitchFamily="18" charset="0"/>
            </a:endParaRPr>
          </a:p>
        </p:txBody>
      </p:sp>
      <p:sp>
        <p:nvSpPr>
          <p:cNvPr id="5" name="Rectangle 4"/>
          <p:cNvSpPr/>
          <p:nvPr/>
        </p:nvSpPr>
        <p:spPr>
          <a:xfrm>
            <a:off x="4368800" y="1687848"/>
            <a:ext cx="4686300" cy="4939814"/>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defRPr/>
            </a:pPr>
            <a:r>
              <a:rPr lang="en-US" sz="3100" b="1" dirty="0" smtClean="0">
                <a:solidFill>
                  <a:schemeClr val="tx1"/>
                </a:solidFill>
                <a:latin typeface="Rockwell" panose="02060603020205020403" pitchFamily="18" charset="0"/>
              </a:rPr>
              <a:t>“Kidney” = “Desire”</a:t>
            </a:r>
          </a:p>
          <a:p>
            <a:pPr lvl="0" defTabSz="914400">
              <a:defRPr/>
            </a:pPr>
            <a:endParaRPr lang="en-US" sz="2200" b="1" dirty="0" smtClean="0">
              <a:solidFill>
                <a:schemeClr val="tx1"/>
              </a:solidFill>
              <a:latin typeface="Rockwell" panose="02060603020205020403" pitchFamily="18" charset="0"/>
            </a:endParaRPr>
          </a:p>
          <a:p>
            <a:pPr marL="342900" lvl="0" indent="-342900" defTabSz="914400">
              <a:buFont typeface="Arial" panose="020B0604020202020204" pitchFamily="34" charset="0"/>
              <a:buChar char="•"/>
              <a:defRPr/>
            </a:pPr>
            <a:r>
              <a:rPr lang="en-US" sz="2400" b="1" dirty="0" smtClean="0">
                <a:solidFill>
                  <a:schemeClr val="tx1"/>
                </a:solidFill>
                <a:latin typeface="Rockwell" panose="02060603020205020403" pitchFamily="18" charset="0"/>
              </a:rPr>
              <a:t>Jer </a:t>
            </a:r>
            <a:r>
              <a:rPr lang="en-US" sz="2400" b="1" dirty="0">
                <a:solidFill>
                  <a:schemeClr val="tx1"/>
                </a:solidFill>
                <a:latin typeface="Rockwell" panose="02060603020205020403" pitchFamily="18" charset="0"/>
              </a:rPr>
              <a:t>17:10</a:t>
            </a:r>
            <a:r>
              <a:rPr lang="en-US" sz="2400" dirty="0">
                <a:solidFill>
                  <a:schemeClr val="tx1"/>
                </a:solidFill>
                <a:latin typeface="Rockwell" panose="02060603020205020403" pitchFamily="18" charset="0"/>
              </a:rPr>
              <a:t> – “I, </a:t>
            </a:r>
            <a:r>
              <a:rPr lang="en-US" sz="2400" dirty="0" smtClean="0">
                <a:solidFill>
                  <a:schemeClr val="tx1"/>
                </a:solidFill>
                <a:latin typeface="Rockwell" panose="02060603020205020403" pitchFamily="18" charset="0"/>
              </a:rPr>
              <a:t>the Lord, search the </a:t>
            </a:r>
            <a:r>
              <a:rPr lang="en-US" sz="2400" dirty="0">
                <a:solidFill>
                  <a:schemeClr val="tx1"/>
                </a:solidFill>
                <a:latin typeface="Rockwell" panose="02060603020205020403" pitchFamily="18" charset="0"/>
              </a:rPr>
              <a:t>heart, I test the </a:t>
            </a:r>
            <a:r>
              <a:rPr lang="en-US" sz="2400" u="sng" dirty="0" smtClean="0">
                <a:solidFill>
                  <a:schemeClr val="tx1"/>
                </a:solidFill>
                <a:latin typeface="Rockwell" panose="02060603020205020403" pitchFamily="18" charset="0"/>
              </a:rPr>
              <a:t>mind</a:t>
            </a:r>
            <a:r>
              <a:rPr lang="en-US" sz="2400" dirty="0" smtClean="0">
                <a:solidFill>
                  <a:schemeClr val="tx1"/>
                </a:solidFill>
                <a:latin typeface="Rockwell" panose="02060603020205020403" pitchFamily="18" charset="0"/>
              </a:rPr>
              <a:t>, even </a:t>
            </a:r>
            <a:r>
              <a:rPr lang="en-US" sz="2400" dirty="0">
                <a:solidFill>
                  <a:schemeClr val="tx1"/>
                </a:solidFill>
                <a:latin typeface="Rockwell" panose="02060603020205020403" pitchFamily="18" charset="0"/>
              </a:rPr>
              <a:t>to give to each man according to his ways, </a:t>
            </a:r>
            <a:r>
              <a:rPr lang="en-US" sz="2400" dirty="0" smtClean="0">
                <a:solidFill>
                  <a:schemeClr val="tx1"/>
                </a:solidFill>
                <a:latin typeface="Rockwell" panose="02060603020205020403" pitchFamily="18" charset="0"/>
              </a:rPr>
              <a:t>according </a:t>
            </a:r>
            <a:r>
              <a:rPr lang="en-US" sz="2400" dirty="0">
                <a:solidFill>
                  <a:schemeClr val="tx1"/>
                </a:solidFill>
                <a:latin typeface="Rockwell" panose="02060603020205020403" pitchFamily="18" charset="0"/>
              </a:rPr>
              <a:t>to the results of his deeds</a:t>
            </a:r>
            <a:r>
              <a:rPr lang="en-US" sz="2400" dirty="0" smtClean="0">
                <a:solidFill>
                  <a:schemeClr val="tx1"/>
                </a:solidFill>
                <a:latin typeface="Rockwell" panose="02060603020205020403" pitchFamily="18" charset="0"/>
              </a:rPr>
              <a:t>.”</a:t>
            </a:r>
          </a:p>
          <a:p>
            <a:pPr marL="342900" lvl="0" indent="-342900" defTabSz="914400">
              <a:buFont typeface="Arial" panose="020B0604020202020204" pitchFamily="34" charset="0"/>
              <a:buChar char="•"/>
              <a:defRPr/>
            </a:pPr>
            <a:endParaRPr lang="en-US" sz="2200" dirty="0" smtClean="0">
              <a:solidFill>
                <a:schemeClr val="tx1"/>
              </a:solidFill>
              <a:latin typeface="Rockwell" panose="02060603020205020403" pitchFamily="18" charset="0"/>
            </a:endParaRPr>
          </a:p>
          <a:p>
            <a:pPr marL="342900" lvl="0" indent="-342900" defTabSz="914400">
              <a:buFont typeface="Arial" panose="020B0604020202020204" pitchFamily="34" charset="0"/>
              <a:buChar char="•"/>
              <a:defRPr/>
            </a:pPr>
            <a:r>
              <a:rPr lang="en-US" sz="2400" b="1" dirty="0" smtClean="0">
                <a:solidFill>
                  <a:schemeClr val="tx1"/>
                </a:solidFill>
                <a:latin typeface="Rockwell" panose="02060603020205020403" pitchFamily="18" charset="0"/>
              </a:rPr>
              <a:t>Psa 26:2</a:t>
            </a:r>
            <a:r>
              <a:rPr lang="en-US" sz="2400" dirty="0" smtClean="0">
                <a:solidFill>
                  <a:schemeClr val="tx1"/>
                </a:solidFill>
                <a:latin typeface="Rockwell" panose="02060603020205020403" pitchFamily="18" charset="0"/>
              </a:rPr>
              <a:t> – “Examine me, O Lord, and try me; test my </a:t>
            </a:r>
            <a:r>
              <a:rPr lang="en-US" sz="2400" u="sng" dirty="0" smtClean="0">
                <a:solidFill>
                  <a:schemeClr val="tx1"/>
                </a:solidFill>
                <a:latin typeface="Rockwell" panose="02060603020205020403" pitchFamily="18" charset="0"/>
              </a:rPr>
              <a:t>mind</a:t>
            </a:r>
            <a:r>
              <a:rPr lang="en-US" sz="2400" dirty="0" smtClean="0">
                <a:solidFill>
                  <a:schemeClr val="tx1"/>
                </a:solidFill>
                <a:latin typeface="Rockwell" panose="02060603020205020403" pitchFamily="18" charset="0"/>
              </a:rPr>
              <a:t> and my heart”</a:t>
            </a:r>
          </a:p>
          <a:p>
            <a:pPr marL="342900" lvl="0" indent="-342900" defTabSz="914400">
              <a:buFont typeface="Arial" panose="020B0604020202020204" pitchFamily="34" charset="0"/>
              <a:buChar char="•"/>
              <a:defRPr/>
            </a:pPr>
            <a:endParaRPr lang="en-US" sz="2400" dirty="0">
              <a:latin typeface="Rockwell" panose="02060603020205020403" pitchFamily="18" charset="0"/>
            </a:endParaRPr>
          </a:p>
        </p:txBody>
      </p:sp>
      <p:sp>
        <p:nvSpPr>
          <p:cNvPr id="3" name="Rectangle 2"/>
          <p:cNvSpPr/>
          <p:nvPr/>
        </p:nvSpPr>
        <p:spPr>
          <a:xfrm>
            <a:off x="92528" y="1687848"/>
            <a:ext cx="4174672" cy="2385268"/>
          </a:xfrm>
          <a:prstGeom prst="rect">
            <a:avLst/>
          </a:prstGeom>
          <a:ln w="28575">
            <a:solidFill>
              <a:schemeClr val="tx1"/>
            </a:solidFill>
          </a:ln>
        </p:spPr>
        <p:txBody>
          <a:bodyPr wrap="square">
            <a:spAutoFit/>
          </a:bodyPr>
          <a:lstStyle/>
          <a:p>
            <a:pPr algn="ctr"/>
            <a:r>
              <a:rPr lang="en-US" sz="3200" b="1" u="sng" dirty="0" smtClean="0">
                <a:solidFill>
                  <a:srgbClr val="000000"/>
                </a:solidFill>
                <a:latin typeface="Rockwell" panose="02060603020205020403" pitchFamily="18" charset="0"/>
              </a:rPr>
              <a:t>“Fat” = “The Best”</a:t>
            </a:r>
          </a:p>
          <a:p>
            <a:pPr algn="ctr"/>
            <a:endParaRPr lang="en-US" dirty="0" smtClean="0">
              <a:solidFill>
                <a:srgbClr val="000000"/>
              </a:solidFill>
              <a:latin typeface="Rockwell" panose="02060603020205020403" pitchFamily="18" charset="0"/>
            </a:endParaRPr>
          </a:p>
          <a:p>
            <a:pPr marL="285750" indent="-285750">
              <a:lnSpc>
                <a:spcPct val="150000"/>
              </a:lnSpc>
              <a:buFont typeface="Arial" panose="020B0604020202020204" pitchFamily="34" charset="0"/>
              <a:buChar char="•"/>
            </a:pPr>
            <a:r>
              <a:rPr lang="en-US" sz="2200" dirty="0" smtClean="0">
                <a:solidFill>
                  <a:srgbClr val="000000"/>
                </a:solidFill>
                <a:latin typeface="Rockwell" panose="02060603020205020403" pitchFamily="18" charset="0"/>
              </a:rPr>
              <a:t>“fat </a:t>
            </a:r>
            <a:r>
              <a:rPr lang="en-US" sz="2200" dirty="0">
                <a:solidFill>
                  <a:srgbClr val="000000"/>
                </a:solidFill>
                <a:latin typeface="Rockwell" panose="02060603020205020403" pitchFamily="18" charset="0"/>
              </a:rPr>
              <a:t>of the </a:t>
            </a:r>
            <a:r>
              <a:rPr lang="en-US" sz="2200" dirty="0" smtClean="0">
                <a:solidFill>
                  <a:srgbClr val="000000"/>
                </a:solidFill>
                <a:latin typeface="Rockwell" panose="02060603020205020403" pitchFamily="18" charset="0"/>
              </a:rPr>
              <a:t>land” – </a:t>
            </a:r>
            <a:r>
              <a:rPr lang="en-US" sz="2200" b="1" dirty="0" smtClean="0">
                <a:solidFill>
                  <a:srgbClr val="000000"/>
                </a:solidFill>
                <a:latin typeface="Rockwell" panose="02060603020205020403" pitchFamily="18" charset="0"/>
              </a:rPr>
              <a:t>Gen 45:18</a:t>
            </a:r>
            <a:endParaRPr lang="en-US" sz="2200" dirty="0" smtClean="0">
              <a:solidFill>
                <a:srgbClr val="000000"/>
              </a:solidFill>
              <a:latin typeface="Rockwell" panose="02060603020205020403" pitchFamily="18" charset="0"/>
            </a:endParaRPr>
          </a:p>
          <a:p>
            <a:pPr marL="285750" indent="-285750">
              <a:lnSpc>
                <a:spcPct val="150000"/>
              </a:lnSpc>
              <a:buFont typeface="Arial" panose="020B0604020202020204" pitchFamily="34" charset="0"/>
              <a:buChar char="•"/>
            </a:pPr>
            <a:r>
              <a:rPr lang="en-US" sz="2200" dirty="0" smtClean="0">
                <a:latin typeface="Rockwell" panose="02060603020205020403" pitchFamily="18" charset="0"/>
              </a:rPr>
              <a:t>“fat of lambs” – </a:t>
            </a:r>
            <a:r>
              <a:rPr lang="en-US" sz="2200" b="1" dirty="0" smtClean="0">
                <a:latin typeface="Rockwell" panose="02060603020205020403" pitchFamily="18" charset="0"/>
              </a:rPr>
              <a:t>Deut 32:14</a:t>
            </a:r>
          </a:p>
          <a:p>
            <a:pPr marL="285750" indent="-285750">
              <a:lnSpc>
                <a:spcPct val="150000"/>
              </a:lnSpc>
              <a:buFont typeface="Arial" panose="020B0604020202020204" pitchFamily="34" charset="0"/>
              <a:buChar char="•"/>
            </a:pPr>
            <a:r>
              <a:rPr lang="en-US" sz="2200" dirty="0" smtClean="0">
                <a:latin typeface="Rockwell" panose="02060603020205020403" pitchFamily="18" charset="0"/>
              </a:rPr>
              <a:t>“eat of the fat” – </a:t>
            </a:r>
            <a:r>
              <a:rPr lang="en-US" sz="2200" b="1" dirty="0" smtClean="0">
                <a:latin typeface="Rockwell" panose="02060603020205020403" pitchFamily="18" charset="0"/>
              </a:rPr>
              <a:t>Neh 8:10</a:t>
            </a:r>
            <a:endParaRPr lang="es-GT" b="1" dirty="0">
              <a:latin typeface="Rockwell" panose="02060603020205020403" pitchFamily="18" charset="0"/>
            </a:endParaRPr>
          </a:p>
        </p:txBody>
      </p:sp>
      <p:pic>
        <p:nvPicPr>
          <p:cNvPr id="3074" name="Picture 2" descr="Image result for leviticus God gets the fat"/>
          <p:cNvPicPr>
            <a:picLocks noChangeAspect="1" noChangeArrowheads="1"/>
          </p:cNvPicPr>
          <p:nvPr/>
        </p:nvPicPr>
        <p:blipFill rotWithShape="1">
          <a:blip r:embed="rId3">
            <a:extLst>
              <a:ext uri="{28A0092B-C50C-407E-A947-70E740481C1C}">
                <a14:useLocalDpi xmlns:a14="http://schemas.microsoft.com/office/drawing/2010/main" val="0"/>
              </a:ext>
            </a:extLst>
          </a:blip>
          <a:srcRect b="5822"/>
          <a:stretch/>
        </p:blipFill>
        <p:spPr bwMode="auto">
          <a:xfrm>
            <a:off x="92528" y="4209143"/>
            <a:ext cx="4174672" cy="241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2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7300" u="sng" dirty="0" smtClean="0">
                <a:latin typeface="Rockwell" panose="02060603020205020403" pitchFamily="18" charset="0"/>
              </a:rPr>
              <a:t>The Peace Offering</a:t>
            </a:r>
            <a:endParaRPr lang="en-US" sz="7300" u="sng" dirty="0">
              <a:latin typeface="Rockwell" panose="02060603020205020403" pitchFamily="18" charset="0"/>
            </a:endParaRPr>
          </a:p>
        </p:txBody>
      </p:sp>
      <p:sp>
        <p:nvSpPr>
          <p:cNvPr id="3" name="Rectangle 2"/>
          <p:cNvSpPr/>
          <p:nvPr/>
        </p:nvSpPr>
        <p:spPr>
          <a:xfrm>
            <a:off x="12700" y="1031755"/>
            <a:ext cx="9144000" cy="630942"/>
          </a:xfrm>
          <a:prstGeom prst="rect">
            <a:avLst/>
          </a:prstGeom>
        </p:spPr>
        <p:txBody>
          <a:bodyPr wrap="square">
            <a:spAutoFit/>
          </a:bodyPr>
          <a:lstStyle/>
          <a:p>
            <a:pPr lvl="0" algn="ctr" defTabSz="914400">
              <a:defRPr/>
            </a:pPr>
            <a:r>
              <a:rPr lang="en-US" sz="3500" u="sng" dirty="0" smtClean="0">
                <a:latin typeface="Rockwell" panose="02060603020205020403" pitchFamily="18" charset="0"/>
              </a:rPr>
              <a:t>Jesus Is Our Peace Offering</a:t>
            </a:r>
            <a:endParaRPr lang="en-US" sz="3500" u="sng" dirty="0">
              <a:latin typeface="Rockwell" panose="02060603020205020403" pitchFamily="18" charset="0"/>
            </a:endParaRPr>
          </a:p>
        </p:txBody>
      </p:sp>
      <p:sp>
        <p:nvSpPr>
          <p:cNvPr id="4" name="Rectangle 3"/>
          <p:cNvSpPr/>
          <p:nvPr/>
        </p:nvSpPr>
        <p:spPr>
          <a:xfrm>
            <a:off x="114300" y="1779687"/>
            <a:ext cx="5562600" cy="4801314"/>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Eph 2:13-19</a:t>
            </a:r>
            <a:r>
              <a:rPr lang="en-US" dirty="0" smtClean="0">
                <a:solidFill>
                  <a:srgbClr val="000000"/>
                </a:solidFill>
                <a:latin typeface="Rockwell" panose="02060603020205020403" pitchFamily="18" charset="0"/>
              </a:rPr>
              <a:t> – “</a:t>
            </a:r>
            <a:r>
              <a:rPr lang="en-US" b="1" baseline="30000" dirty="0" smtClean="0">
                <a:solidFill>
                  <a:srgbClr val="000000"/>
                </a:solidFill>
                <a:latin typeface="Rockwell" panose="02060603020205020403" pitchFamily="18" charset="0"/>
              </a:rPr>
              <a:t>13</a:t>
            </a:r>
            <a:r>
              <a:rPr lang="en-US" dirty="0" smtClean="0">
                <a:solidFill>
                  <a:srgbClr val="000000"/>
                </a:solidFill>
                <a:latin typeface="Rockwell" panose="02060603020205020403" pitchFamily="18" charset="0"/>
              </a:rPr>
              <a:t>But </a:t>
            </a:r>
            <a:r>
              <a:rPr lang="en-US" dirty="0">
                <a:solidFill>
                  <a:srgbClr val="000000"/>
                </a:solidFill>
                <a:latin typeface="Rockwell" panose="02060603020205020403" pitchFamily="18" charset="0"/>
              </a:rPr>
              <a:t>now in Christ Jesus </a:t>
            </a:r>
            <a:r>
              <a:rPr lang="en-US" dirty="0" smtClean="0">
                <a:solidFill>
                  <a:srgbClr val="000000"/>
                </a:solidFill>
                <a:latin typeface="Rockwell" panose="02060603020205020403" pitchFamily="18" charset="0"/>
              </a:rPr>
              <a:t>you who formerly were</a:t>
            </a:r>
            <a:r>
              <a:rPr lang="en-US" dirty="0">
                <a:solidFill>
                  <a:srgbClr val="000000"/>
                </a:solidFill>
                <a:latin typeface="Rockwell" panose="02060603020205020403" pitchFamily="18" charset="0"/>
              </a:rPr>
              <a:t> far </a:t>
            </a:r>
            <a:r>
              <a:rPr lang="en-US" dirty="0" smtClean="0">
                <a:solidFill>
                  <a:srgbClr val="000000"/>
                </a:solidFill>
                <a:latin typeface="Rockwell" panose="02060603020205020403" pitchFamily="18" charset="0"/>
              </a:rPr>
              <a:t>off have</a:t>
            </a:r>
            <a:r>
              <a:rPr lang="en-US" dirty="0">
                <a:solidFill>
                  <a:srgbClr val="000000"/>
                </a:solidFill>
                <a:latin typeface="Rockwell" panose="02060603020205020403" pitchFamily="18" charset="0"/>
              </a:rPr>
              <a:t> been brought </a:t>
            </a:r>
            <a:r>
              <a:rPr lang="en-US" dirty="0" smtClean="0">
                <a:solidFill>
                  <a:srgbClr val="000000"/>
                </a:solidFill>
                <a:latin typeface="Rockwell" panose="02060603020205020403" pitchFamily="18" charset="0"/>
              </a:rPr>
              <a:t>near by </a:t>
            </a:r>
            <a:r>
              <a:rPr lang="en-US" dirty="0">
                <a:solidFill>
                  <a:srgbClr val="000000"/>
                </a:solidFill>
                <a:latin typeface="Rockwell" panose="02060603020205020403" pitchFamily="18" charset="0"/>
              </a:rPr>
              <a:t>the blood of Christ. </a:t>
            </a:r>
            <a:r>
              <a:rPr lang="en-US" b="1" baseline="30000" dirty="0" smtClean="0">
                <a:solidFill>
                  <a:srgbClr val="000000"/>
                </a:solidFill>
                <a:latin typeface="Rockwell" panose="02060603020205020403" pitchFamily="18" charset="0"/>
              </a:rPr>
              <a:t>14</a:t>
            </a:r>
            <a:r>
              <a:rPr lang="en-US" dirty="0" smtClean="0">
                <a:solidFill>
                  <a:srgbClr val="000000"/>
                </a:solidFill>
                <a:latin typeface="Rockwell" panose="02060603020205020403" pitchFamily="18" charset="0"/>
              </a:rPr>
              <a:t>For </a:t>
            </a:r>
            <a:r>
              <a:rPr lang="en-US" dirty="0">
                <a:solidFill>
                  <a:srgbClr val="000000"/>
                </a:solidFill>
                <a:latin typeface="Rockwell" panose="02060603020205020403" pitchFamily="18" charset="0"/>
              </a:rPr>
              <a:t>He Himself is </a:t>
            </a:r>
            <a:r>
              <a:rPr lang="en-US" dirty="0" smtClean="0">
                <a:solidFill>
                  <a:srgbClr val="000000"/>
                </a:solidFill>
                <a:latin typeface="Rockwell" panose="02060603020205020403" pitchFamily="18" charset="0"/>
              </a:rPr>
              <a:t>our peace, who made both groups into one and </a:t>
            </a:r>
            <a:r>
              <a:rPr lang="en-US" dirty="0">
                <a:solidFill>
                  <a:srgbClr val="000000"/>
                </a:solidFill>
                <a:latin typeface="Rockwell" panose="02060603020205020403" pitchFamily="18" charset="0"/>
              </a:rPr>
              <a:t>broke down </a:t>
            </a:r>
            <a:r>
              <a:rPr lang="en-US" dirty="0" smtClean="0">
                <a:solidFill>
                  <a:srgbClr val="000000"/>
                </a:solidFill>
                <a:latin typeface="Rockwell" panose="02060603020205020403" pitchFamily="18" charset="0"/>
              </a:rPr>
              <a:t>the barrier </a:t>
            </a:r>
            <a:r>
              <a:rPr lang="en-US" dirty="0">
                <a:solidFill>
                  <a:srgbClr val="000000"/>
                </a:solidFill>
                <a:latin typeface="Rockwell" panose="02060603020205020403" pitchFamily="18" charset="0"/>
              </a:rPr>
              <a:t>of the dividing </a:t>
            </a:r>
            <a:r>
              <a:rPr lang="en-US" dirty="0" smtClean="0">
                <a:solidFill>
                  <a:srgbClr val="000000"/>
                </a:solidFill>
                <a:latin typeface="Rockwell" panose="02060603020205020403" pitchFamily="18" charset="0"/>
              </a:rPr>
              <a:t> wall, </a:t>
            </a:r>
            <a:r>
              <a:rPr lang="en-US" b="1" baseline="30000" dirty="0" smtClean="0">
                <a:solidFill>
                  <a:srgbClr val="000000"/>
                </a:solidFill>
                <a:latin typeface="Rockwell" panose="02060603020205020403" pitchFamily="18" charset="0"/>
              </a:rPr>
              <a:t>15</a:t>
            </a:r>
            <a:r>
              <a:rPr lang="en-US" dirty="0" smtClean="0">
                <a:solidFill>
                  <a:srgbClr val="000000"/>
                </a:solidFill>
                <a:latin typeface="Rockwell" panose="02060603020205020403" pitchFamily="18" charset="0"/>
              </a:rPr>
              <a:t>by abolishing </a:t>
            </a:r>
            <a:r>
              <a:rPr lang="en-US" dirty="0">
                <a:solidFill>
                  <a:srgbClr val="000000"/>
                </a:solidFill>
                <a:latin typeface="Rockwell" panose="02060603020205020403" pitchFamily="18" charset="0"/>
              </a:rPr>
              <a:t>in His flesh </a:t>
            </a:r>
            <a:r>
              <a:rPr lang="en-US" dirty="0" smtClean="0">
                <a:solidFill>
                  <a:srgbClr val="000000"/>
                </a:solidFill>
                <a:latin typeface="Rockwell" panose="02060603020205020403" pitchFamily="18" charset="0"/>
              </a:rPr>
              <a:t>the enmity, which is the </a:t>
            </a:r>
            <a:r>
              <a:rPr lang="en-US" dirty="0">
                <a:solidFill>
                  <a:srgbClr val="000000"/>
                </a:solidFill>
                <a:latin typeface="Rockwell" panose="02060603020205020403" pitchFamily="18" charset="0"/>
              </a:rPr>
              <a:t>Law </a:t>
            </a:r>
            <a:r>
              <a:rPr lang="en-US" dirty="0" smtClean="0">
                <a:solidFill>
                  <a:srgbClr val="000000"/>
                </a:solidFill>
                <a:latin typeface="Rockwell" panose="02060603020205020403" pitchFamily="18" charset="0"/>
              </a:rPr>
              <a:t>of commandments contained in </a:t>
            </a:r>
            <a:r>
              <a:rPr lang="en-US" dirty="0">
                <a:solidFill>
                  <a:srgbClr val="000000"/>
                </a:solidFill>
                <a:latin typeface="Rockwell" panose="02060603020205020403" pitchFamily="18" charset="0"/>
              </a:rPr>
              <a:t>ordinances, so that in Himself He </a:t>
            </a:r>
            <a:r>
              <a:rPr lang="en-US" dirty="0" smtClean="0">
                <a:solidFill>
                  <a:srgbClr val="000000"/>
                </a:solidFill>
                <a:latin typeface="Rockwell" panose="02060603020205020403" pitchFamily="18" charset="0"/>
              </a:rPr>
              <a:t>might make </a:t>
            </a:r>
            <a:r>
              <a:rPr lang="en-US" dirty="0">
                <a:solidFill>
                  <a:srgbClr val="000000"/>
                </a:solidFill>
                <a:latin typeface="Rockwell" panose="02060603020205020403" pitchFamily="18" charset="0"/>
              </a:rPr>
              <a:t>the two into one </a:t>
            </a:r>
            <a:r>
              <a:rPr lang="en-US" dirty="0" smtClean="0">
                <a:solidFill>
                  <a:srgbClr val="000000"/>
                </a:solidFill>
                <a:latin typeface="Rockwell" panose="02060603020205020403" pitchFamily="18" charset="0"/>
              </a:rPr>
              <a:t>new man, thus establishing peace, </a:t>
            </a:r>
            <a:r>
              <a:rPr lang="en-US" b="1" baseline="30000" dirty="0" smtClean="0">
                <a:solidFill>
                  <a:srgbClr val="000000"/>
                </a:solidFill>
                <a:latin typeface="Rockwell" panose="02060603020205020403" pitchFamily="18" charset="0"/>
              </a:rPr>
              <a:t>16</a:t>
            </a:r>
            <a:r>
              <a:rPr lang="en-US" dirty="0" smtClean="0">
                <a:solidFill>
                  <a:srgbClr val="000000"/>
                </a:solidFill>
                <a:latin typeface="Rockwell" panose="02060603020205020403" pitchFamily="18" charset="0"/>
              </a:rPr>
              <a:t>and might reconcile them </a:t>
            </a:r>
            <a:r>
              <a:rPr lang="en-US" dirty="0">
                <a:solidFill>
                  <a:srgbClr val="000000"/>
                </a:solidFill>
                <a:latin typeface="Rockwell" panose="02060603020205020403" pitchFamily="18" charset="0"/>
              </a:rPr>
              <a:t>both in one body to God through the </a:t>
            </a:r>
            <a:r>
              <a:rPr lang="en-US" dirty="0" smtClean="0">
                <a:solidFill>
                  <a:srgbClr val="000000"/>
                </a:solidFill>
                <a:latin typeface="Rockwell" panose="02060603020205020403" pitchFamily="18" charset="0"/>
              </a:rPr>
              <a:t>cross, by </a:t>
            </a:r>
            <a:r>
              <a:rPr lang="en-US" dirty="0">
                <a:solidFill>
                  <a:srgbClr val="000000"/>
                </a:solidFill>
                <a:latin typeface="Rockwell" panose="02060603020205020403" pitchFamily="18" charset="0"/>
              </a:rPr>
              <a:t>it having put to death </a:t>
            </a:r>
            <a:r>
              <a:rPr lang="en-US" dirty="0" smtClean="0">
                <a:solidFill>
                  <a:srgbClr val="000000"/>
                </a:solidFill>
                <a:latin typeface="Rockwell" panose="02060603020205020403" pitchFamily="18" charset="0"/>
              </a:rPr>
              <a:t>the enmity. </a:t>
            </a:r>
            <a:r>
              <a:rPr lang="en-US" b="1" baseline="30000" dirty="0" smtClean="0">
                <a:solidFill>
                  <a:srgbClr val="000000"/>
                </a:solidFill>
                <a:latin typeface="Rockwell" panose="02060603020205020403" pitchFamily="18" charset="0"/>
              </a:rPr>
              <a:t>17</a:t>
            </a:r>
            <a:r>
              <a:rPr lang="en-US" cap="small" dirty="0" smtClean="0">
                <a:solidFill>
                  <a:srgbClr val="000000"/>
                </a:solidFill>
                <a:latin typeface="Rockwell" panose="02060603020205020403" pitchFamily="18" charset="0"/>
              </a:rPr>
              <a:t>And</a:t>
            </a:r>
            <a:r>
              <a:rPr lang="en-US" dirty="0">
                <a:solidFill>
                  <a:srgbClr val="000000"/>
                </a:solidFill>
                <a:latin typeface="Rockwell" panose="02060603020205020403" pitchFamily="18" charset="0"/>
              </a:rPr>
              <a:t> </a:t>
            </a:r>
            <a:r>
              <a:rPr lang="en-US" cap="small" dirty="0">
                <a:solidFill>
                  <a:srgbClr val="000000"/>
                </a:solidFill>
                <a:latin typeface="Rockwell" panose="02060603020205020403" pitchFamily="18" charset="0"/>
              </a:rPr>
              <a:t>He came and preached</a:t>
            </a:r>
            <a:r>
              <a:rPr lang="en-US" dirty="0">
                <a:solidFill>
                  <a:srgbClr val="000000"/>
                </a:solidFill>
                <a:latin typeface="Rockwell" panose="02060603020205020403" pitchFamily="18" charset="0"/>
              </a:rPr>
              <a:t> </a:t>
            </a:r>
            <a:r>
              <a:rPr lang="en-US" cap="small" dirty="0">
                <a:solidFill>
                  <a:srgbClr val="000000"/>
                </a:solidFill>
                <a:latin typeface="Rockwell" panose="02060603020205020403" pitchFamily="18" charset="0"/>
              </a:rPr>
              <a:t>peace to you who were</a:t>
            </a:r>
            <a:r>
              <a:rPr lang="en-US" dirty="0">
                <a:solidFill>
                  <a:srgbClr val="000000"/>
                </a:solidFill>
                <a:latin typeface="Rockwell" panose="02060603020205020403" pitchFamily="18" charset="0"/>
              </a:rPr>
              <a:t> </a:t>
            </a:r>
            <a:r>
              <a:rPr lang="en-US" cap="small" dirty="0">
                <a:solidFill>
                  <a:srgbClr val="000000"/>
                </a:solidFill>
                <a:latin typeface="Rockwell" panose="02060603020205020403" pitchFamily="18" charset="0"/>
              </a:rPr>
              <a:t>far away, and peace to those </a:t>
            </a:r>
            <a:r>
              <a:rPr lang="en-US" cap="small" dirty="0" smtClean="0">
                <a:solidFill>
                  <a:srgbClr val="000000"/>
                </a:solidFill>
                <a:latin typeface="Rockwell" panose="02060603020205020403" pitchFamily="18" charset="0"/>
              </a:rPr>
              <a:t>who were</a:t>
            </a:r>
            <a:r>
              <a:rPr lang="en-US" dirty="0">
                <a:solidFill>
                  <a:srgbClr val="000000"/>
                </a:solidFill>
                <a:latin typeface="Rockwell" panose="02060603020205020403" pitchFamily="18" charset="0"/>
              </a:rPr>
              <a:t> </a:t>
            </a:r>
            <a:r>
              <a:rPr lang="en-US" cap="small" dirty="0">
                <a:solidFill>
                  <a:srgbClr val="000000"/>
                </a:solidFill>
                <a:latin typeface="Rockwell" panose="02060603020205020403" pitchFamily="18" charset="0"/>
              </a:rPr>
              <a:t>near</a:t>
            </a:r>
            <a:r>
              <a:rPr lang="en-US" dirty="0">
                <a:solidFill>
                  <a:srgbClr val="000000"/>
                </a:solidFill>
                <a:latin typeface="Rockwell" panose="02060603020205020403" pitchFamily="18" charset="0"/>
              </a:rPr>
              <a:t>; </a:t>
            </a:r>
            <a:r>
              <a:rPr lang="en-US" b="1" baseline="30000" dirty="0" smtClean="0">
                <a:solidFill>
                  <a:srgbClr val="000000"/>
                </a:solidFill>
                <a:latin typeface="Rockwell" panose="02060603020205020403" pitchFamily="18" charset="0"/>
              </a:rPr>
              <a:t>18</a:t>
            </a:r>
            <a:r>
              <a:rPr lang="en-US" dirty="0" smtClean="0">
                <a:solidFill>
                  <a:srgbClr val="000000"/>
                </a:solidFill>
                <a:latin typeface="Rockwell" panose="02060603020205020403" pitchFamily="18" charset="0"/>
              </a:rPr>
              <a:t>for </a:t>
            </a:r>
            <a:r>
              <a:rPr lang="en-US" dirty="0">
                <a:solidFill>
                  <a:srgbClr val="000000"/>
                </a:solidFill>
                <a:latin typeface="Rockwell" panose="02060603020205020403" pitchFamily="18" charset="0"/>
              </a:rPr>
              <a:t>through Him we </a:t>
            </a:r>
            <a:r>
              <a:rPr lang="en-US" dirty="0" smtClean="0">
                <a:solidFill>
                  <a:srgbClr val="000000"/>
                </a:solidFill>
                <a:latin typeface="Rockwell" panose="02060603020205020403" pitchFamily="18" charset="0"/>
              </a:rPr>
              <a:t>both have our access </a:t>
            </a:r>
            <a:r>
              <a:rPr lang="en-US" dirty="0">
                <a:solidFill>
                  <a:srgbClr val="000000"/>
                </a:solidFill>
                <a:latin typeface="Rockwell" panose="02060603020205020403" pitchFamily="18" charset="0"/>
              </a:rPr>
              <a:t>in one Spirit to the Father. </a:t>
            </a:r>
            <a:r>
              <a:rPr lang="en-US" b="1" baseline="30000" dirty="0" smtClean="0">
                <a:solidFill>
                  <a:srgbClr val="000000"/>
                </a:solidFill>
                <a:latin typeface="Rockwell" panose="02060603020205020403" pitchFamily="18" charset="0"/>
              </a:rPr>
              <a:t>19</a:t>
            </a:r>
            <a:r>
              <a:rPr lang="en-US" dirty="0" smtClean="0">
                <a:solidFill>
                  <a:srgbClr val="000000"/>
                </a:solidFill>
                <a:latin typeface="Rockwell" panose="02060603020205020403" pitchFamily="18" charset="0"/>
              </a:rPr>
              <a:t>So </a:t>
            </a:r>
            <a:r>
              <a:rPr lang="en-US" dirty="0">
                <a:solidFill>
                  <a:srgbClr val="000000"/>
                </a:solidFill>
                <a:latin typeface="Rockwell" panose="02060603020205020403" pitchFamily="18" charset="0"/>
              </a:rPr>
              <a:t>then you are </a:t>
            </a:r>
            <a:r>
              <a:rPr lang="en-US" dirty="0" smtClean="0">
                <a:solidFill>
                  <a:srgbClr val="000000"/>
                </a:solidFill>
                <a:latin typeface="Rockwell" panose="02060603020205020403" pitchFamily="18" charset="0"/>
              </a:rPr>
              <a:t>no longer strangers and </a:t>
            </a:r>
            <a:r>
              <a:rPr lang="en-US" dirty="0">
                <a:solidFill>
                  <a:srgbClr val="000000"/>
                </a:solidFill>
                <a:latin typeface="Rockwell" panose="02060603020205020403" pitchFamily="18" charset="0"/>
              </a:rPr>
              <a:t>aliens, but </a:t>
            </a:r>
            <a:r>
              <a:rPr lang="en-US" dirty="0" smtClean="0">
                <a:solidFill>
                  <a:srgbClr val="000000"/>
                </a:solidFill>
                <a:latin typeface="Rockwell" panose="02060603020205020403" pitchFamily="18" charset="0"/>
              </a:rPr>
              <a:t>you are fellow citizens </a:t>
            </a:r>
            <a:r>
              <a:rPr lang="en-US" dirty="0">
                <a:solidFill>
                  <a:srgbClr val="000000"/>
                </a:solidFill>
                <a:latin typeface="Rockwell" panose="02060603020205020403" pitchFamily="18" charset="0"/>
              </a:rPr>
              <a:t>with </a:t>
            </a:r>
            <a:r>
              <a:rPr lang="en-US" dirty="0" smtClean="0">
                <a:solidFill>
                  <a:srgbClr val="000000"/>
                </a:solidFill>
                <a:latin typeface="Rockwell" panose="02060603020205020403" pitchFamily="18" charset="0"/>
              </a:rPr>
              <a:t>the saints</a:t>
            </a:r>
            <a:r>
              <a:rPr lang="en-US" dirty="0">
                <a:solidFill>
                  <a:srgbClr val="000000"/>
                </a:solidFill>
                <a:latin typeface="Rockwell" panose="02060603020205020403" pitchFamily="18" charset="0"/>
              </a:rPr>
              <a:t>, and are of God’s </a:t>
            </a:r>
            <a:r>
              <a:rPr lang="en-US" dirty="0" smtClean="0">
                <a:solidFill>
                  <a:srgbClr val="000000"/>
                </a:solidFill>
                <a:latin typeface="Rockwell" panose="02060603020205020403" pitchFamily="18" charset="0"/>
              </a:rPr>
              <a:t>household.”</a:t>
            </a:r>
            <a:endParaRPr lang="en-US" dirty="0">
              <a:latin typeface="Rockwell" panose="02060603020205020403" pitchFamily="18" charset="0"/>
            </a:endParaRP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4" y="1779687"/>
            <a:ext cx="3273425" cy="480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93800"/>
          </a:xfrm>
        </p:spPr>
        <p:txBody>
          <a:bodyPr>
            <a:normAutofit/>
          </a:bodyPr>
          <a:lstStyle/>
          <a:p>
            <a:pPr algn="ctr"/>
            <a:r>
              <a:rPr lang="en-US" sz="7300" u="sng" dirty="0" smtClean="0">
                <a:latin typeface="Rockwell" panose="02060603020205020403" pitchFamily="18" charset="0"/>
              </a:rPr>
              <a:t>The Peace Offering</a:t>
            </a:r>
            <a:endParaRPr lang="en-US" sz="7300" u="sng" dirty="0">
              <a:latin typeface="Rockwell" panose="02060603020205020403" pitchFamily="18" charset="0"/>
            </a:endParaRPr>
          </a:p>
        </p:txBody>
      </p:sp>
      <p:sp>
        <p:nvSpPr>
          <p:cNvPr id="3" name="Rectangle 2"/>
          <p:cNvSpPr/>
          <p:nvPr/>
        </p:nvSpPr>
        <p:spPr>
          <a:xfrm>
            <a:off x="96982" y="1193801"/>
            <a:ext cx="8950036" cy="5607689"/>
          </a:xfrm>
          <a:prstGeom prst="rect">
            <a:avLst/>
          </a:prstGeom>
          <a:ln w="28575">
            <a:solidFill>
              <a:schemeClr val="tx1"/>
            </a:solidFill>
          </a:ln>
        </p:spPr>
        <p:txBody>
          <a:bodyPr wrap="square">
            <a:spAutoFit/>
          </a:bodyPr>
          <a:lstStyle/>
          <a:p>
            <a:r>
              <a:rPr lang="en-US" sz="2240" b="1" dirty="0" smtClean="0">
                <a:solidFill>
                  <a:srgbClr val="000000"/>
                </a:solidFill>
                <a:latin typeface="Rockwell" panose="02060603020205020403" pitchFamily="18" charset="0"/>
              </a:rPr>
              <a:t>1 John 3:16-24</a:t>
            </a:r>
            <a:r>
              <a:rPr lang="en-US" sz="2240" dirty="0" smtClean="0">
                <a:solidFill>
                  <a:srgbClr val="000000"/>
                </a:solidFill>
                <a:latin typeface="Rockwell" panose="02060603020205020403" pitchFamily="18" charset="0"/>
              </a:rPr>
              <a:t> – “</a:t>
            </a:r>
            <a:r>
              <a:rPr lang="en-US" sz="2240" b="1" baseline="30000" dirty="0" smtClean="0">
                <a:solidFill>
                  <a:srgbClr val="000000"/>
                </a:solidFill>
                <a:latin typeface="Rockwell" panose="02060603020205020403" pitchFamily="18" charset="0"/>
              </a:rPr>
              <a:t>16</a:t>
            </a:r>
            <a:r>
              <a:rPr lang="en-US" sz="2240" dirty="0" smtClean="0">
                <a:solidFill>
                  <a:srgbClr val="000000"/>
                </a:solidFill>
                <a:latin typeface="Rockwell" panose="02060603020205020403" pitchFamily="18" charset="0"/>
              </a:rPr>
              <a:t>We </a:t>
            </a:r>
            <a:r>
              <a:rPr lang="en-US" sz="2240" dirty="0">
                <a:solidFill>
                  <a:srgbClr val="000000"/>
                </a:solidFill>
                <a:latin typeface="Rockwell" panose="02060603020205020403" pitchFamily="18" charset="0"/>
              </a:rPr>
              <a:t>know love by this, that He laid down His life for us</a:t>
            </a:r>
            <a:r>
              <a:rPr lang="en-US" sz="2240" dirty="0" smtClean="0">
                <a:solidFill>
                  <a:srgbClr val="000000"/>
                </a:solidFill>
                <a:latin typeface="Rockwell" panose="02060603020205020403" pitchFamily="18" charset="0"/>
              </a:rPr>
              <a:t>; and we ought to </a:t>
            </a:r>
            <a:r>
              <a:rPr lang="en-US" sz="2240" dirty="0">
                <a:solidFill>
                  <a:srgbClr val="000000"/>
                </a:solidFill>
                <a:latin typeface="Rockwell" panose="02060603020205020403" pitchFamily="18" charset="0"/>
              </a:rPr>
              <a:t>lay down our lives </a:t>
            </a:r>
            <a:r>
              <a:rPr lang="en-US" sz="2240" dirty="0" smtClean="0">
                <a:solidFill>
                  <a:srgbClr val="000000"/>
                </a:solidFill>
                <a:latin typeface="Rockwell" panose="02060603020205020403" pitchFamily="18" charset="0"/>
              </a:rPr>
              <a:t>for the brethren. </a:t>
            </a:r>
            <a:r>
              <a:rPr lang="en-US" sz="2240" b="1" baseline="30000" dirty="0">
                <a:solidFill>
                  <a:srgbClr val="000000"/>
                </a:solidFill>
                <a:latin typeface="Rockwell" panose="02060603020205020403" pitchFamily="18" charset="0"/>
              </a:rPr>
              <a:t>17</a:t>
            </a:r>
            <a:r>
              <a:rPr lang="en-US" sz="2240" dirty="0" smtClean="0">
                <a:solidFill>
                  <a:srgbClr val="000000"/>
                </a:solidFill>
                <a:latin typeface="Rockwell" panose="02060603020205020403" pitchFamily="18" charset="0"/>
              </a:rPr>
              <a:t>But whoever has </a:t>
            </a:r>
            <a:r>
              <a:rPr lang="en-US" sz="2240" dirty="0">
                <a:solidFill>
                  <a:srgbClr val="000000"/>
                </a:solidFill>
                <a:latin typeface="Rockwell" panose="02060603020205020403" pitchFamily="18" charset="0"/>
              </a:rPr>
              <a:t>the world’s goods, and sees his brother in </a:t>
            </a:r>
            <a:r>
              <a:rPr lang="en-US" sz="2240" dirty="0" smtClean="0">
                <a:solidFill>
                  <a:srgbClr val="000000"/>
                </a:solidFill>
                <a:latin typeface="Rockwell" panose="02060603020205020403" pitchFamily="18" charset="0"/>
              </a:rPr>
              <a:t>need and closes his heart against him, how </a:t>
            </a:r>
            <a:r>
              <a:rPr lang="en-US" sz="2240" dirty="0">
                <a:solidFill>
                  <a:srgbClr val="000000"/>
                </a:solidFill>
                <a:latin typeface="Rockwell" panose="02060603020205020403" pitchFamily="18" charset="0"/>
              </a:rPr>
              <a:t>does the love of God abide in him? </a:t>
            </a:r>
            <a:r>
              <a:rPr lang="en-US" sz="2240" b="1" baseline="30000" dirty="0" smtClean="0">
                <a:solidFill>
                  <a:srgbClr val="000000"/>
                </a:solidFill>
                <a:latin typeface="Rockwell" panose="02060603020205020403" pitchFamily="18" charset="0"/>
              </a:rPr>
              <a:t>18</a:t>
            </a:r>
            <a:r>
              <a:rPr lang="en-US" sz="2240" dirty="0" smtClean="0">
                <a:solidFill>
                  <a:srgbClr val="000000"/>
                </a:solidFill>
                <a:latin typeface="Rockwell" panose="02060603020205020403" pitchFamily="18" charset="0"/>
              </a:rPr>
              <a:t>Little </a:t>
            </a:r>
            <a:r>
              <a:rPr lang="en-US" sz="2240" dirty="0">
                <a:solidFill>
                  <a:srgbClr val="000000"/>
                </a:solidFill>
                <a:latin typeface="Rockwell" panose="02060603020205020403" pitchFamily="18" charset="0"/>
              </a:rPr>
              <a:t>children, let us not love with word or with tongue, but in </a:t>
            </a:r>
            <a:r>
              <a:rPr lang="en-US" sz="2240" dirty="0" smtClean="0">
                <a:solidFill>
                  <a:srgbClr val="000000"/>
                </a:solidFill>
                <a:latin typeface="Rockwell" panose="02060603020205020403" pitchFamily="18" charset="0"/>
              </a:rPr>
              <a:t>deed and truth. </a:t>
            </a:r>
            <a:r>
              <a:rPr lang="en-US" sz="2240" b="1" baseline="30000" dirty="0" smtClean="0">
                <a:solidFill>
                  <a:srgbClr val="000000"/>
                </a:solidFill>
                <a:latin typeface="Rockwell" panose="02060603020205020403" pitchFamily="18" charset="0"/>
              </a:rPr>
              <a:t>19</a:t>
            </a:r>
            <a:r>
              <a:rPr lang="en-US" sz="2240" dirty="0" smtClean="0">
                <a:solidFill>
                  <a:srgbClr val="000000"/>
                </a:solidFill>
                <a:latin typeface="Rockwell" panose="02060603020205020403" pitchFamily="18" charset="0"/>
              </a:rPr>
              <a:t>We </a:t>
            </a:r>
            <a:r>
              <a:rPr lang="en-US" sz="2240" dirty="0">
                <a:solidFill>
                  <a:srgbClr val="000000"/>
                </a:solidFill>
                <a:latin typeface="Rockwell" panose="02060603020205020403" pitchFamily="18" charset="0"/>
              </a:rPr>
              <a:t>will know by this that we are of the truth, </a:t>
            </a:r>
            <a:r>
              <a:rPr lang="en-US" sz="2240" u="sng" dirty="0">
                <a:solidFill>
                  <a:srgbClr val="000000"/>
                </a:solidFill>
                <a:latin typeface="Rockwell" panose="02060603020205020403" pitchFamily="18" charset="0"/>
              </a:rPr>
              <a:t>and </a:t>
            </a:r>
            <a:r>
              <a:rPr lang="en-US" sz="2240" u="sng" dirty="0" smtClean="0">
                <a:solidFill>
                  <a:srgbClr val="000000"/>
                </a:solidFill>
                <a:latin typeface="Rockwell" panose="02060603020205020403" pitchFamily="18" charset="0"/>
              </a:rPr>
              <a:t>will assure </a:t>
            </a:r>
            <a:r>
              <a:rPr lang="en-US" sz="2240" u="sng" dirty="0">
                <a:solidFill>
                  <a:srgbClr val="000000"/>
                </a:solidFill>
                <a:latin typeface="Rockwell" panose="02060603020205020403" pitchFamily="18" charset="0"/>
              </a:rPr>
              <a:t>our heart before Him</a:t>
            </a:r>
            <a:r>
              <a:rPr lang="en-US" sz="2240" dirty="0">
                <a:solidFill>
                  <a:srgbClr val="000000"/>
                </a:solidFill>
                <a:latin typeface="Rockwell" panose="02060603020205020403" pitchFamily="18" charset="0"/>
              </a:rPr>
              <a:t> </a:t>
            </a:r>
            <a:r>
              <a:rPr lang="en-US" sz="2240" b="1" baseline="30000" dirty="0" smtClean="0">
                <a:solidFill>
                  <a:srgbClr val="000000"/>
                </a:solidFill>
                <a:latin typeface="Rockwell" panose="02060603020205020403" pitchFamily="18" charset="0"/>
              </a:rPr>
              <a:t>20</a:t>
            </a:r>
            <a:r>
              <a:rPr lang="en-US" sz="2240" dirty="0">
                <a:solidFill>
                  <a:srgbClr val="000000"/>
                </a:solidFill>
                <a:latin typeface="Rockwell" panose="02060603020205020403" pitchFamily="18" charset="0"/>
              </a:rPr>
              <a:t>I</a:t>
            </a:r>
            <a:r>
              <a:rPr lang="en-US" sz="2240" dirty="0" smtClean="0">
                <a:solidFill>
                  <a:srgbClr val="000000"/>
                </a:solidFill>
                <a:latin typeface="Rockwell" panose="02060603020205020403" pitchFamily="18" charset="0"/>
              </a:rPr>
              <a:t>n </a:t>
            </a:r>
            <a:r>
              <a:rPr lang="en-US" sz="2240" dirty="0">
                <a:solidFill>
                  <a:srgbClr val="000000"/>
                </a:solidFill>
                <a:latin typeface="Rockwell" panose="02060603020205020403" pitchFamily="18" charset="0"/>
              </a:rPr>
              <a:t>whatever our heart condemns us; for God is greater than our heart and knows </a:t>
            </a:r>
            <a:r>
              <a:rPr lang="en-US" sz="2240" dirty="0" smtClean="0">
                <a:solidFill>
                  <a:srgbClr val="000000"/>
                </a:solidFill>
                <a:latin typeface="Rockwell" panose="02060603020205020403" pitchFamily="18" charset="0"/>
              </a:rPr>
              <a:t>all things. </a:t>
            </a:r>
            <a:r>
              <a:rPr lang="en-US" sz="2240" b="1" baseline="30000" dirty="0" smtClean="0">
                <a:solidFill>
                  <a:srgbClr val="000000"/>
                </a:solidFill>
                <a:latin typeface="Rockwell" panose="02060603020205020403" pitchFamily="18" charset="0"/>
              </a:rPr>
              <a:t>21</a:t>
            </a:r>
            <a:r>
              <a:rPr lang="en-US" sz="2240" dirty="0" smtClean="0">
                <a:solidFill>
                  <a:srgbClr val="000000"/>
                </a:solidFill>
                <a:latin typeface="Rockwell" panose="02060603020205020403" pitchFamily="18" charset="0"/>
              </a:rPr>
              <a:t>Beloved</a:t>
            </a:r>
            <a:r>
              <a:rPr lang="en-US" sz="2240" dirty="0">
                <a:solidFill>
                  <a:srgbClr val="000000"/>
                </a:solidFill>
                <a:latin typeface="Rockwell" panose="02060603020205020403" pitchFamily="18" charset="0"/>
              </a:rPr>
              <a:t>, if our heart does not condemn us, </a:t>
            </a:r>
            <a:r>
              <a:rPr lang="en-US" sz="2240" dirty="0" smtClean="0">
                <a:solidFill>
                  <a:srgbClr val="000000"/>
                </a:solidFill>
                <a:latin typeface="Rockwell" panose="02060603020205020403" pitchFamily="18" charset="0"/>
              </a:rPr>
              <a:t>we have confidence before God; </a:t>
            </a:r>
            <a:r>
              <a:rPr lang="en-US" sz="2240" b="1" baseline="30000" dirty="0">
                <a:solidFill>
                  <a:srgbClr val="000000"/>
                </a:solidFill>
                <a:latin typeface="Rockwell" panose="02060603020205020403" pitchFamily="18" charset="0"/>
              </a:rPr>
              <a:t>22</a:t>
            </a:r>
            <a:r>
              <a:rPr lang="en-US" sz="2240" dirty="0" smtClean="0">
                <a:solidFill>
                  <a:srgbClr val="000000"/>
                </a:solidFill>
                <a:latin typeface="Rockwell" panose="02060603020205020403" pitchFamily="18" charset="0"/>
              </a:rPr>
              <a:t>and whatever we </a:t>
            </a:r>
            <a:r>
              <a:rPr lang="en-US" sz="2240" dirty="0">
                <a:solidFill>
                  <a:srgbClr val="000000"/>
                </a:solidFill>
                <a:latin typeface="Rockwell" panose="02060603020205020403" pitchFamily="18" charset="0"/>
              </a:rPr>
              <a:t>ask we receive from Him, because we keep His commandments and do the things that are pleasing in His </a:t>
            </a:r>
            <a:r>
              <a:rPr lang="en-US" sz="2240" dirty="0" smtClean="0">
                <a:solidFill>
                  <a:srgbClr val="000000"/>
                </a:solidFill>
                <a:latin typeface="Rockwell" panose="02060603020205020403" pitchFamily="18" charset="0"/>
              </a:rPr>
              <a:t>sight. </a:t>
            </a:r>
            <a:r>
              <a:rPr lang="en-US" sz="2240" b="1" baseline="30000" dirty="0" smtClean="0">
                <a:solidFill>
                  <a:srgbClr val="000000"/>
                </a:solidFill>
                <a:latin typeface="Rockwell" panose="02060603020205020403" pitchFamily="18" charset="0"/>
              </a:rPr>
              <a:t>23</a:t>
            </a:r>
            <a:r>
              <a:rPr lang="en-US" sz="2240" dirty="0" smtClean="0">
                <a:solidFill>
                  <a:srgbClr val="000000"/>
                </a:solidFill>
                <a:latin typeface="Rockwell" panose="02060603020205020403" pitchFamily="18" charset="0"/>
              </a:rPr>
              <a:t>This </a:t>
            </a:r>
            <a:r>
              <a:rPr lang="en-US" sz="2240" dirty="0">
                <a:solidFill>
                  <a:srgbClr val="000000"/>
                </a:solidFill>
                <a:latin typeface="Rockwell" panose="02060603020205020403" pitchFamily="18" charset="0"/>
              </a:rPr>
              <a:t>is His commandment, that </a:t>
            </a:r>
            <a:r>
              <a:rPr lang="en-US" sz="2240" dirty="0" smtClean="0">
                <a:solidFill>
                  <a:srgbClr val="000000"/>
                </a:solidFill>
                <a:latin typeface="Rockwell" panose="02060603020205020403" pitchFamily="18" charset="0"/>
              </a:rPr>
              <a:t>we believe </a:t>
            </a:r>
            <a:r>
              <a:rPr lang="en-US" sz="2240" dirty="0">
                <a:solidFill>
                  <a:srgbClr val="000000"/>
                </a:solidFill>
                <a:latin typeface="Rockwell" panose="02060603020205020403" pitchFamily="18" charset="0"/>
              </a:rPr>
              <a:t>in the name of His Son Jesus Christ, and love one another, just as </a:t>
            </a:r>
            <a:r>
              <a:rPr lang="en-US" sz="2240" dirty="0" smtClean="0">
                <a:solidFill>
                  <a:srgbClr val="000000"/>
                </a:solidFill>
                <a:latin typeface="Rockwell" panose="02060603020205020403" pitchFamily="18" charset="0"/>
              </a:rPr>
              <a:t>He commanded us. </a:t>
            </a:r>
            <a:r>
              <a:rPr lang="en-US" sz="2240" b="1" baseline="30000" dirty="0" smtClean="0">
                <a:solidFill>
                  <a:srgbClr val="000000"/>
                </a:solidFill>
                <a:latin typeface="Rockwell" panose="02060603020205020403" pitchFamily="18" charset="0"/>
              </a:rPr>
              <a:t>24</a:t>
            </a:r>
            <a:r>
              <a:rPr lang="en-US" sz="2240" dirty="0" smtClean="0">
                <a:solidFill>
                  <a:srgbClr val="000000"/>
                </a:solidFill>
                <a:latin typeface="Rockwell" panose="02060603020205020403" pitchFamily="18" charset="0"/>
              </a:rPr>
              <a:t>The </a:t>
            </a:r>
            <a:r>
              <a:rPr lang="en-US" sz="2240" dirty="0">
                <a:solidFill>
                  <a:srgbClr val="000000"/>
                </a:solidFill>
                <a:latin typeface="Rockwell" panose="02060603020205020403" pitchFamily="18" charset="0"/>
              </a:rPr>
              <a:t>one who keeps </a:t>
            </a:r>
            <a:r>
              <a:rPr lang="en-US" sz="2240" dirty="0" smtClean="0">
                <a:solidFill>
                  <a:srgbClr val="000000"/>
                </a:solidFill>
                <a:latin typeface="Rockwell" panose="02060603020205020403" pitchFamily="18" charset="0"/>
              </a:rPr>
              <a:t>His commandments </a:t>
            </a:r>
            <a:r>
              <a:rPr lang="en-US" sz="2240" dirty="0">
                <a:solidFill>
                  <a:srgbClr val="000000"/>
                </a:solidFill>
                <a:latin typeface="Rockwell" panose="02060603020205020403" pitchFamily="18" charset="0"/>
              </a:rPr>
              <a:t>in Him, and He in him. We know by this that He abides in us, by the Spirit whom He has given us</a:t>
            </a:r>
            <a:r>
              <a:rPr lang="en-US" sz="2240" dirty="0" smtClean="0">
                <a:solidFill>
                  <a:srgbClr val="000000"/>
                </a:solidFill>
                <a:latin typeface="Rockwell" panose="02060603020205020403" pitchFamily="18" charset="0"/>
              </a:rPr>
              <a:t>.”</a:t>
            </a:r>
            <a:endParaRPr lang="en-US" sz="2240" b="0" i="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43643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sp>
        <p:nvSpPr>
          <p:cNvPr id="15" name="TextBox 14"/>
          <p:cNvSpPr txBox="1"/>
          <p:nvPr/>
        </p:nvSpPr>
        <p:spPr>
          <a:xfrm>
            <a:off x="114300" y="1325563"/>
            <a:ext cx="8901113" cy="677108"/>
          </a:xfrm>
          <a:prstGeom prst="rect">
            <a:avLst/>
          </a:prstGeom>
          <a:noFill/>
        </p:spPr>
        <p:txBody>
          <a:bodyPr wrap="square" rtlCol="0">
            <a:spAutoFit/>
          </a:bodyPr>
          <a:lstStyle/>
          <a:p>
            <a:pPr algn="ctr"/>
            <a:r>
              <a:rPr lang="en-US" sz="3800" dirty="0" smtClean="0">
                <a:latin typeface="Rockwell" panose="02060603020205020403" pitchFamily="18" charset="0"/>
              </a:rPr>
              <a:t>“The Ascent” or “To Go Up In Smoke”</a:t>
            </a:r>
          </a:p>
        </p:txBody>
      </p:sp>
      <p:sp>
        <p:nvSpPr>
          <p:cNvPr id="16" name="Rectangle 15"/>
          <p:cNvSpPr/>
          <p:nvPr/>
        </p:nvSpPr>
        <p:spPr>
          <a:xfrm>
            <a:off x="1385888" y="2123332"/>
            <a:ext cx="2557463" cy="677108"/>
          </a:xfrm>
          <a:prstGeom prst="rect">
            <a:avLst/>
          </a:prstGeom>
        </p:spPr>
        <p:txBody>
          <a:bodyPr wrap="square">
            <a:spAutoFit/>
          </a:bodyPr>
          <a:lstStyle/>
          <a:p>
            <a:r>
              <a:rPr lang="en-US" sz="3800" dirty="0" smtClean="0">
                <a:solidFill>
                  <a:srgbClr val="000000"/>
                </a:solidFill>
                <a:latin typeface="Rockwell" panose="02060603020205020403" pitchFamily="18" charset="0"/>
              </a:rPr>
              <a:t>   </a:t>
            </a:r>
            <a:r>
              <a:rPr lang="en-US" sz="3800" dirty="0" err="1" smtClean="0">
                <a:solidFill>
                  <a:srgbClr val="000000"/>
                </a:solidFill>
                <a:latin typeface="Rockwell" panose="02060603020205020403" pitchFamily="18" charset="0"/>
              </a:rPr>
              <a:t>קָרְב</a:t>
            </a:r>
            <a:r>
              <a:rPr lang="en-US" sz="3800" dirty="0" smtClean="0">
                <a:solidFill>
                  <a:srgbClr val="000000"/>
                </a:solidFill>
                <a:latin typeface="Rockwell" panose="02060603020205020403" pitchFamily="18" charset="0"/>
              </a:rPr>
              <a:t>ַּן </a:t>
            </a:r>
            <a:r>
              <a:rPr lang="en-US" sz="3800" dirty="0" err="1" smtClean="0">
                <a:solidFill>
                  <a:srgbClr val="000000"/>
                </a:solidFill>
                <a:latin typeface="Rockwell" panose="02060603020205020403" pitchFamily="18" charset="0"/>
              </a:rPr>
              <a:t>עוֹלָה</a:t>
            </a:r>
            <a:endParaRPr lang="en-US" sz="3800" dirty="0">
              <a:latin typeface="Rockwell" panose="02060603020205020403" pitchFamily="18" charset="0"/>
            </a:endParaRPr>
          </a:p>
        </p:txBody>
      </p:sp>
      <p:sp>
        <p:nvSpPr>
          <p:cNvPr id="17" name="TextBox 16"/>
          <p:cNvSpPr txBox="1"/>
          <p:nvPr/>
        </p:nvSpPr>
        <p:spPr>
          <a:xfrm>
            <a:off x="3414713" y="2123332"/>
            <a:ext cx="4364831" cy="677108"/>
          </a:xfrm>
          <a:prstGeom prst="rect">
            <a:avLst/>
          </a:prstGeom>
          <a:noFill/>
        </p:spPr>
        <p:txBody>
          <a:bodyPr wrap="square" rtlCol="0">
            <a:spAutoFit/>
          </a:bodyPr>
          <a:lstStyle/>
          <a:p>
            <a:pPr algn="ctr"/>
            <a:r>
              <a:rPr lang="en-US" sz="3800" dirty="0" smtClean="0">
                <a:latin typeface="Rockwell" panose="02060603020205020403" pitchFamily="18" charset="0"/>
              </a:rPr>
              <a:t>=&gt; “korban </a:t>
            </a:r>
            <a:r>
              <a:rPr lang="en-US" sz="3800" dirty="0" err="1" smtClean="0">
                <a:latin typeface="Rockwell" panose="02060603020205020403" pitchFamily="18" charset="0"/>
              </a:rPr>
              <a:t>olah</a:t>
            </a:r>
            <a:r>
              <a:rPr lang="en-US" sz="3800" dirty="0" smtClean="0">
                <a:latin typeface="Rockwell" panose="02060603020205020403" pitchFamily="18" charset="0"/>
              </a:rPr>
              <a:t>”</a:t>
            </a:r>
          </a:p>
        </p:txBody>
      </p:sp>
      <p:sp>
        <p:nvSpPr>
          <p:cNvPr id="18" name="Rectangle 17"/>
          <p:cNvSpPr/>
          <p:nvPr/>
        </p:nvSpPr>
        <p:spPr>
          <a:xfrm>
            <a:off x="114300" y="2921101"/>
            <a:ext cx="8901114" cy="3785652"/>
          </a:xfrm>
          <a:prstGeom prst="rect">
            <a:avLst/>
          </a:prstGeom>
          <a:ln w="28575">
            <a:solidFill>
              <a:schemeClr val="tx1"/>
            </a:solidFill>
          </a:ln>
        </p:spPr>
        <p:txBody>
          <a:bodyPr wrap="square">
            <a:spAutoFit/>
          </a:bodyPr>
          <a:lstStyle/>
          <a:p>
            <a:r>
              <a:rPr lang="en-US" sz="2400" b="1" dirty="0" smtClean="0">
                <a:latin typeface="Rockwell" panose="02060603020205020403" pitchFamily="18" charset="0"/>
              </a:rPr>
              <a:t>Mark 7:9-13</a:t>
            </a:r>
            <a:r>
              <a:rPr lang="en-US" sz="2400" dirty="0" smtClean="0">
                <a:latin typeface="Rockwell" panose="02060603020205020403" pitchFamily="18" charset="0"/>
              </a:rPr>
              <a:t> – “He </a:t>
            </a:r>
            <a:r>
              <a:rPr lang="en-US" sz="2400" dirty="0">
                <a:latin typeface="Rockwell" panose="02060603020205020403" pitchFamily="18" charset="0"/>
              </a:rPr>
              <a:t>was also saying to them, </a:t>
            </a:r>
            <a:r>
              <a:rPr lang="en-US" sz="2400" dirty="0" smtClean="0">
                <a:latin typeface="Rockwell" panose="02060603020205020403" pitchFamily="18" charset="0"/>
              </a:rPr>
              <a:t>‘You </a:t>
            </a:r>
            <a:r>
              <a:rPr lang="en-US" sz="2400" dirty="0">
                <a:latin typeface="Rockwell" panose="02060603020205020403" pitchFamily="18" charset="0"/>
              </a:rPr>
              <a:t>are experts at setting aside the commandment of God in order to keep your </a:t>
            </a:r>
            <a:r>
              <a:rPr lang="en-US" sz="2400" dirty="0" smtClean="0">
                <a:latin typeface="Rockwell" panose="02060603020205020403" pitchFamily="18" charset="0"/>
              </a:rPr>
              <a:t>tradition. For </a:t>
            </a:r>
            <a:r>
              <a:rPr lang="en-US" sz="2400" dirty="0">
                <a:latin typeface="Rockwell" panose="02060603020205020403" pitchFamily="18" charset="0"/>
              </a:rPr>
              <a:t>Moses said, </a:t>
            </a:r>
            <a:r>
              <a:rPr lang="en-US" sz="2400" dirty="0" smtClean="0">
                <a:latin typeface="Rockwell" panose="02060603020205020403" pitchFamily="18" charset="0"/>
              </a:rPr>
              <a:t>“</a:t>
            </a:r>
            <a:r>
              <a:rPr lang="en-US" sz="2400" cap="small" dirty="0" smtClean="0">
                <a:latin typeface="Rockwell" panose="02060603020205020403" pitchFamily="18" charset="0"/>
              </a:rPr>
              <a:t>Honor </a:t>
            </a:r>
            <a:r>
              <a:rPr lang="en-US" sz="2400" cap="small" dirty="0">
                <a:latin typeface="Rockwell" panose="02060603020205020403" pitchFamily="18" charset="0"/>
              </a:rPr>
              <a:t>your father and your mother</a:t>
            </a:r>
            <a:r>
              <a:rPr lang="en-US" sz="2400" dirty="0">
                <a:latin typeface="Rockwell" panose="02060603020205020403" pitchFamily="18" charset="0"/>
              </a:rPr>
              <a:t>’; and, ‘</a:t>
            </a:r>
            <a:r>
              <a:rPr lang="en-US" sz="2400" cap="small" dirty="0">
                <a:latin typeface="Rockwell" panose="02060603020205020403" pitchFamily="18" charset="0"/>
              </a:rPr>
              <a:t>He who speaks evil of father or mother, is </a:t>
            </a:r>
            <a:r>
              <a:rPr lang="en-US" sz="2400" cap="small" dirty="0" smtClean="0">
                <a:latin typeface="Rockwell" panose="02060603020205020403" pitchFamily="18" charset="0"/>
              </a:rPr>
              <a:t>to</a:t>
            </a:r>
            <a:r>
              <a:rPr lang="en-US" sz="2400" dirty="0" smtClean="0">
                <a:latin typeface="Rockwell" panose="02060603020205020403" pitchFamily="18" charset="0"/>
              </a:rPr>
              <a:t> </a:t>
            </a:r>
            <a:r>
              <a:rPr lang="en-US" sz="2400" cap="small" dirty="0" smtClean="0">
                <a:latin typeface="Rockwell" panose="02060603020205020403" pitchFamily="18" charset="0"/>
              </a:rPr>
              <a:t>be </a:t>
            </a:r>
            <a:r>
              <a:rPr lang="en-US" sz="2400" cap="small" dirty="0">
                <a:latin typeface="Rockwell" panose="02060603020205020403" pitchFamily="18" charset="0"/>
              </a:rPr>
              <a:t>put to </a:t>
            </a:r>
            <a:r>
              <a:rPr lang="en-US" sz="2400" cap="small" dirty="0" smtClean="0">
                <a:latin typeface="Rockwell" panose="02060603020205020403" pitchFamily="18" charset="0"/>
              </a:rPr>
              <a:t>death</a:t>
            </a:r>
            <a:r>
              <a:rPr lang="en-US" sz="2400" dirty="0" smtClean="0">
                <a:latin typeface="Rockwell" panose="02060603020205020403" pitchFamily="18" charset="0"/>
              </a:rPr>
              <a:t>”; but </a:t>
            </a:r>
            <a:r>
              <a:rPr lang="en-US" sz="2400" dirty="0">
                <a:latin typeface="Rockwell" panose="02060603020205020403" pitchFamily="18" charset="0"/>
              </a:rPr>
              <a:t>you say, </a:t>
            </a:r>
            <a:r>
              <a:rPr lang="en-US" sz="2400" dirty="0" smtClean="0">
                <a:latin typeface="Rockwell" panose="02060603020205020403" pitchFamily="18" charset="0"/>
              </a:rPr>
              <a:t>“If </a:t>
            </a:r>
            <a:r>
              <a:rPr lang="en-US" sz="2400" dirty="0">
                <a:latin typeface="Rockwell" panose="02060603020205020403" pitchFamily="18" charset="0"/>
              </a:rPr>
              <a:t>a man says to his father or his mother, whatever I have that would help you is </a:t>
            </a:r>
            <a:r>
              <a:rPr lang="en-US" sz="2400" u="sng" dirty="0">
                <a:latin typeface="Rockwell" panose="02060603020205020403" pitchFamily="18" charset="0"/>
              </a:rPr>
              <a:t>Corban (that is to </a:t>
            </a:r>
            <a:r>
              <a:rPr lang="en-US" sz="2400" u="sng" dirty="0" smtClean="0">
                <a:latin typeface="Rockwell" panose="02060603020205020403" pitchFamily="18" charset="0"/>
              </a:rPr>
              <a:t>say, given </a:t>
            </a:r>
            <a:r>
              <a:rPr lang="en-US" sz="2400" u="sng" dirty="0">
                <a:latin typeface="Rockwell" panose="02060603020205020403" pitchFamily="18" charset="0"/>
              </a:rPr>
              <a:t>to God</a:t>
            </a:r>
            <a:r>
              <a:rPr lang="en-US" sz="2400" u="sng" dirty="0" smtClean="0">
                <a:latin typeface="Rockwell" panose="02060603020205020403" pitchFamily="18" charset="0"/>
              </a:rPr>
              <a:t>)</a:t>
            </a:r>
            <a:r>
              <a:rPr lang="en-US" sz="2400" dirty="0" smtClean="0">
                <a:latin typeface="Rockwell" panose="02060603020205020403" pitchFamily="18" charset="0"/>
              </a:rPr>
              <a:t>,” you </a:t>
            </a:r>
            <a:r>
              <a:rPr lang="en-US" sz="2400" dirty="0">
                <a:latin typeface="Rockwell" panose="02060603020205020403" pitchFamily="18" charset="0"/>
              </a:rPr>
              <a:t>no longer permit him to do anything for his father or his </a:t>
            </a:r>
            <a:r>
              <a:rPr lang="en-US" sz="2400" dirty="0" smtClean="0">
                <a:latin typeface="Rockwell" panose="02060603020205020403" pitchFamily="18" charset="0"/>
              </a:rPr>
              <a:t>mother; thus </a:t>
            </a:r>
            <a:r>
              <a:rPr lang="en-US" sz="2400" dirty="0">
                <a:latin typeface="Rockwell" panose="02060603020205020403" pitchFamily="18" charset="0"/>
              </a:rPr>
              <a:t>invalidating the word of God by your tradition which you have handed down; and you do many things such as that</a:t>
            </a:r>
            <a:r>
              <a:rPr lang="en-US" sz="2400" dirty="0" smtClean="0">
                <a:latin typeface="Rockwell" panose="02060603020205020403" pitchFamily="18" charset="0"/>
              </a:rPr>
              <a:t>.’”</a:t>
            </a:r>
            <a:endParaRPr lang="en-US" sz="2400" dirty="0">
              <a:latin typeface="Rockwell" panose="02060603020205020403" pitchFamily="18" charset="0"/>
            </a:endParaRPr>
          </a:p>
        </p:txBody>
      </p:sp>
    </p:spTree>
    <p:extLst>
      <p:ext uri="{BB962C8B-B14F-4D97-AF65-F5344CB8AC3E}">
        <p14:creationId xmlns:p14="http://schemas.microsoft.com/office/powerpoint/2010/main" val="11190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175" y="1325563"/>
            <a:ext cx="4822825" cy="3778452"/>
          </a:xfrm>
          <a:prstGeom prst="rect">
            <a:avLst/>
          </a:prstGeom>
        </p:spPr>
      </p:pic>
      <p:sp>
        <p:nvSpPr>
          <p:cNvPr id="3" name="Rectangle 2"/>
          <p:cNvSpPr/>
          <p:nvPr/>
        </p:nvSpPr>
        <p:spPr>
          <a:xfrm>
            <a:off x="88900" y="1135822"/>
            <a:ext cx="4143375" cy="5693866"/>
          </a:xfrm>
          <a:prstGeom prst="rect">
            <a:avLst/>
          </a:prstGeom>
          <a:ln w="28575">
            <a:solidFill>
              <a:schemeClr val="tx1"/>
            </a:solidFill>
          </a:ln>
        </p:spPr>
        <p:txBody>
          <a:bodyPr wrap="square">
            <a:spAutoFit/>
          </a:bodyPr>
          <a:lstStyle/>
          <a:p>
            <a:r>
              <a:rPr lang="en-US" sz="2600" b="1" dirty="0" smtClean="0"/>
              <a:t>Gen 8:20-21</a:t>
            </a:r>
            <a:r>
              <a:rPr lang="en-US" sz="2600" dirty="0" smtClean="0"/>
              <a:t> – “Then </a:t>
            </a:r>
            <a:r>
              <a:rPr lang="en-US" sz="2600" dirty="0"/>
              <a:t>Noah built an altar to the </a:t>
            </a:r>
            <a:r>
              <a:rPr lang="en-US" sz="2600" cap="small" dirty="0"/>
              <a:t>Lord</a:t>
            </a:r>
            <a:r>
              <a:rPr lang="en-US" sz="2600" dirty="0"/>
              <a:t>, and took of every clean animal and of every clean bird and offered </a:t>
            </a:r>
            <a:r>
              <a:rPr lang="en-US" sz="2600" u="sng" dirty="0"/>
              <a:t>burnt offerings</a:t>
            </a:r>
            <a:r>
              <a:rPr lang="en-US" sz="2600" dirty="0"/>
              <a:t> on the </a:t>
            </a:r>
            <a:r>
              <a:rPr lang="en-US" sz="2600" dirty="0" smtClean="0"/>
              <a:t>altar. The </a:t>
            </a:r>
            <a:r>
              <a:rPr lang="en-US" sz="2600" cap="small" dirty="0"/>
              <a:t>Lord</a:t>
            </a:r>
            <a:r>
              <a:rPr lang="en-US" sz="2600" dirty="0"/>
              <a:t> smelled the soothing aroma; and the </a:t>
            </a:r>
            <a:r>
              <a:rPr lang="en-US" sz="2600" cap="small" dirty="0"/>
              <a:t>Lord</a:t>
            </a:r>
            <a:r>
              <a:rPr lang="en-US" sz="2600" dirty="0"/>
              <a:t> </a:t>
            </a:r>
            <a:r>
              <a:rPr lang="en-US" sz="2600" dirty="0" smtClean="0"/>
              <a:t>said to </a:t>
            </a:r>
            <a:r>
              <a:rPr lang="en-US" sz="2600" dirty="0"/>
              <a:t>Himself, </a:t>
            </a:r>
            <a:r>
              <a:rPr lang="en-US" sz="2600" dirty="0" smtClean="0"/>
              <a:t>‘I </a:t>
            </a:r>
            <a:r>
              <a:rPr lang="en-US" sz="2600" dirty="0"/>
              <a:t>will never again curse the ground on account of man, for </a:t>
            </a:r>
            <a:r>
              <a:rPr lang="en-US" sz="2600" dirty="0" smtClean="0"/>
              <a:t>the intent </a:t>
            </a:r>
            <a:r>
              <a:rPr lang="en-US" sz="2600" dirty="0"/>
              <a:t>of man’s heart is evil from his youth; and I will never </a:t>
            </a:r>
            <a:r>
              <a:rPr lang="en-US" sz="2600" dirty="0" smtClean="0"/>
              <a:t>again destroy </a:t>
            </a:r>
            <a:r>
              <a:rPr lang="en-US" sz="2600" dirty="0"/>
              <a:t>every living thing, as I have done</a:t>
            </a:r>
            <a:r>
              <a:rPr lang="en-US" sz="2600" dirty="0" smtClean="0"/>
              <a:t>.’”</a:t>
            </a:r>
            <a:endParaRPr lang="en-US" sz="2600" dirty="0"/>
          </a:p>
        </p:txBody>
      </p:sp>
      <p:sp>
        <p:nvSpPr>
          <p:cNvPr id="5" name="TextBox 4"/>
          <p:cNvSpPr txBox="1"/>
          <p:nvPr/>
        </p:nvSpPr>
        <p:spPr>
          <a:xfrm>
            <a:off x="4572000" y="5213861"/>
            <a:ext cx="4356099" cy="1615827"/>
          </a:xfrm>
          <a:prstGeom prst="rect">
            <a:avLst/>
          </a:prstGeom>
          <a:noFill/>
        </p:spPr>
        <p:txBody>
          <a:bodyPr wrap="square" rtlCol="0">
            <a:spAutoFit/>
          </a:bodyPr>
          <a:lstStyle/>
          <a:p>
            <a:pPr algn="ctr"/>
            <a:r>
              <a:rPr lang="en-US" sz="3500" u="sng" dirty="0" smtClean="0">
                <a:latin typeface="Rockwell" panose="02060603020205020403" pitchFamily="18" charset="0"/>
              </a:rPr>
              <a:t>Other Passages</a:t>
            </a:r>
          </a:p>
          <a:p>
            <a:endParaRPr lang="en-US" sz="1200" dirty="0" smtClean="0">
              <a:latin typeface="Rockwell" panose="02060603020205020403" pitchFamily="18" charset="0"/>
            </a:endParaRPr>
          </a:p>
          <a:p>
            <a:r>
              <a:rPr lang="en-US" sz="2600" dirty="0" smtClean="0">
                <a:latin typeface="Rockwell" panose="02060603020205020403" pitchFamily="18" charset="0"/>
              </a:rPr>
              <a:t>Gen 22:2,13; Ex 10:25-26; Ex 20:24; 24:5; 32:6</a:t>
            </a:r>
          </a:p>
        </p:txBody>
      </p:sp>
    </p:spTree>
    <p:extLst>
      <p:ext uri="{BB962C8B-B14F-4D97-AF65-F5344CB8AC3E}">
        <p14:creationId xmlns:p14="http://schemas.microsoft.com/office/powerpoint/2010/main" val="30653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sp>
        <p:nvSpPr>
          <p:cNvPr id="3" name="Rectangle 2"/>
          <p:cNvSpPr/>
          <p:nvPr/>
        </p:nvSpPr>
        <p:spPr>
          <a:xfrm>
            <a:off x="88900" y="1241426"/>
            <a:ext cx="4521200" cy="5539978"/>
          </a:xfrm>
          <a:prstGeom prst="rect">
            <a:avLst/>
          </a:prstGeom>
          <a:ln w="28575">
            <a:solidFill>
              <a:schemeClr val="tx1"/>
            </a:solidFill>
          </a:ln>
        </p:spPr>
        <p:txBody>
          <a:bodyPr wrap="square">
            <a:spAutoFit/>
          </a:bodyPr>
          <a:lstStyle/>
          <a:p>
            <a:r>
              <a:rPr lang="en-US" sz="3300" b="1" u="sng" dirty="0" smtClean="0">
                <a:latin typeface="Rockwell" panose="02060603020205020403" pitchFamily="18" charset="0"/>
              </a:rPr>
              <a:t>Regularly Scheduled</a:t>
            </a:r>
          </a:p>
          <a:p>
            <a:pPr marL="285750" indent="-285750">
              <a:lnSpc>
                <a:spcPct val="200000"/>
              </a:lnSpc>
              <a:buFont typeface="Arial" panose="020B0604020202020204" pitchFamily="34" charset="0"/>
              <a:buChar char="•"/>
            </a:pPr>
            <a:r>
              <a:rPr lang="en-US" sz="2000" dirty="0">
                <a:latin typeface="Rockwell" panose="02060603020205020403" pitchFamily="18" charset="0"/>
              </a:rPr>
              <a:t>M</a:t>
            </a:r>
            <a:r>
              <a:rPr lang="en-US" sz="2000" dirty="0" smtClean="0">
                <a:latin typeface="Rockwell" panose="02060603020205020403" pitchFamily="18" charset="0"/>
              </a:rPr>
              <a:t>orning/evening </a:t>
            </a:r>
            <a:r>
              <a:rPr lang="en-US" sz="2000" dirty="0">
                <a:latin typeface="Rockwell" panose="02060603020205020403" pitchFamily="18" charset="0"/>
              </a:rPr>
              <a:t>(</a:t>
            </a:r>
            <a:r>
              <a:rPr lang="en-US" sz="2000" dirty="0" smtClean="0">
                <a:latin typeface="Rockwell" panose="02060603020205020403" pitchFamily="18" charset="0"/>
              </a:rPr>
              <a:t>Ex 29:38-42)</a:t>
            </a:r>
            <a:endParaRPr lang="en-US" sz="2000" dirty="0">
              <a:latin typeface="Rockwell" panose="02060603020205020403" pitchFamily="18" charset="0"/>
            </a:endParaRPr>
          </a:p>
          <a:p>
            <a:pPr marL="285750" indent="-285750">
              <a:lnSpc>
                <a:spcPct val="200000"/>
              </a:lnSpc>
              <a:buFont typeface="Arial" panose="020B0604020202020204" pitchFamily="34" charset="0"/>
              <a:buChar char="•"/>
            </a:pPr>
            <a:r>
              <a:rPr lang="en-US" sz="2000" dirty="0" smtClean="0">
                <a:latin typeface="Rockwell" panose="02060603020205020403" pitchFamily="18" charset="0"/>
              </a:rPr>
              <a:t>Sabbath </a:t>
            </a:r>
            <a:r>
              <a:rPr lang="en-US" sz="2000" dirty="0">
                <a:latin typeface="Rockwell" panose="02060603020205020403" pitchFamily="18" charset="0"/>
              </a:rPr>
              <a:t>(</a:t>
            </a:r>
            <a:r>
              <a:rPr lang="en-US" sz="2000" dirty="0" smtClean="0">
                <a:latin typeface="Rockwell" panose="02060603020205020403" pitchFamily="18" charset="0"/>
              </a:rPr>
              <a:t>Num </a:t>
            </a:r>
            <a:r>
              <a:rPr lang="en-US" sz="2000" dirty="0">
                <a:latin typeface="Rockwell" panose="02060603020205020403" pitchFamily="18" charset="0"/>
              </a:rPr>
              <a:t>28:9-10</a:t>
            </a:r>
            <a:r>
              <a:rPr lang="en-US" sz="2000" dirty="0" smtClean="0">
                <a:latin typeface="Rockwell" panose="02060603020205020403" pitchFamily="18" charset="0"/>
              </a:rPr>
              <a:t>)</a:t>
            </a:r>
            <a:endParaRPr lang="en-US" sz="2000" dirty="0">
              <a:latin typeface="Rockwell" panose="02060603020205020403" pitchFamily="18" charset="0"/>
            </a:endParaRPr>
          </a:p>
          <a:p>
            <a:pPr marL="285750" indent="-285750">
              <a:lnSpc>
                <a:spcPct val="200000"/>
              </a:lnSpc>
              <a:buFont typeface="Arial" panose="020B0604020202020204" pitchFamily="34" charset="0"/>
              <a:buChar char="•"/>
            </a:pPr>
            <a:r>
              <a:rPr lang="en-US" sz="2000" dirty="0">
                <a:latin typeface="Rockwell" panose="02060603020205020403" pitchFamily="18" charset="0"/>
              </a:rPr>
              <a:t>Beginning of </a:t>
            </a:r>
            <a:r>
              <a:rPr lang="en-US" sz="2000" dirty="0" smtClean="0">
                <a:latin typeface="Rockwell" panose="02060603020205020403" pitchFamily="18" charset="0"/>
              </a:rPr>
              <a:t>month </a:t>
            </a:r>
            <a:r>
              <a:rPr lang="en-US" sz="2000" dirty="0">
                <a:latin typeface="Rockwell" panose="02060603020205020403" pitchFamily="18" charset="0"/>
              </a:rPr>
              <a:t>(</a:t>
            </a:r>
            <a:r>
              <a:rPr lang="en-US" sz="2000" dirty="0" smtClean="0">
                <a:latin typeface="Rockwell" panose="02060603020205020403" pitchFamily="18" charset="0"/>
              </a:rPr>
              <a:t>Num </a:t>
            </a:r>
            <a:r>
              <a:rPr lang="en-US" sz="2000" dirty="0">
                <a:latin typeface="Rockwell" panose="02060603020205020403" pitchFamily="18" charset="0"/>
              </a:rPr>
              <a:t>28:11)</a:t>
            </a:r>
          </a:p>
          <a:p>
            <a:pPr marL="285750" indent="-285750">
              <a:lnSpc>
                <a:spcPct val="200000"/>
              </a:lnSpc>
              <a:buFont typeface="Arial" panose="020B0604020202020204" pitchFamily="34" charset="0"/>
              <a:buChar char="•"/>
            </a:pPr>
            <a:r>
              <a:rPr lang="en-US" sz="2000" dirty="0" smtClean="0">
                <a:latin typeface="Rockwell" panose="02060603020205020403" pitchFamily="18" charset="0"/>
              </a:rPr>
              <a:t>Passover </a:t>
            </a:r>
            <a:r>
              <a:rPr lang="en-US" sz="2000" dirty="0">
                <a:latin typeface="Rockwell" panose="02060603020205020403" pitchFamily="18" charset="0"/>
              </a:rPr>
              <a:t>(</a:t>
            </a:r>
            <a:r>
              <a:rPr lang="en-US" sz="2000" dirty="0" smtClean="0">
                <a:latin typeface="Rockwell" panose="02060603020205020403" pitchFamily="18" charset="0"/>
              </a:rPr>
              <a:t>Num </a:t>
            </a:r>
            <a:r>
              <a:rPr lang="en-US" sz="2000" dirty="0">
                <a:latin typeface="Rockwell" panose="02060603020205020403" pitchFamily="18" charset="0"/>
              </a:rPr>
              <a:t>28:16)</a:t>
            </a:r>
          </a:p>
          <a:p>
            <a:pPr marL="285750" indent="-285750">
              <a:lnSpc>
                <a:spcPct val="200000"/>
              </a:lnSpc>
              <a:buFont typeface="Arial" panose="020B0604020202020204" pitchFamily="34" charset="0"/>
              <a:buChar char="•"/>
            </a:pPr>
            <a:r>
              <a:rPr lang="en-US" sz="2000" dirty="0" smtClean="0">
                <a:latin typeface="Rockwell" panose="02060603020205020403" pitchFamily="18" charset="0"/>
              </a:rPr>
              <a:t>Feast </a:t>
            </a:r>
            <a:r>
              <a:rPr lang="en-US" sz="2000" dirty="0">
                <a:latin typeface="Rockwell" panose="02060603020205020403" pitchFamily="18" charset="0"/>
              </a:rPr>
              <a:t>of Weeks (</a:t>
            </a:r>
            <a:r>
              <a:rPr lang="en-US" sz="2000" dirty="0" smtClean="0">
                <a:latin typeface="Rockwell" panose="02060603020205020403" pitchFamily="18" charset="0"/>
              </a:rPr>
              <a:t>Num </a:t>
            </a:r>
            <a:r>
              <a:rPr lang="en-US" sz="2000" dirty="0">
                <a:latin typeface="Rockwell" panose="02060603020205020403" pitchFamily="18" charset="0"/>
              </a:rPr>
              <a:t>28:27)</a:t>
            </a:r>
          </a:p>
          <a:p>
            <a:pPr marL="285750" indent="-285750">
              <a:lnSpc>
                <a:spcPct val="200000"/>
              </a:lnSpc>
              <a:buFont typeface="Arial" panose="020B0604020202020204" pitchFamily="34" charset="0"/>
              <a:buChar char="•"/>
            </a:pPr>
            <a:r>
              <a:rPr lang="en-US" sz="2000" dirty="0">
                <a:latin typeface="Rockwell" panose="02060603020205020403" pitchFamily="18" charset="0"/>
              </a:rPr>
              <a:t>F</a:t>
            </a:r>
            <a:r>
              <a:rPr lang="en-US" sz="2000" dirty="0" smtClean="0">
                <a:latin typeface="Rockwell" panose="02060603020205020403" pitchFamily="18" charset="0"/>
              </a:rPr>
              <a:t>east </a:t>
            </a:r>
            <a:r>
              <a:rPr lang="en-US" sz="2000" dirty="0">
                <a:latin typeface="Rockwell" panose="02060603020205020403" pitchFamily="18" charset="0"/>
              </a:rPr>
              <a:t>of </a:t>
            </a:r>
            <a:r>
              <a:rPr lang="en-US" sz="2000" dirty="0" smtClean="0">
                <a:latin typeface="Rockwell" panose="02060603020205020403" pitchFamily="18" charset="0"/>
              </a:rPr>
              <a:t>Trumpets (Num 29:2)</a:t>
            </a:r>
            <a:endParaRPr lang="en-US" sz="2000" dirty="0">
              <a:latin typeface="Rockwell" panose="02060603020205020403" pitchFamily="18" charset="0"/>
            </a:endParaRPr>
          </a:p>
          <a:p>
            <a:pPr marL="285750" indent="-285750">
              <a:lnSpc>
                <a:spcPct val="200000"/>
              </a:lnSpc>
              <a:buFont typeface="Arial" panose="020B0604020202020204" pitchFamily="34" charset="0"/>
              <a:buChar char="•"/>
            </a:pPr>
            <a:r>
              <a:rPr lang="en-US" sz="2000" dirty="0" smtClean="0">
                <a:latin typeface="Rockwell" panose="02060603020205020403" pitchFamily="18" charset="0"/>
              </a:rPr>
              <a:t>New </a:t>
            </a:r>
            <a:r>
              <a:rPr lang="en-US" sz="2000" dirty="0">
                <a:latin typeface="Rockwell" panose="02060603020205020403" pitchFamily="18" charset="0"/>
              </a:rPr>
              <a:t>M</a:t>
            </a:r>
            <a:r>
              <a:rPr lang="en-US" sz="2000" dirty="0" smtClean="0">
                <a:latin typeface="Rockwell" panose="02060603020205020403" pitchFamily="18" charset="0"/>
              </a:rPr>
              <a:t>oon </a:t>
            </a:r>
            <a:r>
              <a:rPr lang="en-US" sz="2000" dirty="0">
                <a:latin typeface="Rockwell" panose="02060603020205020403" pitchFamily="18" charset="0"/>
              </a:rPr>
              <a:t>(</a:t>
            </a:r>
            <a:r>
              <a:rPr lang="en-US" sz="2000" dirty="0" smtClean="0">
                <a:latin typeface="Rockwell" panose="02060603020205020403" pitchFamily="18" charset="0"/>
              </a:rPr>
              <a:t>Num </a:t>
            </a:r>
            <a:r>
              <a:rPr lang="en-US" sz="2000" dirty="0">
                <a:latin typeface="Rockwell" panose="02060603020205020403" pitchFamily="18" charset="0"/>
              </a:rPr>
              <a:t>29:6</a:t>
            </a:r>
            <a:r>
              <a:rPr lang="en-US" sz="2000" dirty="0" smtClean="0">
                <a:latin typeface="Rockwell" panose="02060603020205020403" pitchFamily="18" charset="0"/>
              </a:rPr>
              <a:t>)</a:t>
            </a:r>
          </a:p>
          <a:p>
            <a:pPr marL="285750" indent="-285750">
              <a:lnSpc>
                <a:spcPct val="200000"/>
              </a:lnSpc>
              <a:buFont typeface="Arial" panose="020B0604020202020204" pitchFamily="34" charset="0"/>
              <a:buChar char="•"/>
            </a:pPr>
            <a:r>
              <a:rPr lang="en-US" sz="2000" dirty="0" smtClean="0">
                <a:latin typeface="Rockwell" panose="02060603020205020403" pitchFamily="18" charset="0"/>
              </a:rPr>
              <a:t>Feast of Booths (Num 29:12)</a:t>
            </a:r>
            <a:endParaRPr lang="en-US" sz="2000" dirty="0">
              <a:latin typeface="Rockwell" panose="02060603020205020403" pitchFamily="18" charset="0"/>
            </a:endParaRPr>
          </a:p>
        </p:txBody>
      </p:sp>
      <p:sp>
        <p:nvSpPr>
          <p:cNvPr id="6" name="TextBox 5"/>
          <p:cNvSpPr txBox="1"/>
          <p:nvPr/>
        </p:nvSpPr>
        <p:spPr>
          <a:xfrm>
            <a:off x="4699000" y="1241426"/>
            <a:ext cx="4356100" cy="5539978"/>
          </a:xfrm>
          <a:prstGeom prst="rect">
            <a:avLst/>
          </a:prstGeom>
          <a:noFill/>
          <a:ln w="28575">
            <a:solidFill>
              <a:schemeClr val="tx1"/>
            </a:solidFill>
          </a:ln>
        </p:spPr>
        <p:txBody>
          <a:bodyPr wrap="square" rtlCol="0">
            <a:spAutoFit/>
          </a:bodyPr>
          <a:lstStyle/>
          <a:p>
            <a:pPr algn="ctr"/>
            <a:r>
              <a:rPr lang="en-US" sz="3300" b="1" u="sng" dirty="0" smtClean="0">
                <a:latin typeface="Rockwell" panose="02060603020205020403" pitchFamily="18" charset="0"/>
              </a:rPr>
              <a:t>Cleansing</a:t>
            </a:r>
            <a:endParaRPr lang="en-US" sz="3300" dirty="0" smtClean="0">
              <a:latin typeface="Rockwell" panose="02060603020205020403" pitchFamily="18" charset="0"/>
            </a:endParaRPr>
          </a:p>
          <a:p>
            <a:pPr marL="457200" indent="-457200">
              <a:buFont typeface="Arial" panose="020B0604020202020204" pitchFamily="34" charset="0"/>
              <a:buChar char="•"/>
            </a:pPr>
            <a:endParaRPr lang="en-US" sz="1000" dirty="0" smtClean="0">
              <a:latin typeface="Rockwell" panose="02060603020205020403" pitchFamily="18" charset="0"/>
            </a:endParaRPr>
          </a:p>
          <a:p>
            <a:pPr marL="457200" indent="-457200">
              <a:buFont typeface="Arial" panose="020B0604020202020204" pitchFamily="34" charset="0"/>
              <a:buChar char="•"/>
            </a:pPr>
            <a:r>
              <a:rPr lang="en-US" dirty="0" smtClean="0">
                <a:latin typeface="Rockwell" panose="02060603020205020403" pitchFamily="18" charset="0"/>
              </a:rPr>
              <a:t>After giving birth (Lev 12:6-8)</a:t>
            </a:r>
          </a:p>
          <a:p>
            <a:pPr marL="457200" indent="-457200">
              <a:buFont typeface="Arial" panose="020B0604020202020204" pitchFamily="34" charset="0"/>
              <a:buChar char="•"/>
            </a:pPr>
            <a:r>
              <a:rPr lang="en-US" dirty="0" smtClean="0">
                <a:latin typeface="Rockwell" panose="02060603020205020403" pitchFamily="18" charset="0"/>
              </a:rPr>
              <a:t>Cleansing Leper </a:t>
            </a:r>
            <a:r>
              <a:rPr lang="en-US" dirty="0">
                <a:latin typeface="Rockwell" panose="02060603020205020403" pitchFamily="18" charset="0"/>
              </a:rPr>
              <a:t>(</a:t>
            </a:r>
            <a:r>
              <a:rPr lang="en-US" dirty="0" smtClean="0">
                <a:latin typeface="Rockwell" panose="02060603020205020403" pitchFamily="18" charset="0"/>
              </a:rPr>
              <a:t>Lev 14:19-20)</a:t>
            </a:r>
          </a:p>
          <a:p>
            <a:pPr marL="457200" indent="-457200">
              <a:buFont typeface="Arial" panose="020B0604020202020204" pitchFamily="34" charset="0"/>
              <a:buChar char="•"/>
            </a:pPr>
            <a:r>
              <a:rPr lang="en-US" dirty="0">
                <a:latin typeface="Rockwell" panose="02060603020205020403" pitchFamily="18" charset="0"/>
              </a:rPr>
              <a:t>M</a:t>
            </a:r>
            <a:r>
              <a:rPr lang="en-US" dirty="0" smtClean="0">
                <a:latin typeface="Rockwell" panose="02060603020205020403" pitchFamily="18" charset="0"/>
              </a:rPr>
              <a:t>an w/a </a:t>
            </a:r>
            <a:r>
              <a:rPr lang="en-US" dirty="0">
                <a:latin typeface="Rockwell" panose="02060603020205020403" pitchFamily="18" charset="0"/>
              </a:rPr>
              <a:t>discharge </a:t>
            </a:r>
            <a:r>
              <a:rPr lang="en-US" dirty="0" smtClean="0">
                <a:latin typeface="Rockwell" panose="02060603020205020403" pitchFamily="18" charset="0"/>
              </a:rPr>
              <a:t>(Lev 15:14-15)</a:t>
            </a:r>
          </a:p>
          <a:p>
            <a:pPr marL="457200" indent="-457200">
              <a:buFont typeface="Arial" panose="020B0604020202020204" pitchFamily="34" charset="0"/>
              <a:buChar char="•"/>
            </a:pPr>
            <a:r>
              <a:rPr lang="en-US" dirty="0">
                <a:latin typeface="Rockwell" panose="02060603020205020403" pitchFamily="18" charset="0"/>
              </a:rPr>
              <a:t>W</a:t>
            </a:r>
            <a:r>
              <a:rPr lang="en-US" dirty="0" smtClean="0">
                <a:latin typeface="Rockwell" panose="02060603020205020403" pitchFamily="18" charset="0"/>
              </a:rPr>
              <a:t>oman w/discharge (Lev 15:30)</a:t>
            </a:r>
          </a:p>
          <a:p>
            <a:pPr marL="457200" indent="-457200">
              <a:buFont typeface="Arial" panose="020B0604020202020204" pitchFamily="34" charset="0"/>
              <a:buChar char="•"/>
            </a:pPr>
            <a:r>
              <a:rPr lang="en-US" dirty="0" smtClean="0">
                <a:latin typeface="Rockwell" panose="02060603020205020403" pitchFamily="18" charset="0"/>
              </a:rPr>
              <a:t>Nazarite defiled (Num 6:11,14)</a:t>
            </a:r>
          </a:p>
          <a:p>
            <a:pPr marL="457200" indent="-457200">
              <a:buFont typeface="Arial" panose="020B0604020202020204" pitchFamily="34" charset="0"/>
              <a:buChar char="•"/>
            </a:pPr>
            <a:r>
              <a:rPr lang="en-US" dirty="0" smtClean="0">
                <a:latin typeface="Rockwell" panose="02060603020205020403" pitchFamily="18" charset="0"/>
              </a:rPr>
              <a:t>Purify nation </a:t>
            </a:r>
            <a:r>
              <a:rPr lang="en-US" dirty="0">
                <a:latin typeface="Rockwell" panose="02060603020205020403" pitchFamily="18" charset="0"/>
              </a:rPr>
              <a:t>(</a:t>
            </a:r>
            <a:r>
              <a:rPr lang="en-US" dirty="0" smtClean="0">
                <a:latin typeface="Rockwell" panose="02060603020205020403" pitchFamily="18" charset="0"/>
              </a:rPr>
              <a:t>Num 15:22-26)</a:t>
            </a:r>
          </a:p>
          <a:p>
            <a:pPr marL="457200" indent="-457200">
              <a:buFont typeface="Arial" panose="020B0604020202020204" pitchFamily="34" charset="0"/>
              <a:buChar char="•"/>
            </a:pPr>
            <a:r>
              <a:rPr lang="en-US" dirty="0" smtClean="0">
                <a:latin typeface="Rockwell" panose="02060603020205020403" pitchFamily="18" charset="0"/>
              </a:rPr>
              <a:t>Aaron’s Consecration </a:t>
            </a:r>
            <a:r>
              <a:rPr lang="en-US" dirty="0">
                <a:latin typeface="Rockwell" panose="02060603020205020403" pitchFamily="18" charset="0"/>
              </a:rPr>
              <a:t>(</a:t>
            </a:r>
            <a:r>
              <a:rPr lang="en-US" dirty="0" smtClean="0">
                <a:latin typeface="Rockwell" panose="02060603020205020403" pitchFamily="18" charset="0"/>
              </a:rPr>
              <a:t>Lev 16:3-5)</a:t>
            </a:r>
          </a:p>
          <a:p>
            <a:pPr marL="457200" indent="-457200">
              <a:buFont typeface="Arial" panose="020B0604020202020204" pitchFamily="34" charset="0"/>
              <a:buChar char="•"/>
            </a:pPr>
            <a:r>
              <a:rPr lang="en-US" dirty="0" smtClean="0">
                <a:latin typeface="Rockwell" panose="02060603020205020403" pitchFamily="18" charset="0"/>
              </a:rPr>
              <a:t>Consecration of Levites </a:t>
            </a:r>
            <a:r>
              <a:rPr lang="en-US" dirty="0">
                <a:latin typeface="Rockwell" panose="02060603020205020403" pitchFamily="18" charset="0"/>
              </a:rPr>
              <a:t>(</a:t>
            </a:r>
            <a:r>
              <a:rPr lang="en-US" dirty="0" smtClean="0">
                <a:latin typeface="Rockwell" panose="02060603020205020403" pitchFamily="18" charset="0"/>
              </a:rPr>
              <a:t>Num </a:t>
            </a:r>
            <a:r>
              <a:rPr lang="en-US" dirty="0">
                <a:latin typeface="Rockwell" panose="02060603020205020403" pitchFamily="18" charset="0"/>
              </a:rPr>
              <a:t>8:12</a:t>
            </a:r>
            <a:r>
              <a:rPr lang="en-US" dirty="0" smtClean="0">
                <a:latin typeface="Rockwell" panose="02060603020205020403" pitchFamily="18" charset="0"/>
              </a:rPr>
              <a:t>)</a:t>
            </a:r>
          </a:p>
          <a:p>
            <a:pPr algn="ctr"/>
            <a:endParaRPr lang="en-US" sz="3400" b="1" u="sng" dirty="0" smtClean="0">
              <a:latin typeface="Rockwell" panose="02060603020205020403" pitchFamily="18" charset="0"/>
            </a:endParaRPr>
          </a:p>
          <a:p>
            <a:pPr algn="ctr"/>
            <a:r>
              <a:rPr lang="en-US" sz="3300" b="1" u="sng" dirty="0" smtClean="0">
                <a:latin typeface="Rockwell" panose="02060603020205020403" pitchFamily="18" charset="0"/>
              </a:rPr>
              <a:t>Other </a:t>
            </a:r>
            <a:r>
              <a:rPr lang="en-US" sz="3300" b="1" u="sng" dirty="0">
                <a:latin typeface="Rockwell" panose="02060603020205020403" pitchFamily="18" charset="0"/>
              </a:rPr>
              <a:t>Sacrifices</a:t>
            </a:r>
          </a:p>
          <a:p>
            <a:pPr marL="285750" indent="-285750">
              <a:buFont typeface="Arial" panose="020B0604020202020204" pitchFamily="34" charset="0"/>
              <a:buChar char="•"/>
            </a:pPr>
            <a:endParaRPr lang="en-US" sz="1000" dirty="0" smtClean="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Guilt </a:t>
            </a:r>
            <a:r>
              <a:rPr lang="en-US" dirty="0">
                <a:latin typeface="Rockwell" panose="02060603020205020403" pitchFamily="18" charset="0"/>
              </a:rPr>
              <a:t>Offering (Lev 5:7, 10, 17-18)</a:t>
            </a:r>
          </a:p>
          <a:p>
            <a:pPr marL="285750" indent="-285750">
              <a:buFont typeface="Arial" panose="020B0604020202020204" pitchFamily="34" charset="0"/>
              <a:buChar char="•"/>
            </a:pPr>
            <a:r>
              <a:rPr lang="en-US" dirty="0">
                <a:latin typeface="Rockwell" panose="02060603020205020403" pitchFamily="18" charset="0"/>
              </a:rPr>
              <a:t>Sin Offering (Lev 5:7; 6:25)</a:t>
            </a:r>
          </a:p>
          <a:p>
            <a:pPr marL="285750" indent="-285750">
              <a:buFont typeface="Arial" panose="020B0604020202020204" pitchFamily="34" charset="0"/>
              <a:buChar char="•"/>
            </a:pPr>
            <a:r>
              <a:rPr lang="en-US" dirty="0">
                <a:latin typeface="Rockwell" panose="02060603020205020403" pitchFamily="18" charset="0"/>
              </a:rPr>
              <a:t>Freewill Offering (Lev 22:18)</a:t>
            </a:r>
          </a:p>
          <a:p>
            <a:pPr marL="285750" indent="-285750">
              <a:buFont typeface="Arial" panose="020B0604020202020204" pitchFamily="34" charset="0"/>
              <a:buChar char="•"/>
            </a:pPr>
            <a:r>
              <a:rPr lang="en-US" dirty="0">
                <a:latin typeface="Rockwell" panose="02060603020205020403" pitchFamily="18" charset="0"/>
              </a:rPr>
              <a:t>Sheaf Offering (Lev 23:12)</a:t>
            </a:r>
          </a:p>
          <a:p>
            <a:pPr marL="285750" indent="-285750">
              <a:buFont typeface="Arial" panose="020B0604020202020204" pitchFamily="34" charset="0"/>
              <a:buChar char="•"/>
            </a:pPr>
            <a:r>
              <a:rPr lang="en-US" dirty="0">
                <a:latin typeface="Rockwell" panose="02060603020205020403" pitchFamily="18" charset="0"/>
              </a:rPr>
              <a:t>New Grain Offering (Lev 23:15-22)</a:t>
            </a:r>
          </a:p>
        </p:txBody>
      </p:sp>
    </p:spTree>
    <p:extLst>
      <p:ext uri="{BB962C8B-B14F-4D97-AF65-F5344CB8AC3E}">
        <p14:creationId xmlns:p14="http://schemas.microsoft.com/office/powerpoint/2010/main" val="901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sp>
        <p:nvSpPr>
          <p:cNvPr id="5" name="Content Placeholder 2"/>
          <p:cNvSpPr>
            <a:spLocks noGrp="1"/>
          </p:cNvSpPr>
          <p:nvPr>
            <p:ph idx="1"/>
          </p:nvPr>
        </p:nvSpPr>
        <p:spPr>
          <a:xfrm>
            <a:off x="61111" y="1170285"/>
            <a:ext cx="3934237" cy="1643470"/>
          </a:xfrm>
          <a:ln w="28575">
            <a:solidFill>
              <a:schemeClr val="tx1"/>
            </a:solidFill>
          </a:ln>
        </p:spPr>
        <p:txBody>
          <a:bodyPr>
            <a:normAutofit fontScale="92500" lnSpcReduction="20000"/>
          </a:bodyPr>
          <a:lstStyle/>
          <a:p>
            <a:pPr>
              <a:lnSpc>
                <a:spcPct val="110000"/>
              </a:lnSpc>
            </a:pPr>
            <a:r>
              <a:rPr lang="en-US" sz="3000" dirty="0" smtClean="0">
                <a:latin typeface="Rockwell" panose="02060603020205020403" pitchFamily="18" charset="0"/>
              </a:rPr>
              <a:t>Animals</a:t>
            </a:r>
          </a:p>
          <a:p>
            <a:pPr marL="914400" lvl="1" indent="-457200">
              <a:lnSpc>
                <a:spcPct val="110000"/>
              </a:lnSpc>
              <a:buFont typeface="+mj-lt"/>
              <a:buAutoNum type="arabicPeriod"/>
            </a:pPr>
            <a:r>
              <a:rPr lang="en-US" dirty="0" smtClean="0">
                <a:latin typeface="Rockwell" panose="02060603020205020403" pitchFamily="18" charset="0"/>
              </a:rPr>
              <a:t>Bull</a:t>
            </a:r>
          </a:p>
          <a:p>
            <a:pPr marL="914400" lvl="1" indent="-457200">
              <a:lnSpc>
                <a:spcPct val="110000"/>
              </a:lnSpc>
              <a:buFont typeface="+mj-lt"/>
              <a:buAutoNum type="arabicPeriod"/>
            </a:pPr>
            <a:r>
              <a:rPr lang="en-US" dirty="0" smtClean="0">
                <a:latin typeface="Rockwell" panose="02060603020205020403" pitchFamily="18" charset="0"/>
              </a:rPr>
              <a:t>Sheep or goat</a:t>
            </a:r>
          </a:p>
          <a:p>
            <a:pPr marL="914400" lvl="1" indent="-457200">
              <a:lnSpc>
                <a:spcPct val="110000"/>
              </a:lnSpc>
              <a:buFont typeface="+mj-lt"/>
              <a:buAutoNum type="arabicPeriod"/>
            </a:pPr>
            <a:r>
              <a:rPr lang="en-US" dirty="0" smtClean="0">
                <a:latin typeface="Rockwell" panose="02060603020205020403" pitchFamily="18" charset="0"/>
              </a:rPr>
              <a:t>Turtle dove or pigeon</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3458" b="23664"/>
          <a:stretch/>
        </p:blipFill>
        <p:spPr>
          <a:xfrm>
            <a:off x="4029490" y="1224420"/>
            <a:ext cx="1982857" cy="15893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631" y="1282921"/>
            <a:ext cx="1539369" cy="14723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284" y="1325563"/>
            <a:ext cx="1392876" cy="1418194"/>
          </a:xfrm>
          <a:prstGeom prst="rect">
            <a:avLst/>
          </a:prstGeom>
        </p:spPr>
      </p:pic>
      <p:sp>
        <p:nvSpPr>
          <p:cNvPr id="3" name="Rectangle 2"/>
          <p:cNvSpPr/>
          <p:nvPr/>
        </p:nvSpPr>
        <p:spPr>
          <a:xfrm>
            <a:off x="61111" y="2898332"/>
            <a:ext cx="9020049" cy="3908762"/>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Lev 1:5-9</a:t>
            </a:r>
            <a:r>
              <a:rPr lang="en-US" sz="2000" dirty="0" smtClean="0">
                <a:solidFill>
                  <a:srgbClr val="000000"/>
                </a:solidFill>
                <a:latin typeface="Rockwell" panose="02060603020205020403" pitchFamily="18" charset="0"/>
              </a:rPr>
              <a:t> – “</a:t>
            </a:r>
            <a:r>
              <a:rPr lang="en-US" sz="2000" b="1" baseline="30000" dirty="0" smtClean="0">
                <a:solidFill>
                  <a:srgbClr val="000000"/>
                </a:solidFill>
                <a:latin typeface="Rockwell" panose="02060603020205020403" pitchFamily="18" charset="0"/>
              </a:rPr>
              <a:t>5</a:t>
            </a:r>
            <a:r>
              <a:rPr lang="en-US" sz="2000" dirty="0" smtClean="0">
                <a:solidFill>
                  <a:srgbClr val="000000"/>
                </a:solidFill>
                <a:latin typeface="Rockwell" panose="02060603020205020403" pitchFamily="18" charset="0"/>
              </a:rPr>
              <a:t>He </a:t>
            </a:r>
            <a:r>
              <a:rPr lang="en-US" sz="2000" dirty="0">
                <a:solidFill>
                  <a:srgbClr val="000000"/>
                </a:solidFill>
                <a:latin typeface="Rockwell" panose="02060603020205020403" pitchFamily="18" charset="0"/>
              </a:rPr>
              <a:t>shall slay </a:t>
            </a:r>
            <a:r>
              <a:rPr lang="en-US" sz="2000" dirty="0" smtClean="0">
                <a:solidFill>
                  <a:srgbClr val="000000"/>
                </a:solidFill>
                <a:latin typeface="Rockwell" panose="02060603020205020403" pitchFamily="18" charset="0"/>
              </a:rPr>
              <a:t>the young </a:t>
            </a:r>
            <a:r>
              <a:rPr lang="en-US" sz="2000" dirty="0">
                <a:solidFill>
                  <a:srgbClr val="000000"/>
                </a:solidFill>
                <a:latin typeface="Rockwell" panose="02060603020205020403" pitchFamily="18" charset="0"/>
              </a:rPr>
              <a:t>bull before the </a:t>
            </a:r>
            <a:r>
              <a:rPr lang="en-US" sz="2000" cap="small" dirty="0">
                <a:solidFill>
                  <a:srgbClr val="000000"/>
                </a:solidFill>
                <a:latin typeface="Rockwell" panose="02060603020205020403" pitchFamily="18" charset="0"/>
              </a:rPr>
              <a:t>Lord</a:t>
            </a:r>
            <a:r>
              <a:rPr lang="en-US" sz="2000" dirty="0">
                <a:solidFill>
                  <a:srgbClr val="000000"/>
                </a:solidFill>
                <a:latin typeface="Rockwell" panose="02060603020205020403" pitchFamily="18" charset="0"/>
              </a:rPr>
              <a:t>; and Aaron’s sons the priests shall offer up the blood and sprinkle the blood around on the altar that is at the doorway of the tent of </a:t>
            </a:r>
            <a:r>
              <a:rPr lang="en-US" sz="2000" dirty="0" smtClean="0">
                <a:solidFill>
                  <a:srgbClr val="000000"/>
                </a:solidFill>
                <a:latin typeface="Rockwell" panose="02060603020205020403" pitchFamily="18" charset="0"/>
              </a:rPr>
              <a:t>meeting. </a:t>
            </a:r>
            <a:r>
              <a:rPr lang="en-US" sz="2000" b="1" baseline="30000" dirty="0" smtClean="0">
                <a:solidFill>
                  <a:srgbClr val="000000"/>
                </a:solidFill>
                <a:latin typeface="Rockwell" panose="02060603020205020403" pitchFamily="18" charset="0"/>
              </a:rPr>
              <a:t>6</a:t>
            </a:r>
            <a:r>
              <a:rPr lang="en-US" sz="2000" dirty="0" smtClean="0">
                <a:solidFill>
                  <a:srgbClr val="000000"/>
                </a:solidFill>
                <a:latin typeface="Rockwell" panose="02060603020205020403" pitchFamily="18" charset="0"/>
              </a:rPr>
              <a:t>He </a:t>
            </a:r>
            <a:r>
              <a:rPr lang="en-US" sz="2000" dirty="0">
                <a:solidFill>
                  <a:srgbClr val="000000"/>
                </a:solidFill>
                <a:latin typeface="Rockwell" panose="02060603020205020403" pitchFamily="18" charset="0"/>
              </a:rPr>
              <a:t>shall then skin the burnt offering and cut it into its pieces. </a:t>
            </a:r>
            <a:r>
              <a:rPr lang="en-US" sz="2000" b="1" baseline="30000" dirty="0" smtClean="0">
                <a:solidFill>
                  <a:srgbClr val="000000"/>
                </a:solidFill>
                <a:latin typeface="Rockwell" panose="02060603020205020403" pitchFamily="18" charset="0"/>
              </a:rPr>
              <a:t>7</a:t>
            </a:r>
            <a:r>
              <a:rPr lang="en-US" sz="2000" dirty="0" smtClean="0">
                <a:solidFill>
                  <a:srgbClr val="000000"/>
                </a:solidFill>
                <a:latin typeface="Rockwell" panose="02060603020205020403" pitchFamily="18" charset="0"/>
              </a:rPr>
              <a:t>The </a:t>
            </a:r>
            <a:r>
              <a:rPr lang="en-US" sz="2000" dirty="0">
                <a:solidFill>
                  <a:srgbClr val="000000"/>
                </a:solidFill>
                <a:latin typeface="Rockwell" panose="02060603020205020403" pitchFamily="18" charset="0"/>
              </a:rPr>
              <a:t>sons of Aaron the priest shall put fire on the altar and arrange wood on the fire. </a:t>
            </a:r>
            <a:r>
              <a:rPr lang="en-US" sz="2000" b="1" baseline="30000" dirty="0" smtClean="0">
                <a:solidFill>
                  <a:srgbClr val="000000"/>
                </a:solidFill>
                <a:latin typeface="Rockwell" panose="02060603020205020403" pitchFamily="18" charset="0"/>
              </a:rPr>
              <a:t>8</a:t>
            </a:r>
            <a:r>
              <a:rPr lang="en-US" sz="2000" dirty="0" smtClean="0">
                <a:solidFill>
                  <a:srgbClr val="000000"/>
                </a:solidFill>
                <a:latin typeface="Rockwell" panose="02060603020205020403" pitchFamily="18" charset="0"/>
              </a:rPr>
              <a:t>Then </a:t>
            </a:r>
            <a:r>
              <a:rPr lang="en-US" sz="2000" dirty="0">
                <a:solidFill>
                  <a:srgbClr val="000000"/>
                </a:solidFill>
                <a:latin typeface="Rockwell" panose="02060603020205020403" pitchFamily="18" charset="0"/>
              </a:rPr>
              <a:t>Aaron’s sons the priests shall arrange the pieces, the </a:t>
            </a:r>
            <a:r>
              <a:rPr lang="en-US" sz="2000" u="sng" dirty="0">
                <a:solidFill>
                  <a:srgbClr val="000000"/>
                </a:solidFill>
                <a:latin typeface="Rockwell" panose="02060603020205020403" pitchFamily="18" charset="0"/>
              </a:rPr>
              <a:t>head</a:t>
            </a:r>
            <a:r>
              <a:rPr lang="en-US" sz="2000" dirty="0">
                <a:solidFill>
                  <a:srgbClr val="000000"/>
                </a:solidFill>
                <a:latin typeface="Rockwell" panose="02060603020205020403" pitchFamily="18" charset="0"/>
              </a:rPr>
              <a:t> and the </a:t>
            </a:r>
            <a:r>
              <a:rPr lang="en-US" sz="2000" u="sng" dirty="0">
                <a:solidFill>
                  <a:srgbClr val="000000"/>
                </a:solidFill>
                <a:latin typeface="Rockwell" panose="02060603020205020403" pitchFamily="18" charset="0"/>
              </a:rPr>
              <a:t>suet</a:t>
            </a:r>
            <a:r>
              <a:rPr lang="en-US" sz="2000" dirty="0">
                <a:solidFill>
                  <a:srgbClr val="000000"/>
                </a:solidFill>
                <a:latin typeface="Rockwell" panose="02060603020205020403" pitchFamily="18" charset="0"/>
              </a:rPr>
              <a:t> over the wood which is on the fire that is on the altar. </a:t>
            </a:r>
            <a:r>
              <a:rPr lang="en-US" sz="2000" b="1" baseline="30000" dirty="0" smtClean="0">
                <a:solidFill>
                  <a:srgbClr val="000000"/>
                </a:solidFill>
                <a:latin typeface="Rockwell" panose="02060603020205020403" pitchFamily="18" charset="0"/>
              </a:rPr>
              <a:t>9</a:t>
            </a:r>
            <a:r>
              <a:rPr lang="en-US" sz="2000" dirty="0" smtClean="0">
                <a:solidFill>
                  <a:srgbClr val="000000"/>
                </a:solidFill>
                <a:latin typeface="Rockwell" panose="02060603020205020403" pitchFamily="18" charset="0"/>
              </a:rPr>
              <a:t>Its</a:t>
            </a:r>
            <a:r>
              <a:rPr lang="en-US" sz="2000" dirty="0">
                <a:solidFill>
                  <a:srgbClr val="000000"/>
                </a:solidFill>
                <a:latin typeface="Rockwell" panose="02060603020205020403" pitchFamily="18" charset="0"/>
              </a:rPr>
              <a:t> </a:t>
            </a:r>
            <a:r>
              <a:rPr lang="en-US" sz="2000" u="sng" dirty="0">
                <a:solidFill>
                  <a:srgbClr val="000000"/>
                </a:solidFill>
                <a:latin typeface="Rockwell" panose="02060603020205020403" pitchFamily="18" charset="0"/>
              </a:rPr>
              <a:t>entrails</a:t>
            </a:r>
            <a:r>
              <a:rPr lang="en-US" sz="2000" dirty="0">
                <a:solidFill>
                  <a:srgbClr val="000000"/>
                </a:solidFill>
                <a:latin typeface="Rockwell" panose="02060603020205020403" pitchFamily="18" charset="0"/>
              </a:rPr>
              <a:t>, however, and its </a:t>
            </a:r>
            <a:r>
              <a:rPr lang="en-US" sz="2000" u="sng" dirty="0">
                <a:solidFill>
                  <a:srgbClr val="000000"/>
                </a:solidFill>
                <a:latin typeface="Rockwell" panose="02060603020205020403" pitchFamily="18" charset="0"/>
              </a:rPr>
              <a:t>legs</a:t>
            </a:r>
            <a:r>
              <a:rPr lang="en-US" sz="2000" dirty="0">
                <a:solidFill>
                  <a:srgbClr val="000000"/>
                </a:solidFill>
                <a:latin typeface="Rockwell" panose="02060603020205020403" pitchFamily="18" charset="0"/>
              </a:rPr>
              <a:t> he shall wash with water. And the priest shall offer up in smoke all of it on the altar for a burnt offering, an offering by fire of a soothing aroma to the </a:t>
            </a:r>
            <a:r>
              <a:rPr lang="en-US" sz="2000" cap="small" dirty="0">
                <a:solidFill>
                  <a:srgbClr val="000000"/>
                </a:solidFill>
                <a:latin typeface="Rockwell" panose="02060603020205020403" pitchFamily="18" charset="0"/>
              </a:rPr>
              <a:t>Lord</a:t>
            </a:r>
            <a:r>
              <a:rPr lang="en-US" sz="2000" dirty="0" smtClean="0">
                <a:solidFill>
                  <a:srgbClr val="000000"/>
                </a:solidFill>
                <a:latin typeface="Rockwell" panose="02060603020205020403" pitchFamily="18" charset="0"/>
              </a:rPr>
              <a:t>.”</a:t>
            </a:r>
          </a:p>
          <a:p>
            <a:endParaRPr lang="en-US" sz="600" dirty="0" smtClean="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Lev 7:8</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Also the priest who presents any man’s burnt </a:t>
            </a:r>
            <a:r>
              <a:rPr lang="en-US" sz="2000" dirty="0" smtClean="0">
                <a:latin typeface="Rockwell" panose="02060603020205020403" pitchFamily="18" charset="0"/>
              </a:rPr>
              <a:t>offering, that </a:t>
            </a:r>
            <a:r>
              <a:rPr lang="en-US" sz="2000" dirty="0">
                <a:latin typeface="Rockwell" panose="02060603020205020403" pitchFamily="18" charset="0"/>
              </a:rPr>
              <a:t>priest shall have for himself the skin of the burnt offering which he has presented.</a:t>
            </a:r>
            <a:r>
              <a:rPr lang="en-US" sz="2000" dirty="0" smtClean="0">
                <a:solidFill>
                  <a:srgbClr val="000000"/>
                </a:solidFill>
                <a:latin typeface="Rockwell" panose="02060603020205020403" pitchFamily="18" charset="0"/>
              </a:rPr>
              <a:t>”</a:t>
            </a:r>
            <a:endParaRPr lang="es-GT" sz="2000" dirty="0">
              <a:latin typeface="Rockwell" panose="02060603020205020403" pitchFamily="18" charset="0"/>
            </a:endParaRPr>
          </a:p>
        </p:txBody>
      </p:sp>
    </p:spTree>
    <p:extLst>
      <p:ext uri="{BB962C8B-B14F-4D97-AF65-F5344CB8AC3E}">
        <p14:creationId xmlns:p14="http://schemas.microsoft.com/office/powerpoint/2010/main" val="38797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2911306"/>
              </p:ext>
            </p:extLst>
          </p:nvPr>
        </p:nvGraphicFramePr>
        <p:xfrm>
          <a:off x="96982" y="1228581"/>
          <a:ext cx="4402447" cy="2677656"/>
        </p:xfrm>
        <a:graphic>
          <a:graphicData uri="http://schemas.openxmlformats.org/presentationml/2006/ole">
            <mc:AlternateContent xmlns:mc="http://schemas.openxmlformats.org/markup-compatibility/2006">
              <mc:Choice xmlns:v="urn:schemas-microsoft-com:vml" Requires="v">
                <p:oleObj spid="_x0000_s2297" name="Bitmap Image" r:id="rId4" imgW="4933800" imgH="3009960" progId="Paint.Picture">
                  <p:embed/>
                </p:oleObj>
              </mc:Choice>
              <mc:Fallback>
                <p:oleObj name="Bitmap Image" r:id="rId4" imgW="4933800" imgH="3009960" progId="Paint.Picture">
                  <p:embed/>
                  <p:pic>
                    <p:nvPicPr>
                      <p:cNvPr id="4" name="Object 3"/>
                      <p:cNvPicPr/>
                      <p:nvPr/>
                    </p:nvPicPr>
                    <p:blipFill>
                      <a:blip r:embed="rId5"/>
                      <a:stretch>
                        <a:fillRect/>
                      </a:stretch>
                    </p:blipFill>
                    <p:spPr>
                      <a:xfrm>
                        <a:off x="96982" y="1228581"/>
                        <a:ext cx="4402447" cy="2677656"/>
                      </a:xfrm>
                      <a:prstGeom prst="rect">
                        <a:avLst/>
                      </a:prstGeom>
                    </p:spPr>
                  </p:pic>
                </p:oleObj>
              </mc:Fallback>
            </mc:AlternateContent>
          </a:graphicData>
        </a:graphic>
      </p:graphicFrame>
      <p:sp>
        <p:nvSpPr>
          <p:cNvPr id="11" name="Rectangle 10"/>
          <p:cNvSpPr/>
          <p:nvPr/>
        </p:nvSpPr>
        <p:spPr>
          <a:xfrm>
            <a:off x="4572000" y="1228581"/>
            <a:ext cx="4499429" cy="2677656"/>
          </a:xfrm>
          <a:prstGeom prst="rect">
            <a:avLst/>
          </a:prstGeom>
          <a:ln w="28575">
            <a:solidFill>
              <a:schemeClr val="tx1"/>
            </a:solidFill>
          </a:ln>
        </p:spPr>
        <p:txBody>
          <a:bodyPr wrap="square">
            <a:spAutoFit/>
          </a:bodyPr>
          <a:lstStyle/>
          <a:p>
            <a:r>
              <a:rPr lang="en-US" sz="2800" b="1" dirty="0" smtClean="0">
                <a:latin typeface="Rockwell" panose="02060603020205020403" pitchFamily="18" charset="0"/>
              </a:rPr>
              <a:t>Luke 10:27a</a:t>
            </a:r>
            <a:r>
              <a:rPr lang="en-US" sz="2800" dirty="0" smtClean="0">
                <a:latin typeface="Rockwell" panose="02060603020205020403" pitchFamily="18" charset="0"/>
              </a:rPr>
              <a:t> – “You shall love the Lord your God with all your </a:t>
            </a:r>
            <a:r>
              <a:rPr lang="en-US" sz="2800" b="1" u="sng" dirty="0" smtClean="0">
                <a:latin typeface="Rockwell" panose="02060603020205020403" pitchFamily="18" charset="0"/>
              </a:rPr>
              <a:t>heart</a:t>
            </a:r>
            <a:r>
              <a:rPr lang="en-US" sz="2800" dirty="0" smtClean="0">
                <a:latin typeface="Rockwell" panose="02060603020205020403" pitchFamily="18" charset="0"/>
              </a:rPr>
              <a:t>, and with all your </a:t>
            </a:r>
            <a:r>
              <a:rPr lang="en-US" sz="2800" b="1" u="sng" dirty="0" smtClean="0">
                <a:latin typeface="Rockwell" panose="02060603020205020403" pitchFamily="18" charset="0"/>
              </a:rPr>
              <a:t>soul</a:t>
            </a:r>
            <a:r>
              <a:rPr lang="en-US" sz="2800" dirty="0" smtClean="0">
                <a:latin typeface="Rockwell" panose="02060603020205020403" pitchFamily="18" charset="0"/>
              </a:rPr>
              <a:t>, and with all your </a:t>
            </a:r>
            <a:r>
              <a:rPr lang="en-US" sz="2800" b="1" u="sng" dirty="0" smtClean="0">
                <a:latin typeface="Rockwell" panose="02060603020205020403" pitchFamily="18" charset="0"/>
              </a:rPr>
              <a:t>strength</a:t>
            </a:r>
            <a:r>
              <a:rPr lang="en-US" sz="2800" dirty="0" smtClean="0">
                <a:latin typeface="Rockwell" panose="02060603020205020403" pitchFamily="18" charset="0"/>
              </a:rPr>
              <a:t>, and with all your </a:t>
            </a:r>
            <a:r>
              <a:rPr lang="en-US" sz="2800" b="1" u="sng" dirty="0" smtClean="0">
                <a:latin typeface="Rockwell" panose="02060603020205020403" pitchFamily="18" charset="0"/>
              </a:rPr>
              <a:t>mind</a:t>
            </a:r>
            <a:r>
              <a:rPr lang="en-US" sz="2800" dirty="0" smtClean="0">
                <a:latin typeface="Rockwell" panose="02060603020205020403" pitchFamily="18" charset="0"/>
              </a:rPr>
              <a:t>…”</a:t>
            </a:r>
            <a:endParaRPr lang="en-US" sz="2800" dirty="0">
              <a:latin typeface="Rockwell" panose="02060603020205020403" pitchFamily="18" charset="0"/>
            </a:endParaRPr>
          </a:p>
        </p:txBody>
      </p:sp>
      <p:sp>
        <p:nvSpPr>
          <p:cNvPr id="6" name="Rectangle 5"/>
          <p:cNvSpPr/>
          <p:nvPr/>
        </p:nvSpPr>
        <p:spPr>
          <a:xfrm>
            <a:off x="96982" y="4061800"/>
            <a:ext cx="8974447" cy="2677656"/>
          </a:xfrm>
          <a:prstGeom prst="rect">
            <a:avLst/>
          </a:prstGeom>
          <a:ln w="28575">
            <a:solidFill>
              <a:schemeClr val="tx1"/>
            </a:solidFill>
          </a:ln>
        </p:spPr>
        <p:txBody>
          <a:bodyPr wrap="square">
            <a:spAutoFit/>
          </a:bodyPr>
          <a:lstStyle/>
          <a:p>
            <a:r>
              <a:rPr lang="en-US" sz="2800" b="1" dirty="0">
                <a:latin typeface="Rockwell" panose="02060603020205020403" pitchFamily="18" charset="0"/>
              </a:rPr>
              <a:t>Psa 51:10</a:t>
            </a:r>
            <a:r>
              <a:rPr lang="en-US" sz="2800" dirty="0">
                <a:latin typeface="Rockwell" panose="02060603020205020403" pitchFamily="18" charset="0"/>
              </a:rPr>
              <a:t> – “Create in me a </a:t>
            </a:r>
            <a:r>
              <a:rPr lang="en-US" sz="2800" b="1" u="sng" dirty="0">
                <a:latin typeface="Rockwell" panose="02060603020205020403" pitchFamily="18" charset="0"/>
              </a:rPr>
              <a:t>clean heart</a:t>
            </a:r>
            <a:r>
              <a:rPr lang="en-US" sz="2800" dirty="0">
                <a:latin typeface="Rockwell" panose="02060603020205020403" pitchFamily="18" charset="0"/>
              </a:rPr>
              <a:t>, </a:t>
            </a:r>
            <a:r>
              <a:rPr lang="en-US" sz="2800" dirty="0" smtClean="0">
                <a:latin typeface="Rockwell" panose="02060603020205020403" pitchFamily="18" charset="0"/>
              </a:rPr>
              <a:t>O God</a:t>
            </a:r>
            <a:r>
              <a:rPr lang="en-US" sz="2800" dirty="0">
                <a:latin typeface="Rockwell" panose="02060603020205020403" pitchFamily="18" charset="0"/>
              </a:rPr>
              <a:t>, and renew a steadfast spirit within me</a:t>
            </a:r>
            <a:r>
              <a:rPr lang="en-US" sz="2800" dirty="0" smtClean="0">
                <a:latin typeface="Rockwell" panose="02060603020205020403" pitchFamily="18" charset="0"/>
              </a:rPr>
              <a:t>.”</a:t>
            </a:r>
          </a:p>
          <a:p>
            <a:endParaRPr lang="en-US" sz="2800" dirty="0" smtClean="0">
              <a:latin typeface="Rockwell" panose="02060603020205020403" pitchFamily="18" charset="0"/>
            </a:endParaRPr>
          </a:p>
          <a:p>
            <a:r>
              <a:rPr lang="en-US" sz="2800" b="1" dirty="0">
                <a:latin typeface="Rockwell" panose="02060603020205020403" pitchFamily="18" charset="0"/>
              </a:rPr>
              <a:t>John 13:10</a:t>
            </a:r>
            <a:r>
              <a:rPr lang="en-US" sz="2800" dirty="0">
                <a:latin typeface="Rockwell" panose="02060603020205020403" pitchFamily="18" charset="0"/>
              </a:rPr>
              <a:t> –"He who has bathed needs only to </a:t>
            </a:r>
            <a:r>
              <a:rPr lang="en-US" sz="2800" b="1" u="sng" dirty="0">
                <a:latin typeface="Rockwell" panose="02060603020205020403" pitchFamily="18" charset="0"/>
              </a:rPr>
              <a:t>wash his feet</a:t>
            </a:r>
            <a:r>
              <a:rPr lang="en-US" sz="2800" dirty="0">
                <a:latin typeface="Rockwell" panose="02060603020205020403" pitchFamily="18" charset="0"/>
              </a:rPr>
              <a:t>, but is completely clean; and you are clean, but not all of you“</a:t>
            </a:r>
            <a:endParaRPr lang="es-GT" sz="2800" dirty="0">
              <a:latin typeface="Rockwell" panose="02060603020205020403" pitchFamily="18" charset="0"/>
            </a:endParaRPr>
          </a:p>
        </p:txBody>
      </p:sp>
    </p:spTree>
    <p:extLst>
      <p:ext uri="{BB962C8B-B14F-4D97-AF65-F5344CB8AC3E}">
        <p14:creationId xmlns:p14="http://schemas.microsoft.com/office/powerpoint/2010/main" val="339744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sp>
        <p:nvSpPr>
          <p:cNvPr id="3" name="Content Placeholder 2"/>
          <p:cNvSpPr>
            <a:spLocks noGrp="1"/>
          </p:cNvSpPr>
          <p:nvPr>
            <p:ph idx="1"/>
          </p:nvPr>
        </p:nvSpPr>
        <p:spPr>
          <a:xfrm>
            <a:off x="64294" y="1325562"/>
            <a:ext cx="4800601" cy="2209801"/>
          </a:xfrm>
          <a:ln w="28575">
            <a:solidFill>
              <a:schemeClr val="tx1"/>
            </a:solidFill>
          </a:ln>
        </p:spPr>
        <p:txBody>
          <a:bodyPr>
            <a:noAutofit/>
          </a:bodyPr>
          <a:lstStyle/>
          <a:p>
            <a:r>
              <a:rPr lang="en-US" sz="3000" b="1" dirty="0" smtClean="0"/>
              <a:t>Eph 5:2</a:t>
            </a:r>
            <a:r>
              <a:rPr lang="en-US" sz="3000" dirty="0" smtClean="0"/>
              <a:t> – “</a:t>
            </a:r>
            <a:r>
              <a:rPr lang="en-US" sz="3000" u="sng" dirty="0" smtClean="0"/>
              <a:t>walk </a:t>
            </a:r>
            <a:r>
              <a:rPr lang="en-US" sz="3000" u="sng" dirty="0"/>
              <a:t>in love</a:t>
            </a:r>
            <a:r>
              <a:rPr lang="en-US" sz="3000" dirty="0"/>
              <a:t>, just as Christ also </a:t>
            </a:r>
            <a:r>
              <a:rPr lang="en-US" sz="3000" dirty="0" smtClean="0"/>
              <a:t>loved</a:t>
            </a:r>
            <a:r>
              <a:rPr lang="en-US" sz="3000" dirty="0"/>
              <a:t> </a:t>
            </a:r>
            <a:r>
              <a:rPr lang="en-US" sz="3000" dirty="0" smtClean="0"/>
              <a:t>you and gave </a:t>
            </a:r>
            <a:r>
              <a:rPr lang="en-US" sz="3000" dirty="0"/>
              <a:t>Himself up for us</a:t>
            </a:r>
            <a:r>
              <a:rPr lang="en-US" sz="3000" dirty="0" smtClean="0"/>
              <a:t>, an offering and </a:t>
            </a:r>
            <a:r>
              <a:rPr lang="en-US" sz="3000" u="sng" dirty="0"/>
              <a:t>a sacrifice to </a:t>
            </a:r>
            <a:r>
              <a:rPr lang="en-US" sz="3000" u="sng" dirty="0" smtClean="0"/>
              <a:t>God</a:t>
            </a:r>
            <a:r>
              <a:rPr lang="en-US" sz="3000" u="sng" dirty="0"/>
              <a:t> </a:t>
            </a:r>
            <a:r>
              <a:rPr lang="en-US" sz="3000" u="sng" dirty="0" smtClean="0"/>
              <a:t>as </a:t>
            </a:r>
            <a:r>
              <a:rPr lang="en-US" sz="3000" u="sng" dirty="0"/>
              <a:t>a fragrant </a:t>
            </a:r>
            <a:r>
              <a:rPr lang="en-US" sz="3000" u="sng" dirty="0" smtClean="0"/>
              <a:t>aroma</a:t>
            </a:r>
            <a:r>
              <a:rPr lang="en-US" sz="3000" dirty="0" smtClean="0"/>
              <a:t>.”</a:t>
            </a:r>
          </a:p>
        </p:txBody>
      </p:sp>
      <p:pic>
        <p:nvPicPr>
          <p:cNvPr id="3074" name="Picture 2" descr="Image result for soothing aroma to the L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325562"/>
            <a:ext cx="4214812" cy="24291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75199" y="3894077"/>
            <a:ext cx="4279105" cy="2862322"/>
          </a:xfrm>
          <a:prstGeom prst="rect">
            <a:avLst/>
          </a:prstGeom>
          <a:ln w="28575">
            <a:solidFill>
              <a:schemeClr val="tx1"/>
            </a:solidFill>
          </a:ln>
        </p:spPr>
        <p:txBody>
          <a:bodyPr wrap="square">
            <a:spAutoFit/>
          </a:bodyPr>
          <a:lstStyle/>
          <a:p>
            <a:r>
              <a:rPr lang="en-US" sz="3000" b="1" dirty="0"/>
              <a:t>Matt 27:35</a:t>
            </a:r>
            <a:r>
              <a:rPr lang="en-US" sz="3000" dirty="0"/>
              <a:t> – “And when they had </a:t>
            </a:r>
            <a:r>
              <a:rPr lang="en-US" sz="3000" dirty="0" smtClean="0"/>
              <a:t>crucified Him, they divided up </a:t>
            </a:r>
            <a:r>
              <a:rPr lang="en-US" sz="3000" dirty="0"/>
              <a:t>His garments among themselves by casting lots”</a:t>
            </a:r>
          </a:p>
        </p:txBody>
      </p:sp>
      <p:pic>
        <p:nvPicPr>
          <p:cNvPr id="3076" name="Picture 4" descr="Image result for divided up His gar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 y="3754734"/>
            <a:ext cx="4540396" cy="300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0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Burnt Offering</a:t>
            </a:r>
            <a:endParaRPr lang="en-US" sz="8000" u="sng" dirty="0">
              <a:latin typeface="Rockwell" panose="02060603020205020403" pitchFamily="18" charset="0"/>
            </a:endParaRPr>
          </a:p>
        </p:txBody>
      </p:sp>
      <p:sp>
        <p:nvSpPr>
          <p:cNvPr id="3" name="Content Placeholder 2"/>
          <p:cNvSpPr>
            <a:spLocks noGrp="1"/>
          </p:cNvSpPr>
          <p:nvPr>
            <p:ph idx="1"/>
          </p:nvPr>
        </p:nvSpPr>
        <p:spPr>
          <a:xfrm>
            <a:off x="103909" y="1228580"/>
            <a:ext cx="8936182" cy="5532437"/>
          </a:xfrm>
          <a:ln w="28575">
            <a:solidFill>
              <a:schemeClr val="tx1"/>
            </a:solidFill>
          </a:ln>
        </p:spPr>
        <p:txBody>
          <a:bodyPr>
            <a:noAutofit/>
          </a:bodyPr>
          <a:lstStyle/>
          <a:p>
            <a:r>
              <a:rPr lang="en-US" sz="2600" b="1" dirty="0">
                <a:latin typeface="Rockwell" panose="02060603020205020403" pitchFamily="18" charset="0"/>
              </a:rPr>
              <a:t>Rom 12:1</a:t>
            </a:r>
            <a:r>
              <a:rPr lang="en-US" sz="2600" dirty="0">
                <a:latin typeface="Rockwell" panose="02060603020205020403" pitchFamily="18" charset="0"/>
              </a:rPr>
              <a:t> – “Therefore I urge you, brethren, by the mercies of God</a:t>
            </a:r>
            <a:r>
              <a:rPr lang="en-US" sz="2600" dirty="0" smtClean="0">
                <a:latin typeface="Rockwell" panose="02060603020205020403" pitchFamily="18" charset="0"/>
              </a:rPr>
              <a:t>, to present your </a:t>
            </a:r>
            <a:r>
              <a:rPr lang="en-US" sz="2600" dirty="0">
                <a:latin typeface="Rockwell" panose="02060603020205020403" pitchFamily="18" charset="0"/>
              </a:rPr>
              <a:t>bodies a living and holy sacrifice, acceptable </a:t>
            </a:r>
            <a:r>
              <a:rPr lang="en-US" sz="2600" dirty="0" smtClean="0">
                <a:latin typeface="Rockwell" panose="02060603020205020403" pitchFamily="18" charset="0"/>
              </a:rPr>
              <a:t>to God, which is your </a:t>
            </a:r>
            <a:r>
              <a:rPr lang="en-US" sz="2600" dirty="0">
                <a:latin typeface="Rockwell" panose="02060603020205020403" pitchFamily="18" charset="0"/>
              </a:rPr>
              <a:t>spiritual service </a:t>
            </a:r>
            <a:r>
              <a:rPr lang="en-US" sz="2600" dirty="0" smtClean="0">
                <a:latin typeface="Rockwell" panose="02060603020205020403" pitchFamily="18" charset="0"/>
              </a:rPr>
              <a:t>of worship”</a:t>
            </a:r>
          </a:p>
          <a:p>
            <a:r>
              <a:rPr lang="en-US" sz="2600" b="1" dirty="0">
                <a:latin typeface="Rockwell" panose="02060603020205020403" pitchFamily="18" charset="0"/>
              </a:rPr>
              <a:t>Heb 13:15-16</a:t>
            </a:r>
            <a:r>
              <a:rPr lang="en-US" sz="2600" dirty="0">
                <a:latin typeface="Rockwell" panose="02060603020205020403" pitchFamily="18" charset="0"/>
              </a:rPr>
              <a:t> – “Through Him then, let us continually offer </a:t>
            </a:r>
            <a:r>
              <a:rPr lang="en-US" sz="2600" dirty="0" smtClean="0">
                <a:latin typeface="Rockwell" panose="02060603020205020403" pitchFamily="18" charset="0"/>
              </a:rPr>
              <a:t>up a sacrifice of </a:t>
            </a:r>
            <a:r>
              <a:rPr lang="en-US" sz="2600" dirty="0">
                <a:latin typeface="Rockwell" panose="02060603020205020403" pitchFamily="18" charset="0"/>
              </a:rPr>
              <a:t>praise to God, that is, the fruit of lips that give thanks to His name. And do not neglect doing good and sharing, for with such sacrifices God is pleased</a:t>
            </a:r>
            <a:r>
              <a:rPr lang="en-US" sz="2600" dirty="0" smtClean="0">
                <a:latin typeface="Rockwell" panose="02060603020205020403" pitchFamily="18" charset="0"/>
              </a:rPr>
              <a:t>.”</a:t>
            </a:r>
          </a:p>
          <a:p>
            <a:r>
              <a:rPr lang="en-US" sz="2600" b="1" dirty="0" smtClean="0">
                <a:latin typeface="Rockwell" panose="02060603020205020403" pitchFamily="18" charset="0"/>
              </a:rPr>
              <a:t>Mark 12:44</a:t>
            </a:r>
            <a:r>
              <a:rPr lang="en-US" sz="2600" dirty="0" smtClean="0">
                <a:latin typeface="Rockwell" panose="02060603020205020403" pitchFamily="18" charset="0"/>
              </a:rPr>
              <a:t> – “they </a:t>
            </a:r>
            <a:r>
              <a:rPr lang="en-US" sz="2600" dirty="0">
                <a:latin typeface="Rockwell" panose="02060603020205020403" pitchFamily="18" charset="0"/>
              </a:rPr>
              <a:t>all put in out of </a:t>
            </a:r>
            <a:r>
              <a:rPr lang="en-US" sz="2600" dirty="0" smtClean="0">
                <a:latin typeface="Rockwell" panose="02060603020205020403" pitchFamily="18" charset="0"/>
              </a:rPr>
              <a:t>their</a:t>
            </a:r>
            <a:r>
              <a:rPr lang="en-US" sz="2600" dirty="0">
                <a:latin typeface="Rockwell" panose="02060603020205020403" pitchFamily="18" charset="0"/>
              </a:rPr>
              <a:t> </a:t>
            </a:r>
            <a:r>
              <a:rPr lang="en-US" sz="2600" dirty="0" smtClean="0">
                <a:latin typeface="Rockwell" panose="02060603020205020403" pitchFamily="18" charset="0"/>
              </a:rPr>
              <a:t>surplus</a:t>
            </a:r>
            <a:r>
              <a:rPr lang="en-US" sz="2600" dirty="0">
                <a:latin typeface="Rockwell" panose="02060603020205020403" pitchFamily="18" charset="0"/>
              </a:rPr>
              <a:t>, </a:t>
            </a:r>
            <a:r>
              <a:rPr lang="en-US" sz="2600" dirty="0" smtClean="0">
                <a:latin typeface="Rockwell" panose="02060603020205020403" pitchFamily="18" charset="0"/>
              </a:rPr>
              <a:t>but she, out </a:t>
            </a:r>
            <a:r>
              <a:rPr lang="en-US" sz="2600" dirty="0">
                <a:latin typeface="Rockwell" panose="02060603020205020403" pitchFamily="18" charset="0"/>
              </a:rPr>
              <a:t>of her poverty, put in </a:t>
            </a:r>
            <a:r>
              <a:rPr lang="en-US" sz="2600" u="sng" dirty="0">
                <a:latin typeface="Rockwell" panose="02060603020205020403" pitchFamily="18" charset="0"/>
              </a:rPr>
              <a:t>all she </a:t>
            </a:r>
            <a:r>
              <a:rPr lang="en-US" sz="2600" u="sng" dirty="0" smtClean="0">
                <a:latin typeface="Rockwell" panose="02060603020205020403" pitchFamily="18" charset="0"/>
              </a:rPr>
              <a:t>owned,</a:t>
            </a:r>
            <a:r>
              <a:rPr lang="en-US" sz="2600" u="sng" dirty="0">
                <a:latin typeface="Rockwell" panose="02060603020205020403" pitchFamily="18" charset="0"/>
              </a:rPr>
              <a:t> </a:t>
            </a:r>
            <a:r>
              <a:rPr lang="en-US" sz="2600" u="sng" dirty="0" smtClean="0">
                <a:latin typeface="Rockwell" panose="02060603020205020403" pitchFamily="18" charset="0"/>
              </a:rPr>
              <a:t>all she had to live on</a:t>
            </a:r>
            <a:r>
              <a:rPr lang="en-US" sz="2600" dirty="0" smtClean="0">
                <a:latin typeface="Rockwell" panose="02060603020205020403" pitchFamily="18" charset="0"/>
              </a:rPr>
              <a:t>.”</a:t>
            </a:r>
          </a:p>
          <a:p>
            <a:r>
              <a:rPr lang="en-US" sz="2600" b="1" dirty="0" smtClean="0">
                <a:latin typeface="Rockwell" panose="02060603020205020403" pitchFamily="18" charset="0"/>
              </a:rPr>
              <a:t>Mark 14:8</a:t>
            </a:r>
            <a:r>
              <a:rPr lang="en-US" sz="2600" dirty="0" smtClean="0">
                <a:latin typeface="Rockwell" panose="02060603020205020403" pitchFamily="18" charset="0"/>
              </a:rPr>
              <a:t> – “</a:t>
            </a:r>
            <a:r>
              <a:rPr lang="en-US" sz="2600" u="sng" dirty="0">
                <a:latin typeface="Rockwell" panose="02060603020205020403" pitchFamily="18" charset="0"/>
              </a:rPr>
              <a:t>She has done what she could</a:t>
            </a:r>
            <a:r>
              <a:rPr lang="en-US" sz="2600" dirty="0">
                <a:latin typeface="Rockwell" panose="02060603020205020403" pitchFamily="18" charset="0"/>
              </a:rPr>
              <a:t>; she has anointed My body beforehand for the burial.</a:t>
            </a:r>
            <a:r>
              <a:rPr lang="en-US" sz="2600" dirty="0" smtClean="0">
                <a:latin typeface="Rockwell" panose="02060603020205020403" pitchFamily="18" charset="0"/>
              </a:rPr>
              <a:t>”</a:t>
            </a:r>
            <a:endParaRPr lang="en-US" sz="2600" b="1" dirty="0" smtClean="0">
              <a:latin typeface="Rockwell" panose="02060603020205020403" pitchFamily="18" charset="0"/>
            </a:endParaRPr>
          </a:p>
          <a:p>
            <a:endParaRPr lang="en-US" sz="2100" dirty="0">
              <a:latin typeface="Rockwell" panose="02060603020205020403" pitchFamily="18" charset="0"/>
            </a:endParaRPr>
          </a:p>
        </p:txBody>
      </p:sp>
    </p:spTree>
    <p:extLst>
      <p:ext uri="{BB962C8B-B14F-4D97-AF65-F5344CB8AC3E}">
        <p14:creationId xmlns:p14="http://schemas.microsoft.com/office/powerpoint/2010/main" val="38343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51023</TotalTime>
  <Words>8132</Words>
  <Application>Microsoft Office PowerPoint</Application>
  <PresentationFormat>On-screen Show (4:3)</PresentationFormat>
  <Paragraphs>356</Paragraphs>
  <Slides>27</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Helvetica Neue</vt:lpstr>
      <vt:lpstr>Rockwell</vt:lpstr>
      <vt:lpstr>Office Theme</vt:lpstr>
      <vt:lpstr>Bitmap Image</vt:lpstr>
      <vt:lpstr>PowerPoint Presentation</vt:lpstr>
      <vt:lpstr>PowerPoint Presentation</vt:lpstr>
      <vt:lpstr>The Burnt Offering</vt:lpstr>
      <vt:lpstr>The Burnt Offering</vt:lpstr>
      <vt:lpstr>The Burnt Offering</vt:lpstr>
      <vt:lpstr>The Burnt Offering</vt:lpstr>
      <vt:lpstr>The Burnt Offering</vt:lpstr>
      <vt:lpstr>The Burnt Offering</vt:lpstr>
      <vt:lpstr>The Burnt Offering</vt:lpstr>
      <vt:lpstr>The Burnt Offering</vt:lpstr>
      <vt:lpstr>The Grain Offering</vt:lpstr>
      <vt:lpstr>The Grain Offering</vt:lpstr>
      <vt:lpstr>The Grain Offering</vt:lpstr>
      <vt:lpstr>The Grain Offering</vt:lpstr>
      <vt:lpstr>The Grain Offering</vt:lpstr>
      <vt:lpstr>The Grain Offering</vt:lpstr>
      <vt:lpstr>The Grain Offering</vt:lpstr>
      <vt:lpstr>The Grain Offering</vt:lpstr>
      <vt:lpstr>The Grain Offering</vt:lpstr>
      <vt:lpstr>The Grain Offering</vt:lpstr>
      <vt:lpstr>The Grain Offering</vt:lpstr>
      <vt:lpstr>The Peace Offering</vt:lpstr>
      <vt:lpstr>The Peace Offering</vt:lpstr>
      <vt:lpstr>The Peace Offering</vt:lpstr>
      <vt:lpstr>The Peace Offering</vt:lpstr>
      <vt:lpstr>The Peace Offering</vt:lpstr>
      <vt:lpstr>The Peace Offering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400</cp:revision>
  <cp:lastPrinted>2019-07-31T16:57:10Z</cp:lastPrinted>
  <dcterms:created xsi:type="dcterms:W3CDTF">2019-04-09T18:01:11Z</dcterms:created>
  <dcterms:modified xsi:type="dcterms:W3CDTF">2019-07-31T23:25:56Z</dcterms:modified>
</cp:coreProperties>
</file>