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6" r:id="rId3"/>
    <p:sldId id="265" r:id="rId4"/>
    <p:sldId id="258" r:id="rId5"/>
    <p:sldId id="257" r:id="rId6"/>
    <p:sldId id="259" r:id="rId7"/>
    <p:sldId id="262" r:id="rId8"/>
    <p:sldId id="260" r:id="rId9"/>
    <p:sldId id="261" r:id="rId10"/>
    <p:sldId id="264" r:id="rId11"/>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349" autoAdjust="0"/>
  </p:normalViewPr>
  <p:slideViewPr>
    <p:cSldViewPr snapToGrid="0">
      <p:cViewPr varScale="1">
        <p:scale>
          <a:sx n="63" d="100"/>
          <a:sy n="63" d="100"/>
        </p:scale>
        <p:origin x="29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311CD73B-8B9B-47E5-940D-0B34EC1137E2}" type="datetimeFigureOut">
              <a:rPr lang="en-US" smtClean="0"/>
              <a:t>7/17/2019</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32DF6E1C-0E79-4206-9E2F-EA1DFC8C0692}" type="slidenum">
              <a:rPr lang="en-US" smtClean="0"/>
              <a:t>‹#›</a:t>
            </a:fld>
            <a:endParaRPr lang="en-US"/>
          </a:p>
        </p:txBody>
      </p:sp>
    </p:spTree>
    <p:extLst>
      <p:ext uri="{BB962C8B-B14F-4D97-AF65-F5344CB8AC3E}">
        <p14:creationId xmlns:p14="http://schemas.microsoft.com/office/powerpoint/2010/main" val="526482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order for Israel to be able to exist in a holy fellowship with God, they were going to have to start doing things differently. God is holy and not just anyone can come into His presence. He dwells in “inapproachable light” (1 Tim 6:16). </a:t>
            </a:r>
            <a:r>
              <a:rPr lang="en-US" baseline="0" dirty="0" smtClean="0"/>
              <a:t>But Israel</a:t>
            </a:r>
            <a:r>
              <a:rPr lang="en-US" baseline="0" dirty="0" smtClean="0"/>
              <a:t>, up until now, has been dwelling in Egypt and picking up bad habits along the way. And those bad habits really showed out once God rescued them from Egyptian captivity through their numerous complaints culminating in Ex 32 when they fashioned a golden calf and in worshipping it broke two of the ten commandments in less than 40 days after receiving them. God wanted to kill them then, and if Moses hadn’t interceded we’d likely be calling them the “</a:t>
            </a:r>
            <a:r>
              <a:rPr lang="en-US" baseline="0" dirty="0" err="1" smtClean="0"/>
              <a:t>Mosites</a:t>
            </a:r>
            <a:r>
              <a:rPr lang="en-US" baseline="0" dirty="0" smtClean="0"/>
              <a:t>” instead of the “Israelites”. But </a:t>
            </a:r>
            <a:r>
              <a:rPr lang="en-US" baseline="0" dirty="0" smtClean="0"/>
              <a:t>Moses </a:t>
            </a:r>
            <a:r>
              <a:rPr lang="en-US" baseline="0" dirty="0" smtClean="0"/>
              <a:t>intercedes and God sets some things in place </a:t>
            </a:r>
            <a:r>
              <a:rPr lang="en-US" baseline="0" dirty="0" smtClean="0"/>
              <a:t>to </a:t>
            </a:r>
            <a:r>
              <a:rPr lang="en-US" baseline="0" dirty="0" smtClean="0"/>
              <a:t>protect them from this in the future and to instill in them the proper holiness required for Him to dwell in their presence. And that’s where Leviticus comes in:.</a:t>
            </a:r>
          </a:p>
          <a:p>
            <a:endParaRPr lang="en-US" baseline="0" dirty="0" smtClean="0"/>
          </a:p>
          <a:p>
            <a:r>
              <a:rPr lang="en-US" dirty="0" smtClean="0"/>
              <a:t>A big part of</a:t>
            </a:r>
            <a:r>
              <a:rPr lang="en-US" baseline="0" dirty="0" smtClean="0"/>
              <a:t> the Levitical law that helped to ensure holiness for an unholy people were the sacrifices and this makes up a large chunk of the book of Leviticus. There were 5 main sacrifices but there were c</a:t>
            </a:r>
            <a:r>
              <a:rPr lang="en-US" dirty="0" smtClean="0"/>
              <a:t>ommon elements associated with each</a:t>
            </a:r>
            <a:r>
              <a:rPr lang="en-US" baseline="0" dirty="0" smtClean="0"/>
              <a:t> of them. So before we talk about the individual sacrifices, this class will first focus on the common elements of the sacrifices. That way, when we start looking at </a:t>
            </a:r>
            <a:r>
              <a:rPr lang="en-US" baseline="0" dirty="0" smtClean="0"/>
              <a:t>the five </a:t>
            </a:r>
            <a:r>
              <a:rPr lang="en-US" baseline="0" dirty="0" smtClean="0"/>
              <a:t>in detail, </a:t>
            </a:r>
            <a:r>
              <a:rPr lang="en-US" baseline="0" dirty="0" smtClean="0"/>
              <a:t>and what distinguished them from one another, we </a:t>
            </a:r>
            <a:r>
              <a:rPr lang="en-US" baseline="0" dirty="0" smtClean="0"/>
              <a:t>can hone in on what made them unique and significant for the Israelites of that day.</a:t>
            </a:r>
            <a:endParaRPr lang="en-US" dirty="0"/>
          </a:p>
        </p:txBody>
      </p:sp>
      <p:sp>
        <p:nvSpPr>
          <p:cNvPr id="4" name="Slide Number Placeholder 3"/>
          <p:cNvSpPr>
            <a:spLocks noGrp="1"/>
          </p:cNvSpPr>
          <p:nvPr>
            <p:ph type="sldNum" sz="quarter" idx="10"/>
          </p:nvPr>
        </p:nvSpPr>
        <p:spPr/>
        <p:txBody>
          <a:bodyPr/>
          <a:lstStyle/>
          <a:p>
            <a:fld id="{32DF6E1C-0E79-4206-9E2F-EA1DFC8C0692}" type="slidenum">
              <a:rPr lang="en-US" smtClean="0"/>
              <a:t>1</a:t>
            </a:fld>
            <a:endParaRPr lang="en-US"/>
          </a:p>
        </p:txBody>
      </p:sp>
    </p:spTree>
    <p:extLst>
      <p:ext uri="{BB962C8B-B14F-4D97-AF65-F5344CB8AC3E}">
        <p14:creationId xmlns:p14="http://schemas.microsoft.com/office/powerpoint/2010/main" val="1898835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Nothing played a more prominent role in the sacrifices than the blood of the offering, and the manner in which it was used was minutely specified by the Lord. Depending on the offering, the blood might be dabbed upon the horns that were on the four corners of the golden altar of incense, </a:t>
            </a:r>
            <a:r>
              <a:rPr lang="en-US" baseline="0" dirty="0" smtClean="0"/>
              <a:t>splashed/sprinkled </a:t>
            </a:r>
            <a:r>
              <a:rPr lang="en-US" baseline="0" dirty="0" smtClean="0"/>
              <a:t>on all four the sides of the brazen altar, or dumped out at the base of the altar, or sprinkled seven times on the veil. </a:t>
            </a:r>
            <a:r>
              <a:rPr lang="en-US" baseline="0" dirty="0" smtClean="0"/>
              <a:t>Why </a:t>
            </a:r>
            <a:r>
              <a:rPr lang="en-US" baseline="0" dirty="0" smtClean="0"/>
              <a:t>blood? </a:t>
            </a:r>
            <a:r>
              <a:rPr lang="en-US" b="1" dirty="0" smtClean="0"/>
              <a:t>Lev 17:11</a:t>
            </a:r>
            <a:r>
              <a:rPr lang="en-US" dirty="0" smtClean="0"/>
              <a:t> – “For the life of the flesh is in the blood, and I have given it to you on the altar to make atonement for your souls; for it is the blood by reason of the life that makes atonement</a:t>
            </a: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 there were two things the blood then symbolized. First, it dramatizes </a:t>
            </a:r>
            <a:r>
              <a:rPr lang="en-US" baseline="0" dirty="0" smtClean="0"/>
              <a:t>the consequences of </a:t>
            </a:r>
            <a:r>
              <a:rPr lang="en-US" baseline="0" dirty="0" smtClean="0"/>
              <a:t>sin, and secondly, </a:t>
            </a:r>
            <a:r>
              <a:rPr lang="en-US" baseline="0" dirty="0" smtClean="0"/>
              <a:t>the great pains involved in the process of forgiveness and reconciliation. </a:t>
            </a:r>
            <a:r>
              <a:rPr lang="en-US" baseline="0" dirty="0" smtClean="0"/>
              <a:t>And so </a:t>
            </a:r>
            <a:r>
              <a:rPr lang="en-US" baseline="0" dirty="0" smtClean="0"/>
              <a:t>the blood symbolized both life and the shedding of blood, or the giving of one’s life. Death is the consequence of sin and so the animal was slain to show what happens when man sins. And the blood “covered” sins which is the literal meaning of the word “atonement”.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Rockwell" panose="02060603020205020403" pitchFamily="18" charset="0"/>
              </a:rPr>
              <a:t>Heb 9:22</a:t>
            </a:r>
            <a:r>
              <a:rPr lang="en-US" dirty="0" smtClean="0">
                <a:latin typeface="Rockwell" panose="02060603020205020403" pitchFamily="18" charset="0"/>
              </a:rPr>
              <a:t> – “And according to the Law, one may almost say, all things are cleansed with blood, and without shedding of blood there is no forgiveness.”</a:t>
            </a:r>
          </a:p>
        </p:txBody>
      </p:sp>
      <p:sp>
        <p:nvSpPr>
          <p:cNvPr id="4" name="Slide Number Placeholder 3"/>
          <p:cNvSpPr>
            <a:spLocks noGrp="1"/>
          </p:cNvSpPr>
          <p:nvPr>
            <p:ph type="sldNum" sz="quarter" idx="10"/>
          </p:nvPr>
        </p:nvSpPr>
        <p:spPr/>
        <p:txBody>
          <a:bodyPr/>
          <a:lstStyle/>
          <a:p>
            <a:fld id="{32DF6E1C-0E79-4206-9E2F-EA1DFC8C0692}" type="slidenum">
              <a:rPr lang="en-US" smtClean="0"/>
              <a:t>10</a:t>
            </a:fld>
            <a:endParaRPr lang="en-US"/>
          </a:p>
        </p:txBody>
      </p:sp>
    </p:spTree>
    <p:extLst>
      <p:ext uri="{BB962C8B-B14F-4D97-AF65-F5344CB8AC3E}">
        <p14:creationId xmlns:p14="http://schemas.microsoft.com/office/powerpoint/2010/main" val="3980226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You’ll recall this outline from last</a:t>
            </a:r>
            <a:r>
              <a:rPr lang="en-US" baseline="0" dirty="0" smtClean="0"/>
              <a:t> week which will be the framework for out studies. We’re going to focus on the ritual sacrifices for 3 classes.</a:t>
            </a:r>
            <a:endParaRPr lang="en-US" dirty="0"/>
          </a:p>
        </p:txBody>
      </p:sp>
      <p:sp>
        <p:nvSpPr>
          <p:cNvPr id="4" name="Slide Number Placeholder 3"/>
          <p:cNvSpPr>
            <a:spLocks noGrp="1"/>
          </p:cNvSpPr>
          <p:nvPr>
            <p:ph type="sldNum" sz="quarter" idx="10"/>
          </p:nvPr>
        </p:nvSpPr>
        <p:spPr/>
        <p:txBody>
          <a:bodyPr/>
          <a:lstStyle/>
          <a:p>
            <a:fld id="{178C069E-D772-4273-B3DD-337FC3561708}" type="slidenum">
              <a:rPr lang="en-US" smtClean="0"/>
              <a:t>2</a:t>
            </a:fld>
            <a:endParaRPr lang="en-US"/>
          </a:p>
        </p:txBody>
      </p:sp>
    </p:spTree>
    <p:extLst>
      <p:ext uri="{BB962C8B-B14F-4D97-AF65-F5344CB8AC3E}">
        <p14:creationId xmlns:p14="http://schemas.microsoft.com/office/powerpoint/2010/main" val="3854454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there were the </a:t>
            </a:r>
            <a:r>
              <a:rPr lang="en-US" baseline="0" dirty="0" smtClean="0"/>
              <a:t>offerings themselves, which fall into three divisions. There were animals of the flock or herd, certain birds, and then products made of grain which are sometimes called meat offerings and these were also offered with </a:t>
            </a:r>
            <a:r>
              <a:rPr lang="en-US" baseline="0" dirty="0" smtClean="0"/>
              <a:t>frankincense, olive oil, and salt.</a:t>
            </a:r>
          </a:p>
          <a:p>
            <a:endParaRPr lang="en-US" baseline="0" dirty="0" smtClean="0"/>
          </a:p>
          <a:p>
            <a:r>
              <a:rPr lang="en-US" baseline="0" dirty="0" smtClean="0"/>
              <a:t>All the animals God allowed for sacrifices were “clean” animals. These animals will appear again in the list from Lev 11, but you’ll remember that long before the Levitical system, </a:t>
            </a:r>
            <a:r>
              <a:rPr lang="en-US" baseline="0" dirty="0" smtClean="0"/>
              <a:t>there was an understanding of which animals were </a:t>
            </a:r>
            <a:r>
              <a:rPr lang="en-US" baseline="0" dirty="0" smtClean="0"/>
              <a:t>considered clean and </a:t>
            </a:r>
            <a:r>
              <a:rPr lang="en-US" baseline="0" dirty="0" smtClean="0"/>
              <a:t>unclean. </a:t>
            </a:r>
            <a:r>
              <a:rPr lang="en-US" b="1" baseline="0" dirty="0" smtClean="0"/>
              <a:t>Gen 7:2-3</a:t>
            </a:r>
            <a:r>
              <a:rPr lang="en-US" baseline="0" dirty="0" smtClean="0"/>
              <a:t> – “</a:t>
            </a:r>
            <a:r>
              <a:rPr lang="en-US" dirty="0" smtClean="0"/>
              <a:t>You shall take</a:t>
            </a:r>
            <a:r>
              <a:rPr lang="en-US" baseline="0" dirty="0" smtClean="0"/>
              <a:t> </a:t>
            </a:r>
            <a:r>
              <a:rPr lang="en-US" dirty="0" smtClean="0"/>
              <a:t>with you of every clean animal</a:t>
            </a:r>
            <a:r>
              <a:rPr lang="en-US" baseline="0" dirty="0" smtClean="0"/>
              <a:t> </a:t>
            </a:r>
            <a:r>
              <a:rPr lang="en-US" dirty="0" smtClean="0"/>
              <a:t>by sevens, a male and his female; and of the animals that are not clean two, a male and his female;</a:t>
            </a:r>
            <a:r>
              <a:rPr lang="en-US" baseline="0" dirty="0" smtClean="0"/>
              <a:t> </a:t>
            </a:r>
            <a:r>
              <a:rPr lang="en-US" dirty="0" smtClean="0"/>
              <a:t>also of the birds of the</a:t>
            </a:r>
            <a:r>
              <a:rPr lang="en-US" baseline="0" dirty="0" smtClean="0"/>
              <a:t> </a:t>
            </a:r>
            <a:r>
              <a:rPr lang="en-US" dirty="0" smtClean="0"/>
              <a:t>sky,</a:t>
            </a:r>
            <a:r>
              <a:rPr lang="en-US" baseline="0" dirty="0" smtClean="0"/>
              <a:t> </a:t>
            </a:r>
            <a:r>
              <a:rPr lang="en-US" dirty="0" smtClean="0"/>
              <a:t>by sevens, male and female, to keep</a:t>
            </a:r>
            <a:r>
              <a:rPr lang="en-US" baseline="0" dirty="0" smtClean="0"/>
              <a:t> </a:t>
            </a:r>
            <a:r>
              <a:rPr lang="en-US" dirty="0" smtClean="0"/>
              <a:t>offspring alive on the face of all the earth.</a:t>
            </a:r>
            <a:r>
              <a:rPr lang="en-US" baseline="0" dirty="0" smtClean="0"/>
              <a:t>” Why seven pair of clean but only one pair of unclean? </a:t>
            </a:r>
            <a:r>
              <a:rPr lang="en-US" b="1" baseline="0" dirty="0" smtClean="0"/>
              <a:t>Gen 8:20</a:t>
            </a:r>
            <a:r>
              <a:rPr lang="en-US" baseline="0" dirty="0" smtClean="0"/>
              <a:t> – “</a:t>
            </a:r>
            <a:r>
              <a:rPr lang="en-US" dirty="0" smtClean="0"/>
              <a:t>Then Noah built an altar to the </a:t>
            </a:r>
            <a:r>
              <a:rPr lang="en-US" cap="small" dirty="0" smtClean="0">
                <a:effectLst/>
              </a:rPr>
              <a:t>Lord</a:t>
            </a:r>
            <a:r>
              <a:rPr lang="en-US" dirty="0" smtClean="0"/>
              <a:t>, and took of every clean animal and of every clean bird and offered burnt offerings on the altar.</a:t>
            </a:r>
            <a:r>
              <a:rPr lang="en-US" baseline="0" dirty="0" smtClean="0"/>
              <a:t>” We’ll make some points about what possibly made animals clean or unclean when we study chapter 11, which will further help us understand why its important here. But for now, its sufficient to say that every sacrifice except the burnt offering was </a:t>
            </a:r>
            <a:r>
              <a:rPr lang="en-US" baseline="0" dirty="0" smtClean="0"/>
              <a:t>consumed either </a:t>
            </a:r>
            <a:r>
              <a:rPr lang="en-US" baseline="0" dirty="0" smtClean="0"/>
              <a:t>by the offerer, or officiator, or both, and so if for no other reason they </a:t>
            </a:r>
            <a:r>
              <a:rPr lang="en-US" baseline="0" dirty="0" smtClean="0"/>
              <a:t>would had </a:t>
            </a:r>
            <a:r>
              <a:rPr lang="en-US" baseline="0" dirty="0" smtClean="0"/>
              <a:t>to be canonically </a:t>
            </a:r>
            <a:r>
              <a:rPr lang="en-US" baseline="0" dirty="0" smtClean="0"/>
              <a:t>clean because of their consumption. </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they couldn’t just use any clean animal they wanted to. In addition to being clean, the </a:t>
            </a:r>
            <a:r>
              <a:rPr lang="en-US" baseline="0" dirty="0" smtClean="0"/>
              <a:t>animals </a:t>
            </a:r>
            <a:r>
              <a:rPr lang="en-US" baseline="0" dirty="0" smtClean="0"/>
              <a:t>had </a:t>
            </a:r>
            <a:r>
              <a:rPr lang="en-US" baseline="0" dirty="0" smtClean="0"/>
              <a:t>to be domesticated, which we’ll talk about in just a </a:t>
            </a:r>
            <a:r>
              <a:rPr lang="en-US" baseline="0" dirty="0" smtClean="0"/>
              <a:t>moment, and they </a:t>
            </a:r>
            <a:r>
              <a:rPr lang="en-US" baseline="0" dirty="0" smtClean="0"/>
              <a:t>had to be free from any flaws or defects. The lack of flaws or defects would represent the purity of life of the offering.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for </a:t>
            </a:r>
            <a:r>
              <a:rPr lang="en-US" baseline="0" dirty="0" smtClean="0"/>
              <a:t>the grains, they had to either be ground into fine flour so that the priests, who took the majority of it, could </a:t>
            </a:r>
            <a:r>
              <a:rPr lang="en-US" baseline="0" dirty="0" smtClean="0"/>
              <a:t>make it </a:t>
            </a:r>
            <a:r>
              <a:rPr lang="en-US" baseline="0" dirty="0" smtClean="0"/>
              <a:t>into bread, or it had to be roasted or parched.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All this criteria was necessary so that the offering might properly symbolize the one making the offering as well as the offering itself. More on that later.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2DF6E1C-0E79-4206-9E2F-EA1DFC8C0692}" type="slidenum">
              <a:rPr lang="en-US" smtClean="0"/>
              <a:t>3</a:t>
            </a:fld>
            <a:endParaRPr lang="en-US"/>
          </a:p>
        </p:txBody>
      </p:sp>
    </p:spTree>
    <p:extLst>
      <p:ext uri="{BB962C8B-B14F-4D97-AF65-F5344CB8AC3E}">
        <p14:creationId xmlns:p14="http://schemas.microsoft.com/office/powerpoint/2010/main" val="1703381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a:t>
            </a:r>
            <a:r>
              <a:rPr lang="en-US" baseline="0" dirty="0" smtClean="0"/>
              <a:t> there was an offerer. Now, w</a:t>
            </a:r>
            <a:r>
              <a:rPr lang="en-US" dirty="0" smtClean="0"/>
              <a:t>e</a:t>
            </a:r>
            <a:r>
              <a:rPr lang="en-US" baseline="0" dirty="0" smtClean="0"/>
              <a:t> typically look at these sacrifices as a type of Jesus and the sacrifice He made on the cross. And that is true </a:t>
            </a:r>
            <a:r>
              <a:rPr lang="en-US" baseline="0" dirty="0" smtClean="0"/>
              <a:t>assessment to a large degree. </a:t>
            </a:r>
            <a:r>
              <a:rPr lang="en-US" baseline="0" dirty="0" smtClean="0"/>
              <a:t>But, at this point in time they were ideally designed to teach the one making the offering what kind of spirit God expected of them as they draw near to Him soliciting atonement. </a:t>
            </a:r>
          </a:p>
          <a:p>
            <a:endParaRPr lang="en-US" baseline="0" dirty="0" smtClean="0"/>
          </a:p>
          <a:p>
            <a:r>
              <a:rPr lang="en-US" baseline="0" dirty="0" smtClean="0"/>
              <a:t>So, for example, regarding the sin offering, since this is one of the ones we more easily understand, w</a:t>
            </a:r>
            <a:r>
              <a:rPr lang="en-US" sz="1200" kern="1200" dirty="0" smtClean="0">
                <a:solidFill>
                  <a:schemeClr val="tx1"/>
                </a:solidFill>
                <a:effectLst/>
                <a:latin typeface="+mn-lt"/>
                <a:ea typeface="+mn-ea"/>
                <a:cs typeface="+mn-cs"/>
              </a:rPr>
              <a:t>hen they sinned, </a:t>
            </a:r>
            <a:r>
              <a:rPr lang="en-US" sz="1200" kern="1200" baseline="0" dirty="0" smtClean="0">
                <a:solidFill>
                  <a:schemeClr val="tx1"/>
                </a:solidFill>
                <a:effectLst/>
                <a:latin typeface="+mn-lt"/>
                <a:ea typeface="+mn-ea"/>
                <a:cs typeface="+mn-cs"/>
              </a:rPr>
              <a:t>they</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had to</a:t>
            </a:r>
            <a:r>
              <a:rPr lang="en-US" sz="1200" kern="1200" baseline="0" dirty="0" smtClean="0">
                <a:solidFill>
                  <a:schemeClr val="tx1"/>
                </a:solidFill>
                <a:effectLst/>
                <a:latin typeface="+mn-lt"/>
                <a:ea typeface="+mn-ea"/>
                <a:cs typeface="+mn-cs"/>
              </a:rPr>
              <a:t> take an animal from</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their</a:t>
            </a:r>
            <a:r>
              <a:rPr lang="en-US" sz="1200" kern="1200" dirty="0" smtClean="0">
                <a:solidFill>
                  <a:schemeClr val="tx1"/>
                </a:solidFill>
                <a:effectLst/>
                <a:latin typeface="+mn-lt"/>
                <a:ea typeface="+mn-ea"/>
                <a:cs typeface="+mn-cs"/>
              </a:rPr>
              <a:t> flock, take it to the tabernacle, and bring it before the altar where the priest would be. Then, the offerer had to put </a:t>
            </a:r>
            <a:r>
              <a:rPr lang="en-US" sz="1200" u="sng" kern="1200" dirty="0" smtClean="0">
                <a:solidFill>
                  <a:schemeClr val="tx1"/>
                </a:solidFill>
                <a:effectLst/>
                <a:latin typeface="+mn-lt"/>
                <a:ea typeface="+mn-ea"/>
                <a:cs typeface="+mn-cs"/>
              </a:rPr>
              <a:t>his</a:t>
            </a:r>
            <a:r>
              <a:rPr lang="en-US" sz="1200" kern="1200" dirty="0" smtClean="0">
                <a:solidFill>
                  <a:schemeClr val="tx1"/>
                </a:solidFill>
                <a:effectLst/>
                <a:latin typeface="+mn-lt"/>
                <a:ea typeface="+mn-ea"/>
                <a:cs typeface="+mn-cs"/>
              </a:rPr>
              <a:t> hand on the head of that animal, and </a:t>
            </a:r>
            <a:r>
              <a:rPr lang="en-US" sz="1200" u="sng" kern="1200" dirty="0" smtClean="0">
                <a:solidFill>
                  <a:schemeClr val="tx1"/>
                </a:solidFill>
                <a:effectLst/>
                <a:latin typeface="+mn-lt"/>
                <a:ea typeface="+mn-ea"/>
                <a:cs typeface="+mn-cs"/>
              </a:rPr>
              <a:t>he</a:t>
            </a:r>
            <a:r>
              <a:rPr lang="en-US" sz="1200" u="none" kern="1200" baseline="0" dirty="0" smtClean="0">
                <a:solidFill>
                  <a:schemeClr val="tx1"/>
                </a:solidFill>
                <a:effectLst/>
                <a:latin typeface="+mn-lt"/>
                <a:ea typeface="+mn-ea"/>
                <a:cs typeface="+mn-cs"/>
              </a:rPr>
              <a:t> killed</a:t>
            </a:r>
            <a:r>
              <a:rPr lang="en-US" sz="1200" kern="1200" dirty="0" smtClean="0">
                <a:solidFill>
                  <a:schemeClr val="tx1"/>
                </a:solidFill>
                <a:effectLst/>
                <a:latin typeface="+mn-lt"/>
                <a:ea typeface="+mn-ea"/>
                <a:cs typeface="+mn-cs"/>
              </a:rPr>
              <a:t> the animal, not the priest.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offerer</a:t>
            </a:r>
            <a:r>
              <a:rPr lang="en-US" sz="1200" kern="1200" dirty="0" smtClean="0">
                <a:solidFill>
                  <a:schemeClr val="tx1"/>
                </a:solidFill>
                <a:effectLst/>
                <a:latin typeface="+mn-lt"/>
                <a:ea typeface="+mn-ea"/>
                <a:cs typeface="+mn-cs"/>
              </a:rPr>
              <a:t> would take a knife, cut the animal’s throat, and stand there watching the animal die. And what was supposed to be going through his mind is, “I’ve sinned. And this animal is dying for me”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animal didn’t do anything. Whatever sin was committed by the person, priest, congregation, or ruler, </a:t>
            </a:r>
            <a:r>
              <a:rPr lang="en-US" sz="1200" u="sng" kern="1200" dirty="0" smtClean="0">
                <a:solidFill>
                  <a:schemeClr val="tx1"/>
                </a:solidFill>
                <a:effectLst/>
                <a:latin typeface="+mn-lt"/>
                <a:ea typeface="+mn-ea"/>
                <a:cs typeface="+mn-cs"/>
              </a:rPr>
              <a:t>the animal didn’t participate in it</a:t>
            </a:r>
            <a:r>
              <a:rPr lang="en-US" sz="1200" kern="1200" dirty="0" smtClean="0">
                <a:solidFill>
                  <a:schemeClr val="tx1"/>
                </a:solidFill>
                <a:effectLst/>
                <a:latin typeface="+mn-lt"/>
                <a:ea typeface="+mn-ea"/>
                <a:cs typeface="+mn-cs"/>
              </a:rPr>
              <a:t>. The animal was out there in the field minding its own business, doing what animals do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now all of the sudden he’s being dragged into the tabernacle w/o any understanding</a:t>
            </a:r>
            <a:r>
              <a:rPr lang="en-US" sz="1200" kern="1200" baseline="0" dirty="0" smtClean="0">
                <a:solidFill>
                  <a:schemeClr val="tx1"/>
                </a:solidFill>
                <a:effectLst/>
                <a:latin typeface="+mn-lt"/>
                <a:ea typeface="+mn-ea"/>
                <a:cs typeface="+mn-cs"/>
              </a:rPr>
              <a:t> of what’s happening</a:t>
            </a:r>
            <a:r>
              <a:rPr lang="en-US" sz="1200" kern="1200" dirty="0" smtClean="0">
                <a:solidFill>
                  <a:schemeClr val="tx1"/>
                </a:solidFill>
                <a:effectLst/>
                <a:latin typeface="+mn-lt"/>
                <a:ea typeface="+mn-ea"/>
                <a:cs typeface="+mn-cs"/>
              </a:rPr>
              <a:t> and having his throat slit by the man standing there, and the man is holding this animal’s head while it undergoes a slow, agonizing death.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Do you think those people should have been impacted by the image of what was going on in front of them? “This animal didn’t do it; </a:t>
            </a:r>
            <a:r>
              <a:rPr lang="en-US" sz="1200" u="sng" kern="1200" dirty="0" smtClean="0">
                <a:solidFill>
                  <a:schemeClr val="tx1"/>
                </a:solidFill>
                <a:effectLst/>
                <a:latin typeface="+mn-lt"/>
                <a:ea typeface="+mn-ea"/>
                <a:cs typeface="+mn-cs"/>
              </a:rPr>
              <a:t>I did</a:t>
            </a:r>
            <a:r>
              <a:rPr lang="en-US" sz="1200" kern="1200" dirty="0" smtClean="0">
                <a:solidFill>
                  <a:schemeClr val="tx1"/>
                </a:solidFill>
                <a:effectLst/>
                <a:latin typeface="+mn-lt"/>
                <a:ea typeface="+mn-ea"/>
                <a:cs typeface="+mn-cs"/>
              </a:rPr>
              <a:t>. I’m guilty”</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King David understood this about the Levitical offerings. </a:t>
            </a:r>
            <a:r>
              <a:rPr lang="en-US" sz="1200" b="1" kern="1200" baseline="0" dirty="0" smtClean="0">
                <a:solidFill>
                  <a:schemeClr val="tx1"/>
                </a:solidFill>
                <a:effectLst/>
                <a:latin typeface="+mn-lt"/>
                <a:ea typeface="+mn-ea"/>
                <a:cs typeface="+mn-cs"/>
              </a:rPr>
              <a:t>Psa 51:16-17</a:t>
            </a:r>
            <a:r>
              <a:rPr lang="en-US" sz="1200" kern="1200" baseline="0" dirty="0" smtClean="0">
                <a:solidFill>
                  <a:schemeClr val="tx1"/>
                </a:solidFill>
                <a:effectLst/>
                <a:latin typeface="+mn-lt"/>
                <a:ea typeface="+mn-ea"/>
                <a:cs typeface="+mn-cs"/>
              </a:rPr>
              <a:t> – “</a:t>
            </a:r>
            <a:r>
              <a:rPr lang="en-US" dirty="0" smtClean="0"/>
              <a:t>For You do not delight in sacrifice, otherwise I would give it; You are not pleased with burnt offering. The sacrifices of God are a broken spirit; a broken and a contrite heart, O God, You will not despise.</a:t>
            </a:r>
            <a:r>
              <a:rPr lang="en-US" sz="1200" kern="1200" baseline="0" dirty="0" smtClean="0">
                <a:solidFill>
                  <a:schemeClr val="tx1"/>
                </a:solidFill>
                <a:effectLst/>
                <a:latin typeface="+mn-lt"/>
                <a:ea typeface="+mn-ea"/>
                <a:cs typeface="+mn-cs"/>
              </a:rPr>
              <a:t>”</a:t>
            </a:r>
            <a:endParaRPr lang="en-US" baseline="0" dirty="0" smtClean="0"/>
          </a:p>
          <a:p>
            <a:endParaRPr lang="en-US" baseline="0" dirty="0" smtClean="0"/>
          </a:p>
          <a:p>
            <a:r>
              <a:rPr lang="en-US" baseline="0" dirty="0" smtClean="0"/>
              <a:t>In other words, God never wanted the animals. He wanted the broken heart and broken spirit of the man offering the animal. </a:t>
            </a:r>
          </a:p>
          <a:p>
            <a:endParaRPr lang="en-US" baseline="0" dirty="0" smtClean="0"/>
          </a:p>
          <a:p>
            <a:r>
              <a:rPr lang="en-US" b="1" baseline="0" dirty="0" smtClean="0"/>
              <a:t>Amos 5:22-24</a:t>
            </a:r>
            <a:r>
              <a:rPr lang="en-US" baseline="0" dirty="0" smtClean="0"/>
              <a:t> – “</a:t>
            </a:r>
            <a:r>
              <a:rPr lang="en-US" dirty="0" smtClean="0"/>
              <a:t>Even </a:t>
            </a:r>
            <a:r>
              <a:rPr lang="en-US" i="0" dirty="0" smtClean="0"/>
              <a:t>though you offer up to Me burnt offerings and your grain offerings, I will not accept them; and I will not even look at the peace offerings of your fatlings. Take away from Me the noise of your songs; I will not even listen to the sound of your harps. But let justice roll down like waters and righteousness like an ever-flowing stream.</a:t>
            </a:r>
            <a:r>
              <a:rPr lang="en-US" i="0" baseline="0" dirty="0" smtClean="0"/>
              <a:t>” </a:t>
            </a:r>
          </a:p>
          <a:p>
            <a:endParaRPr lang="en-US" i="0" baseline="0" dirty="0" smtClean="0"/>
          </a:p>
          <a:p>
            <a:r>
              <a:rPr lang="en-US" i="0" baseline="0" dirty="0" smtClean="0"/>
              <a:t>In other words, </a:t>
            </a:r>
            <a:r>
              <a:rPr lang="en-US" sz="1200" kern="1200" dirty="0" smtClean="0">
                <a:solidFill>
                  <a:schemeClr val="tx1"/>
                </a:solidFill>
                <a:effectLst/>
                <a:latin typeface="+mn-lt"/>
                <a:ea typeface="+mn-ea"/>
                <a:cs typeface="+mn-cs"/>
              </a:rPr>
              <a:t>God didn’t merely want these people to make sacrifices; He wanted those sacrifice</a:t>
            </a:r>
            <a:r>
              <a:rPr lang="en-US" sz="1200" kern="1200" baseline="0" dirty="0" smtClean="0">
                <a:solidFill>
                  <a:schemeClr val="tx1"/>
                </a:solidFill>
                <a:effectLst/>
                <a:latin typeface="+mn-lt"/>
                <a:ea typeface="+mn-ea"/>
                <a:cs typeface="+mn-cs"/>
              </a:rPr>
              <a:t> to change</a:t>
            </a:r>
            <a:r>
              <a:rPr lang="en-US" sz="1200" kern="1200" dirty="0" smtClean="0">
                <a:solidFill>
                  <a:schemeClr val="tx1"/>
                </a:solidFill>
                <a:effectLst/>
                <a:latin typeface="+mn-lt"/>
                <a:ea typeface="+mn-ea"/>
                <a:cs typeface="+mn-cs"/>
              </a:rPr>
              <a:t> their hearts. And </a:t>
            </a:r>
            <a:r>
              <a:rPr lang="en-US" sz="1200" u="sng" kern="1200" dirty="0" smtClean="0">
                <a:solidFill>
                  <a:schemeClr val="tx1"/>
                </a:solidFill>
                <a:effectLst/>
                <a:latin typeface="+mn-lt"/>
                <a:ea typeface="+mn-ea"/>
                <a:cs typeface="+mn-cs"/>
              </a:rPr>
              <a:t>if</a:t>
            </a:r>
            <a:r>
              <a:rPr lang="en-US" sz="1200" kern="1200" dirty="0" smtClean="0">
                <a:solidFill>
                  <a:schemeClr val="tx1"/>
                </a:solidFill>
                <a:effectLst/>
                <a:latin typeface="+mn-lt"/>
                <a:ea typeface="+mn-ea"/>
                <a:cs typeface="+mn-cs"/>
              </a:rPr>
              <a:t> you brought your sacrifice and your heart wasn’t any different, your sacrifice didn’t do any good at all. </a:t>
            </a:r>
            <a:r>
              <a:rPr lang="en-US" sz="1200" u="sng" kern="1200" dirty="0" smtClean="0">
                <a:solidFill>
                  <a:schemeClr val="tx1"/>
                </a:solidFill>
                <a:effectLst/>
                <a:latin typeface="+mn-lt"/>
                <a:ea typeface="+mn-ea"/>
                <a:cs typeface="+mn-cs"/>
              </a:rPr>
              <a:t>And this is where Jesus comes </a:t>
            </a:r>
            <a:r>
              <a:rPr lang="en-US" sz="1200" u="sng" kern="1200" dirty="0" smtClean="0">
                <a:solidFill>
                  <a:schemeClr val="tx1"/>
                </a:solidFill>
                <a:effectLst/>
                <a:latin typeface="+mn-lt"/>
                <a:ea typeface="+mn-ea"/>
                <a:cs typeface="+mn-cs"/>
              </a:rPr>
              <a:t>into the picture</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He fully represented all the sacrifices in both his life and death because Israel either couldn’t ever do it (such as the case with the sin and guilt offering) or they insufficiently lived up to the standard of them (in the case of the burnt, grain, and peace offerings).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DF6E1C-0E79-4206-9E2F-EA1DFC8C0692}" type="slidenum">
              <a:rPr lang="en-US" smtClean="0"/>
              <a:t>4</a:t>
            </a:fld>
            <a:endParaRPr lang="en-US"/>
          </a:p>
        </p:txBody>
      </p:sp>
    </p:spTree>
    <p:extLst>
      <p:ext uri="{BB962C8B-B14F-4D97-AF65-F5344CB8AC3E}">
        <p14:creationId xmlns:p14="http://schemas.microsoft.com/office/powerpoint/2010/main" val="1634918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a:t>
            </a:r>
            <a:r>
              <a:rPr lang="en-US" baseline="0" dirty="0" smtClean="0"/>
              <a:t> this is why its called a sacrifice. The idea behind sacrifice is giving up something that you want for something that you want more. If you want God, truly want Him </a:t>
            </a:r>
            <a:r>
              <a:rPr lang="en-US" baseline="0" dirty="0" smtClean="0"/>
              <a:t>for </a:t>
            </a:r>
            <a:r>
              <a:rPr lang="en-US" baseline="0" dirty="0" smtClean="0"/>
              <a:t>what He offers undeserving men, you’ll give up anything, including things of material and temporal value. And so, in this system, </a:t>
            </a:r>
            <a:r>
              <a:rPr lang="en-US" dirty="0" smtClean="0"/>
              <a:t>in order for the</a:t>
            </a:r>
            <a:r>
              <a:rPr lang="en-US" baseline="0" dirty="0" smtClean="0"/>
              <a:t> offering</a:t>
            </a:r>
            <a:r>
              <a:rPr lang="en-US" dirty="0" smtClean="0"/>
              <a:t> to truly be a sacrifice, it</a:t>
            </a:r>
            <a:r>
              <a:rPr lang="en-US" baseline="0" dirty="0" smtClean="0"/>
              <a:t> had </a:t>
            </a:r>
            <a:r>
              <a:rPr lang="en-US" dirty="0" smtClean="0"/>
              <a:t>to be a product of the offerer’s own labor. It couldn’t be a wild animal or something given to him or something that he steals. You’ll remember from Mal</a:t>
            </a:r>
            <a:r>
              <a:rPr lang="en-US" baseline="0" dirty="0" smtClean="0"/>
              <a:t> 1:13 that one of the reasons God was no longer accepting their offerings is because they were bringing that which had been acquired through robbery. The sacrifice had to be a product of the offerer’s labor, something that he depended on to sustain his life. Because when the offerer gives up something that came from the toil of his hands, which is indicative of his labor and time, and also </a:t>
            </a:r>
            <a:r>
              <a:rPr lang="en-US" baseline="0" dirty="0" smtClean="0"/>
              <a:t>gave </a:t>
            </a:r>
            <a:r>
              <a:rPr lang="en-US" baseline="0" dirty="0" smtClean="0"/>
              <a:t>of something that he </a:t>
            </a:r>
            <a:r>
              <a:rPr lang="en-US" baseline="0" dirty="0" smtClean="0"/>
              <a:t>needed </a:t>
            </a:r>
            <a:r>
              <a:rPr lang="en-US" baseline="0" dirty="0" smtClean="0"/>
              <a:t>to sustain his physical life, the offerer is representing and symbolizing the surrender of his soul to God and his absolute dependence on God to sustain him. </a:t>
            </a:r>
            <a:r>
              <a:rPr lang="en-US" u="sng" baseline="0" dirty="0" smtClean="0"/>
              <a:t>This</a:t>
            </a:r>
            <a:r>
              <a:rPr lang="en-US" baseline="0" dirty="0" smtClean="0"/>
              <a:t> is what made it a sacrifice which then made it acceptable to God because it became something that you did by faith. And as this same individual continued to yield and serve His Creator, He would find that God could easily replace in abundance what was being offered. </a:t>
            </a:r>
          </a:p>
          <a:p>
            <a:endParaRPr lang="en-US" baseline="0" dirty="0" smtClean="0"/>
          </a:p>
          <a:p>
            <a:r>
              <a:rPr lang="en-US" sz="1200" b="1" dirty="0" smtClean="0">
                <a:latin typeface="Rockwell" panose="02060603020205020403" pitchFamily="18" charset="0"/>
              </a:rPr>
              <a:t>Mal 3:10</a:t>
            </a:r>
            <a:r>
              <a:rPr lang="en-US" sz="1200" dirty="0" smtClean="0">
                <a:latin typeface="Rockwell" panose="02060603020205020403" pitchFamily="18" charset="0"/>
              </a:rPr>
              <a:t> – “‘Bring the whole tithe into the storehouse, so that there may be food in My house, and test Me now in this,’ says the </a:t>
            </a:r>
            <a:r>
              <a:rPr lang="en-US" sz="1200" cap="small" dirty="0" smtClean="0">
                <a:latin typeface="Rockwell" panose="02060603020205020403" pitchFamily="18" charset="0"/>
              </a:rPr>
              <a:t>Lord</a:t>
            </a:r>
            <a:r>
              <a:rPr lang="en-US" sz="1200" dirty="0" smtClean="0">
                <a:latin typeface="Rockwell" panose="02060603020205020403" pitchFamily="18" charset="0"/>
              </a:rPr>
              <a:t> of hosts, ‘if I will not open for you the windows of heaven and pour out for you a blessing until it overflows.”</a:t>
            </a:r>
            <a:endParaRPr lang="en-US" dirty="0" smtClean="0"/>
          </a:p>
          <a:p>
            <a:endParaRPr lang="en-US" dirty="0" smtClean="0"/>
          </a:p>
          <a:p>
            <a:r>
              <a:rPr lang="en-US" dirty="0" smtClean="0"/>
              <a:t>King Davi</a:t>
            </a:r>
            <a:r>
              <a:rPr lang="en-US" baseline="0" dirty="0" smtClean="0"/>
              <a:t>d knew what a sacrifice truly was. </a:t>
            </a:r>
            <a:r>
              <a:rPr lang="en-US" dirty="0" smtClean="0"/>
              <a:t>In 2 Sam 24, when David</a:t>
            </a:r>
            <a:r>
              <a:rPr lang="en-US" baseline="0" dirty="0" smtClean="0"/>
              <a:t> took the census and sinned against God, he was commanded to build an altar at the threshing floor of Araunah where the angel of the Lord stood near. When he told Araunah that he needed to purchase the threshing floor from him, Araunah offered to just give it to him along with the oxen and the wood. Notice David’s response – </a:t>
            </a:r>
            <a:r>
              <a:rPr lang="en-US" b="1" i="0" dirty="0" smtClean="0"/>
              <a:t>2 Sam 24:24</a:t>
            </a:r>
            <a:r>
              <a:rPr lang="en-US" i="0" dirty="0" smtClean="0"/>
              <a:t> – “However, the king said to Araunah, ‘No, but I will surely buy it from you for a price, for I will not offer burnt offerings to the </a:t>
            </a:r>
            <a:r>
              <a:rPr lang="en-US" i="0" cap="small" dirty="0" smtClean="0">
                <a:effectLst/>
              </a:rPr>
              <a:t>Lord</a:t>
            </a:r>
            <a:r>
              <a:rPr lang="en-US" i="0" dirty="0" smtClean="0"/>
              <a:t> my God</a:t>
            </a:r>
            <a:r>
              <a:rPr lang="en-US" i="0" baseline="0" dirty="0" smtClean="0"/>
              <a:t> </a:t>
            </a:r>
            <a:r>
              <a:rPr lang="en-US" i="0" dirty="0" smtClean="0"/>
              <a:t>which cost me nothing.’ So David bought the threshing floor and the oxen for fifty shekels of silver.”</a:t>
            </a:r>
          </a:p>
          <a:p>
            <a:endParaRPr lang="en-US" i="0" dirty="0" smtClean="0"/>
          </a:p>
          <a:p>
            <a:r>
              <a:rPr lang="en-US" i="0" dirty="0" smtClean="0"/>
              <a:t>Did David understand the concept of sacrifice?</a:t>
            </a:r>
            <a:r>
              <a:rPr lang="en-US" i="0" baseline="0" dirty="0" smtClean="0"/>
              <a:t> Absolutely he did. But this culture does not, including the Christian culture we live in. </a:t>
            </a:r>
            <a:r>
              <a:rPr lang="en-US" sz="1200" kern="1200" dirty="0" smtClean="0">
                <a:solidFill>
                  <a:schemeClr val="tx1"/>
                </a:solidFill>
                <a:effectLst/>
                <a:latin typeface="+mn-lt"/>
                <a:ea typeface="+mn-ea"/>
                <a:cs typeface="+mn-cs"/>
              </a:rPr>
              <a:t>I’ve wondered if the reason why we’re losing so many young people is because it is costing some of them way too little to serve God. I’ve wondered about this of all brethren, but especially our young people. I wonder if the thinking doesn’t exist that being a Christian and going to church is just one of those things you do that doesn’t require much effort or cost us very much</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Go to church </a:t>
            </a:r>
            <a:r>
              <a:rPr lang="en-US" sz="1200" u="sng" kern="1200" dirty="0" smtClean="0">
                <a:solidFill>
                  <a:schemeClr val="tx1"/>
                </a:solidFill>
                <a:effectLst/>
                <a:latin typeface="+mn-lt"/>
                <a:ea typeface="+mn-ea"/>
                <a:cs typeface="+mn-cs"/>
              </a:rPr>
              <a:t>just enough</a:t>
            </a:r>
            <a:r>
              <a:rPr lang="en-US" sz="1200" kern="1200" dirty="0" smtClean="0">
                <a:solidFill>
                  <a:schemeClr val="tx1"/>
                </a:solidFill>
                <a:effectLst/>
                <a:latin typeface="+mn-lt"/>
                <a:ea typeface="+mn-ea"/>
                <a:cs typeface="+mn-cs"/>
              </a:rPr>
              <a:t> to keep the elders from withdrawing from you. Sin all you want as long as just before you eat or go to bed you say a prayer for forgiveness</a:t>
            </a:r>
            <a:r>
              <a:rPr lang="en-US" sz="1100" kern="1200" dirty="0" smtClean="0">
                <a:solidFill>
                  <a:schemeClr val="tx1"/>
                </a:solidFill>
                <a:effectLst/>
                <a:latin typeface="+mn-lt"/>
                <a:ea typeface="+mn-ea"/>
                <a:cs typeface="+mn-cs"/>
              </a:rPr>
              <a:t>.</a:t>
            </a:r>
            <a:r>
              <a:rPr lang="en-US" sz="1100" kern="1200" baseline="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Brethren, that is cheap grace and there is no such thing as cheap grace because of what it cost the Lord.</a:t>
            </a:r>
            <a:r>
              <a:rPr lang="en-US" sz="1200" u="none" kern="1200" dirty="0" smtClean="0">
                <a:solidFill>
                  <a:schemeClr val="tx1"/>
                </a:solidFill>
                <a:effectLst/>
                <a:latin typeface="+mn-lt"/>
                <a:ea typeface="+mn-ea"/>
                <a:cs typeface="+mn-cs"/>
              </a:rPr>
              <a:t> There is no acceptable</a:t>
            </a:r>
            <a:r>
              <a:rPr lang="en-US" sz="1200" u="none" kern="1200" baseline="0" dirty="0" smtClean="0">
                <a:solidFill>
                  <a:schemeClr val="tx1"/>
                </a:solidFill>
                <a:effectLst/>
                <a:latin typeface="+mn-lt"/>
                <a:ea typeface="+mn-ea"/>
                <a:cs typeface="+mn-cs"/>
              </a:rPr>
              <a:t> worship to God, whether it is private or public worship, that doesn’t demand real, genuine sacrifice on our part. That was the case in Leviticus and it is still the case today. It must cost us something for it to be of real value to the Lord. </a:t>
            </a:r>
            <a:endParaRPr lang="en-US" i="0" dirty="0"/>
          </a:p>
        </p:txBody>
      </p:sp>
      <p:sp>
        <p:nvSpPr>
          <p:cNvPr id="4" name="Slide Number Placeholder 3"/>
          <p:cNvSpPr>
            <a:spLocks noGrp="1"/>
          </p:cNvSpPr>
          <p:nvPr>
            <p:ph type="sldNum" sz="quarter" idx="10"/>
          </p:nvPr>
        </p:nvSpPr>
        <p:spPr/>
        <p:txBody>
          <a:bodyPr/>
          <a:lstStyle/>
          <a:p>
            <a:fld id="{32DF6E1C-0E79-4206-9E2F-EA1DFC8C0692}" type="slidenum">
              <a:rPr lang="en-US" smtClean="0"/>
              <a:t>5</a:t>
            </a:fld>
            <a:endParaRPr lang="en-US"/>
          </a:p>
        </p:txBody>
      </p:sp>
    </p:spTree>
    <p:extLst>
      <p:ext uri="{BB962C8B-B14F-4D97-AF65-F5344CB8AC3E}">
        <p14:creationId xmlns:p14="http://schemas.microsoft.com/office/powerpoint/2010/main" val="596062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the general location where these sacrifices would be made were at the </a:t>
            </a:r>
            <a:r>
              <a:rPr lang="en-US" baseline="0" dirty="0" smtClean="0"/>
              <a:t>tabernacle/temple. </a:t>
            </a:r>
            <a:r>
              <a:rPr lang="en-US" baseline="0" dirty="0" smtClean="0"/>
              <a:t>Scripture does not explicitly spell this out, to my recollection, but we believe the altar was an elevated place, suggesting man’s approach to heaven, the realm of deity. In fact the Latin word for “altar” means “high”. So it would either be placed upon a mound of dirt, which is what we believe they did for the tabernacle, or built upon a structure which we know they did in Solomon’s temple. </a:t>
            </a:r>
          </a:p>
          <a:p>
            <a:endParaRPr lang="en-US" baseline="0" dirty="0" smtClean="0"/>
          </a:p>
          <a:p>
            <a:r>
              <a:rPr lang="en-US" baseline="0" dirty="0" smtClean="0"/>
              <a:t>More pertinent, though, is that this is where God designated that the sacrifices would be made – at the </a:t>
            </a:r>
            <a:r>
              <a:rPr lang="en-US" baseline="0" dirty="0" smtClean="0"/>
              <a:t>brazen </a:t>
            </a:r>
            <a:r>
              <a:rPr lang="en-US" baseline="0" dirty="0" smtClean="0"/>
              <a:t>altar right at the entrance to the courtyard. And this in Ex 29, it was at this altar that God said He would</a:t>
            </a:r>
            <a:r>
              <a:rPr lang="en-US" i="0" baseline="0" dirty="0" smtClean="0"/>
              <a:t> meet with Israel, speak to them, and reconcile them. </a:t>
            </a:r>
            <a:r>
              <a:rPr lang="en-US" b="1" i="0" baseline="0" dirty="0" smtClean="0"/>
              <a:t>Ex </a:t>
            </a:r>
            <a:r>
              <a:rPr lang="en-US" b="1" i="0" baseline="0" dirty="0" smtClean="0"/>
              <a:t>29:42-43</a:t>
            </a:r>
          </a:p>
          <a:p>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 </a:t>
            </a:r>
            <a:r>
              <a:rPr lang="en-US" dirty="0" smtClean="0"/>
              <a:t>think about it.</a:t>
            </a:r>
            <a:r>
              <a:rPr lang="en-US" baseline="0" dirty="0" smtClean="0"/>
              <a:t> You’re approaching the tabernacle/temple where God’s presence dwells and boy would it be something to be there in His presence.  But as soon as you</a:t>
            </a:r>
            <a:r>
              <a:rPr lang="en-US" dirty="0" smtClean="0"/>
              <a:t> entered through the courtyard</a:t>
            </a:r>
            <a:r>
              <a:rPr lang="en-US" baseline="0" dirty="0" smtClean="0"/>
              <a:t> gate</a:t>
            </a:r>
            <a:r>
              <a:rPr lang="en-US" dirty="0" smtClean="0"/>
              <a:t> of that tabernacle, the first thing you would see standing right before your eyes was this brazen </a:t>
            </a:r>
            <a:r>
              <a:rPr lang="en-US" dirty="0" smtClean="0"/>
              <a:t>altar</a:t>
            </a:r>
            <a:r>
              <a:rPr lang="en-US" baseline="0" dirty="0" smtClean="0"/>
              <a:t> with that massive fire upon it and blood is everywhere; its a </a:t>
            </a:r>
            <a:r>
              <a:rPr lang="en-US" baseline="0" dirty="0" smtClean="0"/>
              <a:t>perpetual </a:t>
            </a:r>
            <a:r>
              <a:rPr lang="en-US" dirty="0" smtClean="0"/>
              <a:t>reminder </a:t>
            </a:r>
            <a:r>
              <a:rPr lang="en-US" dirty="0" smtClean="0"/>
              <a:t>that </a:t>
            </a:r>
            <a:r>
              <a:rPr lang="en-US" dirty="0" smtClean="0"/>
              <a:t>you were not worthy to approach a holy God without first offering a blood sacrifice for your sins. This was to leave an impression on </a:t>
            </a:r>
            <a:r>
              <a:rPr lang="en-US" dirty="0" smtClean="0"/>
              <a:t>Israel</a:t>
            </a:r>
            <a:endParaRPr lang="en-US" baseline="0" dirty="0" smtClean="0"/>
          </a:p>
        </p:txBody>
      </p:sp>
      <p:sp>
        <p:nvSpPr>
          <p:cNvPr id="4" name="Slide Number Placeholder 3"/>
          <p:cNvSpPr>
            <a:spLocks noGrp="1"/>
          </p:cNvSpPr>
          <p:nvPr>
            <p:ph type="sldNum" sz="quarter" idx="10"/>
          </p:nvPr>
        </p:nvSpPr>
        <p:spPr/>
        <p:txBody>
          <a:bodyPr/>
          <a:lstStyle/>
          <a:p>
            <a:fld id="{32DF6E1C-0E79-4206-9E2F-EA1DFC8C0692}" type="slidenum">
              <a:rPr lang="en-US" smtClean="0"/>
              <a:t>6</a:t>
            </a:fld>
            <a:endParaRPr lang="en-US"/>
          </a:p>
        </p:txBody>
      </p:sp>
    </p:spTree>
    <p:extLst>
      <p:ext uri="{BB962C8B-B14F-4D97-AF65-F5344CB8AC3E}">
        <p14:creationId xmlns:p14="http://schemas.microsoft.com/office/powerpoint/2010/main" val="1513051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each individual prepared the sacrifice for himself, or for his family, but he was not allowed to approach the brazen altar until expiation was made. He was considered sinful, unclean, or even common and </a:t>
            </a:r>
            <a:r>
              <a:rPr lang="en-US" baseline="0" dirty="0" smtClean="0"/>
              <a:t>so he was barred </a:t>
            </a:r>
            <a:r>
              <a:rPr lang="en-US" baseline="0" dirty="0" smtClean="0"/>
              <a:t>from access to those areas which were designated as holy. Yet an offering had to be made to get him out of this condition and so he needed a mediator, someone who could intervene and minister on his behalf before God. The person who was designated to do this was the priest. Only the priest could approach the altar and offer the sacrifice that would make the Israelite clean and acceptable. In this role, the priest as well as the high priest, was a type of Christ, the perfect Mediator between God and man. The priest prepared the way by which repentance could be granted and man could become acceptable to God.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Because the priest served in this role, he was required to be particularly consecrated and holy before the Lord, and to be able to know the difference between that which was holy and profane so that they could protect themselves and also to teach the people. </a:t>
            </a:r>
            <a:r>
              <a:rPr lang="en-US" sz="1200" b="1" dirty="0" smtClean="0"/>
              <a:t>Lev 10:10-11</a:t>
            </a:r>
            <a:r>
              <a:rPr lang="en-US" sz="1200" dirty="0" smtClean="0"/>
              <a:t> – “[You are] to make a distinction between the holy and the profane, and between the unclean and the clean, and so as to teach the sons of Israel all the statutes which the Lord has spoken to them through Moses.”</a:t>
            </a:r>
          </a:p>
          <a:p>
            <a:endParaRPr lang="en-US" dirty="0" smtClean="0"/>
          </a:p>
          <a:p>
            <a:r>
              <a:rPr lang="en-US" dirty="0" smtClean="0"/>
              <a:t>The picture above shows</a:t>
            </a:r>
            <a:r>
              <a:rPr lang="en-US" baseline="0" dirty="0" smtClean="0"/>
              <a:t> the priests in their linen white garments, that God specified for them in Ex 28. Verse 2 of this chapter tells us that these garments were to be holy garments, for glory and for beauty. </a:t>
            </a:r>
            <a:r>
              <a:rPr lang="en-US" baseline="0" dirty="0" smtClean="0"/>
              <a:t>But what I’m going to suggest to you is that </a:t>
            </a:r>
            <a:r>
              <a:rPr lang="en-US" baseline="0" dirty="0" smtClean="0"/>
              <a:t>the duties they performed were not indicative of maintaining this glory and beauty – </a:t>
            </a:r>
            <a:r>
              <a:rPr lang="en-US" b="1" baseline="0" dirty="0" smtClean="0"/>
              <a:t>Lev </a:t>
            </a:r>
            <a:r>
              <a:rPr lang="en-US" b="1" i="0" baseline="0" dirty="0" smtClean="0"/>
              <a:t>4:4-7</a:t>
            </a:r>
            <a:r>
              <a:rPr lang="en-US" i="0" baseline="0" dirty="0" smtClean="0"/>
              <a:t> – “</a:t>
            </a:r>
            <a:r>
              <a:rPr lang="en-US" i="0" dirty="0" smtClean="0"/>
              <a:t>He shall bring the bull to the doorway of the tent of meeting before the </a:t>
            </a:r>
            <a:r>
              <a:rPr lang="en-US" i="0" cap="small" dirty="0" smtClean="0"/>
              <a:t>Lord</a:t>
            </a:r>
            <a:r>
              <a:rPr lang="en-US" i="0" dirty="0" smtClean="0"/>
              <a:t>, and he shall lay his hand on the head of the bull and slay the bull before the </a:t>
            </a:r>
            <a:r>
              <a:rPr lang="en-US" i="0" cap="small" dirty="0" smtClean="0"/>
              <a:t>Lord</a:t>
            </a:r>
            <a:r>
              <a:rPr lang="en-US" i="0" dirty="0" smtClean="0"/>
              <a:t>.</a:t>
            </a:r>
            <a:r>
              <a:rPr lang="en-US" i="0" baseline="0" dirty="0" smtClean="0"/>
              <a:t> </a:t>
            </a:r>
            <a:r>
              <a:rPr lang="en-US" i="0" dirty="0" smtClean="0"/>
              <a:t>Then the anointed priest is to take some of the blood of the bull and bring it to the tent of meeting,</a:t>
            </a:r>
            <a:r>
              <a:rPr lang="en-US" i="0" baseline="0" dirty="0" smtClean="0"/>
              <a:t> </a:t>
            </a:r>
            <a:r>
              <a:rPr lang="en-US" i="0" dirty="0" smtClean="0"/>
              <a:t>and the priest shall dip his finger in the blood and sprinkle some of the blood seven times before the </a:t>
            </a:r>
            <a:r>
              <a:rPr lang="en-US" i="0" cap="small" dirty="0" smtClean="0"/>
              <a:t>Lord</a:t>
            </a:r>
            <a:r>
              <a:rPr lang="en-US" i="0" dirty="0" smtClean="0"/>
              <a:t>, in front of the veil of the sanctuary.</a:t>
            </a:r>
            <a:r>
              <a:rPr lang="en-US" i="0" baseline="0" dirty="0" smtClean="0"/>
              <a:t> </a:t>
            </a:r>
            <a:r>
              <a:rPr lang="en-US" i="0" dirty="0" smtClean="0"/>
              <a:t>The priest shall also put some of the blood on the horns of the altar of fragrant incense which is before the </a:t>
            </a:r>
            <a:r>
              <a:rPr lang="en-US" i="0" cap="small" dirty="0" smtClean="0"/>
              <a:t>Lord</a:t>
            </a:r>
            <a:r>
              <a:rPr lang="en-US" i="0" dirty="0" smtClean="0"/>
              <a:t> in the tent of meeting; and all the blood of the bull he shall pour out at the base of the altar of burnt offering which is at the doorway of the tent of meeting.</a:t>
            </a:r>
            <a:r>
              <a:rPr lang="en-US" i="0" baseline="0" dirty="0" smtClean="0"/>
              <a:t>”</a:t>
            </a:r>
          </a:p>
          <a:p>
            <a:endParaRPr lang="en-US"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What</a:t>
            </a:r>
            <a:r>
              <a:rPr lang="en-US" baseline="0" dirty="0" smtClean="0"/>
              <a:t> do you suppose they looked like after a day of offering animals? </a:t>
            </a:r>
            <a:r>
              <a:rPr lang="en-US" sz="1200" kern="1200" dirty="0" smtClean="0">
                <a:solidFill>
                  <a:schemeClr val="tx1"/>
                </a:solidFill>
                <a:effectLst/>
                <a:latin typeface="+mn-lt"/>
                <a:ea typeface="+mn-ea"/>
                <a:cs typeface="+mn-cs"/>
              </a:rPr>
              <a:t>Can you imagine coming to the tabernacle and seeing that minister of God, pure/holy/clean as God’s official, but when just </a:t>
            </a:r>
            <a:r>
              <a:rPr lang="en-US" sz="1200" u="sng" kern="1200" dirty="0" smtClean="0">
                <a:solidFill>
                  <a:schemeClr val="tx1"/>
                </a:solidFill>
                <a:effectLst/>
                <a:latin typeface="+mn-lt"/>
                <a:ea typeface="+mn-ea"/>
                <a:cs typeface="+mn-cs"/>
              </a:rPr>
              <a:t>you</a:t>
            </a:r>
            <a:r>
              <a:rPr lang="en-US" sz="1200" kern="1200" dirty="0" smtClean="0">
                <a:solidFill>
                  <a:schemeClr val="tx1"/>
                </a:solidFill>
                <a:effectLst/>
                <a:latin typeface="+mn-lt"/>
                <a:ea typeface="+mn-ea"/>
                <a:cs typeface="+mn-cs"/>
              </a:rPr>
              <a:t> are finished with </a:t>
            </a:r>
            <a:r>
              <a:rPr lang="en-US" sz="1200" u="sng" kern="1200" dirty="0" smtClean="0">
                <a:solidFill>
                  <a:schemeClr val="tx1"/>
                </a:solidFill>
                <a:effectLst/>
                <a:latin typeface="+mn-lt"/>
                <a:ea typeface="+mn-ea"/>
                <a:cs typeface="+mn-cs"/>
              </a:rPr>
              <a:t>your</a:t>
            </a:r>
            <a:r>
              <a:rPr lang="en-US" sz="1200" kern="1200" dirty="0" smtClean="0">
                <a:solidFill>
                  <a:schemeClr val="tx1"/>
                </a:solidFill>
                <a:effectLst/>
                <a:latin typeface="+mn-lt"/>
                <a:ea typeface="+mn-ea"/>
                <a:cs typeface="+mn-cs"/>
              </a:rPr>
              <a:t> sacrifice, the man is covered in blood? What should these people have thought about in</a:t>
            </a:r>
            <a:r>
              <a:rPr lang="en-US" sz="1200" kern="1200" baseline="0" dirty="0" smtClean="0">
                <a:solidFill>
                  <a:schemeClr val="tx1"/>
                </a:solidFill>
                <a:effectLst/>
                <a:latin typeface="+mn-lt"/>
                <a:ea typeface="+mn-ea"/>
                <a:cs typeface="+mn-cs"/>
              </a:rPr>
              <a:t> regards to sin</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They should have learned just how dirty sin makes everything. </a:t>
            </a:r>
            <a:r>
              <a:rPr lang="en-US" sz="1200" kern="1200" dirty="0" smtClean="0">
                <a:solidFill>
                  <a:schemeClr val="tx1"/>
                </a:solidFill>
                <a:effectLst/>
                <a:latin typeface="+mn-lt"/>
                <a:ea typeface="+mn-ea"/>
                <a:cs typeface="+mn-cs"/>
              </a:rPr>
              <a:t>Sin takes things that are clean and makes</a:t>
            </a:r>
            <a:r>
              <a:rPr lang="en-US" sz="1200" kern="1200" baseline="0" dirty="0" smtClean="0">
                <a:solidFill>
                  <a:schemeClr val="tx1"/>
                </a:solidFill>
                <a:effectLst/>
                <a:latin typeface="+mn-lt"/>
                <a:ea typeface="+mn-ea"/>
                <a:cs typeface="+mn-cs"/>
              </a:rPr>
              <a:t> them </a:t>
            </a:r>
            <a:r>
              <a:rPr lang="en-US" sz="1200" kern="1200" dirty="0" smtClean="0">
                <a:solidFill>
                  <a:schemeClr val="tx1"/>
                </a:solidFill>
                <a:effectLst/>
                <a:latin typeface="+mn-lt"/>
                <a:ea typeface="+mn-ea"/>
                <a:cs typeface="+mn-cs"/>
              </a:rPr>
              <a:t>dirty; takes things that are pure</a:t>
            </a:r>
            <a:r>
              <a:rPr lang="en-US" sz="1200" kern="1200" baseline="0" dirty="0" smtClean="0">
                <a:solidFill>
                  <a:schemeClr val="tx1"/>
                </a:solidFill>
                <a:effectLst/>
                <a:latin typeface="+mn-lt"/>
                <a:ea typeface="+mn-ea"/>
                <a:cs typeface="+mn-cs"/>
              </a:rPr>
              <a:t> and makes them </a:t>
            </a:r>
            <a:r>
              <a:rPr lang="en-US" sz="1200" kern="1200" dirty="0" smtClean="0">
                <a:solidFill>
                  <a:schemeClr val="tx1"/>
                </a:solidFill>
                <a:effectLst/>
                <a:latin typeface="+mn-lt"/>
                <a:ea typeface="+mn-ea"/>
                <a:cs typeface="+mn-cs"/>
              </a:rPr>
              <a:t>impure; takes things that are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beautiful</a:t>
            </a:r>
            <a:r>
              <a:rPr lang="en-US" sz="1200" kern="1200" baseline="0" dirty="0" smtClean="0">
                <a:solidFill>
                  <a:schemeClr val="tx1"/>
                </a:solidFill>
                <a:effectLst/>
                <a:latin typeface="+mn-lt"/>
                <a:ea typeface="+mn-ea"/>
                <a:cs typeface="+mn-cs"/>
              </a:rPr>
              <a:t> and makes them </a:t>
            </a:r>
            <a:r>
              <a:rPr lang="en-US" sz="1200" kern="1200" dirty="0" smtClean="0">
                <a:solidFill>
                  <a:schemeClr val="tx1"/>
                </a:solidFill>
                <a:effectLst/>
                <a:latin typeface="+mn-lt"/>
                <a:ea typeface="+mn-ea"/>
                <a:cs typeface="+mn-cs"/>
              </a:rPr>
              <a:t>ugly.</a:t>
            </a:r>
            <a:r>
              <a:rPr lang="en-US" sz="1200" kern="1200" baseline="0" dirty="0" smtClean="0">
                <a:solidFill>
                  <a:schemeClr val="tx1"/>
                </a:solidFill>
                <a:effectLst/>
                <a:latin typeface="+mn-lt"/>
                <a:ea typeface="+mn-ea"/>
                <a:cs typeface="+mn-cs"/>
              </a:rPr>
              <a:t> Things in this life that are intended to be a blessing like the m</a:t>
            </a:r>
            <a:r>
              <a:rPr lang="en-US" sz="1200" kern="1200" dirty="0" smtClean="0">
                <a:solidFill>
                  <a:schemeClr val="tx1"/>
                </a:solidFill>
                <a:effectLst/>
                <a:latin typeface="+mn-lt"/>
                <a:ea typeface="+mn-ea"/>
                <a:cs typeface="+mn-cs"/>
              </a:rPr>
              <a:t>arriage relationship, the local church relationship, friendships, sin gets in</a:t>
            </a:r>
            <a:r>
              <a:rPr lang="en-US" sz="1200" kern="1200" baseline="0" dirty="0" smtClean="0">
                <a:solidFill>
                  <a:schemeClr val="tx1"/>
                </a:solidFill>
                <a:effectLst/>
                <a:latin typeface="+mn-lt"/>
                <a:ea typeface="+mn-ea"/>
                <a:cs typeface="+mn-cs"/>
              </a:rPr>
              <a:t> these relationships and turns them </a:t>
            </a:r>
            <a:r>
              <a:rPr lang="en-US" sz="1200" kern="1200" dirty="0" smtClean="0">
                <a:solidFill>
                  <a:schemeClr val="tx1"/>
                </a:solidFill>
                <a:effectLst/>
                <a:latin typeface="+mn-lt"/>
                <a:ea typeface="+mn-ea"/>
                <a:cs typeface="+mn-cs"/>
              </a:rPr>
              <a:t>ugly.</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The </a:t>
            </a:r>
            <a:r>
              <a:rPr lang="en-US" sz="1200" kern="1200" baseline="0" dirty="0" smtClean="0">
                <a:solidFill>
                  <a:schemeClr val="tx1"/>
                </a:solidFill>
                <a:effectLst/>
                <a:latin typeface="+mn-lt"/>
                <a:ea typeface="+mn-ea"/>
                <a:cs typeface="+mn-cs"/>
              </a:rPr>
              <a:t>priests were supposed to </a:t>
            </a:r>
            <a:r>
              <a:rPr lang="en-US" sz="1200" kern="1200" baseline="0" dirty="0" smtClean="0">
                <a:solidFill>
                  <a:schemeClr val="tx1"/>
                </a:solidFill>
                <a:effectLst/>
                <a:latin typeface="+mn-lt"/>
                <a:ea typeface="+mn-ea"/>
                <a:cs typeface="+mn-cs"/>
              </a:rPr>
              <a:t>represent </a:t>
            </a:r>
            <a:r>
              <a:rPr lang="en-US" sz="1200" kern="1200" baseline="0" dirty="0" smtClean="0">
                <a:solidFill>
                  <a:schemeClr val="tx1"/>
                </a:solidFill>
                <a:effectLst/>
                <a:latin typeface="+mn-lt"/>
                <a:ea typeface="+mn-ea"/>
                <a:cs typeface="+mn-cs"/>
              </a:rPr>
              <a:t>a distinction between the profane and the </a:t>
            </a:r>
            <a:r>
              <a:rPr lang="en-US" sz="1200" kern="1200" baseline="0" dirty="0" smtClean="0">
                <a:solidFill>
                  <a:schemeClr val="tx1"/>
                </a:solidFill>
                <a:effectLst/>
                <a:latin typeface="+mn-lt"/>
                <a:ea typeface="+mn-ea"/>
                <a:cs typeface="+mn-cs"/>
              </a:rPr>
              <a:t>holy, but </a:t>
            </a:r>
            <a:r>
              <a:rPr lang="en-US" sz="1200" kern="1200" baseline="0" dirty="0" smtClean="0">
                <a:solidFill>
                  <a:schemeClr val="tx1"/>
                </a:solidFill>
                <a:effectLst/>
                <a:latin typeface="+mn-lt"/>
                <a:ea typeface="+mn-ea"/>
                <a:cs typeface="+mn-cs"/>
              </a:rPr>
              <a:t>u</a:t>
            </a:r>
            <a:r>
              <a:rPr lang="en-US" sz="1200" kern="1200" dirty="0" smtClean="0">
                <a:solidFill>
                  <a:schemeClr val="tx1"/>
                </a:solidFill>
                <a:effectLst/>
                <a:latin typeface="+mn-lt"/>
                <a:ea typeface="+mn-ea"/>
                <a:cs typeface="+mn-cs"/>
              </a:rPr>
              <a:t>nder this system, </a:t>
            </a:r>
            <a:r>
              <a:rPr lang="en-US" sz="1200" kern="1200" baseline="0" dirty="0" smtClean="0">
                <a:solidFill>
                  <a:schemeClr val="tx1"/>
                </a:solidFill>
                <a:effectLst/>
                <a:latin typeface="+mn-lt"/>
                <a:ea typeface="+mn-ea"/>
                <a:cs typeface="+mn-cs"/>
              </a:rPr>
              <a:t>the priests became perpetual reminders of the consequences of sin. T</a:t>
            </a:r>
            <a:r>
              <a:rPr lang="en-US" sz="1200" kern="1200" dirty="0" smtClean="0">
                <a:solidFill>
                  <a:schemeClr val="tx1"/>
                </a:solidFill>
                <a:effectLst/>
                <a:latin typeface="+mn-lt"/>
                <a:ea typeface="+mn-ea"/>
                <a:cs typeface="+mn-cs"/>
              </a:rPr>
              <a:t>he Israelites should</a:t>
            </a:r>
            <a:r>
              <a:rPr lang="en-US" sz="1200" kern="1200" baseline="0" dirty="0" smtClean="0">
                <a:solidFill>
                  <a:schemeClr val="tx1"/>
                </a:solidFill>
                <a:effectLst/>
                <a:latin typeface="+mn-lt"/>
                <a:ea typeface="+mn-ea"/>
                <a:cs typeface="+mn-cs"/>
              </a:rPr>
              <a:t> have seen their sin </a:t>
            </a:r>
            <a:r>
              <a:rPr lang="en-US" sz="1200" kern="1200" dirty="0" smtClean="0">
                <a:solidFill>
                  <a:schemeClr val="tx1"/>
                </a:solidFill>
                <a:effectLst/>
                <a:latin typeface="+mn-lt"/>
                <a:ea typeface="+mn-ea"/>
                <a:cs typeface="+mn-cs"/>
              </a:rPr>
              <a:t>as a heinous thing because of how much the blood required to atone for it tainted everything around them</a:t>
            </a:r>
            <a:r>
              <a:rPr lang="en-US" sz="1200" kern="1200" baseline="0" dirty="0" smtClean="0">
                <a:solidFill>
                  <a:schemeClr val="tx1"/>
                </a:solidFill>
                <a:effectLst/>
                <a:latin typeface="+mn-lt"/>
                <a:ea typeface="+mn-ea"/>
                <a:cs typeface="+mn-cs"/>
              </a:rPr>
              <a:t>, including that which was to be distinct and holy. </a:t>
            </a:r>
            <a:endParaRPr lang="en-US" u="none" dirty="0" smtClean="0"/>
          </a:p>
        </p:txBody>
      </p:sp>
      <p:sp>
        <p:nvSpPr>
          <p:cNvPr id="4" name="Slide Number Placeholder 3"/>
          <p:cNvSpPr>
            <a:spLocks noGrp="1"/>
          </p:cNvSpPr>
          <p:nvPr>
            <p:ph type="sldNum" sz="quarter" idx="10"/>
          </p:nvPr>
        </p:nvSpPr>
        <p:spPr/>
        <p:txBody>
          <a:bodyPr/>
          <a:lstStyle/>
          <a:p>
            <a:fld id="{32DF6E1C-0E79-4206-9E2F-EA1DFC8C0692}" type="slidenum">
              <a:rPr lang="en-US" smtClean="0"/>
              <a:t>7</a:t>
            </a:fld>
            <a:endParaRPr lang="en-US"/>
          </a:p>
        </p:txBody>
      </p:sp>
    </p:spTree>
    <p:extLst>
      <p:ext uri="{BB962C8B-B14F-4D97-AF65-F5344CB8AC3E}">
        <p14:creationId xmlns:p14="http://schemas.microsoft.com/office/powerpoint/2010/main" val="4041253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altar also housed the fire. Lev 9:24 tells us that this fire originated from God Himself and according to Lev 6:13, it was to never go out. </a:t>
            </a:r>
            <a:r>
              <a:rPr lang="en-US" baseline="0" dirty="0" smtClean="0"/>
              <a:t>And so the fact that </a:t>
            </a:r>
            <a:r>
              <a:rPr lang="en-US" baseline="0" dirty="0" smtClean="0"/>
              <a:t>it began with God would have been an additional reminder to Israel of God’s atoning power and that as long as this fire burned, the covenant would continue and atonement would be available for the people, which made the ordinance of sacrifice efficacious. And you’ll remember that when Solomon’s temple replaced the tabernacle, 1 </a:t>
            </a:r>
            <a:r>
              <a:rPr lang="en-US" baseline="0" dirty="0" smtClean="0"/>
              <a:t>Chron </a:t>
            </a:r>
            <a:r>
              <a:rPr lang="en-US" baseline="0" dirty="0" smtClean="0"/>
              <a:t>7:1 tells us that God once again lit the fire from the altar.</a:t>
            </a:r>
          </a:p>
          <a:p>
            <a:endParaRPr lang="en-US" baseline="0" dirty="0" smtClean="0"/>
          </a:p>
          <a:p>
            <a:r>
              <a:rPr lang="en-US" baseline="0" dirty="0" smtClean="0"/>
              <a:t>It was also a reminder of God’s presence. Prior to this, God had appeared to Moses in a </a:t>
            </a:r>
            <a:r>
              <a:rPr lang="en-US" u="sng" baseline="0" dirty="0" smtClean="0"/>
              <a:t>burning</a:t>
            </a:r>
            <a:r>
              <a:rPr lang="en-US" baseline="0" dirty="0" smtClean="0"/>
              <a:t> bush (Ex 3:2), He had led the people as a cloud by day and a </a:t>
            </a:r>
            <a:r>
              <a:rPr lang="en-US" u="sng" baseline="0" dirty="0" smtClean="0"/>
              <a:t>fire</a:t>
            </a:r>
            <a:r>
              <a:rPr lang="en-US" baseline="0" dirty="0" smtClean="0"/>
              <a:t> by night (Ex 13:21-22), He had appeared at the top of Mt. Sinai as a blazing </a:t>
            </a:r>
            <a:r>
              <a:rPr lang="en-US" u="sng" baseline="0" dirty="0" smtClean="0"/>
              <a:t>fire</a:t>
            </a:r>
            <a:r>
              <a:rPr lang="en-US" baseline="0" dirty="0" smtClean="0"/>
              <a:t> (Ex 19:18), and He is referred to in Deut 4:24 as a consuming </a:t>
            </a:r>
            <a:r>
              <a:rPr lang="en-US" u="sng" baseline="0" dirty="0" smtClean="0"/>
              <a:t>fire</a:t>
            </a:r>
            <a:r>
              <a:rPr lang="en-US" baseline="0" dirty="0" smtClean="0"/>
              <a:t>.</a:t>
            </a:r>
          </a:p>
          <a:p>
            <a:endParaRPr lang="en-US" baseline="0" dirty="0" smtClean="0"/>
          </a:p>
          <a:p>
            <a:r>
              <a:rPr lang="en-US" baseline="0" dirty="0" smtClean="0"/>
              <a:t>In the bible fire typically symbolized two things:</a:t>
            </a:r>
          </a:p>
          <a:p>
            <a:endParaRPr lang="en-US" baseline="0" dirty="0" smtClean="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Purifying action – Fire destroys that which is perishable and corrupt, but it purifies that which has an imperishable </a:t>
            </a:r>
            <a:r>
              <a:rPr lang="en-US" i="0" baseline="0" dirty="0" smtClean="0"/>
              <a:t>portion with it. </a:t>
            </a:r>
            <a:r>
              <a:rPr lang="en-US" b="1" i="0" baseline="0" dirty="0" smtClean="0"/>
              <a:t>1 Cor 3:13</a:t>
            </a:r>
            <a:r>
              <a:rPr lang="en-US" i="0" baseline="0" dirty="0" smtClean="0"/>
              <a:t> – “</a:t>
            </a:r>
            <a:r>
              <a:rPr lang="en-US" i="0" dirty="0" smtClean="0"/>
              <a:t>each man’s work will become evident; for the day will show it because it is to be revealed with fire, and the fire itself will test</a:t>
            </a:r>
            <a:r>
              <a:rPr lang="en-US" i="0" baseline="0" dirty="0" smtClean="0"/>
              <a:t> </a:t>
            </a:r>
            <a:r>
              <a:rPr lang="en-US" i="0" dirty="0" smtClean="0"/>
              <a:t>the quality of each man’s work.</a:t>
            </a:r>
            <a:r>
              <a:rPr lang="en-US" sz="1200" i="0" dirty="0" smtClean="0"/>
              <a:t>”</a:t>
            </a:r>
            <a:r>
              <a:rPr lang="en-US" sz="1200" i="0" baseline="0" dirty="0" smtClean="0"/>
              <a:t> </a:t>
            </a:r>
            <a:r>
              <a:rPr lang="en-US" sz="1200" b="1" i="0" baseline="0" dirty="0" smtClean="0"/>
              <a:t>1 Pet 1:7</a:t>
            </a:r>
            <a:r>
              <a:rPr lang="en-US" sz="1200" i="0" baseline="0" dirty="0" smtClean="0"/>
              <a:t> – “</a:t>
            </a:r>
            <a:r>
              <a:rPr lang="en-US" i="0" dirty="0" smtClean="0"/>
              <a:t>so that the</a:t>
            </a:r>
            <a:r>
              <a:rPr lang="en-US" i="0" baseline="0" dirty="0" smtClean="0"/>
              <a:t> </a:t>
            </a:r>
            <a:r>
              <a:rPr lang="en-US" i="0" dirty="0" smtClean="0"/>
              <a:t>proof of your faith, being more precious than gold which</a:t>
            </a:r>
            <a:r>
              <a:rPr lang="en-US" i="0" baseline="0" dirty="0" smtClean="0"/>
              <a:t> </a:t>
            </a:r>
            <a:r>
              <a:rPr lang="en-US" i="0" dirty="0" smtClean="0"/>
              <a:t>is perishable, even though tested by fire, may be found to result in praise and glory and honor at the revelation of Jesus Christ</a:t>
            </a:r>
            <a:r>
              <a:rPr lang="en-US" sz="1200" i="0" baseline="0" dirty="0" smtClean="0"/>
              <a:t>”. With the sacrifices, the fire burned that which was corruptible, but the incorruptible nature of it (the innocence of the animal, etc.) was a soothing aroma to God. Even the ashes left behind were holy and to be disposed of in a holy place. </a:t>
            </a:r>
            <a:endParaRPr lang="en-US" i="0" baseline="0" dirty="0" smtClean="0"/>
          </a:p>
          <a:p>
            <a:pPr marL="228600" indent="-228600">
              <a:buAutoNum type="arabicPeriod"/>
            </a:pPr>
            <a:endParaRPr lang="en-US" baseline="0" dirty="0" smtClean="0"/>
          </a:p>
          <a:p>
            <a:pPr marL="228600" indent="-228600">
              <a:buAutoNum type="arabicPeriod"/>
            </a:pPr>
            <a:r>
              <a:rPr lang="en-US" baseline="0" dirty="0" smtClean="0"/>
              <a:t>Divine displeasure – Fire also is a tool of God’s divine displeasure, employed in numerous places in scripture. </a:t>
            </a:r>
            <a:r>
              <a:rPr lang="en-US" sz="1200" b="1" dirty="0" smtClean="0">
                <a:latin typeface="Rockwell" panose="02060603020205020403" pitchFamily="18" charset="0"/>
              </a:rPr>
              <a:t>Lev 10:2</a:t>
            </a:r>
            <a:r>
              <a:rPr lang="en-US" sz="1200" dirty="0" smtClean="0">
                <a:latin typeface="Rockwell" panose="02060603020205020403" pitchFamily="18" charset="0"/>
              </a:rPr>
              <a:t> – “And fire came out from the presence of the </a:t>
            </a:r>
            <a:r>
              <a:rPr lang="en-US" sz="1200" cap="small" dirty="0" smtClean="0">
                <a:latin typeface="Rockwell" panose="02060603020205020403" pitchFamily="18" charset="0"/>
              </a:rPr>
              <a:t>Lord</a:t>
            </a:r>
            <a:r>
              <a:rPr lang="en-US" sz="1200" dirty="0" smtClean="0">
                <a:latin typeface="Rockwell" panose="02060603020205020403" pitchFamily="18" charset="0"/>
              </a:rPr>
              <a:t> and consumed them, and they died before the </a:t>
            </a:r>
            <a:r>
              <a:rPr lang="en-US" sz="1200" cap="small" dirty="0" smtClean="0">
                <a:latin typeface="Rockwell" panose="02060603020205020403" pitchFamily="18" charset="0"/>
              </a:rPr>
              <a:t>Lord</a:t>
            </a:r>
            <a:r>
              <a:rPr lang="en-US" sz="1200" dirty="0" smtClean="0">
                <a:latin typeface="Rockwell" panose="02060603020205020403" pitchFamily="18" charset="0"/>
              </a:rPr>
              <a:t>.”</a:t>
            </a:r>
            <a:endParaRPr lang="en-US" baseline="0" dirty="0" smtClean="0"/>
          </a:p>
          <a:p>
            <a:pPr marL="0" indent="0">
              <a:buNone/>
            </a:pPr>
            <a:endParaRPr lang="en-US" baseline="0" dirty="0" smtClean="0"/>
          </a:p>
          <a:p>
            <a:pPr marL="0" indent="0">
              <a:buNone/>
            </a:pPr>
            <a:r>
              <a:rPr lang="en-US" baseline="0" dirty="0" smtClean="0"/>
              <a:t>Both of these symbols appear to be employed here: judgment and purification…as well as the cross.</a:t>
            </a:r>
            <a:endParaRPr lang="en-US" dirty="0" smtClean="0"/>
          </a:p>
        </p:txBody>
      </p:sp>
      <p:sp>
        <p:nvSpPr>
          <p:cNvPr id="4" name="Slide Number Placeholder 3"/>
          <p:cNvSpPr>
            <a:spLocks noGrp="1"/>
          </p:cNvSpPr>
          <p:nvPr>
            <p:ph type="sldNum" sz="quarter" idx="10"/>
          </p:nvPr>
        </p:nvSpPr>
        <p:spPr/>
        <p:txBody>
          <a:bodyPr/>
          <a:lstStyle/>
          <a:p>
            <a:fld id="{32DF6E1C-0E79-4206-9E2F-EA1DFC8C0692}" type="slidenum">
              <a:rPr lang="en-US" smtClean="0"/>
              <a:t>8</a:t>
            </a:fld>
            <a:endParaRPr lang="en-US"/>
          </a:p>
        </p:txBody>
      </p:sp>
    </p:spTree>
    <p:extLst>
      <p:ext uri="{BB962C8B-B14F-4D97-AF65-F5344CB8AC3E}">
        <p14:creationId xmlns:p14="http://schemas.microsoft.com/office/powerpoint/2010/main" val="1667446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before the animal was slain,</a:t>
            </a:r>
            <a:r>
              <a:rPr lang="en-US" baseline="0" dirty="0" smtClean="0"/>
              <a:t> the offerer would place his hands on the animal’s head. This symbolized one of two things, depending on </a:t>
            </a:r>
            <a:r>
              <a:rPr lang="en-US" baseline="0" dirty="0" smtClean="0"/>
              <a:t>whether it was one of the obligatory offerings or a voluntary offering.</a:t>
            </a:r>
            <a:endParaRPr lang="en-US" baseline="0" dirty="0" smtClean="0"/>
          </a:p>
          <a:p>
            <a:endParaRPr lang="en-US" baseline="0" dirty="0" smtClean="0"/>
          </a:p>
          <a:p>
            <a:r>
              <a:rPr lang="en-US" sz="1200" kern="1200" dirty="0" smtClean="0">
                <a:solidFill>
                  <a:schemeClr val="tx1"/>
                </a:solidFill>
                <a:effectLst/>
                <a:latin typeface="+mn-lt"/>
                <a:ea typeface="+mn-ea"/>
                <a:cs typeface="+mn-cs"/>
              </a:rPr>
              <a:t>If the offering was obligatory, the offerer placed his hands on the animal’s head w/a confession of his sins (Lev 16:21). This </a:t>
            </a:r>
            <a:r>
              <a:rPr lang="en-US" sz="1200" kern="1200" dirty="0" smtClean="0">
                <a:solidFill>
                  <a:schemeClr val="tx1"/>
                </a:solidFill>
                <a:effectLst/>
                <a:latin typeface="+mn-lt"/>
                <a:ea typeface="+mn-ea"/>
                <a:cs typeface="+mn-cs"/>
              </a:rPr>
              <a:t>action symbolically </a:t>
            </a:r>
            <a:r>
              <a:rPr lang="en-US" sz="1200" kern="1200" dirty="0" smtClean="0">
                <a:solidFill>
                  <a:schemeClr val="tx1"/>
                </a:solidFill>
                <a:effectLst/>
                <a:latin typeface="+mn-lt"/>
                <a:ea typeface="+mn-ea"/>
                <a:cs typeface="+mn-cs"/>
              </a:rPr>
              <a:t>imputed his sins to the animal. The animal then became a substitutionary atonement for the offerer where it was then killed by the offerer in his place because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wages of sin is death”. </a:t>
            </a:r>
            <a:r>
              <a:rPr lang="en-US" sz="1200" kern="1200" dirty="0" smtClean="0">
                <a:solidFill>
                  <a:schemeClr val="tx1"/>
                </a:solidFill>
                <a:effectLst/>
                <a:latin typeface="+mn-lt"/>
                <a:ea typeface="+mn-ea"/>
                <a:cs typeface="+mn-cs"/>
              </a:rPr>
              <a:t>And this </a:t>
            </a:r>
            <a:r>
              <a:rPr lang="en-US" sz="1200" kern="1200" dirty="0" smtClean="0">
                <a:solidFill>
                  <a:schemeClr val="tx1"/>
                </a:solidFill>
                <a:effectLst/>
                <a:latin typeface="+mn-lt"/>
                <a:ea typeface="+mn-ea"/>
                <a:cs typeface="+mn-cs"/>
              </a:rPr>
              <a:t>process</a:t>
            </a:r>
            <a:r>
              <a:rPr lang="en-US" sz="1200" kern="1200" baseline="0" dirty="0" smtClean="0">
                <a:solidFill>
                  <a:schemeClr val="tx1"/>
                </a:solidFill>
                <a:effectLst/>
                <a:latin typeface="+mn-lt"/>
                <a:ea typeface="+mn-ea"/>
                <a:cs typeface="+mn-cs"/>
              </a:rPr>
              <a:t> was designed by the Lord to stress the </a:t>
            </a:r>
            <a:r>
              <a:rPr lang="en-US" sz="1200" kern="1200" dirty="0" smtClean="0">
                <a:solidFill>
                  <a:schemeClr val="tx1"/>
                </a:solidFill>
                <a:effectLst/>
                <a:latin typeface="+mn-lt"/>
                <a:ea typeface="+mn-ea"/>
                <a:cs typeface="+mn-cs"/>
              </a:rPr>
              <a:t>vicarious nature of the work through which man’s sins are forgiven.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But if </a:t>
            </a:r>
            <a:r>
              <a:rPr lang="en-US" sz="1200" kern="1200" dirty="0" smtClean="0">
                <a:solidFill>
                  <a:schemeClr val="tx1"/>
                </a:solidFill>
                <a:effectLst/>
                <a:latin typeface="+mn-lt"/>
                <a:ea typeface="+mn-ea"/>
                <a:cs typeface="+mn-cs"/>
              </a:rPr>
              <a:t>the offering was voluntary</a:t>
            </a:r>
            <a:r>
              <a:rPr lang="en-US" sz="1200" kern="1200" dirty="0" smtClean="0">
                <a:solidFill>
                  <a:schemeClr val="tx1"/>
                </a:solidFill>
                <a:effectLst/>
                <a:latin typeface="+mn-lt"/>
                <a:ea typeface="+mn-ea"/>
                <a:cs typeface="+mn-cs"/>
              </a:rPr>
              <a:t>, meaning an individual burnt</a:t>
            </a:r>
            <a:r>
              <a:rPr lang="en-US" sz="1200" kern="1200" baseline="0" dirty="0" smtClean="0">
                <a:solidFill>
                  <a:schemeClr val="tx1"/>
                </a:solidFill>
                <a:effectLst/>
                <a:latin typeface="+mn-lt"/>
                <a:ea typeface="+mn-ea"/>
                <a:cs typeface="+mn-cs"/>
              </a:rPr>
              <a:t> or peace offering, it made atonement, but</a:t>
            </a:r>
            <a:r>
              <a:rPr lang="en-US" sz="1200" kern="1200" dirty="0" smtClean="0">
                <a:solidFill>
                  <a:schemeClr val="tx1"/>
                </a:solidFill>
                <a:effectLst/>
                <a:latin typeface="+mn-lt"/>
                <a:ea typeface="+mn-ea"/>
                <a:cs typeface="+mn-cs"/>
              </a:rPr>
              <a:t> he </a:t>
            </a:r>
            <a:r>
              <a:rPr lang="en-US" sz="1200" kern="1200" dirty="0" smtClean="0">
                <a:solidFill>
                  <a:schemeClr val="tx1"/>
                </a:solidFill>
                <a:effectLst/>
                <a:latin typeface="+mn-lt"/>
                <a:ea typeface="+mn-ea"/>
                <a:cs typeface="+mn-cs"/>
              </a:rPr>
              <a:t>placed his </a:t>
            </a:r>
            <a:r>
              <a:rPr lang="en-US" sz="1200" kern="1200" dirty="0" smtClean="0">
                <a:solidFill>
                  <a:schemeClr val="tx1"/>
                </a:solidFill>
                <a:effectLst/>
                <a:latin typeface="+mn-lt"/>
                <a:ea typeface="+mn-ea"/>
                <a:cs typeface="+mn-cs"/>
              </a:rPr>
              <a:t>hands on </a:t>
            </a:r>
            <a:r>
              <a:rPr lang="en-US" sz="1200" kern="1200" dirty="0" smtClean="0">
                <a:solidFill>
                  <a:schemeClr val="tx1"/>
                </a:solidFill>
                <a:effectLst/>
                <a:latin typeface="+mn-lt"/>
                <a:ea typeface="+mn-ea"/>
                <a:cs typeface="+mn-cs"/>
              </a:rPr>
              <a:t>the animal’s head as</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more of an </a:t>
            </a:r>
            <a:r>
              <a:rPr lang="en-US" sz="1200" kern="1200" baseline="0" dirty="0" smtClean="0">
                <a:solidFill>
                  <a:schemeClr val="tx1"/>
                </a:solidFill>
                <a:effectLst/>
                <a:latin typeface="+mn-lt"/>
                <a:ea typeface="+mn-ea"/>
                <a:cs typeface="+mn-cs"/>
              </a:rPr>
              <a:t>expression of devotion (Lev 7:11-13). This </a:t>
            </a:r>
            <a:r>
              <a:rPr lang="en-US" sz="1200" kern="1200" dirty="0" smtClean="0">
                <a:solidFill>
                  <a:schemeClr val="tx1"/>
                </a:solidFill>
                <a:effectLst/>
                <a:latin typeface="+mn-lt"/>
                <a:ea typeface="+mn-ea"/>
                <a:cs typeface="+mn-cs"/>
              </a:rPr>
              <a:t>probably symbolized the transfer of the feelings of his heart that compelled him to bring this gift</a:t>
            </a:r>
            <a:r>
              <a:rPr lang="en-US" sz="1200" kern="1200" baseline="0" dirty="0" smtClean="0">
                <a:solidFill>
                  <a:schemeClr val="tx1"/>
                </a:solidFill>
                <a:effectLst/>
                <a:latin typeface="+mn-lt"/>
                <a:ea typeface="+mn-ea"/>
                <a:cs typeface="+mn-cs"/>
              </a:rPr>
              <a:t> as if to say, </a:t>
            </a:r>
            <a:r>
              <a:rPr lang="en-US" sz="1200" kern="1200" dirty="0" smtClean="0">
                <a:solidFill>
                  <a:schemeClr val="tx1"/>
                </a:solidFill>
                <a:effectLst/>
                <a:latin typeface="+mn-lt"/>
                <a:ea typeface="+mn-ea"/>
                <a:cs typeface="+mn-cs"/>
              </a:rPr>
              <a:t>“This is my property which I now devote to God.”</a:t>
            </a:r>
            <a:r>
              <a:rPr lang="en-US" sz="1200" kern="1200" baseline="0" dirty="0" smtClean="0">
                <a:solidFill>
                  <a:schemeClr val="tx1"/>
                </a:solidFill>
                <a:effectLst/>
                <a:latin typeface="+mn-lt"/>
                <a:ea typeface="+mn-ea"/>
                <a:cs typeface="+mn-cs"/>
              </a:rPr>
              <a:t> The offerer was transferring the </a:t>
            </a:r>
            <a:r>
              <a:rPr lang="en-US" sz="1200" kern="1200" dirty="0" smtClean="0">
                <a:solidFill>
                  <a:schemeClr val="tx1"/>
                </a:solidFill>
                <a:effectLst/>
                <a:latin typeface="+mn-lt"/>
                <a:ea typeface="+mn-ea"/>
                <a:cs typeface="+mn-cs"/>
              </a:rPr>
              <a:t>feelings which influenced him to perform this act of dedication to the Lord. </a:t>
            </a:r>
            <a:r>
              <a:rPr lang="en-US" sz="1200" kern="1200" dirty="0" smtClean="0">
                <a:solidFill>
                  <a:schemeClr val="tx1"/>
                </a:solidFill>
                <a:effectLst/>
                <a:latin typeface="+mn-lt"/>
                <a:ea typeface="+mn-ea"/>
                <a:cs typeface="+mn-cs"/>
              </a:rPr>
              <a:t>And by </a:t>
            </a:r>
            <a:r>
              <a:rPr lang="en-US" sz="1200" kern="1200" dirty="0" smtClean="0">
                <a:solidFill>
                  <a:schemeClr val="tx1"/>
                </a:solidFill>
                <a:effectLst/>
                <a:latin typeface="+mn-lt"/>
                <a:ea typeface="+mn-ea"/>
                <a:cs typeface="+mn-cs"/>
              </a:rPr>
              <a:t>doing this, the offerer demonstrated total self-surrender to the will of God. This is what made the offering a sweet savor to God. Just as the delightful smell and taste of a good meal satisfies a hungry man, the life of the offerer, willingly submissive and obedient, brings God satisfaction. We’ll dissect</a:t>
            </a:r>
            <a:r>
              <a:rPr lang="en-US" sz="1200" kern="1200" baseline="0" dirty="0" smtClean="0">
                <a:solidFill>
                  <a:schemeClr val="tx1"/>
                </a:solidFill>
                <a:effectLst/>
                <a:latin typeface="+mn-lt"/>
                <a:ea typeface="+mn-ea"/>
                <a:cs typeface="+mn-cs"/>
              </a:rPr>
              <a:t> this point more next week.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Ultimately, whichever offering, the idea was the same: the identification of the offerer with the </a:t>
            </a:r>
            <a:r>
              <a:rPr lang="en-US" sz="1200" kern="1200" dirty="0" smtClean="0">
                <a:solidFill>
                  <a:schemeClr val="tx1"/>
                </a:solidFill>
                <a:effectLst/>
                <a:latin typeface="+mn-lt"/>
                <a:ea typeface="+mn-ea"/>
                <a:cs typeface="+mn-cs"/>
              </a:rPr>
              <a:t>animal being slain. </a:t>
            </a:r>
            <a:r>
              <a:rPr lang="en-US" sz="1200" kern="1200" dirty="0" smtClean="0">
                <a:solidFill>
                  <a:schemeClr val="tx1"/>
                </a:solidFill>
                <a:effectLst/>
                <a:latin typeface="+mn-lt"/>
                <a:ea typeface="+mn-ea"/>
                <a:cs typeface="+mn-cs"/>
              </a:rPr>
              <a:t>This same</a:t>
            </a:r>
            <a:r>
              <a:rPr lang="en-US" sz="1200" kern="1200" baseline="0" dirty="0" smtClean="0">
                <a:solidFill>
                  <a:schemeClr val="tx1"/>
                </a:solidFill>
                <a:effectLst/>
                <a:latin typeface="+mn-lt"/>
                <a:ea typeface="+mn-ea"/>
                <a:cs typeface="+mn-cs"/>
              </a:rPr>
              <a:t> idea was expressed in the NT through the laying on of heads. The giver of those gifts was, in a way, identifying himself with the one he was imparting his gift to</a:t>
            </a:r>
            <a:r>
              <a:rPr lang="en-US" sz="1200" kern="1200" dirty="0" smtClean="0">
                <a:solidFill>
                  <a:schemeClr val="tx1"/>
                </a:solidFill>
                <a:effectLst/>
                <a:latin typeface="+mn-lt"/>
                <a:ea typeface="+mn-ea"/>
                <a:cs typeface="+mn-cs"/>
              </a:rPr>
              <a:t>. This is likely why Paul warned Timothy to take care he not lay hands on someone hastily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1 Tim 5:22) - the idea was not to be involved in their sin.</a:t>
            </a:r>
            <a:endParaRPr lang="en-US" dirty="0" smtClean="0"/>
          </a:p>
        </p:txBody>
      </p:sp>
      <p:sp>
        <p:nvSpPr>
          <p:cNvPr id="4" name="Slide Number Placeholder 3"/>
          <p:cNvSpPr>
            <a:spLocks noGrp="1"/>
          </p:cNvSpPr>
          <p:nvPr>
            <p:ph type="sldNum" sz="quarter" idx="10"/>
          </p:nvPr>
        </p:nvSpPr>
        <p:spPr/>
        <p:txBody>
          <a:bodyPr/>
          <a:lstStyle/>
          <a:p>
            <a:fld id="{32DF6E1C-0E79-4206-9E2F-EA1DFC8C0692}" type="slidenum">
              <a:rPr lang="en-US" smtClean="0"/>
              <a:t>9</a:t>
            </a:fld>
            <a:endParaRPr lang="en-US"/>
          </a:p>
        </p:txBody>
      </p:sp>
    </p:spTree>
    <p:extLst>
      <p:ext uri="{BB962C8B-B14F-4D97-AF65-F5344CB8AC3E}">
        <p14:creationId xmlns:p14="http://schemas.microsoft.com/office/powerpoint/2010/main" val="1484092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7066DC-4ED2-47FE-9C23-73EF1851543E}"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60E77-7A70-466C-AE6F-AE8097BD2E21}" type="slidenum">
              <a:rPr lang="en-US" smtClean="0"/>
              <a:t>‹#›</a:t>
            </a:fld>
            <a:endParaRPr lang="en-US"/>
          </a:p>
        </p:txBody>
      </p:sp>
    </p:spTree>
    <p:extLst>
      <p:ext uri="{BB962C8B-B14F-4D97-AF65-F5344CB8AC3E}">
        <p14:creationId xmlns:p14="http://schemas.microsoft.com/office/powerpoint/2010/main" val="1521408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7066DC-4ED2-47FE-9C23-73EF1851543E}"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60E77-7A70-466C-AE6F-AE8097BD2E21}" type="slidenum">
              <a:rPr lang="en-US" smtClean="0"/>
              <a:t>‹#›</a:t>
            </a:fld>
            <a:endParaRPr lang="en-US"/>
          </a:p>
        </p:txBody>
      </p:sp>
    </p:spTree>
    <p:extLst>
      <p:ext uri="{BB962C8B-B14F-4D97-AF65-F5344CB8AC3E}">
        <p14:creationId xmlns:p14="http://schemas.microsoft.com/office/powerpoint/2010/main" val="939809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7066DC-4ED2-47FE-9C23-73EF1851543E}"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60E77-7A70-466C-AE6F-AE8097BD2E21}" type="slidenum">
              <a:rPr lang="en-US" smtClean="0"/>
              <a:t>‹#›</a:t>
            </a:fld>
            <a:endParaRPr lang="en-US"/>
          </a:p>
        </p:txBody>
      </p:sp>
    </p:spTree>
    <p:extLst>
      <p:ext uri="{BB962C8B-B14F-4D97-AF65-F5344CB8AC3E}">
        <p14:creationId xmlns:p14="http://schemas.microsoft.com/office/powerpoint/2010/main" val="3425400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7066DC-4ED2-47FE-9C23-73EF1851543E}"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60E77-7A70-466C-AE6F-AE8097BD2E21}" type="slidenum">
              <a:rPr lang="en-US" smtClean="0"/>
              <a:t>‹#›</a:t>
            </a:fld>
            <a:endParaRPr lang="en-US"/>
          </a:p>
        </p:txBody>
      </p:sp>
    </p:spTree>
    <p:extLst>
      <p:ext uri="{BB962C8B-B14F-4D97-AF65-F5344CB8AC3E}">
        <p14:creationId xmlns:p14="http://schemas.microsoft.com/office/powerpoint/2010/main" val="2187953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7066DC-4ED2-47FE-9C23-73EF1851543E}" type="datetimeFigureOut">
              <a:rPr lang="en-US" smtClean="0"/>
              <a:t>7/17/2019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E60E77-7A70-466C-AE6F-AE8097BD2E21}" type="slidenum">
              <a:rPr lang="en-US" smtClean="0"/>
              <a:t>‹#›</a:t>
            </a:fld>
            <a:endParaRPr lang="en-US"/>
          </a:p>
        </p:txBody>
      </p:sp>
    </p:spTree>
    <p:extLst>
      <p:ext uri="{BB962C8B-B14F-4D97-AF65-F5344CB8AC3E}">
        <p14:creationId xmlns:p14="http://schemas.microsoft.com/office/powerpoint/2010/main" val="773634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7066DC-4ED2-47FE-9C23-73EF1851543E}"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E60E77-7A70-466C-AE6F-AE8097BD2E21}" type="slidenum">
              <a:rPr lang="en-US" smtClean="0"/>
              <a:t>‹#›</a:t>
            </a:fld>
            <a:endParaRPr lang="en-US"/>
          </a:p>
        </p:txBody>
      </p:sp>
    </p:spTree>
    <p:extLst>
      <p:ext uri="{BB962C8B-B14F-4D97-AF65-F5344CB8AC3E}">
        <p14:creationId xmlns:p14="http://schemas.microsoft.com/office/powerpoint/2010/main" val="3160997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7066DC-4ED2-47FE-9C23-73EF1851543E}" type="datetimeFigureOut">
              <a:rPr lang="en-US" smtClean="0"/>
              <a:t>7/17/2019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E60E77-7A70-466C-AE6F-AE8097BD2E21}" type="slidenum">
              <a:rPr lang="en-US" smtClean="0"/>
              <a:t>‹#›</a:t>
            </a:fld>
            <a:endParaRPr lang="en-US"/>
          </a:p>
        </p:txBody>
      </p:sp>
    </p:spTree>
    <p:extLst>
      <p:ext uri="{BB962C8B-B14F-4D97-AF65-F5344CB8AC3E}">
        <p14:creationId xmlns:p14="http://schemas.microsoft.com/office/powerpoint/2010/main" val="2220955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7066DC-4ED2-47FE-9C23-73EF1851543E}" type="datetimeFigureOut">
              <a:rPr lang="en-US" smtClean="0"/>
              <a:t>7/17/2019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E60E77-7A70-466C-AE6F-AE8097BD2E21}" type="slidenum">
              <a:rPr lang="en-US" smtClean="0"/>
              <a:t>‹#›</a:t>
            </a:fld>
            <a:endParaRPr lang="en-US"/>
          </a:p>
        </p:txBody>
      </p:sp>
    </p:spTree>
    <p:extLst>
      <p:ext uri="{BB962C8B-B14F-4D97-AF65-F5344CB8AC3E}">
        <p14:creationId xmlns:p14="http://schemas.microsoft.com/office/powerpoint/2010/main" val="2019304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7066DC-4ED2-47FE-9C23-73EF1851543E}" type="datetimeFigureOut">
              <a:rPr lang="en-US" smtClean="0"/>
              <a:t>7/17/2019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E60E77-7A70-466C-AE6F-AE8097BD2E21}" type="slidenum">
              <a:rPr lang="en-US" smtClean="0"/>
              <a:t>‹#›</a:t>
            </a:fld>
            <a:endParaRPr lang="en-US"/>
          </a:p>
        </p:txBody>
      </p:sp>
    </p:spTree>
    <p:extLst>
      <p:ext uri="{BB962C8B-B14F-4D97-AF65-F5344CB8AC3E}">
        <p14:creationId xmlns:p14="http://schemas.microsoft.com/office/powerpoint/2010/main" val="336866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7066DC-4ED2-47FE-9C23-73EF1851543E}"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E60E77-7A70-466C-AE6F-AE8097BD2E21}" type="slidenum">
              <a:rPr lang="en-US" smtClean="0"/>
              <a:t>‹#›</a:t>
            </a:fld>
            <a:endParaRPr lang="en-US"/>
          </a:p>
        </p:txBody>
      </p:sp>
    </p:spTree>
    <p:extLst>
      <p:ext uri="{BB962C8B-B14F-4D97-AF65-F5344CB8AC3E}">
        <p14:creationId xmlns:p14="http://schemas.microsoft.com/office/powerpoint/2010/main" val="3676939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7066DC-4ED2-47FE-9C23-73EF1851543E}" type="datetimeFigureOut">
              <a:rPr lang="en-US" smtClean="0"/>
              <a:t>7/17/2019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E60E77-7A70-466C-AE6F-AE8097BD2E21}" type="slidenum">
              <a:rPr lang="en-US" smtClean="0"/>
              <a:t>‹#›</a:t>
            </a:fld>
            <a:endParaRPr lang="en-US"/>
          </a:p>
        </p:txBody>
      </p:sp>
    </p:spTree>
    <p:extLst>
      <p:ext uri="{BB962C8B-B14F-4D97-AF65-F5344CB8AC3E}">
        <p14:creationId xmlns:p14="http://schemas.microsoft.com/office/powerpoint/2010/main" val="1889850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066DC-4ED2-47FE-9C23-73EF1851543E}" type="datetimeFigureOut">
              <a:rPr lang="en-US" smtClean="0"/>
              <a:t>7/17/2019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60E77-7A70-466C-AE6F-AE8097BD2E21}" type="slidenum">
              <a:rPr lang="en-US" smtClean="0"/>
              <a:t>‹#›</a:t>
            </a:fld>
            <a:endParaRPr lang="en-US"/>
          </a:p>
        </p:txBody>
      </p:sp>
    </p:spTree>
    <p:extLst>
      <p:ext uri="{BB962C8B-B14F-4D97-AF65-F5344CB8AC3E}">
        <p14:creationId xmlns:p14="http://schemas.microsoft.com/office/powerpoint/2010/main" val="29833629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gif"/><Relationship Id="rId9"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0689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8000" u="sng" dirty="0" smtClean="0">
                <a:latin typeface="Rockwell" panose="02060603020205020403" pitchFamily="18" charset="0"/>
              </a:rPr>
              <a:t>The Blood</a:t>
            </a:r>
            <a:endParaRPr lang="en-US" sz="8000" u="sng" dirty="0">
              <a:latin typeface="Rockwell" panose="02060603020205020403" pitchFamily="18" charset="0"/>
            </a:endParaRPr>
          </a:p>
        </p:txBody>
      </p:sp>
      <p:sp>
        <p:nvSpPr>
          <p:cNvPr id="3" name="Content Placeholder 2"/>
          <p:cNvSpPr>
            <a:spLocks noGrp="1"/>
          </p:cNvSpPr>
          <p:nvPr>
            <p:ph idx="1"/>
          </p:nvPr>
        </p:nvSpPr>
        <p:spPr>
          <a:xfrm>
            <a:off x="4191000" y="1218883"/>
            <a:ext cx="4855113" cy="5532437"/>
          </a:xfrm>
          <a:ln w="28575">
            <a:solidFill>
              <a:schemeClr val="tx1"/>
            </a:solidFill>
          </a:ln>
        </p:spPr>
        <p:txBody>
          <a:bodyPr>
            <a:normAutofit lnSpcReduction="10000"/>
          </a:bodyPr>
          <a:lstStyle/>
          <a:p>
            <a:r>
              <a:rPr lang="en-US" b="1" dirty="0" smtClean="0">
                <a:latin typeface="Rockwell" panose="02060603020205020403" pitchFamily="18" charset="0"/>
              </a:rPr>
              <a:t>Lev 17:11</a:t>
            </a:r>
            <a:r>
              <a:rPr lang="en-US" dirty="0" smtClean="0">
                <a:latin typeface="Rockwell" panose="02060603020205020403" pitchFamily="18" charset="0"/>
              </a:rPr>
              <a:t> – “</a:t>
            </a:r>
            <a:r>
              <a:rPr lang="en-US" dirty="0">
                <a:latin typeface="Rockwell" panose="02060603020205020403" pitchFamily="18" charset="0"/>
              </a:rPr>
              <a:t>For </a:t>
            </a:r>
            <a:r>
              <a:rPr lang="en-US" dirty="0" smtClean="0">
                <a:latin typeface="Rockwell" panose="02060603020205020403" pitchFamily="18" charset="0"/>
              </a:rPr>
              <a:t>the life </a:t>
            </a:r>
            <a:r>
              <a:rPr lang="en-US" dirty="0">
                <a:latin typeface="Rockwell" panose="02060603020205020403" pitchFamily="18" charset="0"/>
              </a:rPr>
              <a:t>of the flesh is in </a:t>
            </a:r>
            <a:r>
              <a:rPr lang="en-US" dirty="0" smtClean="0">
                <a:latin typeface="Rockwell" panose="02060603020205020403" pitchFamily="18" charset="0"/>
              </a:rPr>
              <a:t>the blood, and </a:t>
            </a:r>
            <a:r>
              <a:rPr lang="en-US" dirty="0">
                <a:latin typeface="Rockwell" panose="02060603020205020403" pitchFamily="18" charset="0"/>
              </a:rPr>
              <a:t>I have given it to you on the altar to make atonement for your souls; for it is the blood by reason of </a:t>
            </a:r>
            <a:r>
              <a:rPr lang="en-US" dirty="0" smtClean="0">
                <a:latin typeface="Rockwell" panose="02060603020205020403" pitchFamily="18" charset="0"/>
              </a:rPr>
              <a:t>the life </a:t>
            </a:r>
            <a:r>
              <a:rPr lang="en-US" dirty="0">
                <a:latin typeface="Rockwell" panose="02060603020205020403" pitchFamily="18" charset="0"/>
              </a:rPr>
              <a:t>that makes atonement</a:t>
            </a:r>
            <a:r>
              <a:rPr lang="en-US" dirty="0" smtClean="0">
                <a:latin typeface="Rockwell" panose="02060603020205020403" pitchFamily="18" charset="0"/>
              </a:rPr>
              <a:t>.”</a:t>
            </a:r>
          </a:p>
          <a:p>
            <a:endParaRPr lang="en-US" sz="400" dirty="0" smtClean="0">
              <a:latin typeface="Rockwell" panose="02060603020205020403" pitchFamily="18" charset="0"/>
            </a:endParaRPr>
          </a:p>
          <a:p>
            <a:r>
              <a:rPr lang="en-US" b="1" dirty="0">
                <a:latin typeface="Rockwell" panose="02060603020205020403" pitchFamily="18" charset="0"/>
              </a:rPr>
              <a:t>Heb 9:22</a:t>
            </a:r>
            <a:r>
              <a:rPr lang="en-US" dirty="0">
                <a:latin typeface="Rockwell" panose="02060603020205020403" pitchFamily="18" charset="0"/>
              </a:rPr>
              <a:t> – “And according to </a:t>
            </a:r>
            <a:r>
              <a:rPr lang="en-US" dirty="0" smtClean="0">
                <a:latin typeface="Rockwell" panose="02060603020205020403" pitchFamily="18" charset="0"/>
              </a:rPr>
              <a:t>the Law</a:t>
            </a:r>
            <a:r>
              <a:rPr lang="en-US" dirty="0">
                <a:latin typeface="Rockwell" panose="02060603020205020403" pitchFamily="18" charset="0"/>
              </a:rPr>
              <a:t>, one may almost say, all things are cleansed with blood, and without shedding of blood there is no forgiveness.”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4395" r="4107"/>
          <a:stretch/>
        </p:blipFill>
        <p:spPr>
          <a:xfrm>
            <a:off x="2" y="1218883"/>
            <a:ext cx="4093112" cy="2774950"/>
          </a:xfrm>
          <a:prstGeom prst="rect">
            <a:avLst/>
          </a:prstGeom>
        </p:spPr>
      </p:pic>
      <p:pic>
        <p:nvPicPr>
          <p:cNvPr id="5" name="Picture 4"/>
          <p:cNvPicPr>
            <a:picLocks noChangeAspect="1"/>
          </p:cNvPicPr>
          <p:nvPr/>
        </p:nvPicPr>
        <p:blipFill>
          <a:blip r:embed="rId4"/>
          <a:stretch>
            <a:fillRect/>
          </a:stretch>
        </p:blipFill>
        <p:spPr>
          <a:xfrm>
            <a:off x="1" y="3993834"/>
            <a:ext cx="4093112" cy="2757486"/>
          </a:xfrm>
          <a:prstGeom prst="rect">
            <a:avLst/>
          </a:prstGeom>
        </p:spPr>
      </p:pic>
    </p:spTree>
    <p:extLst>
      <p:ext uri="{BB962C8B-B14F-4D97-AF65-F5344CB8AC3E}">
        <p14:creationId xmlns:p14="http://schemas.microsoft.com/office/powerpoint/2010/main" val="420261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13183"/>
          </a:xfrm>
        </p:spPr>
        <p:txBody>
          <a:bodyPr>
            <a:noAutofit/>
          </a:bodyPr>
          <a:lstStyle/>
          <a:p>
            <a:pPr algn="ctr"/>
            <a:r>
              <a:rPr lang="en-US" sz="7500" u="sng" dirty="0" smtClean="0">
                <a:latin typeface="Rockwell" panose="02060603020205020403" pitchFamily="18" charset="0"/>
              </a:rPr>
              <a:t>Outline</a:t>
            </a:r>
            <a:endParaRPr lang="en-US" sz="7500" u="sng" dirty="0">
              <a:latin typeface="Rockwell" panose="02060603020205020403" pitchFamily="18" charset="0"/>
            </a:endParaRPr>
          </a:p>
        </p:txBody>
      </p:sp>
      <p:grpSp>
        <p:nvGrpSpPr>
          <p:cNvPr id="24" name="Group 23"/>
          <p:cNvGrpSpPr/>
          <p:nvPr/>
        </p:nvGrpSpPr>
        <p:grpSpPr>
          <a:xfrm>
            <a:off x="3769527" y="5336483"/>
            <a:ext cx="1604927" cy="957279"/>
            <a:chOff x="1674980" y="5472473"/>
            <a:chExt cx="1604927" cy="762816"/>
          </a:xfrm>
          <a:solidFill>
            <a:srgbClr val="FF0000"/>
          </a:solidFill>
        </p:grpSpPr>
        <p:sp>
          <p:nvSpPr>
            <p:cNvPr id="4" name="Rectangle 3"/>
            <p:cNvSpPr/>
            <p:nvPr/>
          </p:nvSpPr>
          <p:spPr>
            <a:xfrm>
              <a:off x="1674980" y="5472473"/>
              <a:ext cx="1604927" cy="762816"/>
            </a:xfrm>
            <a:prstGeom prst="rect">
              <a:avLst/>
            </a:prstGeom>
            <a:grp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17" name="TextBox 16"/>
            <p:cNvSpPr txBox="1"/>
            <p:nvPr/>
          </p:nvSpPr>
          <p:spPr>
            <a:xfrm>
              <a:off x="1957109" y="5677177"/>
              <a:ext cx="1040670" cy="430887"/>
            </a:xfrm>
            <a:prstGeom prst="rect">
              <a:avLst/>
            </a:prstGeom>
            <a:grpFill/>
            <a:ln>
              <a:solidFill>
                <a:srgbClr val="FF0000"/>
              </a:solidFill>
            </a:ln>
          </p:spPr>
          <p:txBody>
            <a:bodyPr wrap="none" rtlCol="0">
              <a:spAutoFit/>
            </a:bodyPr>
            <a:lstStyle/>
            <a:p>
              <a:r>
                <a:rPr lang="en-US" sz="2200" dirty="0" smtClean="0">
                  <a:latin typeface="Rockwell" panose="02060603020205020403" pitchFamily="18" charset="0"/>
                </a:rPr>
                <a:t>Rituals</a:t>
              </a:r>
              <a:endParaRPr lang="en-US" sz="2200" dirty="0">
                <a:latin typeface="Rockwell" panose="02060603020205020403" pitchFamily="18" charset="0"/>
              </a:endParaRPr>
            </a:p>
          </p:txBody>
        </p:sp>
      </p:grpSp>
      <p:grpSp>
        <p:nvGrpSpPr>
          <p:cNvPr id="23" name="Group 22"/>
          <p:cNvGrpSpPr/>
          <p:nvPr/>
        </p:nvGrpSpPr>
        <p:grpSpPr>
          <a:xfrm>
            <a:off x="3778069" y="4332210"/>
            <a:ext cx="1604927" cy="951255"/>
            <a:chOff x="1674980" y="4545687"/>
            <a:chExt cx="1604927" cy="762816"/>
          </a:xfrm>
          <a:solidFill>
            <a:srgbClr val="FFC000"/>
          </a:solidFill>
        </p:grpSpPr>
        <p:sp>
          <p:nvSpPr>
            <p:cNvPr id="5" name="Rectangle 4"/>
            <p:cNvSpPr/>
            <p:nvPr/>
          </p:nvSpPr>
          <p:spPr>
            <a:xfrm>
              <a:off x="1674980" y="4545687"/>
              <a:ext cx="1604927" cy="762816"/>
            </a:xfrm>
            <a:prstGeom prst="rect">
              <a:avLst/>
            </a:prstGeom>
            <a:grpFill/>
            <a:ln>
              <a:solidFill>
                <a:srgbClr val="FFC000"/>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TextBox 17"/>
            <p:cNvSpPr txBox="1"/>
            <p:nvPr/>
          </p:nvSpPr>
          <p:spPr>
            <a:xfrm>
              <a:off x="1674980" y="4763447"/>
              <a:ext cx="1589731" cy="430887"/>
            </a:xfrm>
            <a:prstGeom prst="rect">
              <a:avLst/>
            </a:prstGeom>
            <a:grpFill/>
            <a:ln>
              <a:solidFill>
                <a:srgbClr val="FFC000"/>
              </a:solidFill>
            </a:ln>
          </p:spPr>
          <p:txBody>
            <a:bodyPr wrap="none" rtlCol="0">
              <a:spAutoFit/>
            </a:bodyPr>
            <a:lstStyle/>
            <a:p>
              <a:r>
                <a:rPr lang="en-US" sz="2200" dirty="0" smtClean="0">
                  <a:latin typeface="Rockwell" panose="02060603020205020403" pitchFamily="18" charset="0"/>
                </a:rPr>
                <a:t>Priesthood</a:t>
              </a:r>
              <a:endParaRPr lang="en-US" sz="2200" dirty="0">
                <a:latin typeface="Rockwell" panose="02060603020205020403" pitchFamily="18" charset="0"/>
              </a:endParaRPr>
            </a:p>
          </p:txBody>
        </p:sp>
      </p:grpSp>
      <p:grpSp>
        <p:nvGrpSpPr>
          <p:cNvPr id="22" name="Group 21"/>
          <p:cNvGrpSpPr/>
          <p:nvPr/>
        </p:nvGrpSpPr>
        <p:grpSpPr>
          <a:xfrm>
            <a:off x="3777011" y="3353459"/>
            <a:ext cx="1604927" cy="939465"/>
            <a:chOff x="1674980" y="3618901"/>
            <a:chExt cx="1604927" cy="762816"/>
          </a:xfrm>
          <a:solidFill>
            <a:srgbClr val="0070C0"/>
          </a:solidFill>
        </p:grpSpPr>
        <p:sp>
          <p:nvSpPr>
            <p:cNvPr id="6" name="Rectangle 5"/>
            <p:cNvSpPr/>
            <p:nvPr/>
          </p:nvSpPr>
          <p:spPr>
            <a:xfrm>
              <a:off x="1674980" y="3618901"/>
              <a:ext cx="1604927" cy="762816"/>
            </a:xfrm>
            <a:prstGeom prst="rect">
              <a:avLst/>
            </a:prstGeom>
            <a:grpFill/>
            <a:ln w="9525" cap="flat" cmpd="sng" algn="ctr">
              <a:solidFill>
                <a:srgbClr val="0070C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sp>
          <p:nvSpPr>
            <p:cNvPr id="19" name="TextBox 18"/>
            <p:cNvSpPr txBox="1"/>
            <p:nvPr/>
          </p:nvSpPr>
          <p:spPr>
            <a:xfrm>
              <a:off x="2000016" y="3806683"/>
              <a:ext cx="953338" cy="430887"/>
            </a:xfrm>
            <a:prstGeom prst="rect">
              <a:avLst/>
            </a:prstGeom>
            <a:grpFill/>
            <a:ln>
              <a:solidFill>
                <a:srgbClr val="0070C0"/>
              </a:solidFill>
            </a:ln>
          </p:spPr>
          <p:txBody>
            <a:bodyPr wrap="none" rtlCol="0">
              <a:spAutoFit/>
            </a:bodyPr>
            <a:lstStyle/>
            <a:p>
              <a:r>
                <a:rPr lang="en-US" sz="2200" dirty="0" smtClean="0">
                  <a:latin typeface="Rockwell" panose="02060603020205020403" pitchFamily="18" charset="0"/>
                </a:rPr>
                <a:t>Purity</a:t>
              </a:r>
              <a:endParaRPr lang="en-US" sz="2200" dirty="0">
                <a:latin typeface="Rockwell" panose="02060603020205020403" pitchFamily="18" charset="0"/>
              </a:endParaRPr>
            </a:p>
          </p:txBody>
        </p:sp>
      </p:grpSp>
      <p:sp>
        <p:nvSpPr>
          <p:cNvPr id="7" name="Rectangle 6"/>
          <p:cNvSpPr/>
          <p:nvPr/>
        </p:nvSpPr>
        <p:spPr>
          <a:xfrm>
            <a:off x="3771505" y="2378779"/>
            <a:ext cx="1602949" cy="932063"/>
          </a:xfrm>
          <a:prstGeom prst="rect">
            <a:avLst/>
          </a:prstGeom>
          <a:solidFill>
            <a:srgbClr val="92D050"/>
          </a:solidFill>
          <a:ln w="9525"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r>
              <a:rPr lang="en-US" sz="2200" dirty="0">
                <a:solidFill>
                  <a:schemeClr val="tx1"/>
                </a:solidFill>
                <a:latin typeface="Rockwell" panose="02060603020205020403" pitchFamily="18" charset="0"/>
              </a:rPr>
              <a:t>Day of</a:t>
            </a:r>
          </a:p>
          <a:p>
            <a:pPr algn="ctr"/>
            <a:r>
              <a:rPr lang="en-US" sz="2200" dirty="0">
                <a:solidFill>
                  <a:schemeClr val="tx1"/>
                </a:solidFill>
                <a:latin typeface="Rockwell" panose="02060603020205020403" pitchFamily="18" charset="0"/>
              </a:rPr>
              <a:t>Atonement</a:t>
            </a:r>
          </a:p>
        </p:txBody>
      </p:sp>
      <p:grpSp>
        <p:nvGrpSpPr>
          <p:cNvPr id="71" name="Group 70"/>
          <p:cNvGrpSpPr/>
          <p:nvPr/>
        </p:nvGrpSpPr>
        <p:grpSpPr>
          <a:xfrm>
            <a:off x="3975647" y="1113183"/>
            <a:ext cx="1192696" cy="1126436"/>
            <a:chOff x="3975647" y="1113183"/>
            <a:chExt cx="1192696" cy="1126436"/>
          </a:xfrm>
        </p:grpSpPr>
        <p:sp>
          <p:nvSpPr>
            <p:cNvPr id="11" name="Oval 10"/>
            <p:cNvSpPr/>
            <p:nvPr/>
          </p:nvSpPr>
          <p:spPr>
            <a:xfrm>
              <a:off x="3975647" y="1113183"/>
              <a:ext cx="1192696" cy="112643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147194" y="1298305"/>
              <a:ext cx="849592" cy="707886"/>
            </a:xfrm>
            <a:prstGeom prst="rect">
              <a:avLst/>
            </a:prstGeom>
            <a:noFill/>
          </p:spPr>
          <p:txBody>
            <a:bodyPr wrap="none" rtlCol="0">
              <a:spAutoFit/>
            </a:bodyPr>
            <a:lstStyle/>
            <a:p>
              <a:pPr algn="ctr"/>
              <a:r>
                <a:rPr lang="en-US" sz="2000" b="1" dirty="0" smtClean="0">
                  <a:latin typeface="Rockwell" panose="02060603020205020403" pitchFamily="18" charset="0"/>
                </a:rPr>
                <a:t>Chap</a:t>
              </a:r>
              <a:endParaRPr lang="en-US" sz="2000" b="1" dirty="0">
                <a:latin typeface="Rockwell" panose="02060603020205020403" pitchFamily="18" charset="0"/>
              </a:endParaRPr>
            </a:p>
            <a:p>
              <a:pPr algn="ctr"/>
              <a:r>
                <a:rPr lang="en-US" sz="2000" b="1" dirty="0" smtClean="0">
                  <a:latin typeface="Rockwell" panose="02060603020205020403" pitchFamily="18" charset="0"/>
                </a:rPr>
                <a:t>16</a:t>
              </a:r>
              <a:endParaRPr lang="en-US" sz="2000" b="1" dirty="0">
                <a:latin typeface="Rockwell" panose="02060603020205020403" pitchFamily="18" charset="0"/>
              </a:endParaRPr>
            </a:p>
          </p:txBody>
        </p:sp>
      </p:grpSp>
      <p:grpSp>
        <p:nvGrpSpPr>
          <p:cNvPr id="67" name="Group 66"/>
          <p:cNvGrpSpPr/>
          <p:nvPr/>
        </p:nvGrpSpPr>
        <p:grpSpPr>
          <a:xfrm>
            <a:off x="99383" y="1119808"/>
            <a:ext cx="1192696" cy="1126436"/>
            <a:chOff x="99383" y="1119808"/>
            <a:chExt cx="1192696" cy="1126436"/>
          </a:xfrm>
          <a:solidFill>
            <a:srgbClr val="FF6600"/>
          </a:solidFill>
        </p:grpSpPr>
        <p:sp>
          <p:nvSpPr>
            <p:cNvPr id="15" name="Oval 14"/>
            <p:cNvSpPr/>
            <p:nvPr/>
          </p:nvSpPr>
          <p:spPr>
            <a:xfrm>
              <a:off x="99383" y="1119808"/>
              <a:ext cx="1192696" cy="1126436"/>
            </a:xfrm>
            <a:prstGeom prst="ellipse">
              <a:avLst/>
            </a:prstGeom>
            <a:grpFill/>
            <a:ln>
              <a:solidFill>
                <a:srgbClr val="FF66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6" name="TextBox 25"/>
            <p:cNvSpPr txBox="1"/>
            <p:nvPr/>
          </p:nvSpPr>
          <p:spPr>
            <a:xfrm>
              <a:off x="263067" y="1298305"/>
              <a:ext cx="849592" cy="707886"/>
            </a:xfrm>
            <a:prstGeom prst="rect">
              <a:avLst/>
            </a:prstGeom>
            <a:grpFill/>
            <a:ln>
              <a:solidFill>
                <a:srgbClr val="FF6600"/>
              </a:solidFill>
            </a:ln>
          </p:spPr>
          <p:txBody>
            <a:bodyPr wrap="none" rtlCol="0">
              <a:spAutoFit/>
            </a:bodyPr>
            <a:lstStyle/>
            <a:p>
              <a:pPr algn="ctr"/>
              <a:r>
                <a:rPr lang="en-US" sz="2000" b="1" dirty="0" smtClean="0">
                  <a:latin typeface="Rockwell" panose="02060603020205020403" pitchFamily="18" charset="0"/>
                </a:rPr>
                <a:t>Chap</a:t>
              </a:r>
              <a:endParaRPr lang="en-US" sz="2000" b="1" dirty="0">
                <a:latin typeface="Rockwell" panose="02060603020205020403" pitchFamily="18" charset="0"/>
              </a:endParaRPr>
            </a:p>
            <a:p>
              <a:pPr algn="ctr"/>
              <a:r>
                <a:rPr lang="en-US" sz="2000" b="1" dirty="0" smtClean="0">
                  <a:latin typeface="Rockwell" panose="02060603020205020403" pitchFamily="18" charset="0"/>
                </a:rPr>
                <a:t>1-7</a:t>
              </a:r>
              <a:endParaRPr lang="en-US" sz="2000" b="1" dirty="0">
                <a:latin typeface="Rockwell" panose="02060603020205020403" pitchFamily="18" charset="0"/>
              </a:endParaRPr>
            </a:p>
          </p:txBody>
        </p:sp>
      </p:grpSp>
      <p:grpSp>
        <p:nvGrpSpPr>
          <p:cNvPr id="68" name="Group 67"/>
          <p:cNvGrpSpPr/>
          <p:nvPr/>
        </p:nvGrpSpPr>
        <p:grpSpPr>
          <a:xfrm>
            <a:off x="1391471" y="1119808"/>
            <a:ext cx="1192696" cy="1126436"/>
            <a:chOff x="1391471" y="1119808"/>
            <a:chExt cx="1192696" cy="1126436"/>
          </a:xfrm>
          <a:solidFill>
            <a:schemeClr val="accent4">
              <a:lumMod val="40000"/>
              <a:lumOff val="60000"/>
            </a:schemeClr>
          </a:solidFill>
        </p:grpSpPr>
        <p:sp>
          <p:nvSpPr>
            <p:cNvPr id="13" name="Oval 12"/>
            <p:cNvSpPr/>
            <p:nvPr/>
          </p:nvSpPr>
          <p:spPr>
            <a:xfrm>
              <a:off x="1391471" y="1119808"/>
              <a:ext cx="1192696" cy="1126436"/>
            </a:xfrm>
            <a:prstGeom prst="ellipse">
              <a:avLst/>
            </a:prstGeom>
            <a:grpFill/>
            <a:ln>
              <a:solidFill>
                <a:schemeClr val="accent4">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 name="TextBox 26"/>
            <p:cNvSpPr txBox="1"/>
            <p:nvPr/>
          </p:nvSpPr>
          <p:spPr>
            <a:xfrm>
              <a:off x="1563018" y="1298305"/>
              <a:ext cx="849592" cy="707886"/>
            </a:xfrm>
            <a:prstGeom prst="rect">
              <a:avLst/>
            </a:prstGeom>
            <a:grpFill/>
            <a:ln>
              <a:solidFill>
                <a:schemeClr val="accent4">
                  <a:lumMod val="40000"/>
                  <a:lumOff val="60000"/>
                </a:schemeClr>
              </a:solidFill>
            </a:ln>
          </p:spPr>
          <p:txBody>
            <a:bodyPr wrap="none" rtlCol="0">
              <a:spAutoFit/>
            </a:bodyPr>
            <a:lstStyle/>
            <a:p>
              <a:pPr algn="ctr"/>
              <a:r>
                <a:rPr lang="en-US" sz="2000" b="1" dirty="0" smtClean="0">
                  <a:latin typeface="Rockwell" panose="02060603020205020403" pitchFamily="18" charset="0"/>
                </a:rPr>
                <a:t>Chap</a:t>
              </a:r>
              <a:endParaRPr lang="en-US" sz="2000" b="1" dirty="0">
                <a:latin typeface="Rockwell" panose="02060603020205020403" pitchFamily="18" charset="0"/>
              </a:endParaRPr>
            </a:p>
            <a:p>
              <a:pPr algn="ctr"/>
              <a:r>
                <a:rPr lang="en-US" sz="2000" b="1" dirty="0" smtClean="0">
                  <a:latin typeface="Rockwell" panose="02060603020205020403" pitchFamily="18" charset="0"/>
                </a:rPr>
                <a:t>8-10</a:t>
              </a:r>
              <a:endParaRPr lang="en-US" sz="2000" b="1" dirty="0">
                <a:latin typeface="Rockwell" panose="02060603020205020403" pitchFamily="18" charset="0"/>
              </a:endParaRPr>
            </a:p>
          </p:txBody>
        </p:sp>
      </p:grpSp>
      <p:grpSp>
        <p:nvGrpSpPr>
          <p:cNvPr id="69" name="Group 68"/>
          <p:cNvGrpSpPr/>
          <p:nvPr/>
        </p:nvGrpSpPr>
        <p:grpSpPr>
          <a:xfrm>
            <a:off x="2683559" y="1113183"/>
            <a:ext cx="1192696" cy="1126436"/>
            <a:chOff x="2683559" y="1113183"/>
            <a:chExt cx="1192696" cy="1126436"/>
          </a:xfrm>
          <a:solidFill>
            <a:srgbClr val="00B0F0"/>
          </a:solidFill>
        </p:grpSpPr>
        <p:sp>
          <p:nvSpPr>
            <p:cNvPr id="10" name="Oval 9"/>
            <p:cNvSpPr/>
            <p:nvPr/>
          </p:nvSpPr>
          <p:spPr>
            <a:xfrm>
              <a:off x="2683559" y="1113183"/>
              <a:ext cx="1192696" cy="1126436"/>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841427" y="1298305"/>
              <a:ext cx="849592" cy="707886"/>
            </a:xfrm>
            <a:prstGeom prst="rect">
              <a:avLst/>
            </a:prstGeom>
            <a:grpFill/>
            <a:ln>
              <a:solidFill>
                <a:srgbClr val="00B0F0"/>
              </a:solidFill>
            </a:ln>
          </p:spPr>
          <p:txBody>
            <a:bodyPr wrap="none" rtlCol="0">
              <a:spAutoFit/>
            </a:bodyPr>
            <a:lstStyle/>
            <a:p>
              <a:pPr algn="ctr"/>
              <a:r>
                <a:rPr lang="en-US" sz="2000" b="1" dirty="0" smtClean="0">
                  <a:latin typeface="Rockwell" panose="02060603020205020403" pitchFamily="18" charset="0"/>
                </a:rPr>
                <a:t>Chap</a:t>
              </a:r>
              <a:endParaRPr lang="en-US" sz="2000" b="1" dirty="0">
                <a:latin typeface="Rockwell" panose="02060603020205020403" pitchFamily="18" charset="0"/>
              </a:endParaRPr>
            </a:p>
            <a:p>
              <a:pPr algn="ctr"/>
              <a:r>
                <a:rPr lang="en-US" sz="2000" b="1" dirty="0" smtClean="0">
                  <a:latin typeface="Rockwell" panose="02060603020205020403" pitchFamily="18" charset="0"/>
                </a:rPr>
                <a:t>11-15</a:t>
              </a:r>
              <a:endParaRPr lang="en-US" sz="2000" b="1" dirty="0">
                <a:latin typeface="Rockwell" panose="02060603020205020403" pitchFamily="18" charset="0"/>
              </a:endParaRPr>
            </a:p>
          </p:txBody>
        </p:sp>
      </p:grpSp>
      <p:grpSp>
        <p:nvGrpSpPr>
          <p:cNvPr id="72" name="Group 71"/>
          <p:cNvGrpSpPr/>
          <p:nvPr/>
        </p:nvGrpSpPr>
        <p:grpSpPr>
          <a:xfrm>
            <a:off x="5267735" y="1119808"/>
            <a:ext cx="1192696" cy="1126436"/>
            <a:chOff x="5267735" y="1119808"/>
            <a:chExt cx="1192696" cy="1126436"/>
          </a:xfrm>
          <a:solidFill>
            <a:srgbClr val="00B0F0"/>
          </a:solidFill>
        </p:grpSpPr>
        <p:sp>
          <p:nvSpPr>
            <p:cNvPr id="12" name="Oval 11"/>
            <p:cNvSpPr/>
            <p:nvPr/>
          </p:nvSpPr>
          <p:spPr>
            <a:xfrm>
              <a:off x="5267735" y="1119808"/>
              <a:ext cx="1192696" cy="1126436"/>
            </a:xfrm>
            <a:prstGeom prst="ellipse">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439287" y="1291680"/>
              <a:ext cx="849592" cy="707886"/>
            </a:xfrm>
            <a:prstGeom prst="rect">
              <a:avLst/>
            </a:prstGeom>
            <a:grpFill/>
            <a:ln>
              <a:solidFill>
                <a:srgbClr val="00B0F0"/>
              </a:solidFill>
            </a:ln>
          </p:spPr>
          <p:txBody>
            <a:bodyPr wrap="none" rtlCol="0">
              <a:spAutoFit/>
            </a:bodyPr>
            <a:lstStyle/>
            <a:p>
              <a:pPr algn="ctr"/>
              <a:r>
                <a:rPr lang="en-US" sz="2000" b="1" dirty="0" smtClean="0">
                  <a:latin typeface="Rockwell" panose="02060603020205020403" pitchFamily="18" charset="0"/>
                </a:rPr>
                <a:t>Chap</a:t>
              </a:r>
              <a:endParaRPr lang="en-US" sz="2000" b="1" dirty="0">
                <a:latin typeface="Rockwell" panose="02060603020205020403" pitchFamily="18" charset="0"/>
              </a:endParaRPr>
            </a:p>
            <a:p>
              <a:pPr algn="ctr"/>
              <a:r>
                <a:rPr lang="en-US" sz="2000" b="1" dirty="0" smtClean="0">
                  <a:latin typeface="Rockwell" panose="02060603020205020403" pitchFamily="18" charset="0"/>
                </a:rPr>
                <a:t>17-20</a:t>
              </a:r>
              <a:endParaRPr lang="en-US" sz="2000" b="1" dirty="0">
                <a:latin typeface="Rockwell" panose="02060603020205020403" pitchFamily="18" charset="0"/>
              </a:endParaRPr>
            </a:p>
          </p:txBody>
        </p:sp>
      </p:grpSp>
      <p:sp>
        <p:nvSpPr>
          <p:cNvPr id="14" name="Oval 13"/>
          <p:cNvSpPr/>
          <p:nvPr/>
        </p:nvSpPr>
        <p:spPr>
          <a:xfrm>
            <a:off x="6559814" y="1119808"/>
            <a:ext cx="1192696" cy="1126436"/>
          </a:xfrm>
          <a:prstGeom prst="ellipse">
            <a:avLst/>
          </a:prstGeom>
          <a:solidFill>
            <a:schemeClr val="accent4">
              <a:lumMod val="40000"/>
              <a:lumOff val="60000"/>
            </a:schemeClr>
          </a:solidFill>
          <a:ln>
            <a:solidFill>
              <a:schemeClr val="accent4">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74" name="Group 73"/>
          <p:cNvGrpSpPr/>
          <p:nvPr/>
        </p:nvGrpSpPr>
        <p:grpSpPr>
          <a:xfrm>
            <a:off x="7851893" y="1113183"/>
            <a:ext cx="1192696" cy="1126436"/>
            <a:chOff x="7851893" y="1113183"/>
            <a:chExt cx="1192696" cy="1126436"/>
          </a:xfrm>
          <a:solidFill>
            <a:srgbClr val="FF6600"/>
          </a:solidFill>
        </p:grpSpPr>
        <p:sp>
          <p:nvSpPr>
            <p:cNvPr id="16" name="Oval 15"/>
            <p:cNvSpPr/>
            <p:nvPr/>
          </p:nvSpPr>
          <p:spPr>
            <a:xfrm>
              <a:off x="7851893" y="1113183"/>
              <a:ext cx="1192696" cy="1126436"/>
            </a:xfrm>
            <a:prstGeom prst="ellipse">
              <a:avLst/>
            </a:prstGeom>
            <a:grpFill/>
            <a:ln>
              <a:solidFill>
                <a:srgbClr val="FF66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1" name="TextBox 30"/>
            <p:cNvSpPr txBox="1"/>
            <p:nvPr/>
          </p:nvSpPr>
          <p:spPr>
            <a:xfrm>
              <a:off x="8023445" y="1298305"/>
              <a:ext cx="849592" cy="707886"/>
            </a:xfrm>
            <a:prstGeom prst="rect">
              <a:avLst/>
            </a:prstGeom>
            <a:grpFill/>
            <a:ln>
              <a:solidFill>
                <a:srgbClr val="FF6600"/>
              </a:solidFill>
            </a:ln>
          </p:spPr>
          <p:txBody>
            <a:bodyPr wrap="none" rtlCol="0">
              <a:spAutoFit/>
            </a:bodyPr>
            <a:lstStyle/>
            <a:p>
              <a:pPr algn="ctr"/>
              <a:r>
                <a:rPr lang="en-US" sz="2000" b="1" dirty="0" smtClean="0">
                  <a:latin typeface="Rockwell" panose="02060603020205020403" pitchFamily="18" charset="0"/>
                </a:rPr>
                <a:t>Chap</a:t>
              </a:r>
              <a:endParaRPr lang="en-US" sz="2000" b="1" dirty="0">
                <a:latin typeface="Rockwell" panose="02060603020205020403" pitchFamily="18" charset="0"/>
              </a:endParaRPr>
            </a:p>
            <a:p>
              <a:pPr algn="ctr"/>
              <a:r>
                <a:rPr lang="en-US" sz="2000" b="1" dirty="0" smtClean="0">
                  <a:latin typeface="Rockwell" panose="02060603020205020403" pitchFamily="18" charset="0"/>
                </a:rPr>
                <a:t>23-25</a:t>
              </a:r>
              <a:endParaRPr lang="en-US" sz="2000" b="1" dirty="0">
                <a:latin typeface="Rockwell" panose="02060603020205020403" pitchFamily="18" charset="0"/>
              </a:endParaRPr>
            </a:p>
          </p:txBody>
        </p:sp>
      </p:grpSp>
      <p:sp>
        <p:nvSpPr>
          <p:cNvPr id="32" name="TextBox 31"/>
          <p:cNvSpPr txBox="1"/>
          <p:nvPr/>
        </p:nvSpPr>
        <p:spPr>
          <a:xfrm>
            <a:off x="2289033" y="5507927"/>
            <a:ext cx="1178849" cy="338554"/>
          </a:xfrm>
          <a:prstGeom prst="rect">
            <a:avLst/>
          </a:prstGeom>
          <a:noFill/>
        </p:spPr>
        <p:txBody>
          <a:bodyPr vert="horz" wrap="none" rtlCol="0">
            <a:spAutoFit/>
          </a:bodyPr>
          <a:lstStyle/>
          <a:p>
            <a:r>
              <a:rPr lang="en-US" sz="1600" b="1" dirty="0" smtClean="0">
                <a:solidFill>
                  <a:srgbClr val="FF0000"/>
                </a:solidFill>
                <a:latin typeface="Rockwell" panose="02060603020205020403" pitchFamily="18" charset="0"/>
              </a:rPr>
              <a:t>Sacrifices</a:t>
            </a:r>
            <a:endParaRPr lang="en-US" sz="1600" b="1" dirty="0">
              <a:solidFill>
                <a:srgbClr val="FF0000"/>
              </a:solidFill>
              <a:latin typeface="Rockwell" panose="02060603020205020403" pitchFamily="18" charset="0"/>
            </a:endParaRPr>
          </a:p>
        </p:txBody>
      </p:sp>
      <p:sp>
        <p:nvSpPr>
          <p:cNvPr id="33" name="TextBox 32"/>
          <p:cNvSpPr txBox="1"/>
          <p:nvPr/>
        </p:nvSpPr>
        <p:spPr>
          <a:xfrm>
            <a:off x="5925028" y="5507927"/>
            <a:ext cx="813364" cy="338554"/>
          </a:xfrm>
          <a:prstGeom prst="rect">
            <a:avLst/>
          </a:prstGeom>
          <a:noFill/>
        </p:spPr>
        <p:txBody>
          <a:bodyPr vert="horz" wrap="none" rtlCol="0">
            <a:spAutoFit/>
          </a:bodyPr>
          <a:lstStyle/>
          <a:p>
            <a:r>
              <a:rPr lang="en-US" sz="1600" b="1" dirty="0" smtClean="0">
                <a:solidFill>
                  <a:srgbClr val="FF0000"/>
                </a:solidFill>
                <a:latin typeface="Rockwell" panose="02060603020205020403" pitchFamily="18" charset="0"/>
              </a:rPr>
              <a:t>Feasts</a:t>
            </a:r>
            <a:endParaRPr lang="en-US" sz="1600" b="1" dirty="0">
              <a:solidFill>
                <a:srgbClr val="FF0000"/>
              </a:solidFill>
              <a:latin typeface="Rockwell" panose="02060603020205020403" pitchFamily="18" charset="0"/>
            </a:endParaRPr>
          </a:p>
        </p:txBody>
      </p:sp>
      <p:cxnSp>
        <p:nvCxnSpPr>
          <p:cNvPr id="35" name="Straight Connector 34"/>
          <p:cNvCxnSpPr>
            <a:endCxn id="4" idx="1"/>
          </p:cNvCxnSpPr>
          <p:nvPr/>
        </p:nvCxnSpPr>
        <p:spPr>
          <a:xfrm flipV="1">
            <a:off x="648866" y="5815123"/>
            <a:ext cx="3120661" cy="44313"/>
          </a:xfrm>
          <a:prstGeom prst="line">
            <a:avLst/>
          </a:prstGeom>
          <a:ln w="76200">
            <a:solidFill>
              <a:srgbClr val="FF3300"/>
            </a:solidFill>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H="1">
            <a:off x="681427" y="2239619"/>
            <a:ext cx="22856" cy="3624119"/>
          </a:xfrm>
          <a:prstGeom prst="line">
            <a:avLst/>
          </a:prstGeom>
          <a:ln w="762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8446262" y="2239619"/>
            <a:ext cx="1978" cy="3619550"/>
          </a:xfrm>
          <a:prstGeom prst="line">
            <a:avLst/>
          </a:prstGeom>
          <a:ln w="762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4" idx="3"/>
          </p:cNvCxnSpPr>
          <p:nvPr/>
        </p:nvCxnSpPr>
        <p:spPr>
          <a:xfrm>
            <a:off x="5374454" y="5815123"/>
            <a:ext cx="3102672" cy="16550"/>
          </a:xfrm>
          <a:prstGeom prst="line">
            <a:avLst/>
          </a:prstGeom>
          <a:ln w="76200">
            <a:solidFill>
              <a:srgbClr val="FF3300"/>
            </a:solidFill>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a:off x="1963651" y="4806131"/>
            <a:ext cx="1837251" cy="2062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3" idx="4"/>
          </p:cNvCxnSpPr>
          <p:nvPr/>
        </p:nvCxnSpPr>
        <p:spPr>
          <a:xfrm>
            <a:off x="1987819" y="2246244"/>
            <a:ext cx="3169" cy="2561547"/>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flipV="1">
            <a:off x="5346894" y="4833529"/>
            <a:ext cx="1874215" cy="9881"/>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4" idx="4"/>
          </p:cNvCxnSpPr>
          <p:nvPr/>
        </p:nvCxnSpPr>
        <p:spPr>
          <a:xfrm>
            <a:off x="7156162" y="2246244"/>
            <a:ext cx="30732" cy="2596061"/>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269159" y="2247738"/>
            <a:ext cx="5374" cy="164592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11" idx="4"/>
            <a:endCxn id="20" idx="0"/>
          </p:cNvCxnSpPr>
          <p:nvPr/>
        </p:nvCxnSpPr>
        <p:spPr>
          <a:xfrm flipH="1">
            <a:off x="4571991" y="2239619"/>
            <a:ext cx="4" cy="199095"/>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306237" y="4343247"/>
            <a:ext cx="1144865" cy="338554"/>
          </a:xfrm>
          <a:prstGeom prst="rect">
            <a:avLst/>
          </a:prstGeom>
          <a:noFill/>
        </p:spPr>
        <p:txBody>
          <a:bodyPr vert="horz" wrap="none" rtlCol="0">
            <a:spAutoFit/>
          </a:bodyPr>
          <a:lstStyle/>
          <a:p>
            <a:r>
              <a:rPr lang="en-US" sz="1600" b="1" dirty="0" smtClean="0">
                <a:solidFill>
                  <a:srgbClr val="FFC000"/>
                </a:solidFill>
                <a:latin typeface="Rockwell" panose="02060603020205020403" pitchFamily="18" charset="0"/>
              </a:rPr>
              <a:t>Ordained</a:t>
            </a:r>
            <a:endParaRPr lang="en-US" sz="1600" b="1" dirty="0">
              <a:solidFill>
                <a:srgbClr val="FFC000"/>
              </a:solidFill>
              <a:latin typeface="Rockwell" panose="02060603020205020403" pitchFamily="18" charset="0"/>
            </a:endParaRPr>
          </a:p>
        </p:txBody>
      </p:sp>
      <p:sp>
        <p:nvSpPr>
          <p:cNvPr id="63" name="TextBox 62"/>
          <p:cNvSpPr txBox="1"/>
          <p:nvPr/>
        </p:nvSpPr>
        <p:spPr>
          <a:xfrm>
            <a:off x="5518384" y="4503751"/>
            <a:ext cx="1624163" cy="338554"/>
          </a:xfrm>
          <a:prstGeom prst="rect">
            <a:avLst/>
          </a:prstGeom>
          <a:noFill/>
        </p:spPr>
        <p:txBody>
          <a:bodyPr vert="horz" wrap="none" rtlCol="0">
            <a:spAutoFit/>
          </a:bodyPr>
          <a:lstStyle/>
          <a:p>
            <a:r>
              <a:rPr lang="en-US" sz="1600" b="1" dirty="0" smtClean="0">
                <a:solidFill>
                  <a:srgbClr val="FFC000"/>
                </a:solidFill>
                <a:latin typeface="Rockwell" panose="02060603020205020403" pitchFamily="18" charset="0"/>
              </a:rPr>
              <a:t>Qualifications</a:t>
            </a:r>
            <a:endParaRPr lang="en-US" sz="1600" b="1" dirty="0">
              <a:solidFill>
                <a:srgbClr val="FFC000"/>
              </a:solidFill>
              <a:latin typeface="Rockwell" panose="02060603020205020403" pitchFamily="18" charset="0"/>
            </a:endParaRPr>
          </a:p>
        </p:txBody>
      </p:sp>
      <p:sp>
        <p:nvSpPr>
          <p:cNvPr id="64" name="TextBox 63"/>
          <p:cNvSpPr txBox="1"/>
          <p:nvPr/>
        </p:nvSpPr>
        <p:spPr>
          <a:xfrm>
            <a:off x="2489159" y="3666953"/>
            <a:ext cx="797013" cy="338554"/>
          </a:xfrm>
          <a:prstGeom prst="rect">
            <a:avLst/>
          </a:prstGeom>
          <a:noFill/>
        </p:spPr>
        <p:txBody>
          <a:bodyPr vert="horz" wrap="none" rtlCol="0">
            <a:spAutoFit/>
          </a:bodyPr>
          <a:lstStyle/>
          <a:p>
            <a:r>
              <a:rPr lang="en-US" sz="1600" b="1" dirty="0" smtClean="0">
                <a:solidFill>
                  <a:schemeClr val="accent1"/>
                </a:solidFill>
                <a:latin typeface="Rockwell" panose="02060603020205020403" pitchFamily="18" charset="0"/>
              </a:rPr>
              <a:t>Ritual</a:t>
            </a:r>
            <a:endParaRPr lang="en-US" sz="1600" b="1" dirty="0">
              <a:solidFill>
                <a:schemeClr val="accent1"/>
              </a:solidFill>
              <a:latin typeface="Rockwell" panose="02060603020205020403" pitchFamily="18" charset="0"/>
            </a:endParaRPr>
          </a:p>
        </p:txBody>
      </p:sp>
      <p:sp>
        <p:nvSpPr>
          <p:cNvPr id="65" name="TextBox 64"/>
          <p:cNvSpPr txBox="1"/>
          <p:nvPr/>
        </p:nvSpPr>
        <p:spPr>
          <a:xfrm>
            <a:off x="5932749" y="3670838"/>
            <a:ext cx="798617" cy="338554"/>
          </a:xfrm>
          <a:prstGeom prst="rect">
            <a:avLst/>
          </a:prstGeom>
          <a:noFill/>
        </p:spPr>
        <p:txBody>
          <a:bodyPr vert="horz" wrap="none" rtlCol="0">
            <a:spAutoFit/>
          </a:bodyPr>
          <a:lstStyle/>
          <a:p>
            <a:r>
              <a:rPr lang="en-US" sz="1600" b="1" dirty="0" smtClean="0">
                <a:solidFill>
                  <a:schemeClr val="accent1"/>
                </a:solidFill>
                <a:latin typeface="Rockwell" panose="02060603020205020403" pitchFamily="18" charset="0"/>
              </a:rPr>
              <a:t>Moral</a:t>
            </a:r>
            <a:endParaRPr lang="en-US" sz="1600" b="1" dirty="0">
              <a:solidFill>
                <a:schemeClr val="accent1"/>
              </a:solidFill>
              <a:latin typeface="Rockwell" panose="02060603020205020403" pitchFamily="18" charset="0"/>
            </a:endParaRPr>
          </a:p>
        </p:txBody>
      </p:sp>
      <p:sp>
        <p:nvSpPr>
          <p:cNvPr id="66" name="TextBox 65"/>
          <p:cNvSpPr txBox="1"/>
          <p:nvPr/>
        </p:nvSpPr>
        <p:spPr>
          <a:xfrm>
            <a:off x="0" y="6375063"/>
            <a:ext cx="9144000" cy="492443"/>
          </a:xfrm>
          <a:prstGeom prst="rect">
            <a:avLst/>
          </a:prstGeom>
          <a:solidFill>
            <a:schemeClr val="tx1">
              <a:lumMod val="75000"/>
              <a:lumOff val="25000"/>
            </a:schemeClr>
          </a:solidFill>
        </p:spPr>
        <p:txBody>
          <a:bodyPr wrap="square" rtlCol="0">
            <a:spAutoFit/>
          </a:bodyPr>
          <a:lstStyle/>
          <a:p>
            <a:pPr algn="ctr"/>
            <a:r>
              <a:rPr lang="en-US" sz="2500" b="1" u="sng" dirty="0" smtClean="0">
                <a:solidFill>
                  <a:schemeClr val="bg1"/>
                </a:solidFill>
                <a:latin typeface="Rockwell" panose="02060603020205020403" pitchFamily="18" charset="0"/>
              </a:rPr>
              <a:t>Chap 26-27: Consequences of Obedience &amp; Disobedience</a:t>
            </a:r>
            <a:endParaRPr lang="en-US" sz="2500" b="1" u="sng" dirty="0">
              <a:solidFill>
                <a:schemeClr val="bg1"/>
              </a:solidFill>
              <a:latin typeface="Rockwell" panose="02060603020205020403" pitchFamily="18" charset="0"/>
            </a:endParaRPr>
          </a:p>
        </p:txBody>
      </p:sp>
      <p:sp>
        <p:nvSpPr>
          <p:cNvPr id="60" name="TextBox 59"/>
          <p:cNvSpPr txBox="1"/>
          <p:nvPr/>
        </p:nvSpPr>
        <p:spPr>
          <a:xfrm>
            <a:off x="6731366" y="1298305"/>
            <a:ext cx="849592" cy="707886"/>
          </a:xfrm>
          <a:prstGeom prst="rect">
            <a:avLst/>
          </a:prstGeom>
          <a:solidFill>
            <a:schemeClr val="accent4">
              <a:lumMod val="40000"/>
              <a:lumOff val="60000"/>
            </a:schemeClr>
          </a:solidFill>
          <a:ln>
            <a:solidFill>
              <a:schemeClr val="accent4">
                <a:lumMod val="40000"/>
                <a:lumOff val="60000"/>
              </a:schemeClr>
            </a:solidFill>
          </a:ln>
        </p:spPr>
        <p:txBody>
          <a:bodyPr wrap="none" rtlCol="0">
            <a:spAutoFit/>
          </a:bodyPr>
          <a:lstStyle/>
          <a:p>
            <a:pPr algn="ctr"/>
            <a:r>
              <a:rPr lang="en-US" sz="2000" b="1" dirty="0" smtClean="0">
                <a:latin typeface="Rockwell" panose="02060603020205020403" pitchFamily="18" charset="0"/>
              </a:rPr>
              <a:t>Chap</a:t>
            </a:r>
            <a:endParaRPr lang="en-US" sz="2000" b="1" dirty="0">
              <a:latin typeface="Rockwell" panose="02060603020205020403" pitchFamily="18" charset="0"/>
            </a:endParaRPr>
          </a:p>
          <a:p>
            <a:pPr algn="ctr"/>
            <a:r>
              <a:rPr lang="en-US" sz="2000" b="1" dirty="0" smtClean="0">
                <a:latin typeface="Rockwell" panose="02060603020205020403" pitchFamily="18" charset="0"/>
              </a:rPr>
              <a:t>20-22</a:t>
            </a:r>
            <a:endParaRPr lang="en-US" sz="2000" b="1" dirty="0">
              <a:latin typeface="Rockwell" panose="02060603020205020403" pitchFamily="18" charset="0"/>
            </a:endParaRPr>
          </a:p>
        </p:txBody>
      </p:sp>
      <p:cxnSp>
        <p:nvCxnSpPr>
          <p:cNvPr id="82" name="Straight Connector 81"/>
          <p:cNvCxnSpPr/>
          <p:nvPr/>
        </p:nvCxnSpPr>
        <p:spPr>
          <a:xfrm flipH="1">
            <a:off x="5855536" y="2247739"/>
            <a:ext cx="8547" cy="1614077"/>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3250356" y="3836230"/>
            <a:ext cx="785479" cy="17356"/>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5115305" y="3836230"/>
            <a:ext cx="785479" cy="17356"/>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887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8000" u="sng" dirty="0" smtClean="0">
                <a:latin typeface="Rockwell" panose="02060603020205020403" pitchFamily="18" charset="0"/>
              </a:rPr>
              <a:t>An Offering</a:t>
            </a:r>
            <a:endParaRPr lang="en-US" sz="8000" u="sng" dirty="0">
              <a:latin typeface="Rockwell" panose="02060603020205020403" pitchFamily="18" charset="0"/>
            </a:endParaRPr>
          </a:p>
        </p:txBody>
      </p:sp>
      <p:sp>
        <p:nvSpPr>
          <p:cNvPr id="3" name="Content Placeholder 2"/>
          <p:cNvSpPr>
            <a:spLocks noGrp="1"/>
          </p:cNvSpPr>
          <p:nvPr>
            <p:ph idx="1"/>
          </p:nvPr>
        </p:nvSpPr>
        <p:spPr>
          <a:xfrm>
            <a:off x="188844" y="1325564"/>
            <a:ext cx="4015409" cy="1682680"/>
          </a:xfrm>
          <a:ln w="28575">
            <a:solidFill>
              <a:schemeClr val="tx1"/>
            </a:solidFill>
          </a:ln>
        </p:spPr>
        <p:txBody>
          <a:bodyPr/>
          <a:lstStyle/>
          <a:p>
            <a:r>
              <a:rPr lang="en-US" dirty="0" smtClean="0">
                <a:latin typeface="Rockwell" panose="02060603020205020403" pitchFamily="18" charset="0"/>
              </a:rPr>
              <a:t>Animals</a:t>
            </a:r>
          </a:p>
          <a:p>
            <a:pPr marL="914400" lvl="1" indent="-457200">
              <a:buFont typeface="+mj-lt"/>
              <a:buAutoNum type="arabicPeriod"/>
            </a:pPr>
            <a:r>
              <a:rPr lang="en-US" dirty="0" smtClean="0">
                <a:latin typeface="Rockwell" panose="02060603020205020403" pitchFamily="18" charset="0"/>
              </a:rPr>
              <a:t>Oxen, bulls, cows</a:t>
            </a:r>
          </a:p>
          <a:p>
            <a:pPr marL="914400" lvl="1" indent="-457200">
              <a:buFont typeface="+mj-lt"/>
              <a:buAutoNum type="arabicPeriod"/>
            </a:pPr>
            <a:r>
              <a:rPr lang="en-US" dirty="0" smtClean="0">
                <a:latin typeface="Rockwell" panose="02060603020205020403" pitchFamily="18" charset="0"/>
              </a:rPr>
              <a:t>Sheep, lamb, rams</a:t>
            </a:r>
          </a:p>
          <a:p>
            <a:pPr marL="914400" lvl="1" indent="-457200">
              <a:buFont typeface="+mj-lt"/>
              <a:buAutoNum type="arabicPeriod"/>
            </a:pPr>
            <a:r>
              <a:rPr lang="en-US" dirty="0" smtClean="0">
                <a:latin typeface="Rockwell" panose="02060603020205020403" pitchFamily="18" charset="0"/>
              </a:rPr>
              <a:t>Goats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3458" b="23664"/>
          <a:stretch/>
        </p:blipFill>
        <p:spPr>
          <a:xfrm>
            <a:off x="4232413" y="1325562"/>
            <a:ext cx="1982857" cy="1682681"/>
          </a:xfrm>
          <a:prstGeom prst="rect">
            <a:avLst/>
          </a:prstGeom>
        </p:spPr>
      </p:pic>
      <p:sp>
        <p:nvSpPr>
          <p:cNvPr id="5" name="Content Placeholder 2"/>
          <p:cNvSpPr txBox="1">
            <a:spLocks/>
          </p:cNvSpPr>
          <p:nvPr/>
        </p:nvSpPr>
        <p:spPr>
          <a:xfrm>
            <a:off x="188844" y="4640004"/>
            <a:ext cx="4015409" cy="2156618"/>
          </a:xfrm>
          <a:prstGeom prst="rect">
            <a:avLst/>
          </a:prstGeom>
          <a:ln w="2857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Rockwell" panose="02060603020205020403" pitchFamily="18" charset="0"/>
              </a:rPr>
              <a:t>Grains</a:t>
            </a:r>
          </a:p>
          <a:p>
            <a:pPr marL="914400" lvl="1" indent="-457200">
              <a:buFont typeface="+mj-lt"/>
              <a:buAutoNum type="arabicPeriod"/>
            </a:pPr>
            <a:r>
              <a:rPr lang="en-US" dirty="0" smtClean="0">
                <a:latin typeface="Rockwell" panose="02060603020205020403" pitchFamily="18" charset="0"/>
              </a:rPr>
              <a:t>Flour</a:t>
            </a:r>
          </a:p>
          <a:p>
            <a:pPr marL="914400" lvl="1" indent="-457200">
              <a:buFont typeface="+mj-lt"/>
              <a:buAutoNum type="arabicPeriod"/>
            </a:pPr>
            <a:r>
              <a:rPr lang="en-US" dirty="0" smtClean="0">
                <a:latin typeface="Rockwell" panose="02060603020205020403" pitchFamily="18" charset="0"/>
              </a:rPr>
              <a:t>Parched Wheat</a:t>
            </a:r>
          </a:p>
          <a:p>
            <a:pPr marL="914400" lvl="1" indent="-457200">
              <a:buFont typeface="+mj-lt"/>
              <a:buAutoNum type="arabicPeriod"/>
            </a:pPr>
            <a:r>
              <a:rPr lang="en-US" dirty="0" smtClean="0">
                <a:latin typeface="Rockwell" panose="02060603020205020403" pitchFamily="18" charset="0"/>
              </a:rPr>
              <a:t>Unleavened breads, cakes, wafers</a:t>
            </a:r>
            <a:endParaRPr lang="en-US" dirty="0">
              <a:latin typeface="Rockwell" panose="02060603020205020403" pitchFamily="18" charset="0"/>
            </a:endParaRPr>
          </a:p>
        </p:txBody>
      </p:sp>
      <p:sp>
        <p:nvSpPr>
          <p:cNvPr id="6" name="Content Placeholder 2"/>
          <p:cNvSpPr txBox="1">
            <a:spLocks/>
          </p:cNvSpPr>
          <p:nvPr/>
        </p:nvSpPr>
        <p:spPr>
          <a:xfrm>
            <a:off x="188844" y="3111470"/>
            <a:ext cx="4015409" cy="1394269"/>
          </a:xfrm>
          <a:prstGeom prst="rect">
            <a:avLst/>
          </a:prstGeom>
          <a:ln w="28575">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Rockwell" panose="02060603020205020403" pitchFamily="18" charset="0"/>
              </a:rPr>
              <a:t>Birds</a:t>
            </a:r>
          </a:p>
          <a:p>
            <a:pPr marL="914400" lvl="1" indent="-457200">
              <a:buFont typeface="+mj-lt"/>
              <a:buAutoNum type="arabicPeriod"/>
            </a:pPr>
            <a:r>
              <a:rPr lang="en-US" dirty="0" smtClean="0">
                <a:latin typeface="Rockwell" panose="02060603020205020403" pitchFamily="18" charset="0"/>
              </a:rPr>
              <a:t>Turtle Doves</a:t>
            </a:r>
          </a:p>
          <a:p>
            <a:pPr marL="914400" lvl="1" indent="-457200">
              <a:buFont typeface="+mj-lt"/>
              <a:buAutoNum type="arabicPeriod"/>
            </a:pPr>
            <a:r>
              <a:rPr lang="en-US" dirty="0" smtClean="0">
                <a:latin typeface="Rockwell" panose="02060603020205020403" pitchFamily="18" charset="0"/>
              </a:rPr>
              <a:t>Pigeons</a:t>
            </a:r>
            <a:endParaRPr lang="en-US" dirty="0">
              <a:latin typeface="Rockwell" panose="02060603020205020403"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5270" y="1562706"/>
            <a:ext cx="1305338" cy="131162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9940" y="1562705"/>
            <a:ext cx="1514060" cy="131162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92991" y="3233529"/>
            <a:ext cx="2319844" cy="127221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67939" y="3233529"/>
            <a:ext cx="2276061" cy="1272210"/>
          </a:xfrm>
          <a:prstGeom prst="rect">
            <a:avLst/>
          </a:prstGeom>
        </p:spPr>
      </p:pic>
      <p:pic>
        <p:nvPicPr>
          <p:cNvPr id="12" name="Picture 11"/>
          <p:cNvPicPr>
            <a:picLocks noChangeAspect="1"/>
          </p:cNvPicPr>
          <p:nvPr/>
        </p:nvPicPr>
        <p:blipFill rotWithShape="1">
          <a:blip r:embed="rId8" cstate="print">
            <a:extLst>
              <a:ext uri="{28A0092B-C50C-407E-A947-70E740481C1C}">
                <a14:useLocalDpi xmlns:a14="http://schemas.microsoft.com/office/drawing/2010/main" val="0"/>
              </a:ext>
            </a:extLst>
          </a:blip>
          <a:srcRect l="21397" t="2190" r="15991" b="14667"/>
          <a:stretch/>
        </p:blipFill>
        <p:spPr>
          <a:xfrm>
            <a:off x="4292990" y="4731025"/>
            <a:ext cx="2425861" cy="2065597"/>
          </a:xfrm>
          <a:prstGeom prst="rect">
            <a:avLst/>
          </a:prstGeom>
        </p:spPr>
      </p:pic>
      <p:pic>
        <p:nvPicPr>
          <p:cNvPr id="13" name="Picture 12"/>
          <p:cNvPicPr>
            <a:picLocks noChangeAspect="1"/>
          </p:cNvPicPr>
          <p:nvPr/>
        </p:nvPicPr>
        <p:blipFill rotWithShape="1">
          <a:blip r:embed="rId9">
            <a:extLst>
              <a:ext uri="{28A0092B-C50C-407E-A947-70E740481C1C}">
                <a14:useLocalDpi xmlns:a14="http://schemas.microsoft.com/office/drawing/2010/main" val="0"/>
              </a:ext>
            </a:extLst>
          </a:blip>
          <a:srcRect l="9045" t="20260" r="7598" b="32851"/>
          <a:stretch/>
        </p:blipFill>
        <p:spPr>
          <a:xfrm>
            <a:off x="6718851" y="4769039"/>
            <a:ext cx="2425149" cy="2027583"/>
          </a:xfrm>
          <a:prstGeom prst="rect">
            <a:avLst/>
          </a:prstGeom>
        </p:spPr>
      </p:pic>
    </p:spTree>
    <p:extLst>
      <p:ext uri="{BB962C8B-B14F-4D97-AF65-F5344CB8AC3E}">
        <p14:creationId xmlns:p14="http://schemas.microsoft.com/office/powerpoint/2010/main" val="111904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nodeType="with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fade">
                                      <p:cBhvr>
                                        <p:cTn id="38" dur="500"/>
                                        <p:tgtEl>
                                          <p:spTgt spid="6">
                                            <p:txEl>
                                              <p:pRg st="0" end="0"/>
                                            </p:txEl>
                                          </p:spTgt>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fade">
                                      <p:cBhvr>
                                        <p:cTn id="42" dur="500"/>
                                        <p:tgtEl>
                                          <p:spTgt spid="6">
                                            <p:txEl>
                                              <p:pRg st="1" end="1"/>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Effect transition="in" filter="fade">
                                      <p:cBhvr>
                                        <p:cTn id="49" dur="500"/>
                                        <p:tgtEl>
                                          <p:spTgt spid="6">
                                            <p:txEl>
                                              <p:pRg st="2" end="2"/>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childTnLst>
                                </p:cTn>
                              </p:par>
                              <p:par>
                                <p:cTn id="57" presetID="10" presetClass="entr" presetSubtype="0" fill="hold" nodeType="withEffect">
                                  <p:stCondLst>
                                    <p:cond delay="0"/>
                                  </p:stCondLst>
                                  <p:childTnLst>
                                    <p:set>
                                      <p:cBhvr>
                                        <p:cTn id="58" dur="1" fill="hold">
                                          <p:stCondLst>
                                            <p:cond delay="0"/>
                                          </p:stCondLst>
                                        </p:cTn>
                                        <p:tgtEl>
                                          <p:spTgt spid="5">
                                            <p:txEl>
                                              <p:pRg st="0" end="0"/>
                                            </p:txEl>
                                          </p:spTgt>
                                        </p:tgtEl>
                                        <p:attrNameLst>
                                          <p:attrName>style.visibility</p:attrName>
                                        </p:attrNameLst>
                                      </p:cBhvr>
                                      <p:to>
                                        <p:strVal val="visible"/>
                                      </p:to>
                                    </p:set>
                                    <p:animEffect transition="in" filter="fade">
                                      <p:cBhvr>
                                        <p:cTn id="59" dur="500"/>
                                        <p:tgtEl>
                                          <p:spTgt spid="5">
                                            <p:txEl>
                                              <p:pRg st="0" end="0"/>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5">
                                            <p:txEl>
                                              <p:pRg st="1" end="1"/>
                                            </p:txEl>
                                          </p:spTgt>
                                        </p:tgtEl>
                                        <p:attrNameLst>
                                          <p:attrName>style.visibility</p:attrName>
                                        </p:attrNameLst>
                                      </p:cBhvr>
                                      <p:to>
                                        <p:strVal val="visible"/>
                                      </p:to>
                                    </p:set>
                                    <p:animEffect transition="in" filter="fade">
                                      <p:cBhvr>
                                        <p:cTn id="63" dur="500"/>
                                        <p:tgtEl>
                                          <p:spTgt spid="5">
                                            <p:txEl>
                                              <p:pRg st="1" end="1"/>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500"/>
                                        <p:tgtEl>
                                          <p:spTgt spid="12"/>
                                        </p:tgtEl>
                                      </p:cBhvr>
                                    </p:animEffect>
                                  </p:childTnLst>
                                </p:cTn>
                              </p:par>
                            </p:childTnLst>
                          </p:cTn>
                        </p:par>
                        <p:par>
                          <p:cTn id="67" fill="hold">
                            <p:stCondLst>
                              <p:cond delay="4500"/>
                            </p:stCondLst>
                            <p:childTnLst>
                              <p:par>
                                <p:cTn id="68" presetID="10" presetClass="entr" presetSubtype="0" fill="hold" nodeType="afterEffect">
                                  <p:stCondLst>
                                    <p:cond delay="0"/>
                                  </p:stCondLst>
                                  <p:childTnLst>
                                    <p:set>
                                      <p:cBhvr>
                                        <p:cTn id="69" dur="1" fill="hold">
                                          <p:stCondLst>
                                            <p:cond delay="0"/>
                                          </p:stCondLst>
                                        </p:cTn>
                                        <p:tgtEl>
                                          <p:spTgt spid="5">
                                            <p:txEl>
                                              <p:pRg st="2" end="2"/>
                                            </p:txEl>
                                          </p:spTgt>
                                        </p:tgtEl>
                                        <p:attrNameLst>
                                          <p:attrName>style.visibility</p:attrName>
                                        </p:attrNameLst>
                                      </p:cBhvr>
                                      <p:to>
                                        <p:strVal val="visible"/>
                                      </p:to>
                                    </p:set>
                                    <p:animEffect transition="in" filter="fade">
                                      <p:cBhvr>
                                        <p:cTn id="70" dur="500"/>
                                        <p:tgtEl>
                                          <p:spTgt spid="5">
                                            <p:txEl>
                                              <p:pRg st="2" end="2"/>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500"/>
                                        <p:tgtEl>
                                          <p:spTgt spid="13"/>
                                        </p:tgtEl>
                                      </p:cBhvr>
                                    </p:animEffect>
                                  </p:childTnLst>
                                </p:cTn>
                              </p:par>
                            </p:childTnLst>
                          </p:cTn>
                        </p:par>
                        <p:par>
                          <p:cTn id="74" fill="hold">
                            <p:stCondLst>
                              <p:cond delay="5000"/>
                            </p:stCondLst>
                            <p:childTnLst>
                              <p:par>
                                <p:cTn id="75" presetID="10" presetClass="entr" presetSubtype="0" fill="hold" nodeType="afterEffect">
                                  <p:stCondLst>
                                    <p:cond delay="0"/>
                                  </p:stCondLst>
                                  <p:childTnLst>
                                    <p:set>
                                      <p:cBhvr>
                                        <p:cTn id="76" dur="1" fill="hold">
                                          <p:stCondLst>
                                            <p:cond delay="0"/>
                                          </p:stCondLst>
                                        </p:cTn>
                                        <p:tgtEl>
                                          <p:spTgt spid="5">
                                            <p:txEl>
                                              <p:pRg st="3" end="3"/>
                                            </p:txEl>
                                          </p:spTgt>
                                        </p:tgtEl>
                                        <p:attrNameLst>
                                          <p:attrName>style.visibility</p:attrName>
                                        </p:attrNameLst>
                                      </p:cBhvr>
                                      <p:to>
                                        <p:strVal val="visible"/>
                                      </p:to>
                                    </p:set>
                                    <p:animEffect transition="in" filter="fade">
                                      <p:cBhvr>
                                        <p:cTn id="7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8000" u="sng" dirty="0" smtClean="0">
                <a:latin typeface="Rockwell" panose="02060603020205020403" pitchFamily="18" charset="0"/>
              </a:rPr>
              <a:t>An Offerer</a:t>
            </a:r>
            <a:endParaRPr lang="en-US" sz="8000" u="sng" dirty="0">
              <a:latin typeface="Rockwell" panose="02060603020205020403" pitchFamily="18" charset="0"/>
            </a:endParaRPr>
          </a:p>
        </p:txBody>
      </p:sp>
      <p:sp>
        <p:nvSpPr>
          <p:cNvPr id="3" name="Content Placeholder 2"/>
          <p:cNvSpPr>
            <a:spLocks noGrp="1"/>
          </p:cNvSpPr>
          <p:nvPr>
            <p:ph idx="1"/>
          </p:nvPr>
        </p:nvSpPr>
        <p:spPr>
          <a:xfrm>
            <a:off x="4496946" y="1275694"/>
            <a:ext cx="4589585" cy="5532437"/>
          </a:xfrm>
          <a:ln w="28575">
            <a:solidFill>
              <a:schemeClr val="tx1"/>
            </a:solidFill>
          </a:ln>
        </p:spPr>
        <p:txBody>
          <a:bodyPr>
            <a:noAutofit/>
          </a:bodyPr>
          <a:lstStyle/>
          <a:p>
            <a:r>
              <a:rPr lang="en-US" sz="2100" b="1" dirty="0">
                <a:latin typeface="Rockwell" panose="02060603020205020403" pitchFamily="18" charset="0"/>
              </a:rPr>
              <a:t>Psa 51:16-17</a:t>
            </a:r>
            <a:r>
              <a:rPr lang="en-US" sz="2100" dirty="0">
                <a:latin typeface="Rockwell" panose="02060603020205020403" pitchFamily="18" charset="0"/>
              </a:rPr>
              <a:t> – “For You do not delight in sacrifice, otherwise I would give it; You are not pleased with burnt offering. </a:t>
            </a:r>
            <a:r>
              <a:rPr lang="en-US" sz="2100" u="sng" dirty="0">
                <a:latin typeface="Rockwell" panose="02060603020205020403" pitchFamily="18" charset="0"/>
              </a:rPr>
              <a:t>The sacrifices of God are a broken spirit; </a:t>
            </a:r>
            <a:r>
              <a:rPr lang="en-US" sz="2100" u="sng" dirty="0" smtClean="0">
                <a:latin typeface="Rockwell" panose="02060603020205020403" pitchFamily="18" charset="0"/>
              </a:rPr>
              <a:t>a </a:t>
            </a:r>
            <a:r>
              <a:rPr lang="en-US" sz="2100" u="sng" dirty="0">
                <a:latin typeface="Rockwell" panose="02060603020205020403" pitchFamily="18" charset="0"/>
              </a:rPr>
              <a:t>broken and a contrite heart</a:t>
            </a:r>
            <a:r>
              <a:rPr lang="en-US" sz="2100" dirty="0">
                <a:latin typeface="Rockwell" panose="02060603020205020403" pitchFamily="18" charset="0"/>
              </a:rPr>
              <a:t>, O God, You will not despise</a:t>
            </a:r>
            <a:r>
              <a:rPr lang="en-US" sz="2100" dirty="0" smtClean="0">
                <a:latin typeface="Rockwell" panose="02060603020205020403" pitchFamily="18" charset="0"/>
              </a:rPr>
              <a:t>.”</a:t>
            </a:r>
          </a:p>
          <a:p>
            <a:endParaRPr lang="en-US" sz="200" dirty="0" smtClean="0">
              <a:latin typeface="Rockwell" panose="02060603020205020403" pitchFamily="18" charset="0"/>
            </a:endParaRPr>
          </a:p>
          <a:p>
            <a:r>
              <a:rPr lang="en-US" sz="2100" b="1" dirty="0">
                <a:latin typeface="Rockwell" panose="02060603020205020403" pitchFamily="18" charset="0"/>
              </a:rPr>
              <a:t>Amos 5:22-24</a:t>
            </a:r>
            <a:r>
              <a:rPr lang="en-US" sz="2100" dirty="0">
                <a:latin typeface="Rockwell" panose="02060603020205020403" pitchFamily="18" charset="0"/>
              </a:rPr>
              <a:t> – “Even though you offer up to Me burnt offerings and your grain offerings, I will not accept them; and I will not even look at the peace offerings of your fatlings. Take away from Me the noise of your songs; I will not even listen to the sound of your harps. </a:t>
            </a:r>
            <a:r>
              <a:rPr lang="en-US" sz="2100" u="sng" dirty="0">
                <a:latin typeface="Rockwell" panose="02060603020205020403" pitchFamily="18" charset="0"/>
              </a:rPr>
              <a:t>But let justice roll down like waters and righteousness like an ever-flowing stream</a:t>
            </a:r>
            <a:r>
              <a:rPr lang="en-US" sz="2100" dirty="0">
                <a:latin typeface="Rockwell" panose="02060603020205020403" pitchFamily="18" charset="0"/>
              </a:rPr>
              <a: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75694"/>
            <a:ext cx="4439478" cy="271635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92045"/>
            <a:ext cx="4439478" cy="2816087"/>
          </a:xfrm>
          <a:prstGeom prst="rect">
            <a:avLst/>
          </a:prstGeom>
        </p:spPr>
      </p:pic>
    </p:spTree>
    <p:extLst>
      <p:ext uri="{BB962C8B-B14F-4D97-AF65-F5344CB8AC3E}">
        <p14:creationId xmlns:p14="http://schemas.microsoft.com/office/powerpoint/2010/main" val="325920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8000" u="sng" dirty="0" smtClean="0">
                <a:latin typeface="Rockwell" panose="02060603020205020403" pitchFamily="18" charset="0"/>
              </a:rPr>
              <a:t>A Sacrifice</a:t>
            </a:r>
            <a:endParaRPr lang="en-US" sz="8000" u="sng" dirty="0">
              <a:latin typeface="Rockwell" panose="02060603020205020403" pitchFamily="18" charset="0"/>
            </a:endParaRPr>
          </a:p>
        </p:txBody>
      </p:sp>
      <p:sp>
        <p:nvSpPr>
          <p:cNvPr id="3" name="Content Placeholder 2"/>
          <p:cNvSpPr>
            <a:spLocks noGrp="1"/>
          </p:cNvSpPr>
          <p:nvPr>
            <p:ph idx="1"/>
          </p:nvPr>
        </p:nvSpPr>
        <p:spPr>
          <a:xfrm>
            <a:off x="4494628" y="1175979"/>
            <a:ext cx="4589585" cy="5532437"/>
          </a:xfrm>
          <a:ln w="28575">
            <a:solidFill>
              <a:schemeClr val="tx1"/>
            </a:solidFill>
          </a:ln>
        </p:spPr>
        <p:txBody>
          <a:bodyPr>
            <a:normAutofit lnSpcReduction="10000"/>
          </a:bodyPr>
          <a:lstStyle/>
          <a:p>
            <a:r>
              <a:rPr lang="en-US" sz="2300" b="1" dirty="0" smtClean="0">
                <a:latin typeface="Rockwell" panose="02060603020205020403" pitchFamily="18" charset="0"/>
              </a:rPr>
              <a:t>Mal 3:10</a:t>
            </a:r>
            <a:r>
              <a:rPr lang="en-US" sz="2300" dirty="0" smtClean="0">
                <a:latin typeface="Rockwell" panose="02060603020205020403" pitchFamily="18" charset="0"/>
              </a:rPr>
              <a:t> – “‘Bring </a:t>
            </a:r>
            <a:r>
              <a:rPr lang="en-US" sz="2300" dirty="0">
                <a:latin typeface="Rockwell" panose="02060603020205020403" pitchFamily="18" charset="0"/>
              </a:rPr>
              <a:t>the whole tithe into the storehouse, so that there may </a:t>
            </a:r>
            <a:r>
              <a:rPr lang="en-US" sz="2300" dirty="0" smtClean="0">
                <a:latin typeface="Rockwell" panose="02060603020205020403" pitchFamily="18" charset="0"/>
              </a:rPr>
              <a:t>be</a:t>
            </a:r>
            <a:r>
              <a:rPr lang="en-US" sz="2300" dirty="0">
                <a:latin typeface="Rockwell" panose="02060603020205020403" pitchFamily="18" charset="0"/>
              </a:rPr>
              <a:t> </a:t>
            </a:r>
            <a:r>
              <a:rPr lang="en-US" sz="2300" dirty="0" smtClean="0">
                <a:latin typeface="Rockwell" panose="02060603020205020403" pitchFamily="18" charset="0"/>
              </a:rPr>
              <a:t>food </a:t>
            </a:r>
            <a:r>
              <a:rPr lang="en-US" sz="2300" dirty="0">
                <a:latin typeface="Rockwell" panose="02060603020205020403" pitchFamily="18" charset="0"/>
              </a:rPr>
              <a:t>in My house, and test Me now in this</a:t>
            </a:r>
            <a:r>
              <a:rPr lang="en-US" sz="2300" dirty="0" smtClean="0">
                <a:latin typeface="Rockwell" panose="02060603020205020403" pitchFamily="18" charset="0"/>
              </a:rPr>
              <a:t>,’ </a:t>
            </a:r>
            <a:r>
              <a:rPr lang="en-US" sz="2300" dirty="0">
                <a:latin typeface="Rockwell" panose="02060603020205020403" pitchFamily="18" charset="0"/>
              </a:rPr>
              <a:t>says the </a:t>
            </a:r>
            <a:r>
              <a:rPr lang="en-US" sz="2300" cap="small" dirty="0">
                <a:latin typeface="Rockwell" panose="02060603020205020403" pitchFamily="18" charset="0"/>
              </a:rPr>
              <a:t>Lord</a:t>
            </a:r>
            <a:r>
              <a:rPr lang="en-US" sz="2300" dirty="0">
                <a:latin typeface="Rockwell" panose="02060603020205020403" pitchFamily="18" charset="0"/>
              </a:rPr>
              <a:t> of </a:t>
            </a:r>
            <a:r>
              <a:rPr lang="en-US" sz="2300" dirty="0" smtClean="0">
                <a:latin typeface="Rockwell" panose="02060603020205020403" pitchFamily="18" charset="0"/>
              </a:rPr>
              <a:t>hosts, ‘if </a:t>
            </a:r>
            <a:r>
              <a:rPr lang="en-US" sz="2300" dirty="0">
                <a:latin typeface="Rockwell" panose="02060603020205020403" pitchFamily="18" charset="0"/>
              </a:rPr>
              <a:t>I </a:t>
            </a:r>
            <a:r>
              <a:rPr lang="en-US" sz="2300" dirty="0" smtClean="0">
                <a:latin typeface="Rockwell" panose="02060603020205020403" pitchFamily="18" charset="0"/>
              </a:rPr>
              <a:t>will not open for </a:t>
            </a:r>
            <a:r>
              <a:rPr lang="en-US" sz="2300" dirty="0">
                <a:latin typeface="Rockwell" panose="02060603020205020403" pitchFamily="18" charset="0"/>
              </a:rPr>
              <a:t>you the windows of heaven and pour out for you a blessing </a:t>
            </a:r>
            <a:r>
              <a:rPr lang="en-US" sz="2300" dirty="0" smtClean="0">
                <a:latin typeface="Rockwell" panose="02060603020205020403" pitchFamily="18" charset="0"/>
              </a:rPr>
              <a:t>until</a:t>
            </a:r>
            <a:r>
              <a:rPr lang="en-US" sz="2300" dirty="0">
                <a:latin typeface="Rockwell" panose="02060603020205020403" pitchFamily="18" charset="0"/>
              </a:rPr>
              <a:t> </a:t>
            </a:r>
            <a:r>
              <a:rPr lang="en-US" sz="2300" dirty="0" smtClean="0">
                <a:latin typeface="Rockwell" panose="02060603020205020403" pitchFamily="18" charset="0"/>
              </a:rPr>
              <a:t>it </a:t>
            </a:r>
            <a:r>
              <a:rPr lang="en-US" sz="2300" dirty="0">
                <a:latin typeface="Rockwell" panose="02060603020205020403" pitchFamily="18" charset="0"/>
              </a:rPr>
              <a:t>overflows</a:t>
            </a:r>
            <a:r>
              <a:rPr lang="en-US" sz="2300" dirty="0" smtClean="0">
                <a:latin typeface="Rockwell" panose="02060603020205020403" pitchFamily="18" charset="0"/>
              </a:rPr>
              <a:t>.”</a:t>
            </a:r>
          </a:p>
          <a:p>
            <a:endParaRPr lang="en-US" sz="600" b="1" dirty="0" smtClean="0">
              <a:latin typeface="Rockwell" panose="02060603020205020403" pitchFamily="18" charset="0"/>
            </a:endParaRPr>
          </a:p>
          <a:p>
            <a:r>
              <a:rPr lang="en-US" sz="2300" b="1" dirty="0" smtClean="0">
                <a:latin typeface="Rockwell" panose="02060603020205020403" pitchFamily="18" charset="0"/>
              </a:rPr>
              <a:t>2 </a:t>
            </a:r>
            <a:r>
              <a:rPr lang="en-US" sz="2300" b="1" dirty="0">
                <a:latin typeface="Rockwell" panose="02060603020205020403" pitchFamily="18" charset="0"/>
              </a:rPr>
              <a:t>Sam 24:24</a:t>
            </a:r>
            <a:r>
              <a:rPr lang="en-US" sz="2300" dirty="0">
                <a:latin typeface="Rockwell" panose="02060603020205020403" pitchFamily="18" charset="0"/>
              </a:rPr>
              <a:t> – “However, the king said to Araunah, ‘No, but I will surely buy it from you for a price, for I will not offer burnt offerings to </a:t>
            </a:r>
            <a:r>
              <a:rPr lang="en-US" sz="2300" dirty="0" smtClean="0">
                <a:latin typeface="Rockwell" panose="02060603020205020403" pitchFamily="18" charset="0"/>
              </a:rPr>
              <a:t>the Lord my God which </a:t>
            </a:r>
            <a:r>
              <a:rPr lang="en-US" sz="2300" dirty="0">
                <a:latin typeface="Rockwell" panose="02060603020205020403" pitchFamily="18" charset="0"/>
              </a:rPr>
              <a:t>cost me nothing.’ So David bought the threshing floor and the oxen for fifty shekels of </a:t>
            </a:r>
            <a:r>
              <a:rPr lang="en-US" sz="2300" dirty="0" smtClean="0">
                <a:latin typeface="Rockwell" panose="02060603020205020403" pitchFamily="18" charset="0"/>
              </a:rPr>
              <a:t>silver.”</a:t>
            </a:r>
            <a:endParaRPr lang="en-US" sz="2300" dirty="0">
              <a:latin typeface="Rockwell" panose="02060603020205020403"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79" y="3855720"/>
            <a:ext cx="4328161" cy="2852696"/>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8591" t="3097" r="7560" b="2531"/>
          <a:stretch/>
        </p:blipFill>
        <p:spPr>
          <a:xfrm>
            <a:off x="106678" y="1175979"/>
            <a:ext cx="4328161" cy="2679741"/>
          </a:xfrm>
          <a:prstGeom prst="rect">
            <a:avLst/>
          </a:prstGeom>
        </p:spPr>
      </p:pic>
    </p:spTree>
    <p:extLst>
      <p:ext uri="{BB962C8B-B14F-4D97-AF65-F5344CB8AC3E}">
        <p14:creationId xmlns:p14="http://schemas.microsoft.com/office/powerpoint/2010/main" val="266670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8000" u="sng" dirty="0" smtClean="0">
                <a:latin typeface="Rockwell" panose="02060603020205020403" pitchFamily="18" charset="0"/>
              </a:rPr>
              <a:t>An Altar</a:t>
            </a:r>
            <a:endParaRPr lang="en-US" sz="8000" u="sng" dirty="0">
              <a:latin typeface="Rockwell" panose="02060603020205020403" pitchFamily="18" charset="0"/>
            </a:endParaRPr>
          </a:p>
        </p:txBody>
      </p:sp>
      <p:sp>
        <p:nvSpPr>
          <p:cNvPr id="3" name="Content Placeholder 2"/>
          <p:cNvSpPr>
            <a:spLocks noGrp="1"/>
          </p:cNvSpPr>
          <p:nvPr>
            <p:ph idx="1"/>
          </p:nvPr>
        </p:nvSpPr>
        <p:spPr>
          <a:xfrm>
            <a:off x="3489960" y="1310007"/>
            <a:ext cx="5596062" cy="5410834"/>
          </a:xfrm>
          <a:ln w="28575">
            <a:solidFill>
              <a:schemeClr val="tx1"/>
            </a:solidFill>
          </a:ln>
        </p:spPr>
        <p:txBody>
          <a:bodyPr>
            <a:noAutofit/>
          </a:bodyPr>
          <a:lstStyle/>
          <a:p>
            <a:r>
              <a:rPr lang="en-US" sz="3100" b="1" dirty="0">
                <a:latin typeface="Rockwell" panose="02060603020205020403" pitchFamily="18" charset="0"/>
              </a:rPr>
              <a:t>Ex 29:42-43</a:t>
            </a:r>
            <a:r>
              <a:rPr lang="en-US" sz="3100" dirty="0">
                <a:latin typeface="Rockwell" panose="02060603020205020403" pitchFamily="18" charset="0"/>
              </a:rPr>
              <a:t> – “It shall be a continual burnt offering throughout your generations at the doorway of the tent of meeting before the </a:t>
            </a:r>
            <a:r>
              <a:rPr lang="en-US" sz="3100" cap="small" dirty="0">
                <a:latin typeface="Rockwell" panose="02060603020205020403" pitchFamily="18" charset="0"/>
              </a:rPr>
              <a:t>Lord</a:t>
            </a:r>
            <a:r>
              <a:rPr lang="en-US" sz="3100" dirty="0">
                <a:latin typeface="Rockwell" panose="02060603020205020403" pitchFamily="18" charset="0"/>
              </a:rPr>
              <a:t>, </a:t>
            </a:r>
            <a:r>
              <a:rPr lang="en-US" sz="3100" u="sng" dirty="0">
                <a:latin typeface="Rockwell" panose="02060603020205020403" pitchFamily="18" charset="0"/>
              </a:rPr>
              <a:t>where I will meet with you</a:t>
            </a:r>
            <a:r>
              <a:rPr lang="en-US" sz="3100" dirty="0">
                <a:latin typeface="Rockwell" panose="02060603020205020403" pitchFamily="18" charset="0"/>
              </a:rPr>
              <a:t>, to speak to you there. I will meet there with the sons of Israel, and it shall be consecrated by My glory.”</a:t>
            </a:r>
          </a:p>
        </p:txBody>
      </p:sp>
      <p:pic>
        <p:nvPicPr>
          <p:cNvPr id="4" name="Picture 3"/>
          <p:cNvPicPr>
            <a:picLocks noChangeAspect="1"/>
          </p:cNvPicPr>
          <p:nvPr/>
        </p:nvPicPr>
        <p:blipFill>
          <a:blip r:embed="rId3"/>
          <a:stretch>
            <a:fillRect/>
          </a:stretch>
        </p:blipFill>
        <p:spPr>
          <a:xfrm>
            <a:off x="0" y="1310007"/>
            <a:ext cx="3431982" cy="27693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91781"/>
            <a:ext cx="3431982" cy="2629059"/>
          </a:xfrm>
          <a:prstGeom prst="rect">
            <a:avLst/>
          </a:prstGeom>
        </p:spPr>
      </p:pic>
    </p:spTree>
    <p:extLst>
      <p:ext uri="{BB962C8B-B14F-4D97-AF65-F5344CB8AC3E}">
        <p14:creationId xmlns:p14="http://schemas.microsoft.com/office/powerpoint/2010/main" val="142963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8000" u="sng" dirty="0" smtClean="0">
                <a:latin typeface="Rockwell" panose="02060603020205020403" pitchFamily="18" charset="0"/>
              </a:rPr>
              <a:t>A Priest</a:t>
            </a:r>
            <a:endParaRPr lang="en-US" sz="8000" u="sng" dirty="0">
              <a:latin typeface="Rockwell" panose="02060603020205020403" pitchFamily="18" charset="0"/>
            </a:endParaRPr>
          </a:p>
        </p:txBody>
      </p:sp>
      <p:sp>
        <p:nvSpPr>
          <p:cNvPr id="3" name="Content Placeholder 2"/>
          <p:cNvSpPr>
            <a:spLocks noGrp="1"/>
          </p:cNvSpPr>
          <p:nvPr>
            <p:ph idx="1"/>
          </p:nvPr>
        </p:nvSpPr>
        <p:spPr>
          <a:xfrm>
            <a:off x="4328161" y="1173163"/>
            <a:ext cx="4746266" cy="2767241"/>
          </a:xfrm>
          <a:ln w="28575">
            <a:solidFill>
              <a:schemeClr val="tx1"/>
            </a:solidFill>
          </a:ln>
        </p:spPr>
        <p:txBody>
          <a:bodyPr>
            <a:noAutofit/>
          </a:bodyPr>
          <a:lstStyle/>
          <a:p>
            <a:r>
              <a:rPr lang="en-US" sz="1900" b="1" dirty="0">
                <a:latin typeface="Rockwell" panose="02060603020205020403" pitchFamily="18" charset="0"/>
              </a:rPr>
              <a:t>Lev 10:10-11</a:t>
            </a:r>
            <a:r>
              <a:rPr lang="en-US" sz="1900" dirty="0">
                <a:latin typeface="Rockwell" panose="02060603020205020403" pitchFamily="18" charset="0"/>
              </a:rPr>
              <a:t> – </a:t>
            </a:r>
            <a:r>
              <a:rPr lang="en-US" sz="1900" dirty="0" smtClean="0">
                <a:latin typeface="Rockwell" panose="02060603020205020403" pitchFamily="18" charset="0"/>
              </a:rPr>
              <a:t>“[You are] to </a:t>
            </a:r>
            <a:r>
              <a:rPr lang="en-US" sz="1900" dirty="0">
                <a:latin typeface="Rockwell" panose="02060603020205020403" pitchFamily="18" charset="0"/>
              </a:rPr>
              <a:t>make a </a:t>
            </a:r>
            <a:r>
              <a:rPr lang="en-US" sz="1900" u="sng" dirty="0">
                <a:latin typeface="Rockwell" panose="02060603020205020403" pitchFamily="18" charset="0"/>
              </a:rPr>
              <a:t>distinction between the holy and the profane</a:t>
            </a:r>
            <a:r>
              <a:rPr lang="en-US" sz="1900" dirty="0">
                <a:latin typeface="Rockwell" panose="02060603020205020403" pitchFamily="18" charset="0"/>
              </a:rPr>
              <a:t>, and between the unclean and the </a:t>
            </a:r>
            <a:r>
              <a:rPr lang="en-US" sz="1900" dirty="0" smtClean="0">
                <a:latin typeface="Rockwell" panose="02060603020205020403" pitchFamily="18" charset="0"/>
              </a:rPr>
              <a:t>clean, and </a:t>
            </a:r>
            <a:r>
              <a:rPr lang="en-US" sz="1900" dirty="0">
                <a:latin typeface="Rockwell" panose="02060603020205020403" pitchFamily="18" charset="0"/>
              </a:rPr>
              <a:t>so as to teach the sons of Israel all the statutes which </a:t>
            </a:r>
            <a:r>
              <a:rPr lang="en-US" sz="1900" dirty="0" smtClean="0">
                <a:latin typeface="Rockwell" panose="02060603020205020403" pitchFamily="18" charset="0"/>
              </a:rPr>
              <a:t>the Lord has </a:t>
            </a:r>
            <a:r>
              <a:rPr lang="en-US" sz="1900" dirty="0">
                <a:latin typeface="Rockwell" panose="02060603020205020403" pitchFamily="18" charset="0"/>
              </a:rPr>
              <a:t>spoken to </a:t>
            </a:r>
            <a:r>
              <a:rPr lang="en-US" sz="1900" dirty="0" smtClean="0">
                <a:latin typeface="Rockwell" panose="02060603020205020403" pitchFamily="18" charset="0"/>
              </a:rPr>
              <a:t>them </a:t>
            </a:r>
            <a:r>
              <a:rPr lang="en-US" sz="1900" dirty="0">
                <a:latin typeface="Rockwell" panose="02060603020205020403" pitchFamily="18" charset="0"/>
              </a:rPr>
              <a:t>through Moses</a:t>
            </a:r>
            <a:r>
              <a:rPr lang="en-US" sz="1900" dirty="0" smtClean="0">
                <a:latin typeface="Rockwell" panose="02060603020205020403" pitchFamily="18" charset="0"/>
              </a:rPr>
              <a:t>.”</a:t>
            </a:r>
          </a:p>
          <a:p>
            <a:endParaRPr lang="en-US" sz="500" dirty="0" smtClean="0">
              <a:latin typeface="Rockwell" panose="02060603020205020403" pitchFamily="18" charset="0"/>
            </a:endParaRPr>
          </a:p>
          <a:p>
            <a:r>
              <a:rPr lang="en-US" sz="1900" b="1" dirty="0" smtClean="0">
                <a:latin typeface="Rockwell" panose="02060603020205020403" pitchFamily="18" charset="0"/>
              </a:rPr>
              <a:t>Ex 28:2</a:t>
            </a:r>
            <a:r>
              <a:rPr lang="en-US" sz="1900" dirty="0" smtClean="0">
                <a:latin typeface="Rockwell" panose="02060603020205020403" pitchFamily="18" charset="0"/>
              </a:rPr>
              <a:t> – “</a:t>
            </a:r>
            <a:r>
              <a:rPr lang="en-US" sz="1900" dirty="0">
                <a:latin typeface="Rockwell" panose="02060603020205020403" pitchFamily="18" charset="0"/>
              </a:rPr>
              <a:t>You shall make holy garments for Aaron your brother, </a:t>
            </a:r>
            <a:r>
              <a:rPr lang="en-US" sz="1900" u="sng" dirty="0">
                <a:latin typeface="Rockwell" panose="02060603020205020403" pitchFamily="18" charset="0"/>
              </a:rPr>
              <a:t>for glory and for beauty</a:t>
            </a:r>
            <a:r>
              <a:rPr lang="en-US" sz="1900" dirty="0" smtClean="0">
                <a:latin typeface="Rockwell" panose="02060603020205020403" pitchFamily="18" charset="0"/>
              </a:rPr>
              <a:t>”</a:t>
            </a:r>
            <a:endParaRPr lang="en-US" sz="1900" dirty="0">
              <a:latin typeface="Rockwell" panose="02060603020205020403"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 y="1173163"/>
            <a:ext cx="4114800" cy="2767241"/>
          </a:xfrm>
          <a:prstGeom prst="rect">
            <a:avLst/>
          </a:prstGeom>
        </p:spPr>
      </p:pic>
      <p:sp>
        <p:nvSpPr>
          <p:cNvPr id="6" name="Rectangle 5"/>
          <p:cNvSpPr/>
          <p:nvPr/>
        </p:nvSpPr>
        <p:spPr>
          <a:xfrm>
            <a:off x="106681" y="4016394"/>
            <a:ext cx="8967746" cy="2723823"/>
          </a:xfrm>
          <a:prstGeom prst="rect">
            <a:avLst/>
          </a:prstGeom>
          <a:ln w="28575">
            <a:solidFill>
              <a:schemeClr val="tx1"/>
            </a:solidFill>
          </a:ln>
        </p:spPr>
        <p:txBody>
          <a:bodyPr wrap="square">
            <a:spAutoFit/>
          </a:bodyPr>
          <a:lstStyle/>
          <a:p>
            <a:r>
              <a:rPr lang="en-US" sz="1900" b="1" dirty="0">
                <a:latin typeface="Rockwell" panose="02060603020205020403" pitchFamily="18" charset="0"/>
              </a:rPr>
              <a:t>Lev 4:4-7</a:t>
            </a:r>
            <a:r>
              <a:rPr lang="en-US" sz="1900" dirty="0">
                <a:latin typeface="Rockwell" panose="02060603020205020403" pitchFamily="18" charset="0"/>
              </a:rPr>
              <a:t> – </a:t>
            </a:r>
            <a:r>
              <a:rPr lang="en-US" sz="1900" dirty="0" smtClean="0">
                <a:latin typeface="Rockwell" panose="02060603020205020403" pitchFamily="18" charset="0"/>
              </a:rPr>
              <a:t>“He </a:t>
            </a:r>
            <a:r>
              <a:rPr lang="en-US" sz="1900" dirty="0">
                <a:latin typeface="Rockwell" panose="02060603020205020403" pitchFamily="18" charset="0"/>
              </a:rPr>
              <a:t>shall bring the bull to the doorway of the tent of meeting before the </a:t>
            </a:r>
            <a:r>
              <a:rPr lang="en-US" sz="1900" cap="small" dirty="0">
                <a:latin typeface="Rockwell" panose="02060603020205020403" pitchFamily="18" charset="0"/>
              </a:rPr>
              <a:t>Lord</a:t>
            </a:r>
            <a:r>
              <a:rPr lang="en-US" sz="1900" dirty="0">
                <a:latin typeface="Rockwell" panose="02060603020205020403" pitchFamily="18" charset="0"/>
              </a:rPr>
              <a:t>, and he shall lay his hand on the head of the bull and slay the bull before the </a:t>
            </a:r>
            <a:r>
              <a:rPr lang="en-US" sz="1900" cap="small" dirty="0" smtClean="0">
                <a:latin typeface="Rockwell" panose="02060603020205020403" pitchFamily="18" charset="0"/>
              </a:rPr>
              <a:t>Lord</a:t>
            </a:r>
            <a:r>
              <a:rPr lang="en-US" sz="1900" dirty="0" smtClean="0">
                <a:latin typeface="Rockwell" panose="02060603020205020403" pitchFamily="18" charset="0"/>
              </a:rPr>
              <a:t>. Then </a:t>
            </a:r>
            <a:r>
              <a:rPr lang="en-US" sz="1900" dirty="0">
                <a:latin typeface="Rockwell" panose="02060603020205020403" pitchFamily="18" charset="0"/>
              </a:rPr>
              <a:t>the anointed priest is to take some of the blood of the bull and bring it to the tent of </a:t>
            </a:r>
            <a:r>
              <a:rPr lang="en-US" sz="1900" dirty="0" smtClean="0">
                <a:latin typeface="Rockwell" panose="02060603020205020403" pitchFamily="18" charset="0"/>
              </a:rPr>
              <a:t>meeting, and </a:t>
            </a:r>
            <a:r>
              <a:rPr lang="en-US" sz="1900" dirty="0">
                <a:latin typeface="Rockwell" panose="02060603020205020403" pitchFamily="18" charset="0"/>
              </a:rPr>
              <a:t>the priest shall dip his finger in the blood and sprinkle some of the blood seven times before the </a:t>
            </a:r>
            <a:r>
              <a:rPr lang="en-US" sz="1900" cap="small" dirty="0">
                <a:latin typeface="Rockwell" panose="02060603020205020403" pitchFamily="18" charset="0"/>
              </a:rPr>
              <a:t>Lord</a:t>
            </a:r>
            <a:r>
              <a:rPr lang="en-US" sz="1900" dirty="0">
                <a:latin typeface="Rockwell" panose="02060603020205020403" pitchFamily="18" charset="0"/>
              </a:rPr>
              <a:t>, in front of the veil of the </a:t>
            </a:r>
            <a:r>
              <a:rPr lang="en-US" sz="1900" dirty="0" smtClean="0">
                <a:latin typeface="Rockwell" panose="02060603020205020403" pitchFamily="18" charset="0"/>
              </a:rPr>
              <a:t>sanctuary. The </a:t>
            </a:r>
            <a:r>
              <a:rPr lang="en-US" sz="1900" dirty="0">
                <a:latin typeface="Rockwell" panose="02060603020205020403" pitchFamily="18" charset="0"/>
              </a:rPr>
              <a:t>priest shall also put some of the blood on the horns of the altar of fragrant incense which is before the </a:t>
            </a:r>
            <a:r>
              <a:rPr lang="en-US" sz="1900" cap="small" dirty="0">
                <a:latin typeface="Rockwell" panose="02060603020205020403" pitchFamily="18" charset="0"/>
              </a:rPr>
              <a:t>Lord</a:t>
            </a:r>
            <a:r>
              <a:rPr lang="en-US" sz="1900" dirty="0">
                <a:latin typeface="Rockwell" panose="02060603020205020403" pitchFamily="18" charset="0"/>
              </a:rPr>
              <a:t> in the tent of meeting; and all the blood of the bull he shall pour out at the base of the altar of burnt offering which is at the doorway of the tent of meeting</a:t>
            </a:r>
            <a:r>
              <a:rPr lang="en-US" sz="1900" dirty="0" smtClean="0">
                <a:latin typeface="Rockwell" panose="02060603020205020403" pitchFamily="18" charset="0"/>
              </a:rPr>
              <a:t>.”</a:t>
            </a:r>
            <a:endParaRPr lang="en-US" sz="1900" dirty="0">
              <a:latin typeface="Rockwell" panose="02060603020205020403" pitchFamily="18" charset="0"/>
            </a:endParaRPr>
          </a:p>
        </p:txBody>
      </p:sp>
    </p:spTree>
    <p:extLst>
      <p:ext uri="{BB962C8B-B14F-4D97-AF65-F5344CB8AC3E}">
        <p14:creationId xmlns:p14="http://schemas.microsoft.com/office/powerpoint/2010/main" val="329453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a:bodyPr>
          <a:lstStyle/>
          <a:p>
            <a:pPr algn="ctr"/>
            <a:r>
              <a:rPr lang="en-US" sz="8000" u="sng" dirty="0" smtClean="0">
                <a:latin typeface="Rockwell" panose="02060603020205020403" pitchFamily="18" charset="0"/>
              </a:rPr>
              <a:t>The Fire</a:t>
            </a:r>
            <a:endParaRPr lang="en-US" sz="8000" u="sng" dirty="0">
              <a:latin typeface="Rockwell" panose="02060603020205020403" pitchFamily="18" charset="0"/>
            </a:endParaRPr>
          </a:p>
        </p:txBody>
      </p:sp>
      <p:sp>
        <p:nvSpPr>
          <p:cNvPr id="3" name="Content Placeholder 2"/>
          <p:cNvSpPr>
            <a:spLocks noGrp="1"/>
          </p:cNvSpPr>
          <p:nvPr>
            <p:ph idx="1"/>
          </p:nvPr>
        </p:nvSpPr>
        <p:spPr>
          <a:xfrm>
            <a:off x="4170522" y="1243550"/>
            <a:ext cx="4872036" cy="2291157"/>
          </a:xfrm>
          <a:ln w="28575">
            <a:solidFill>
              <a:schemeClr val="tx1"/>
            </a:solidFill>
          </a:ln>
        </p:spPr>
        <p:txBody>
          <a:bodyPr>
            <a:noAutofit/>
          </a:bodyPr>
          <a:lstStyle/>
          <a:p>
            <a:r>
              <a:rPr lang="en-US" sz="1900" b="1" dirty="0" smtClean="0">
                <a:latin typeface="Rockwell" panose="02060603020205020403" pitchFamily="18" charset="0"/>
              </a:rPr>
              <a:t>Lev </a:t>
            </a:r>
            <a:r>
              <a:rPr lang="en-US" sz="1900" b="1" dirty="0">
                <a:latin typeface="Rockwell" panose="02060603020205020403" pitchFamily="18" charset="0"/>
              </a:rPr>
              <a:t>9:24</a:t>
            </a:r>
            <a:r>
              <a:rPr lang="en-US" sz="1900" dirty="0">
                <a:latin typeface="Rockwell" panose="02060603020205020403" pitchFamily="18" charset="0"/>
              </a:rPr>
              <a:t> – “Then fire came out from before the </a:t>
            </a:r>
            <a:r>
              <a:rPr lang="en-US" sz="1900" cap="small" dirty="0">
                <a:latin typeface="Rockwell" panose="02060603020205020403" pitchFamily="18" charset="0"/>
              </a:rPr>
              <a:t>Lord</a:t>
            </a:r>
            <a:r>
              <a:rPr lang="en-US" sz="1900" dirty="0">
                <a:latin typeface="Rockwell" panose="02060603020205020403" pitchFamily="18" charset="0"/>
              </a:rPr>
              <a:t> and consumed the burnt offering and the portions of fat on the altar; and when all the people saw it, they shouted and fell on their faces</a:t>
            </a:r>
            <a:r>
              <a:rPr lang="en-US" sz="1900" dirty="0" smtClean="0">
                <a:latin typeface="Rockwell" panose="02060603020205020403" pitchFamily="18" charset="0"/>
              </a:rPr>
              <a:t>.”</a:t>
            </a:r>
          </a:p>
          <a:p>
            <a:r>
              <a:rPr lang="en-US" sz="1900" b="1" dirty="0">
                <a:latin typeface="Rockwell" panose="02060603020205020403" pitchFamily="18" charset="0"/>
              </a:rPr>
              <a:t>Lev 6:13</a:t>
            </a:r>
            <a:r>
              <a:rPr lang="en-US" sz="1900" dirty="0">
                <a:latin typeface="Rockwell" panose="02060603020205020403" pitchFamily="18" charset="0"/>
              </a:rPr>
              <a:t> – “Fire shall be kept burning continually on the altar; it is not to go out</a:t>
            </a:r>
            <a:r>
              <a:rPr lang="en-US" sz="1900" dirty="0" smtClean="0">
                <a:latin typeface="Rockwell" panose="02060603020205020403" pitchFamily="18" charset="0"/>
              </a:rPr>
              <a:t>.”</a:t>
            </a:r>
            <a:endParaRPr lang="en-US" sz="1900" dirty="0">
              <a:latin typeface="Rockwell" panose="02060603020205020403"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943" y="1255534"/>
            <a:ext cx="3950137" cy="2279173"/>
          </a:xfrm>
          <a:prstGeom prst="rect">
            <a:avLst/>
          </a:prstGeom>
        </p:spPr>
      </p:pic>
      <p:sp>
        <p:nvSpPr>
          <p:cNvPr id="5" name="Rectangle 4"/>
          <p:cNvSpPr/>
          <p:nvPr/>
        </p:nvSpPr>
        <p:spPr>
          <a:xfrm>
            <a:off x="118943" y="3609934"/>
            <a:ext cx="8923615" cy="3139321"/>
          </a:xfrm>
          <a:prstGeom prst="rect">
            <a:avLst/>
          </a:prstGeom>
          <a:ln w="28575">
            <a:solidFill>
              <a:schemeClr val="tx1"/>
            </a:solidFill>
          </a:ln>
        </p:spPr>
        <p:txBody>
          <a:bodyPr wrap="square">
            <a:spAutoFit/>
          </a:bodyPr>
          <a:lstStyle/>
          <a:p>
            <a:pPr marL="285750" indent="-285750">
              <a:buFont typeface="Arial" panose="020B0604020202020204" pitchFamily="34" charset="0"/>
              <a:buChar char="•"/>
            </a:pPr>
            <a:r>
              <a:rPr lang="en-US" sz="2400" b="1" u="sng" dirty="0" smtClean="0">
                <a:latin typeface="Rockwell" panose="02060603020205020403" pitchFamily="18" charset="0"/>
              </a:rPr>
              <a:t>Purifies</a:t>
            </a:r>
          </a:p>
          <a:p>
            <a:pPr marL="742950" lvl="1" indent="-285750">
              <a:buFont typeface="Arial" panose="020B0604020202020204" pitchFamily="34" charset="0"/>
              <a:buChar char="•"/>
            </a:pPr>
            <a:r>
              <a:rPr lang="en-US" sz="1900" b="1" dirty="0">
                <a:latin typeface="Rockwell" panose="02060603020205020403" pitchFamily="18" charset="0"/>
              </a:rPr>
              <a:t>1 Cor 3:13</a:t>
            </a:r>
            <a:r>
              <a:rPr lang="en-US" sz="1900" dirty="0">
                <a:latin typeface="Rockwell" panose="02060603020205020403" pitchFamily="18" charset="0"/>
              </a:rPr>
              <a:t> – “each man’s work will become evident; for the day will show it because it is to be revealed with fire, and the fire itself will test the quality of each man’s work</a:t>
            </a:r>
            <a:r>
              <a:rPr lang="en-US" sz="1900" dirty="0" smtClean="0">
                <a:latin typeface="Rockwell" panose="02060603020205020403" pitchFamily="18" charset="0"/>
              </a:rPr>
              <a:t>.”</a:t>
            </a:r>
          </a:p>
          <a:p>
            <a:pPr marL="742950" lvl="1" indent="-285750">
              <a:buFont typeface="Arial" panose="020B0604020202020204" pitchFamily="34" charset="0"/>
              <a:buChar char="•"/>
            </a:pPr>
            <a:r>
              <a:rPr lang="en-US" sz="1900" b="1" dirty="0">
                <a:latin typeface="Rockwell" panose="02060603020205020403" pitchFamily="18" charset="0"/>
              </a:rPr>
              <a:t>1 Pet 1:7</a:t>
            </a:r>
            <a:r>
              <a:rPr lang="en-US" sz="1900" dirty="0">
                <a:latin typeface="Rockwell" panose="02060603020205020403" pitchFamily="18" charset="0"/>
              </a:rPr>
              <a:t> – “so that the proof of your faith, being more precious than gold which is perishable, even though tested by fire, may be found to result in praise and glory and honor at the revelation of Jesus Christ”</a:t>
            </a:r>
            <a:endParaRPr lang="en-US" sz="1900" dirty="0" smtClean="0">
              <a:latin typeface="Rockwell" panose="02060603020205020403" pitchFamily="18" charset="0"/>
            </a:endParaRPr>
          </a:p>
          <a:p>
            <a:pPr marL="285750" indent="-285750">
              <a:buFont typeface="Arial" panose="020B0604020202020204" pitchFamily="34" charset="0"/>
              <a:buChar char="•"/>
            </a:pPr>
            <a:r>
              <a:rPr lang="en-US" sz="2200" b="1" u="sng" dirty="0" smtClean="0">
                <a:latin typeface="Rockwell" panose="02060603020205020403" pitchFamily="18" charset="0"/>
              </a:rPr>
              <a:t>Judgment</a:t>
            </a:r>
          </a:p>
          <a:p>
            <a:pPr marL="742950" lvl="1" indent="-285750">
              <a:buFont typeface="Arial" panose="020B0604020202020204" pitchFamily="34" charset="0"/>
              <a:buChar char="•"/>
            </a:pPr>
            <a:r>
              <a:rPr lang="en-US" sz="1900" b="1" dirty="0" smtClean="0">
                <a:latin typeface="Rockwell" panose="02060603020205020403" pitchFamily="18" charset="0"/>
              </a:rPr>
              <a:t>Lev 10:2</a:t>
            </a:r>
            <a:r>
              <a:rPr lang="en-US" sz="1900" dirty="0" smtClean="0">
                <a:latin typeface="Rockwell" panose="02060603020205020403" pitchFamily="18" charset="0"/>
              </a:rPr>
              <a:t> – “</a:t>
            </a:r>
            <a:r>
              <a:rPr lang="en-US" sz="1900" dirty="0">
                <a:latin typeface="Rockwell" panose="02060603020205020403" pitchFamily="18" charset="0"/>
              </a:rPr>
              <a:t>And fire came out from the presence of the </a:t>
            </a:r>
            <a:r>
              <a:rPr lang="en-US" sz="1900" cap="small" dirty="0">
                <a:latin typeface="Rockwell" panose="02060603020205020403" pitchFamily="18" charset="0"/>
              </a:rPr>
              <a:t>Lord</a:t>
            </a:r>
            <a:r>
              <a:rPr lang="en-US" sz="1900" dirty="0">
                <a:latin typeface="Rockwell" panose="02060603020205020403" pitchFamily="18" charset="0"/>
              </a:rPr>
              <a:t> and consumed them, and they died before the </a:t>
            </a:r>
            <a:r>
              <a:rPr lang="en-US" sz="1900" cap="small" dirty="0">
                <a:latin typeface="Rockwell" panose="02060603020205020403" pitchFamily="18" charset="0"/>
              </a:rPr>
              <a:t>Lord</a:t>
            </a:r>
            <a:r>
              <a:rPr lang="en-US" sz="1900" dirty="0">
                <a:latin typeface="Rockwell" panose="02060603020205020403" pitchFamily="18" charset="0"/>
              </a:rPr>
              <a:t>.</a:t>
            </a:r>
            <a:r>
              <a:rPr lang="en-US" sz="1900" dirty="0" smtClean="0">
                <a:latin typeface="Rockwell" panose="02060603020205020403" pitchFamily="18" charset="0"/>
              </a:rPr>
              <a:t>”</a:t>
            </a:r>
            <a:endParaRPr lang="en-US" sz="1900" dirty="0">
              <a:latin typeface="Rockwell" panose="02060603020205020403" pitchFamily="18" charset="0"/>
            </a:endParaRPr>
          </a:p>
        </p:txBody>
      </p:sp>
    </p:spTree>
    <p:extLst>
      <p:ext uri="{BB962C8B-B14F-4D97-AF65-F5344CB8AC3E}">
        <p14:creationId xmlns:p14="http://schemas.microsoft.com/office/powerpoint/2010/main" val="201196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fade">
                                      <p:cBhvr>
                                        <p:cTn id="28" dur="5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500"/>
                                        <p:tgtEl>
                                          <p:spTgt spid="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fade">
                                      <p:cBhvr>
                                        <p:cTn id="38" dur="500"/>
                                        <p:tgtEl>
                                          <p:spTgt spid="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fade">
                                      <p:cBhvr>
                                        <p:cTn id="4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normAutofit fontScale="90000"/>
          </a:bodyPr>
          <a:lstStyle/>
          <a:p>
            <a:pPr algn="ctr"/>
            <a:r>
              <a:rPr lang="en-US" sz="8000" u="sng" dirty="0" smtClean="0">
                <a:latin typeface="Rockwell" panose="02060603020205020403" pitchFamily="18" charset="0"/>
              </a:rPr>
              <a:t>Laying On Of Hands</a:t>
            </a:r>
            <a:endParaRPr lang="en-US" sz="8000" u="sng" dirty="0">
              <a:latin typeface="Rockwell" panose="02060603020205020403" pitchFamily="18" charset="0"/>
            </a:endParaRPr>
          </a:p>
        </p:txBody>
      </p:sp>
      <p:sp>
        <p:nvSpPr>
          <p:cNvPr id="3" name="Content Placeholder 2"/>
          <p:cNvSpPr>
            <a:spLocks noGrp="1"/>
          </p:cNvSpPr>
          <p:nvPr>
            <p:ph idx="1"/>
          </p:nvPr>
        </p:nvSpPr>
        <p:spPr>
          <a:xfrm>
            <a:off x="3535680" y="1188403"/>
            <a:ext cx="5486400" cy="5532437"/>
          </a:xfrm>
          <a:ln w="28575">
            <a:solidFill>
              <a:schemeClr val="tx1"/>
            </a:solidFill>
          </a:ln>
        </p:spPr>
        <p:txBody>
          <a:bodyPr>
            <a:noAutofit/>
          </a:bodyPr>
          <a:lstStyle/>
          <a:p>
            <a:r>
              <a:rPr lang="en-US" sz="2000" b="1" dirty="0" smtClean="0">
                <a:latin typeface="Rockwell" panose="02060603020205020403" pitchFamily="18" charset="0"/>
              </a:rPr>
              <a:t>Lev 16:21</a:t>
            </a:r>
            <a:r>
              <a:rPr lang="en-US" sz="2000" dirty="0" smtClean="0">
                <a:latin typeface="Rockwell" panose="02060603020205020403" pitchFamily="18" charset="0"/>
              </a:rPr>
              <a:t> – “</a:t>
            </a:r>
            <a:r>
              <a:rPr lang="en-US" sz="2000" dirty="0">
                <a:latin typeface="Rockwell" panose="02060603020205020403" pitchFamily="18" charset="0"/>
              </a:rPr>
              <a:t>Then Aaron shall lay both of his hands on the head of the live goat, and </a:t>
            </a:r>
            <a:r>
              <a:rPr lang="en-US" sz="2000" u="sng" dirty="0">
                <a:latin typeface="Rockwell" panose="02060603020205020403" pitchFamily="18" charset="0"/>
              </a:rPr>
              <a:t>confess over it all the iniquities</a:t>
            </a:r>
            <a:r>
              <a:rPr lang="en-US" sz="2000" dirty="0">
                <a:latin typeface="Rockwell" panose="02060603020205020403" pitchFamily="18" charset="0"/>
              </a:rPr>
              <a:t> of the sons of Israel and all their </a:t>
            </a:r>
            <a:r>
              <a:rPr lang="en-US" sz="2000" dirty="0" smtClean="0">
                <a:latin typeface="Rockwell" panose="02060603020205020403" pitchFamily="18" charset="0"/>
              </a:rPr>
              <a:t>transgressions in </a:t>
            </a:r>
            <a:r>
              <a:rPr lang="en-US" sz="2000" dirty="0">
                <a:latin typeface="Rockwell" panose="02060603020205020403" pitchFamily="18" charset="0"/>
              </a:rPr>
              <a:t>regard to all their sins; and he shall lay them on the head of the goat and send it away into the wilderness by the hand of a man who stands in readiness</a:t>
            </a:r>
            <a:r>
              <a:rPr lang="en-US" sz="2000" dirty="0" smtClean="0">
                <a:latin typeface="Rockwell" panose="02060603020205020403" pitchFamily="18" charset="0"/>
              </a:rPr>
              <a:t>.”</a:t>
            </a:r>
          </a:p>
          <a:p>
            <a:r>
              <a:rPr lang="en-US" sz="2000" b="1" dirty="0" smtClean="0">
                <a:latin typeface="Rockwell" panose="02060603020205020403" pitchFamily="18" charset="0"/>
              </a:rPr>
              <a:t>Lev 7:11-13</a:t>
            </a:r>
            <a:r>
              <a:rPr lang="en-US" sz="2000" dirty="0" smtClean="0">
                <a:latin typeface="Rockwell" panose="02060603020205020403" pitchFamily="18" charset="0"/>
              </a:rPr>
              <a:t> – “</a:t>
            </a:r>
            <a:r>
              <a:rPr lang="en-US" sz="2000" dirty="0">
                <a:latin typeface="Rockwell" panose="02060603020205020403" pitchFamily="18" charset="0"/>
              </a:rPr>
              <a:t>Now this is the law of the sacrifice of peace offerings which shall be presented to the </a:t>
            </a:r>
            <a:r>
              <a:rPr lang="en-US" sz="2000" cap="small" dirty="0" smtClean="0">
                <a:latin typeface="Rockwell" panose="02060603020205020403" pitchFamily="18" charset="0"/>
              </a:rPr>
              <a:t>Lord</a:t>
            </a:r>
            <a:r>
              <a:rPr lang="en-US" sz="2000" dirty="0" smtClean="0">
                <a:latin typeface="Rockwell" panose="02060603020205020403" pitchFamily="18" charset="0"/>
              </a:rPr>
              <a:t>. If </a:t>
            </a:r>
            <a:r>
              <a:rPr lang="en-US" sz="2000" dirty="0">
                <a:latin typeface="Rockwell" panose="02060603020205020403" pitchFamily="18" charset="0"/>
              </a:rPr>
              <a:t>he offers it by way of thanksgiving, then along with the sacrifice of thanksgiving he shall offer unleavened cakes mixed with oil, and unleavened </a:t>
            </a:r>
            <a:r>
              <a:rPr lang="en-US" sz="2000" dirty="0" smtClean="0">
                <a:latin typeface="Rockwell" panose="02060603020205020403" pitchFamily="18" charset="0"/>
              </a:rPr>
              <a:t>wafers spread </a:t>
            </a:r>
            <a:r>
              <a:rPr lang="en-US" sz="2000" dirty="0">
                <a:latin typeface="Rockwell" panose="02060603020205020403" pitchFamily="18" charset="0"/>
              </a:rPr>
              <a:t>with oil, and cakes of well stirred fine flour mixed with </a:t>
            </a:r>
            <a:r>
              <a:rPr lang="en-US" sz="2000" dirty="0" smtClean="0">
                <a:latin typeface="Rockwell" panose="02060603020205020403" pitchFamily="18" charset="0"/>
              </a:rPr>
              <a:t>oil. With </a:t>
            </a:r>
            <a:r>
              <a:rPr lang="en-US" sz="2000" dirty="0">
                <a:latin typeface="Rockwell" panose="02060603020205020403" pitchFamily="18" charset="0"/>
              </a:rPr>
              <a:t>the sacrifice of his peace offerings for thanksgiving, he shall present his offering with cakes of leavened bread</a:t>
            </a:r>
            <a:r>
              <a:rPr lang="en-US" sz="2000" dirty="0" smtClean="0">
                <a:latin typeface="Rockwell" panose="02060603020205020403" pitchFamily="18" charset="0"/>
              </a:rPr>
              <a:t>”</a:t>
            </a:r>
            <a:endParaRPr lang="en-US" sz="2000" dirty="0">
              <a:latin typeface="Rockwell" panose="02060603020205020403" pitchFamily="18"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5571"/>
          <a:stretch/>
        </p:blipFill>
        <p:spPr>
          <a:xfrm>
            <a:off x="106680" y="1188402"/>
            <a:ext cx="3307080" cy="5532438"/>
          </a:xfrm>
          <a:prstGeom prst="rect">
            <a:avLst/>
          </a:prstGeom>
        </p:spPr>
      </p:pic>
    </p:spTree>
    <p:extLst>
      <p:ext uri="{BB962C8B-B14F-4D97-AF65-F5344CB8AC3E}">
        <p14:creationId xmlns:p14="http://schemas.microsoft.com/office/powerpoint/2010/main" val="1911224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8605</TotalTime>
  <Words>4269</Words>
  <Application>Microsoft Office PowerPoint</Application>
  <PresentationFormat>On-screen Show (4:3)</PresentationFormat>
  <Paragraphs>143</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Rockwell</vt:lpstr>
      <vt:lpstr>Office Theme</vt:lpstr>
      <vt:lpstr>PowerPoint Presentation</vt:lpstr>
      <vt:lpstr>Outline</vt:lpstr>
      <vt:lpstr>An Offering</vt:lpstr>
      <vt:lpstr>An Offerer</vt:lpstr>
      <vt:lpstr>A Sacrifice</vt:lpstr>
      <vt:lpstr>An Altar</vt:lpstr>
      <vt:lpstr>A Priest</vt:lpstr>
      <vt:lpstr>The Fire</vt:lpstr>
      <vt:lpstr>Laying On Of Hands</vt:lpstr>
      <vt:lpstr>The Blood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ryan.h.hasty@gmail.com</dc:creator>
  <cp:lastModifiedBy>ryan.h.hasty@gmail.com</cp:lastModifiedBy>
  <cp:revision>143</cp:revision>
  <cp:lastPrinted>2019-07-17T18:16:32Z</cp:lastPrinted>
  <dcterms:created xsi:type="dcterms:W3CDTF">2019-04-09T18:01:11Z</dcterms:created>
  <dcterms:modified xsi:type="dcterms:W3CDTF">2019-07-17T18:20:20Z</dcterms:modified>
</cp:coreProperties>
</file>