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16"/>
  </p:notesMasterIdLst>
  <p:sldIdLst>
    <p:sldId id="256" r:id="rId2"/>
    <p:sldId id="257" r:id="rId3"/>
    <p:sldId id="258" r:id="rId4"/>
    <p:sldId id="262" r:id="rId5"/>
    <p:sldId id="263" r:id="rId6"/>
    <p:sldId id="265" r:id="rId7"/>
    <p:sldId id="266" r:id="rId8"/>
    <p:sldId id="267" r:id="rId9"/>
    <p:sldId id="268" r:id="rId10"/>
    <p:sldId id="260" r:id="rId11"/>
    <p:sldId id="261" r:id="rId12"/>
    <p:sldId id="269" r:id="rId13"/>
    <p:sldId id="264" r:id="rId14"/>
    <p:sldId id="270"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91" autoAdjust="0"/>
  </p:normalViewPr>
  <p:slideViewPr>
    <p:cSldViewPr snapToGrid="0">
      <p:cViewPr varScale="1">
        <p:scale>
          <a:sx n="78" d="100"/>
          <a:sy n="78" d="100"/>
        </p:scale>
        <p:origin x="20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35A4709-FCCA-4390-A00A-EE41A8DF9B09}" type="datetimeFigureOut">
              <a:rPr lang="en-US" smtClean="0"/>
              <a:t>7/9/2019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78C069E-D772-4273-B3DD-337FC3561708}" type="slidenum">
              <a:rPr lang="en-US" smtClean="0"/>
              <a:t>‹#›</a:t>
            </a:fld>
            <a:endParaRPr lang="en-US"/>
          </a:p>
        </p:txBody>
      </p:sp>
    </p:spTree>
    <p:extLst>
      <p:ext uri="{BB962C8B-B14F-4D97-AF65-F5344CB8AC3E}">
        <p14:creationId xmlns:p14="http://schemas.microsoft.com/office/powerpoint/2010/main" val="96096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book of Exodus concludes </a:t>
            </a:r>
            <a:r>
              <a:rPr lang="en-US" sz="1200" kern="1200" dirty="0" smtClean="0">
                <a:solidFill>
                  <a:schemeClr val="tx1"/>
                </a:solidFill>
                <a:effectLst/>
                <a:latin typeface="+mn-lt"/>
                <a:ea typeface="+mn-ea"/>
                <a:cs typeface="+mn-cs"/>
              </a:rPr>
              <a:t>with Moses outside the </a:t>
            </a:r>
            <a:r>
              <a:rPr lang="en-US" sz="1200" kern="1200" dirty="0" smtClean="0">
                <a:solidFill>
                  <a:schemeClr val="tx1"/>
                </a:solidFill>
                <a:effectLst/>
                <a:latin typeface="+mn-lt"/>
                <a:ea typeface="+mn-ea"/>
                <a:cs typeface="+mn-cs"/>
              </a:rPr>
              <a:t>tent of meeting that. </a:t>
            </a:r>
            <a:r>
              <a:rPr lang="en-US" sz="1200" b="1" kern="1200" dirty="0" smtClean="0">
                <a:solidFill>
                  <a:schemeClr val="tx1"/>
                </a:solidFill>
                <a:effectLst/>
                <a:latin typeface="+mn-lt"/>
                <a:ea typeface="+mn-ea"/>
                <a:cs typeface="+mn-cs"/>
              </a:rPr>
              <a:t>Ex 40:34-35</a:t>
            </a:r>
            <a:r>
              <a:rPr lang="en-US" sz="1200" kern="1200" dirty="0" smtClean="0">
                <a:solidFill>
                  <a:schemeClr val="tx1"/>
                </a:solidFill>
                <a:effectLst/>
                <a:latin typeface="+mn-lt"/>
                <a:ea typeface="+mn-ea"/>
                <a:cs typeface="+mn-cs"/>
              </a:rPr>
              <a:t> – “Then the cloud covered the tent of meeting, and the glory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filled the tabernacle. </a:t>
            </a:r>
            <a:r>
              <a:rPr lang="en-US" sz="1200" u="sng" kern="1200" dirty="0" smtClean="0">
                <a:solidFill>
                  <a:schemeClr val="tx1"/>
                </a:solidFill>
                <a:effectLst/>
                <a:latin typeface="+mn-lt"/>
                <a:ea typeface="+mn-ea"/>
                <a:cs typeface="+mn-cs"/>
              </a:rPr>
              <a:t>Moses was not able to enter the tent of meeting because the cloud had settled on it, and the glory of the </a:t>
            </a:r>
            <a:r>
              <a:rPr lang="en-US" sz="1200" u="sng" kern="1200" cap="small" dirty="0" smtClean="0">
                <a:solidFill>
                  <a:schemeClr val="tx1"/>
                </a:solidFill>
                <a:effectLst/>
                <a:latin typeface="+mn-lt"/>
                <a:ea typeface="+mn-ea"/>
                <a:cs typeface="+mn-cs"/>
              </a:rPr>
              <a:t>Lord</a:t>
            </a:r>
            <a:r>
              <a:rPr lang="en-US" sz="1200" u="sng" kern="1200" dirty="0" smtClean="0">
                <a:solidFill>
                  <a:schemeClr val="tx1"/>
                </a:solidFill>
                <a:effectLst/>
                <a:latin typeface="+mn-lt"/>
                <a:ea typeface="+mn-ea"/>
                <a:cs typeface="+mn-cs"/>
              </a:rPr>
              <a:t> filled the tabernacle</a:t>
            </a:r>
            <a:r>
              <a:rPr lang="en-US" sz="1200" kern="1200" dirty="0" smtClean="0">
                <a:solidFill>
                  <a:schemeClr val="tx1"/>
                </a:solidFill>
                <a:effectLst/>
                <a:latin typeface="+mn-lt"/>
                <a:ea typeface="+mn-ea"/>
                <a:cs typeface="+mn-cs"/>
              </a:rPr>
              <a:t>.”</a:t>
            </a:r>
          </a:p>
          <a:p>
            <a:endParaRPr lang="en-US" b="1" dirty="0" smtClean="0"/>
          </a:p>
          <a:p>
            <a:r>
              <a:rPr lang="en-US" b="1" dirty="0" smtClean="0"/>
              <a:t>Lev 1:1</a:t>
            </a:r>
            <a:r>
              <a:rPr lang="en-US" baseline="0" dirty="0" smtClean="0"/>
              <a:t> – “</a:t>
            </a:r>
            <a:r>
              <a:rPr lang="en-US" dirty="0" smtClean="0"/>
              <a:t>Then the </a:t>
            </a:r>
            <a:r>
              <a:rPr lang="en-US" cap="small" dirty="0" smtClean="0">
                <a:effectLst/>
              </a:rPr>
              <a:t>Lord</a:t>
            </a:r>
            <a:r>
              <a:rPr lang="en-US" dirty="0" smtClean="0"/>
              <a:t> called to Moses and spoke to him </a:t>
            </a:r>
            <a:r>
              <a:rPr lang="en-US" u="sng" dirty="0" smtClean="0"/>
              <a:t>from</a:t>
            </a:r>
            <a:r>
              <a:rPr lang="en-US" dirty="0" smtClean="0"/>
              <a:t> the tent of meeting, saying…</a:t>
            </a:r>
            <a:r>
              <a:rPr lang="en-US" baseline="0" dirty="0" smtClean="0"/>
              <a:t>”</a:t>
            </a:r>
          </a:p>
          <a:p>
            <a:endParaRPr lang="en-US" baseline="0" dirty="0" smtClean="0"/>
          </a:p>
          <a:p>
            <a:r>
              <a:rPr lang="en-US" b="1" baseline="0" dirty="0" smtClean="0"/>
              <a:t>Num 1:1</a:t>
            </a:r>
            <a:r>
              <a:rPr lang="en-US" baseline="0" dirty="0" smtClean="0"/>
              <a:t> – “</a:t>
            </a:r>
            <a:r>
              <a:rPr lang="en-US" dirty="0" smtClean="0"/>
              <a:t>Then the </a:t>
            </a:r>
            <a:r>
              <a:rPr lang="en-US" cap="small" dirty="0" smtClean="0">
                <a:effectLst/>
              </a:rPr>
              <a:t>Lord</a:t>
            </a:r>
            <a:r>
              <a:rPr lang="en-US" dirty="0" smtClean="0"/>
              <a:t> spoke to Moses in the wilderness of Sinai, </a:t>
            </a:r>
            <a:r>
              <a:rPr lang="en-US" u="sng" dirty="0" smtClean="0"/>
              <a:t>in</a:t>
            </a:r>
            <a:r>
              <a:rPr lang="en-US" dirty="0" smtClean="0"/>
              <a:t> the tent of meeting</a:t>
            </a:r>
            <a:r>
              <a:rPr lang="en-US" baseline="0" dirty="0" smtClean="0"/>
              <a:t>” .</a:t>
            </a:r>
          </a:p>
          <a:p>
            <a:endParaRPr lang="en-US" baseline="0" dirty="0" smtClean="0"/>
          </a:p>
          <a:p>
            <a:r>
              <a:rPr lang="en-US" baseline="0" dirty="0" smtClean="0"/>
              <a:t>In other words, </a:t>
            </a:r>
            <a:r>
              <a:rPr lang="en-US" baseline="0" dirty="0" smtClean="0"/>
              <a:t>something kept Moses out of the tent of meeting and away from God’s presence. But whatever that was seems to be solved by the time you get to the book of Numbers. The answer to this puzzle appears to be solved by the book of Leviticus because by the time the book of Numbers occurs, Moses </a:t>
            </a:r>
            <a:r>
              <a:rPr lang="en-US" baseline="0" dirty="0" smtClean="0"/>
              <a:t>is now meeting with God in the tent of meeting. So something happens in Leviticus of crucial importance for this to occur.</a:t>
            </a:r>
          </a:p>
          <a:p>
            <a:endParaRPr lang="en-US" baseline="0" dirty="0" smtClean="0"/>
          </a:p>
          <a:p>
            <a:r>
              <a:rPr lang="en-US" baseline="0" dirty="0" smtClean="0"/>
              <a:t>Why is it called Leviticus? Because while the instructions contained are </a:t>
            </a:r>
            <a:r>
              <a:rPr lang="en-US" baseline="0" dirty="0" smtClean="0"/>
              <a:t>beneficial for </a:t>
            </a:r>
            <a:r>
              <a:rPr lang="en-US" baseline="0" dirty="0" smtClean="0"/>
              <a:t>all </a:t>
            </a:r>
            <a:r>
              <a:rPr lang="en-US" baseline="0" dirty="0" smtClean="0"/>
              <a:t>of God’s people, </a:t>
            </a:r>
            <a:r>
              <a:rPr lang="en-US" baseline="0" dirty="0" smtClean="0"/>
              <a:t>in the OT, the tribe of </a:t>
            </a:r>
            <a:r>
              <a:rPr lang="en-US" baseline="0" dirty="0" smtClean="0"/>
              <a:t>Levi </a:t>
            </a:r>
            <a:r>
              <a:rPr lang="en-US" baseline="0" dirty="0" smtClean="0"/>
              <a:t>were </a:t>
            </a:r>
            <a:r>
              <a:rPr lang="en-US" baseline="0" dirty="0" smtClean="0"/>
              <a:t>the ones responsible </a:t>
            </a:r>
            <a:r>
              <a:rPr lang="en-US" baseline="0" dirty="0" smtClean="0"/>
              <a:t>for teaching the law to the rest of the people. You’ll remember that the tribe of Levi was the only tribe not to receive a </a:t>
            </a:r>
            <a:r>
              <a:rPr lang="en-US" baseline="0" dirty="0" smtClean="0"/>
              <a:t>specific inheritance of </a:t>
            </a:r>
            <a:r>
              <a:rPr lang="en-US" baseline="0" dirty="0" smtClean="0"/>
              <a:t>land in Canaan in which to dwell. Rather, </a:t>
            </a:r>
            <a:r>
              <a:rPr lang="en-US" baseline="0" dirty="0" smtClean="0"/>
              <a:t>God chose to take this tribe and to scatter them </a:t>
            </a:r>
            <a:r>
              <a:rPr lang="en-US" baseline="0" dirty="0" smtClean="0"/>
              <a:t>by families throughout all the tribes so </a:t>
            </a:r>
            <a:r>
              <a:rPr lang="en-US" baseline="0" dirty="0" smtClean="0"/>
              <a:t>that all </a:t>
            </a:r>
            <a:r>
              <a:rPr lang="en-US" baseline="0" dirty="0" smtClean="0"/>
              <a:t>Jews could have access to Levites who could teach them the law of God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178C069E-D772-4273-B3DD-337FC3561708}" type="slidenum">
              <a:rPr lang="en-US" smtClean="0"/>
              <a:t>1</a:t>
            </a:fld>
            <a:endParaRPr lang="en-US"/>
          </a:p>
        </p:txBody>
      </p:sp>
    </p:spTree>
    <p:extLst>
      <p:ext uri="{BB962C8B-B14F-4D97-AF65-F5344CB8AC3E}">
        <p14:creationId xmlns:p14="http://schemas.microsoft.com/office/powerpoint/2010/main" val="364197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dirty="0" smtClean="0"/>
              <a:t>one thing that will help us </a:t>
            </a:r>
            <a:r>
              <a:rPr lang="en-US" u="sng" dirty="0" smtClean="0"/>
              <a:t>immensely</a:t>
            </a:r>
            <a:r>
              <a:rPr lang="en-US" baseline="0" dirty="0" smtClean="0"/>
              <a:t> when we’re studying this book is to </a:t>
            </a:r>
            <a:r>
              <a:rPr lang="en-US" baseline="0" dirty="0" smtClean="0"/>
              <a:t>consider </a:t>
            </a:r>
            <a:r>
              <a:rPr lang="en-US" baseline="0" dirty="0" smtClean="0"/>
              <a:t>how it is laid out. Leviticus is </a:t>
            </a:r>
            <a:r>
              <a:rPr lang="en-US" baseline="0" dirty="0" smtClean="0"/>
              <a:t>laid out </a:t>
            </a:r>
            <a:r>
              <a:rPr lang="en-US" baseline="0" dirty="0" smtClean="0"/>
              <a:t>very </a:t>
            </a:r>
            <a:r>
              <a:rPr lang="en-US" baseline="0" dirty="0" smtClean="0"/>
              <a:t>symmetrically in a way that </a:t>
            </a:r>
            <a:r>
              <a:rPr lang="en-US" baseline="0" dirty="0" smtClean="0"/>
              <a:t>is easy to memorize. Its almost as if God anticipated how difficult this book might be for Christians and so in His divine foreknowledge </a:t>
            </a:r>
            <a:r>
              <a:rPr lang="en-US" baseline="0" dirty="0" smtClean="0"/>
              <a:t>He arranged </a:t>
            </a:r>
            <a:r>
              <a:rPr lang="en-US" baseline="0" dirty="0" smtClean="0"/>
              <a:t>for it to be laid out in such as way that we could have some </a:t>
            </a:r>
            <a:r>
              <a:rPr lang="en-US" baseline="0" dirty="0" smtClean="0"/>
              <a:t>help. Leviticus </a:t>
            </a:r>
            <a:r>
              <a:rPr lang="en-US" baseline="0" dirty="0" smtClean="0"/>
              <a:t>is arranged in a Hebrew poetic style called “Chiastic Parallelism”. </a:t>
            </a:r>
            <a:r>
              <a:rPr lang="en-US" dirty="0" smtClean="0"/>
              <a:t>Chiastic parallelism </a:t>
            </a:r>
            <a:r>
              <a:rPr lang="en-US" dirty="0" smtClean="0"/>
              <a:t>is a </a:t>
            </a:r>
            <a:r>
              <a:rPr lang="en-US" dirty="0" smtClean="0"/>
              <a:t>literary</a:t>
            </a:r>
            <a:r>
              <a:rPr lang="en-US" baseline="0" dirty="0" smtClean="0"/>
              <a:t> technique in which ideas are presented in a specific order and then </a:t>
            </a:r>
            <a:r>
              <a:rPr lang="en-US" baseline="0" dirty="0" smtClean="0"/>
              <a:t>similar ideas are repeated </a:t>
            </a:r>
            <a:r>
              <a:rPr lang="en-US" baseline="0" dirty="0" smtClean="0"/>
              <a:t>in reverse order. Each idea is connected to its reflection through the repeated word to give it a mirror effect in which it is reflected back. For example, “When the going gets tough, the tough gets going”. Benjamin Franklin once said, “By failing to prepare, you are preparing to fail.”</a:t>
            </a:r>
          </a:p>
          <a:p>
            <a:endParaRPr lang="en-US" baseline="0" dirty="0" smtClean="0"/>
          </a:p>
          <a:p>
            <a:r>
              <a:rPr lang="en-US" baseline="0" dirty="0" smtClean="0"/>
              <a:t>God uses chiasm in scripture </a:t>
            </a:r>
            <a:r>
              <a:rPr lang="en-US" baseline="0" dirty="0" smtClean="0"/>
              <a:t>many, </a:t>
            </a:r>
            <a:r>
              <a:rPr lang="en-US" baseline="0" dirty="0" smtClean="0"/>
              <a:t>times. </a:t>
            </a:r>
            <a:r>
              <a:rPr lang="en-US" b="0" baseline="0" dirty="0" smtClean="0"/>
              <a:t>Here’s a simple one: </a:t>
            </a:r>
            <a:r>
              <a:rPr lang="en-US" b="1" baseline="0" dirty="0" smtClean="0"/>
              <a:t>Gen 9:6</a:t>
            </a:r>
            <a:r>
              <a:rPr lang="en-US" baseline="0" dirty="0" smtClean="0"/>
              <a:t> – “</a:t>
            </a:r>
            <a:r>
              <a:rPr lang="en-US" dirty="0" smtClean="0"/>
              <a:t>Whoever sheds the blood of man, by man will his blood be shed</a:t>
            </a:r>
            <a:r>
              <a:rPr lang="en-US" baseline="0" dirty="0" smtClean="0"/>
              <a:t>”. See how each word is repeated in reverse order? They reflect back on one another. Many verses contain this chiastic structure but its not just limited to verses. Entire sections of scripture itself are chiastic. The entire story of </a:t>
            </a:r>
            <a:r>
              <a:rPr lang="en-US" baseline="0" dirty="0" smtClean="0"/>
              <a:t>Noah and the flood </a:t>
            </a:r>
            <a:r>
              <a:rPr lang="en-US" baseline="0" dirty="0" smtClean="0"/>
              <a:t>is chiastic in nature. Most of Psalm 22 is chiastic in nature. Peter’s first epistle is chiastic, etc. </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10</a:t>
            </a:fld>
            <a:endParaRPr lang="en-US"/>
          </a:p>
        </p:txBody>
      </p:sp>
    </p:spTree>
    <p:extLst>
      <p:ext uri="{BB962C8B-B14F-4D97-AF65-F5344CB8AC3E}">
        <p14:creationId xmlns:p14="http://schemas.microsoft.com/office/powerpoint/2010/main" val="340714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germane to our study is that </a:t>
            </a:r>
            <a:r>
              <a:rPr lang="en-US" dirty="0" smtClean="0"/>
              <a:t>it does seem that God also chose</a:t>
            </a:r>
            <a:r>
              <a:rPr lang="en-US" baseline="0" dirty="0" smtClean="0"/>
              <a:t> </a:t>
            </a:r>
            <a:r>
              <a:rPr lang="en-US" baseline="0" dirty="0" smtClean="0"/>
              <a:t>to use this literary style </a:t>
            </a:r>
            <a:r>
              <a:rPr lang="en-US" baseline="0" dirty="0" smtClean="0"/>
              <a:t>with </a:t>
            </a:r>
            <a:r>
              <a:rPr lang="en-US" baseline="0" dirty="0" smtClean="0"/>
              <a:t>the book of Leviticus. The majority of Leviticus </a:t>
            </a:r>
            <a:r>
              <a:rPr lang="en-US" baseline="0" dirty="0" smtClean="0"/>
              <a:t>can be divided </a:t>
            </a:r>
            <a:r>
              <a:rPr lang="en-US" baseline="0" dirty="0" smtClean="0"/>
              <a:t>into four sections: the rituals, the priesthood, laws of purity, and the day of atonement. </a:t>
            </a:r>
          </a:p>
          <a:p>
            <a:endParaRPr lang="en-US" baseline="0" dirty="0" smtClean="0"/>
          </a:p>
          <a:p>
            <a:r>
              <a:rPr lang="en-US" baseline="0" dirty="0" smtClean="0"/>
              <a:t>The rituals make up the outside chapters of the book; these were rituals that the Israelites were to practice in God’s holy presence. The first section explores the five main types of ritual sacrifices that Israel </a:t>
            </a:r>
            <a:r>
              <a:rPr lang="en-US" baseline="0" dirty="0" smtClean="0"/>
              <a:t>was </a:t>
            </a:r>
            <a:r>
              <a:rPr lang="en-US" baseline="0" dirty="0" smtClean="0"/>
              <a:t>to offer.  Some of the sacrifices were </a:t>
            </a:r>
            <a:r>
              <a:rPr lang="en-US" baseline="0" dirty="0" smtClean="0"/>
              <a:t>offered purely out of devotion toward God, and therefore were voluntary, </a:t>
            </a:r>
            <a:r>
              <a:rPr lang="en-US" baseline="0" dirty="0" smtClean="0"/>
              <a:t>and others were </a:t>
            </a:r>
            <a:r>
              <a:rPr lang="en-US" baseline="0" dirty="0" smtClean="0"/>
              <a:t>mandatory due to sin that had been committed. </a:t>
            </a:r>
            <a:r>
              <a:rPr lang="en-US" baseline="0" dirty="0" smtClean="0"/>
              <a:t>But regardless of which sacrifice you were performing, the purpose of them was to be a constant reminder </a:t>
            </a:r>
            <a:r>
              <a:rPr lang="en-US" baseline="0" dirty="0" smtClean="0"/>
              <a:t>of what it costs to be in a relationship with God. </a:t>
            </a:r>
            <a:r>
              <a:rPr lang="en-US" baseline="0" dirty="0" smtClean="0"/>
              <a:t>The second set </a:t>
            </a:r>
            <a:r>
              <a:rPr lang="en-US" baseline="0" dirty="0" smtClean="0"/>
              <a:t>of </a:t>
            </a:r>
            <a:r>
              <a:rPr lang="en-US" baseline="0" dirty="0" smtClean="0"/>
              <a:t>rituals at the end of the book lay out the seven annual </a:t>
            </a:r>
            <a:r>
              <a:rPr lang="en-US" baseline="0" dirty="0" smtClean="0"/>
              <a:t>feasts </a:t>
            </a:r>
            <a:r>
              <a:rPr lang="en-US" baseline="0" dirty="0" smtClean="0"/>
              <a:t>of Israel, </a:t>
            </a:r>
            <a:r>
              <a:rPr lang="en-US" baseline="0" dirty="0" smtClean="0"/>
              <a:t>and each </a:t>
            </a:r>
            <a:r>
              <a:rPr lang="en-US" baseline="0" dirty="0" smtClean="0"/>
              <a:t>feast </a:t>
            </a:r>
            <a:r>
              <a:rPr lang="en-US" baseline="0" dirty="0" smtClean="0"/>
              <a:t>told </a:t>
            </a:r>
            <a:r>
              <a:rPr lang="en-US" baseline="0" dirty="0" smtClean="0"/>
              <a:t>a different part of the story of how God redeemed them from slavery in Egypt and brought them to the promised land. And by celebrating these </a:t>
            </a:r>
            <a:r>
              <a:rPr lang="en-US" baseline="0" dirty="0" smtClean="0"/>
              <a:t>feasts </a:t>
            </a:r>
            <a:r>
              <a:rPr lang="en-US" baseline="0" dirty="0" smtClean="0"/>
              <a:t>regularly, Israel would have ways in which to reflect on what God had done for them. </a:t>
            </a:r>
          </a:p>
          <a:p>
            <a:endParaRPr lang="en-US" baseline="0" dirty="0" smtClean="0"/>
          </a:p>
          <a:p>
            <a:r>
              <a:rPr lang="en-US" baseline="0" dirty="0" smtClean="0"/>
              <a:t>The next inner sections focus on the priests roles as mediators between God and Israel. The first section shows how Aaron and his sons are ordained to begin their work before God’s presence. And in the matching section we find the qualifications for being a priest. The priests were called to the highest level of moral integrity and ritual holiness because not only did they represent the people before God, they also represented God before </a:t>
            </a:r>
            <a:r>
              <a:rPr lang="en-US" baseline="0" dirty="0" smtClean="0"/>
              <a:t>the </a:t>
            </a:r>
            <a:r>
              <a:rPr lang="en-US" baseline="0" dirty="0" smtClean="0"/>
              <a:t>people. And we find out why these qualifications are so important </a:t>
            </a:r>
            <a:r>
              <a:rPr lang="en-US" baseline="0" dirty="0" smtClean="0"/>
              <a:t>in </a:t>
            </a:r>
            <a:r>
              <a:rPr lang="en-US" baseline="0" dirty="0" smtClean="0"/>
              <a:t>chapter 10 when two of Aaron’s son offer strange fire before the Lord, flagrantly violating the </a:t>
            </a:r>
            <a:r>
              <a:rPr lang="en-US" baseline="0" dirty="0" smtClean="0"/>
              <a:t>covenant, God </a:t>
            </a:r>
            <a:r>
              <a:rPr lang="en-US" baseline="0" dirty="0" smtClean="0"/>
              <a:t>kills them on the spot. It’s a haunting reminder of the paradox of being in God’s presence. In His presence is pure goodness, but when we bring sin into that goodness, it insults God’s holiness. </a:t>
            </a:r>
          </a:p>
          <a:p>
            <a:endParaRPr lang="en-US" baseline="0" dirty="0" smtClean="0"/>
          </a:p>
          <a:p>
            <a:r>
              <a:rPr lang="en-US" baseline="0" dirty="0" smtClean="0"/>
              <a:t>Then the next matching inner sections focuses on Israel’s purity. The first section involves Israel’s ritual purity and the matching section is Israel’s moral purity. It should be noted that being impure or unclean was not a sin in and of itself. It simply meant that while in a state of uncleanness, being in God’s presence is off limits until you are clean again. Regarding the ritual purity, all the things that made someone unclean such as contact with reproductive fluids, skin diseases, mold, or touching dead bodies, all these were associated with mortality and the loss of life. The idea is that death contaminates one from being holy </a:t>
            </a:r>
            <a:r>
              <a:rPr lang="en-US" baseline="0" dirty="0" smtClean="0"/>
              <a:t>and prevents them </a:t>
            </a:r>
            <a:r>
              <a:rPr lang="en-US" baseline="0" dirty="0" smtClean="0"/>
              <a:t>from being able to come in God’s presence. The call to moral purity basically was to teach Israel to live differently than the Canaanites. They were to care for the poor, practice sexual integrity, and to promote </a:t>
            </a:r>
            <a:r>
              <a:rPr lang="en-US" baseline="0" dirty="0" smtClean="0"/>
              <a:t>justice amongst one another. </a:t>
            </a:r>
            <a:endParaRPr lang="en-US" baseline="0" dirty="0" smtClean="0"/>
          </a:p>
          <a:p>
            <a:endParaRPr lang="en-US" baseline="0" dirty="0" smtClean="0"/>
          </a:p>
          <a:p>
            <a:r>
              <a:rPr lang="en-US" baseline="0" dirty="0" smtClean="0"/>
              <a:t>Then </a:t>
            </a:r>
            <a:r>
              <a:rPr lang="en-US" baseline="0" dirty="0" smtClean="0"/>
              <a:t>right in the center of the book is the Day of Atonement. This is a key ritual that brings the whole book together. It was highly unlikely that all of Israel’s sins would be covered by the individual ritual sacrifices. So once a year, the high priest would take two goats. One goat would become the purification offering and atone for Israel’s </a:t>
            </a:r>
            <a:r>
              <a:rPr lang="en-US" baseline="0" dirty="0" smtClean="0"/>
              <a:t>sins and the </a:t>
            </a:r>
            <a:r>
              <a:rPr lang="en-US" baseline="0" dirty="0" smtClean="0"/>
              <a:t>other goat was the scape goat in which Israel’s sins would be confessed and symbolically placed on the goat where it would then be cast out into the wilderness. </a:t>
            </a:r>
            <a:r>
              <a:rPr lang="en-US" baseline="0" dirty="0" smtClean="0"/>
              <a:t>Though this is only one of Israel’s 7 annual ritual feasts, we’ll spend an entire class on just this one because of its significance.</a:t>
            </a:r>
            <a:endParaRPr lang="en-US" baseline="0" dirty="0" smtClean="0"/>
          </a:p>
          <a:p>
            <a:endParaRPr lang="en-US" baseline="0" dirty="0" smtClean="0"/>
          </a:p>
          <a:p>
            <a:r>
              <a:rPr lang="en-US" baseline="0" dirty="0" smtClean="0"/>
              <a:t>Now the last two chapters, 26 and 27, are not part of the chiastic structure. These two chapters is where Moses encourages the people to </a:t>
            </a:r>
            <a:r>
              <a:rPr lang="en-US" baseline="0" dirty="0" smtClean="0"/>
              <a:t>be faithful </a:t>
            </a:r>
            <a:r>
              <a:rPr lang="en-US" baseline="0" dirty="0" smtClean="0"/>
              <a:t>to these laws. He first lists the blessings, peace, and abundance that would come to Israel should they obey. But if they are unfaithful to the covenant, there would be severe consequences and exile from the land.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11</a:t>
            </a:fld>
            <a:endParaRPr lang="en-US"/>
          </a:p>
        </p:txBody>
      </p:sp>
    </p:spTree>
    <p:extLst>
      <p:ext uri="{BB962C8B-B14F-4D97-AF65-F5344CB8AC3E}">
        <p14:creationId xmlns:p14="http://schemas.microsoft.com/office/powerpoint/2010/main" val="2005648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Now, no matter what section of Leviticus we are on, we need to remember that the predominate theme</a:t>
            </a:r>
            <a:r>
              <a:rPr lang="en-US" sz="1200" b="0" i="0" kern="1200" baseline="0" dirty="0" smtClean="0">
                <a:solidFill>
                  <a:schemeClr val="tx1"/>
                </a:solidFill>
                <a:effectLst/>
                <a:latin typeface="+mn-lt"/>
                <a:ea typeface="+mn-ea"/>
                <a:cs typeface="+mn-cs"/>
              </a:rPr>
              <a:t> of this book is the holiness of God. And every single ritual and the details associated with it are designed to meet God’s holy demand. In other words, the purpose is stated in </a:t>
            </a:r>
            <a:r>
              <a:rPr lang="en-US" sz="1200" b="1" i="0" kern="1200" baseline="0" dirty="0" smtClean="0">
                <a:solidFill>
                  <a:schemeClr val="tx1"/>
                </a:solidFill>
                <a:effectLst/>
                <a:latin typeface="+mn-lt"/>
                <a:ea typeface="+mn-ea"/>
                <a:cs typeface="+mn-cs"/>
              </a:rPr>
              <a:t>Lev 20:26</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“You shall be holy to me, for I the LORD am holy and have separated you from the peoples, that you should be mine.”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word holy can be difficult to define. The easiest definition is that it means “set apart” but that hardly does justice to the holiness of God. One way to look at this idea is to consider the sun. The sun is pure power and goodness. And we need the sun, right? If we didn’t have it, we’d all </a:t>
            </a:r>
            <a:r>
              <a:rPr lang="en-US" sz="1200" b="0" i="0" kern="1200" baseline="0" dirty="0" smtClean="0">
                <a:solidFill>
                  <a:schemeClr val="tx1"/>
                </a:solidFill>
                <a:effectLst/>
                <a:latin typeface="+mn-lt"/>
                <a:ea typeface="+mn-ea"/>
                <a:cs typeface="+mn-cs"/>
              </a:rPr>
              <a:t>freeze </a:t>
            </a:r>
            <a:r>
              <a:rPr lang="en-US" sz="1200" b="0" i="0" kern="1200" baseline="0" dirty="0" smtClean="0">
                <a:solidFill>
                  <a:schemeClr val="tx1"/>
                </a:solidFill>
                <a:effectLst/>
                <a:latin typeface="+mn-lt"/>
                <a:ea typeface="+mn-ea"/>
                <a:cs typeface="+mn-cs"/>
              </a:rPr>
              <a:t>to </a:t>
            </a:r>
            <a:r>
              <a:rPr lang="en-US" sz="1200" b="0" i="0" kern="1200" baseline="0" dirty="0" smtClean="0">
                <a:solidFill>
                  <a:schemeClr val="tx1"/>
                </a:solidFill>
                <a:effectLst/>
                <a:latin typeface="+mn-lt"/>
                <a:ea typeface="+mn-ea"/>
                <a:cs typeface="+mn-cs"/>
              </a:rPr>
              <a:t>death, we </a:t>
            </a:r>
            <a:r>
              <a:rPr lang="en-US" sz="1200" b="0" i="0" kern="1200" baseline="0" dirty="0" smtClean="0">
                <a:solidFill>
                  <a:schemeClr val="tx1"/>
                </a:solidFill>
                <a:effectLst/>
                <a:latin typeface="+mn-lt"/>
                <a:ea typeface="+mn-ea"/>
                <a:cs typeface="+mn-cs"/>
              </a:rPr>
              <a:t>wouldn’t be able to eat because it causes things to grow, and other benefits. But however good the sun may be, if anything mortal and corruptible gets </a:t>
            </a:r>
            <a:r>
              <a:rPr lang="en-US" sz="1200" b="0" i="0" kern="1200" baseline="0" dirty="0" smtClean="0">
                <a:solidFill>
                  <a:schemeClr val="tx1"/>
                </a:solidFill>
                <a:effectLst/>
                <a:latin typeface="+mn-lt"/>
                <a:ea typeface="+mn-ea"/>
                <a:cs typeface="+mn-cs"/>
              </a:rPr>
              <a:t>too </a:t>
            </a:r>
            <a:r>
              <a:rPr lang="en-US" sz="1200" b="0" i="0" kern="1200" baseline="0" dirty="0" smtClean="0">
                <a:solidFill>
                  <a:schemeClr val="tx1"/>
                </a:solidFill>
                <a:effectLst/>
                <a:latin typeface="+mn-lt"/>
                <a:ea typeface="+mn-ea"/>
                <a:cs typeface="+mn-cs"/>
              </a:rPr>
              <a:t>close to it, it is destroyed by its pure power. So </a:t>
            </a:r>
            <a:r>
              <a:rPr lang="en-US" sz="1200" b="0" i="0" kern="1200" baseline="0" dirty="0" smtClean="0">
                <a:solidFill>
                  <a:schemeClr val="tx1"/>
                </a:solidFill>
                <a:effectLst/>
                <a:latin typeface="+mn-lt"/>
                <a:ea typeface="+mn-ea"/>
                <a:cs typeface="+mn-cs"/>
              </a:rPr>
              <a:t>the sun </a:t>
            </a:r>
            <a:r>
              <a:rPr lang="en-US" sz="1200" b="0" i="0" kern="1200" baseline="0" dirty="0" smtClean="0">
                <a:solidFill>
                  <a:schemeClr val="tx1"/>
                </a:solidFill>
                <a:effectLst/>
                <a:latin typeface="+mn-lt"/>
                <a:ea typeface="+mn-ea"/>
                <a:cs typeface="+mn-cs"/>
              </a:rPr>
              <a:t>is both extraordinarily good and extremely dangerous, right? </a:t>
            </a:r>
            <a:r>
              <a:rPr lang="en-US" sz="1200" b="0" i="0" u="sng" kern="1200" baseline="0" dirty="0" smtClean="0">
                <a:solidFill>
                  <a:schemeClr val="tx1"/>
                </a:solidFill>
                <a:effectLst/>
                <a:latin typeface="+mn-lt"/>
                <a:ea typeface="+mn-ea"/>
                <a:cs typeface="+mn-cs"/>
              </a:rPr>
              <a:t>That’s the idea behind God’s holiness</a:t>
            </a:r>
            <a:r>
              <a:rPr lang="en-US" sz="1200" b="0" i="0" kern="1200" baseline="0" dirty="0" smtClean="0">
                <a:solidFill>
                  <a:schemeClr val="tx1"/>
                </a:solidFill>
                <a:effectLst/>
                <a:latin typeface="+mn-lt"/>
                <a:ea typeface="+mn-ea"/>
                <a:cs typeface="+mn-cs"/>
              </a:rPr>
              <a:t>. And that’s the idea behind Leviticus, teaching the Israelites what they must do in order to be in God’s presence without being destroyed.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Helvetica Neue"/>
              </a:rPr>
              <a:t>1 </a:t>
            </a:r>
            <a:r>
              <a:rPr lang="en-US" sz="1200" b="1" dirty="0" smtClean="0">
                <a:solidFill>
                  <a:srgbClr val="000000"/>
                </a:solidFill>
                <a:latin typeface="Helvetica Neue"/>
              </a:rPr>
              <a:t>Tim 6:16</a:t>
            </a:r>
            <a:r>
              <a:rPr lang="en-US" sz="1200" dirty="0" smtClean="0">
                <a:solidFill>
                  <a:srgbClr val="000000"/>
                </a:solidFill>
                <a:latin typeface="Helvetica Neue"/>
              </a:rPr>
              <a:t> – “who alone possesses immortality and dwells in unapproachable light, whom no man has seen or can see. To Him be honor and eternal dominion!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rgbClr val="000000"/>
              </a:solidFill>
              <a:effectLst/>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God desired for His people to live in His presence; but to do so, they had to become more aware of His holiness, so in Leviticus, He spelled it out in fine detail. God’s people had to change if they wanted to fellowship Him. And so must we.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Ex 3:4-5</a:t>
            </a:r>
            <a:r>
              <a:rPr lang="en-US" sz="1200" b="0" i="0" kern="1200" dirty="0" smtClean="0">
                <a:solidFill>
                  <a:schemeClr val="tx1"/>
                </a:solidFill>
                <a:effectLst/>
                <a:latin typeface="+mn-lt"/>
                <a:ea typeface="+mn-ea"/>
                <a:cs typeface="+mn-cs"/>
              </a:rPr>
              <a:t> – “When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saw that he turned aside to look, God called to him from the midst of the bush and said, ‘Moses, Moses!’ And he said, ‘Here I am’.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Then He said, ‘Do not come near here; remove your sandals from your feet, for the place on which you are standing is holy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Remember in </a:t>
            </a:r>
            <a:r>
              <a:rPr lang="en-US" sz="1200" b="1" i="0" kern="1200" dirty="0" smtClean="0">
                <a:solidFill>
                  <a:schemeClr val="tx1"/>
                </a:solidFill>
                <a:effectLst/>
                <a:latin typeface="+mn-lt"/>
                <a:ea typeface="+mn-ea"/>
                <a:cs typeface="+mn-cs"/>
              </a:rPr>
              <a:t>Ex 19:6</a:t>
            </a:r>
            <a:r>
              <a:rPr lang="en-US" sz="1200" b="0" i="0" kern="1200" dirty="0" smtClean="0">
                <a:solidFill>
                  <a:schemeClr val="tx1"/>
                </a:solidFill>
                <a:effectLst/>
                <a:latin typeface="+mn-lt"/>
                <a:ea typeface="+mn-ea"/>
                <a:cs typeface="+mn-cs"/>
              </a:rPr>
              <a:t>, God called Israel to be “a kingdom of priests and a holy nation”. And so in the book of Leviticus we see the presence of God’s glory residing among His people in the place He commanded them to construct and tend—the Tabernacle. Then He once again called them to become a holy people</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8C069E-D772-4273-B3DD-337FC3561708}" type="slidenum">
              <a:rPr lang="en-US" smtClean="0"/>
              <a:t>12</a:t>
            </a:fld>
            <a:endParaRPr lang="en-US"/>
          </a:p>
        </p:txBody>
      </p:sp>
    </p:spTree>
    <p:extLst>
      <p:ext uri="{BB962C8B-B14F-4D97-AF65-F5344CB8AC3E}">
        <p14:creationId xmlns:p14="http://schemas.microsoft.com/office/powerpoint/2010/main" val="305486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Why was</a:t>
            </a:r>
            <a:r>
              <a:rPr lang="en-US" sz="1200" b="0" i="0" kern="1200" baseline="0" dirty="0" smtClean="0">
                <a:solidFill>
                  <a:schemeClr val="tx1"/>
                </a:solidFill>
                <a:effectLst/>
                <a:latin typeface="+mn-lt"/>
                <a:ea typeface="+mn-ea"/>
                <a:cs typeface="+mn-cs"/>
              </a:rPr>
              <a:t> this important for them?</a:t>
            </a:r>
          </a:p>
          <a:p>
            <a:endParaRPr lang="en-US" sz="1200" b="0" i="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0" i="0" kern="1200" baseline="0" dirty="0" smtClean="0">
                <a:solidFill>
                  <a:schemeClr val="tx1"/>
                </a:solidFill>
                <a:effectLst/>
                <a:latin typeface="+mn-lt"/>
                <a:ea typeface="+mn-ea"/>
                <a:cs typeface="+mn-cs"/>
              </a:rPr>
              <a:t>It was a much needed revelation of God’s nature. </a:t>
            </a:r>
            <a:r>
              <a:rPr lang="en-US" sz="1200" b="0" i="0" kern="1200" dirty="0" smtClean="0">
                <a:solidFill>
                  <a:schemeClr val="tx1"/>
                </a:solidFill>
                <a:effectLst/>
                <a:latin typeface="+mn-lt"/>
                <a:ea typeface="+mn-ea"/>
                <a:cs typeface="+mn-cs"/>
              </a:rPr>
              <a:t>The Israelites had been in Egyptians captivity for 400 years, surrounded by polytheistic, pagan Egyptians. God not only reminded them that He alone is God, He also needed</a:t>
            </a:r>
            <a:r>
              <a:rPr lang="en-US" sz="1200" b="0" i="0" kern="1200" baseline="0" dirty="0" smtClean="0">
                <a:solidFill>
                  <a:schemeClr val="tx1"/>
                </a:solidFill>
                <a:effectLst/>
                <a:latin typeface="+mn-lt"/>
                <a:ea typeface="+mn-ea"/>
                <a:cs typeface="+mn-cs"/>
              </a:rPr>
              <a:t> to make</a:t>
            </a:r>
            <a:r>
              <a:rPr lang="en-US" sz="1200" b="0" i="0" kern="1200" dirty="0" smtClean="0">
                <a:solidFill>
                  <a:schemeClr val="tx1"/>
                </a:solidFill>
                <a:effectLst/>
                <a:latin typeface="+mn-lt"/>
                <a:ea typeface="+mn-ea"/>
                <a:cs typeface="+mn-cs"/>
              </a:rPr>
              <a:t> sure they understood the significance of being the one true God. His holy character needed to be a permanent fixture</a:t>
            </a:r>
            <a:r>
              <a:rPr lang="en-US" sz="1200" b="0" i="0" kern="1200" baseline="0" dirty="0" smtClean="0">
                <a:solidFill>
                  <a:schemeClr val="tx1"/>
                </a:solidFill>
                <a:effectLst/>
                <a:latin typeface="+mn-lt"/>
                <a:ea typeface="+mn-ea"/>
                <a:cs typeface="+mn-cs"/>
              </a:rPr>
              <a:t> in their minds if they were to have any relationship at all with Him</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0" i="0" kern="1200" baseline="0" dirty="0" smtClean="0">
                <a:solidFill>
                  <a:schemeClr val="tx1"/>
                </a:solidFill>
                <a:effectLst/>
                <a:latin typeface="+mn-lt"/>
                <a:ea typeface="+mn-ea"/>
                <a:cs typeface="+mn-cs"/>
              </a:rPr>
              <a:t>It was to secure their </a:t>
            </a:r>
            <a:r>
              <a:rPr lang="en-US" sz="1200" b="0" i="0" kern="1200" baseline="0" dirty="0" smtClean="0">
                <a:solidFill>
                  <a:schemeClr val="tx1"/>
                </a:solidFill>
                <a:effectLst/>
                <a:latin typeface="+mn-lt"/>
                <a:ea typeface="+mn-ea"/>
                <a:cs typeface="+mn-cs"/>
              </a:rPr>
              <a:t>physical, moral</a:t>
            </a:r>
            <a:r>
              <a:rPr lang="en-US" sz="1200" b="0" i="0" kern="1200" baseline="0" dirty="0" smtClean="0">
                <a:solidFill>
                  <a:schemeClr val="tx1"/>
                </a:solidFill>
                <a:effectLst/>
                <a:latin typeface="+mn-lt"/>
                <a:ea typeface="+mn-ea"/>
                <a:cs typeface="+mn-cs"/>
              </a:rPr>
              <a:t>, and spiritual well-being. Unless they observed the rites of God’s holy demand, they would suffer the same fate of Egypt and the Canaanite nations, both spiritually and physically.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0" i="0" kern="1200" baseline="0" dirty="0" smtClean="0">
                <a:solidFill>
                  <a:schemeClr val="tx1"/>
                </a:solidFill>
                <a:effectLst/>
                <a:latin typeface="+mn-lt"/>
                <a:ea typeface="+mn-ea"/>
                <a:cs typeface="+mn-cs"/>
              </a:rPr>
              <a:t>But </a:t>
            </a:r>
            <a:r>
              <a:rPr lang="en-US" sz="1200" b="0" i="0" kern="1200" baseline="0" dirty="0" smtClean="0">
                <a:solidFill>
                  <a:schemeClr val="tx1"/>
                </a:solidFill>
                <a:effectLst/>
                <a:latin typeface="+mn-lt"/>
                <a:ea typeface="+mn-ea"/>
                <a:cs typeface="+mn-cs"/>
              </a:rPr>
              <a:t>this was also a means to an end. These laws were intended to make Israel a blessing to all nations they came in contact with, mediating to the Gentiles the redemption of God. And so these laws were intended to adapt, train, and prepare Israel for this special historic mission for which God had chosen them.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0" i="0" kern="1200" baseline="0" dirty="0" smtClean="0">
                <a:solidFill>
                  <a:schemeClr val="tx1"/>
                </a:solidFill>
                <a:effectLst/>
                <a:latin typeface="+mn-lt"/>
                <a:ea typeface="+mn-ea"/>
                <a:cs typeface="+mn-cs"/>
              </a:rPr>
              <a:t>But in order to do this, it was crucial that they keep separate from the heathen nations. And many of the laws in Leviticus were intended to effect and maintain this separation. Ideally, by perfectly obeying these laws, Israel would have revealed to the surrounding </a:t>
            </a:r>
            <a:r>
              <a:rPr lang="en-US" sz="1200" b="0" i="0" kern="1200" baseline="0" dirty="0" smtClean="0">
                <a:solidFill>
                  <a:schemeClr val="tx1"/>
                </a:solidFill>
                <a:effectLst/>
                <a:latin typeface="+mn-lt"/>
                <a:ea typeface="+mn-ea"/>
                <a:cs typeface="+mn-cs"/>
              </a:rPr>
              <a:t>nations </a:t>
            </a:r>
            <a:r>
              <a:rPr lang="en-US" sz="1200" b="0" i="0" kern="1200" baseline="0" dirty="0" smtClean="0">
                <a:solidFill>
                  <a:schemeClr val="tx1"/>
                </a:solidFill>
                <a:effectLst/>
                <a:latin typeface="+mn-lt"/>
                <a:ea typeface="+mn-ea"/>
                <a:cs typeface="+mn-cs"/>
              </a:rPr>
              <a:t>the real character of God through their own character.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0" i="0" kern="1200" baseline="0" dirty="0" smtClean="0">
                <a:solidFill>
                  <a:schemeClr val="tx1"/>
                </a:solidFill>
                <a:effectLst/>
                <a:latin typeface="+mn-lt"/>
                <a:ea typeface="+mn-ea"/>
                <a:cs typeface="+mn-cs"/>
              </a:rPr>
              <a:t>And then to every thoughtful </a:t>
            </a:r>
            <a:r>
              <a:rPr lang="en-US" sz="1200" b="0" i="0" kern="1200" baseline="0" dirty="0" smtClean="0">
                <a:solidFill>
                  <a:schemeClr val="tx1"/>
                </a:solidFill>
                <a:effectLst/>
                <a:latin typeface="+mn-lt"/>
                <a:ea typeface="+mn-ea"/>
                <a:cs typeface="+mn-cs"/>
              </a:rPr>
              <a:t>Israelite, </a:t>
            </a:r>
            <a:r>
              <a:rPr lang="en-US" sz="1200" b="0" i="0" kern="1200" baseline="0" dirty="0" smtClean="0">
                <a:solidFill>
                  <a:schemeClr val="tx1"/>
                </a:solidFill>
                <a:effectLst/>
                <a:latin typeface="+mn-lt"/>
                <a:ea typeface="+mn-ea"/>
                <a:cs typeface="+mn-cs"/>
              </a:rPr>
              <a:t>it should have suggested a redemption not yet revealed. </a:t>
            </a:r>
            <a:r>
              <a:rPr lang="en-US" sz="1200" b="0" i="0" kern="1200" baseline="0" dirty="0" smtClean="0">
                <a:solidFill>
                  <a:schemeClr val="tx1"/>
                </a:solidFill>
                <a:effectLst/>
                <a:latin typeface="+mn-lt"/>
                <a:ea typeface="+mn-ea"/>
                <a:cs typeface="+mn-cs"/>
              </a:rPr>
              <a:t>The Levitical system, as thorough as it was, </a:t>
            </a:r>
            <a:r>
              <a:rPr lang="en-US" sz="1200" b="0" i="0" kern="1200" baseline="0" dirty="0" smtClean="0">
                <a:solidFill>
                  <a:schemeClr val="tx1"/>
                </a:solidFill>
                <a:effectLst/>
                <a:latin typeface="+mn-lt"/>
                <a:ea typeface="+mn-ea"/>
                <a:cs typeface="+mn-cs"/>
              </a:rPr>
              <a:t>was an imperfect system from the start, which should have caused them to long for the perfect system so that when that perfect system arrived, they would be ready for it and willing to receive it. They would not have seen or known </a:t>
            </a:r>
            <a:r>
              <a:rPr lang="en-US" sz="1200" b="0" i="0" kern="1200" baseline="0" dirty="0" smtClean="0">
                <a:solidFill>
                  <a:schemeClr val="tx1"/>
                </a:solidFill>
                <a:effectLst/>
                <a:latin typeface="+mn-lt"/>
                <a:ea typeface="+mn-ea"/>
                <a:cs typeface="+mn-cs"/>
              </a:rPr>
              <a:t>everything Levitical law was pointing to, </a:t>
            </a:r>
            <a:r>
              <a:rPr lang="en-US" sz="1200" b="0" i="0" kern="1200" baseline="0" dirty="0" smtClean="0">
                <a:solidFill>
                  <a:schemeClr val="tx1"/>
                </a:solidFill>
                <a:effectLst/>
                <a:latin typeface="+mn-lt"/>
                <a:ea typeface="+mn-ea"/>
                <a:cs typeface="+mn-cs"/>
              </a:rPr>
              <a:t>but even thoughtful David, from things he said in the psalms, could see the futility of the system he was under. Jesus Christ was the fulfillment of every law in Leviticus.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Why is it important for us?</a:t>
            </a:r>
          </a:p>
          <a:p>
            <a:endParaRPr lang="en-US" sz="1200" b="0" i="0" kern="1200" dirty="0" smtClean="0">
              <a:solidFill>
                <a:schemeClr val="tx1"/>
              </a:solidFill>
              <a:effectLst/>
              <a:latin typeface="+mn-lt"/>
              <a:ea typeface="+mn-ea"/>
              <a:cs typeface="+mn-cs"/>
            </a:endParaRPr>
          </a:p>
          <a:p>
            <a:pPr marL="228600" indent="-228600">
              <a:buFont typeface="+mj-lt"/>
              <a:buAutoNum type="arabicParenR"/>
            </a:pPr>
            <a:r>
              <a:rPr lang="en-US" sz="1200" b="0" i="0" kern="1200" dirty="0" smtClean="0">
                <a:solidFill>
                  <a:schemeClr val="tx1"/>
                </a:solidFill>
                <a:effectLst/>
                <a:latin typeface="+mn-lt"/>
                <a:ea typeface="+mn-ea"/>
                <a:cs typeface="+mn-cs"/>
              </a:rPr>
              <a:t>Leviticus</a:t>
            </a:r>
            <a:r>
              <a:rPr lang="en-US" sz="1200" b="0" i="0" kern="1200" baseline="0" dirty="0" smtClean="0">
                <a:solidFill>
                  <a:schemeClr val="tx1"/>
                </a:solidFill>
                <a:effectLst/>
                <a:latin typeface="+mn-lt"/>
                <a:ea typeface="+mn-ea"/>
                <a:cs typeface="+mn-cs"/>
              </a:rPr>
              <a:t> gives us an even clearer picture of God’s character than even that of the Israelites. Christ has come and He fulfilled the Law, and became the Interpreter of the that Law in His own person. And God has not changed. He is still exactly as He was when He appeared to Moses in the burning bush, when He appeared to Israel at Mt Sinai, and when </a:t>
            </a:r>
            <a:r>
              <a:rPr lang="en-US" sz="1200" b="0" i="0" kern="1200" baseline="0" dirty="0" smtClean="0">
                <a:solidFill>
                  <a:schemeClr val="tx1"/>
                </a:solidFill>
                <a:effectLst/>
                <a:latin typeface="+mn-lt"/>
                <a:ea typeface="+mn-ea"/>
                <a:cs typeface="+mn-cs"/>
              </a:rPr>
              <a:t>He </a:t>
            </a:r>
            <a:r>
              <a:rPr lang="en-US" sz="1200" b="0" i="0" kern="1200" baseline="0" dirty="0" smtClean="0">
                <a:solidFill>
                  <a:schemeClr val="tx1"/>
                </a:solidFill>
                <a:effectLst/>
                <a:latin typeface="+mn-lt"/>
                <a:ea typeface="+mn-ea"/>
                <a:cs typeface="+mn-cs"/>
              </a:rPr>
              <a:t>led them through the wilderness as a cloud during the day and a fire at night. </a:t>
            </a:r>
            <a:r>
              <a:rPr lang="en-US" sz="1200" b="0" i="0" kern="1200" baseline="0" dirty="0" smtClean="0">
                <a:solidFill>
                  <a:schemeClr val="tx1"/>
                </a:solidFill>
                <a:effectLst/>
                <a:latin typeface="+mn-lt"/>
                <a:ea typeface="+mn-ea"/>
                <a:cs typeface="+mn-cs"/>
              </a:rPr>
              <a:t>This is the God we serve, a holy God with a holy standard who is calling the shots, not us.</a:t>
            </a:r>
            <a:endParaRPr lang="en-US" sz="1200" b="0" i="0" kern="1200" baseline="0" dirty="0" smtClean="0">
              <a:solidFill>
                <a:schemeClr val="tx1"/>
              </a:solidFill>
              <a:effectLst/>
              <a:latin typeface="+mn-lt"/>
              <a:ea typeface="+mn-ea"/>
              <a:cs typeface="+mn-cs"/>
            </a:endParaRPr>
          </a:p>
          <a:p>
            <a:pPr marL="228600" indent="-228600">
              <a:buFont typeface="+mj-lt"/>
              <a:buAutoNum type="arabicParenR"/>
            </a:pPr>
            <a:r>
              <a:rPr lang="en-US" sz="1200" b="0" i="0" kern="1200" baseline="0" dirty="0" smtClean="0">
                <a:solidFill>
                  <a:schemeClr val="tx1"/>
                </a:solidFill>
                <a:effectLst/>
                <a:latin typeface="+mn-lt"/>
                <a:ea typeface="+mn-ea"/>
                <a:cs typeface="+mn-cs"/>
              </a:rPr>
              <a:t>It also helps us Christians be reminded of the fundamental conditions of Christianity, that is, our redemption. The Levitical priesthood and sacrifices may be no more, but the truth they represented abide forever. Meaning, without the shedding of blood, there is no forgiveness of sins. There is no citizenship in God’s kingdom apart from a High Priest and Mediator. And Leviticus helps remind us of these fundamental facts that can be so easy for us to forget</a:t>
            </a:r>
          </a:p>
          <a:p>
            <a:pPr marL="228600" indent="-228600">
              <a:buFont typeface="+mj-lt"/>
              <a:buAutoNum type="arabicParenR"/>
            </a:pPr>
            <a:r>
              <a:rPr lang="en-US" sz="1200" b="0" i="0" kern="1200" baseline="0" dirty="0" smtClean="0">
                <a:solidFill>
                  <a:schemeClr val="tx1"/>
                </a:solidFill>
                <a:effectLst/>
                <a:latin typeface="+mn-lt"/>
                <a:ea typeface="+mn-ea"/>
                <a:cs typeface="+mn-cs"/>
              </a:rPr>
              <a:t>Leviticus vindicates the legislations of God. The moral principles which underlie these laws are eternal and have vindicated God for thousands of years. </a:t>
            </a:r>
            <a:r>
              <a:rPr lang="en-US" sz="1200" kern="1200" dirty="0" smtClean="0">
                <a:solidFill>
                  <a:schemeClr val="tx1"/>
                </a:solidFill>
                <a:effectLst/>
                <a:latin typeface="+mn-lt"/>
                <a:ea typeface="+mn-ea"/>
                <a:cs typeface="+mn-cs"/>
              </a:rPr>
              <a:t>In Lev 15:13, God commanded the Israelites regarding the cleansing of themselves of diseases like leprosy, discharges, and certain uncleannesses. It is specifically stated that they must bathe their flesh under running water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a 100 </a:t>
            </a:r>
            <a:r>
              <a:rPr lang="en-US" sz="1200" kern="1200" dirty="0" err="1" smtClean="0">
                <a:solidFill>
                  <a:schemeClr val="tx1"/>
                </a:solidFill>
                <a:effectLst/>
                <a:latin typeface="+mn-lt"/>
                <a:ea typeface="+mn-ea"/>
                <a:cs typeface="+mn-cs"/>
              </a:rPr>
              <a:t>yrs</a:t>
            </a:r>
            <a:r>
              <a:rPr lang="en-US" sz="1200" kern="1200" dirty="0" smtClean="0">
                <a:solidFill>
                  <a:schemeClr val="tx1"/>
                </a:solidFill>
                <a:effectLst/>
                <a:latin typeface="+mn-lt"/>
                <a:ea typeface="+mn-ea"/>
                <a:cs typeface="+mn-cs"/>
              </a:rPr>
              <a:t> ago, doctors would examine seriously ill patients and in some cases dead bodies. Before moving on to deliver a baby, they would then wash their hands in a basin of still water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they started losing about 30% of the mothers and couldn’t figure out why it was happening. Then they started experimenting with running water. The death rate dropped down to 2%</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when we study our bibles, we can look over little details and little words thinking that perhaps the writers were being redundant in what they were saying</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God wasn’t being redundant when He said to use running water. It was divine foreknowledge regarding proper sanitation that they could not have possibly gotten from anywhere else. The Bubonic Plague killed over a 1/3 of Europe during the Middle Ages. Europeans just couldn’t figure out how to keep the sickness in check</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wasn’t until the Catholic church of that age began searching the scriptures for an answer that they ran across those passages in Leviticus that spoke of sanitation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were passages that spoke of not just washing but also of the importance separating the sick from those who were well to keep the diseases from spreading This led the Catholic Church to instituting the first known quarantine system to keep the spread of the disease in check. This in turn evolved into the first hospitals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didn’t call this period the dark ages for nothing. But, you see, it was the bible that spoke of these sanitation procedures 1000s of years prior to this. Whether</a:t>
            </a:r>
            <a:r>
              <a:rPr lang="en-US" sz="1200" kern="1200" baseline="0" dirty="0" smtClean="0">
                <a:solidFill>
                  <a:schemeClr val="tx1"/>
                </a:solidFill>
                <a:effectLst/>
                <a:latin typeface="+mn-lt"/>
                <a:ea typeface="+mn-ea"/>
                <a:cs typeface="+mn-cs"/>
              </a:rPr>
              <a:t> its sanitation, marriage, sexual integrity, or social justice, every law in Leviticus is perfect and worth studying and pondering for the betterment of our laws in this land.</a:t>
            </a:r>
          </a:p>
          <a:p>
            <a:pPr marL="228600" indent="-228600">
              <a:buFont typeface="+mj-lt"/>
              <a:buAutoNum type="arabicParenR"/>
            </a:pPr>
            <a:r>
              <a:rPr lang="en-US" sz="1200" kern="1200" baseline="0" dirty="0" smtClean="0">
                <a:solidFill>
                  <a:schemeClr val="tx1"/>
                </a:solidFill>
                <a:effectLst/>
                <a:latin typeface="+mn-lt"/>
                <a:ea typeface="+mn-ea"/>
                <a:cs typeface="+mn-cs"/>
              </a:rPr>
              <a:t>Leviticus is wonderful in that it embodies the types and prophecies of Christ, which we now can see. This strengthens our faith in God and His plan from the beginning. Jesus wasn’t an accident. He was a deliberate means to a glorious end</a:t>
            </a:r>
            <a:r>
              <a:rPr lang="en-US" sz="1200" kern="1200" baseline="0" dirty="0" smtClean="0">
                <a:solidFill>
                  <a:schemeClr val="tx1"/>
                </a:solidFill>
                <a:effectLst/>
                <a:latin typeface="+mn-lt"/>
                <a:ea typeface="+mn-ea"/>
                <a:cs typeface="+mn-cs"/>
              </a:rPr>
              <a:t>. I’ll speak to that more in just a moment.</a:t>
            </a:r>
            <a:endParaRPr lang="en-US"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kern="1200" baseline="0" dirty="0" smtClean="0">
                <a:solidFill>
                  <a:schemeClr val="tx1"/>
                </a:solidFill>
                <a:effectLst/>
                <a:latin typeface="+mn-lt"/>
                <a:ea typeface="+mn-ea"/>
                <a:cs typeface="+mn-cs"/>
              </a:rPr>
              <a:t>And then Leviticus </a:t>
            </a:r>
            <a:r>
              <a:rPr lang="en-US" sz="1200" kern="1200" baseline="0" dirty="0" smtClean="0">
                <a:solidFill>
                  <a:schemeClr val="tx1"/>
                </a:solidFill>
                <a:effectLst/>
                <a:latin typeface="+mn-lt"/>
                <a:ea typeface="+mn-ea"/>
                <a:cs typeface="+mn-cs"/>
              </a:rPr>
              <a:t>teaches us that there is more to God’s character than simply His love. This is not to suggest that we should ever minimize God’s love. However, the religious culture of today tends to emphasize Gods love </a:t>
            </a:r>
            <a:r>
              <a:rPr lang="en-US" sz="1200" kern="1200" baseline="0" dirty="0" smtClean="0">
                <a:solidFill>
                  <a:schemeClr val="tx1"/>
                </a:solidFill>
                <a:effectLst/>
                <a:latin typeface="+mn-lt"/>
                <a:ea typeface="+mn-ea"/>
                <a:cs typeface="+mn-cs"/>
              </a:rPr>
              <a:t>at the expense of His </a:t>
            </a:r>
            <a:r>
              <a:rPr lang="en-US" sz="1200" kern="1200" baseline="0" dirty="0" smtClean="0">
                <a:solidFill>
                  <a:schemeClr val="tx1"/>
                </a:solidFill>
                <a:effectLst/>
                <a:latin typeface="+mn-lt"/>
                <a:ea typeface="+mn-ea"/>
                <a:cs typeface="+mn-cs"/>
              </a:rPr>
              <a:t>holiness. We see it in such questions like, “If God is love, why is there so much suffering? Why did He kill the Canaanites? Why did He kill Uzzah when all He did was tough the Ark?” The answer is God’s holiness; and </a:t>
            </a:r>
            <a:r>
              <a:rPr lang="en-US" sz="1100" b="0" i="0" kern="1200" dirty="0" smtClean="0">
                <a:solidFill>
                  <a:schemeClr val="tx1"/>
                </a:solidFill>
                <a:effectLst/>
                <a:latin typeface="+mn-lt"/>
                <a:ea typeface="+mn-ea"/>
                <a:cs typeface="+mn-cs"/>
              </a:rPr>
              <a:t>God does not take His holiness lightly</a:t>
            </a:r>
            <a:r>
              <a:rPr lang="en-US" sz="1100" b="0" i="0" kern="1200" baseline="0" dirty="0" smtClean="0">
                <a:solidFill>
                  <a:schemeClr val="tx1"/>
                </a:solidFill>
                <a:effectLst/>
                <a:latin typeface="+mn-lt"/>
                <a:ea typeface="+mn-ea"/>
                <a:cs typeface="+mn-cs"/>
              </a:rPr>
              <a:t> so</a:t>
            </a:r>
            <a:r>
              <a:rPr lang="en-US" sz="1100" b="0" i="0" kern="1200" dirty="0" smtClean="0">
                <a:solidFill>
                  <a:schemeClr val="tx1"/>
                </a:solidFill>
                <a:effectLst/>
                <a:latin typeface="+mn-lt"/>
                <a:ea typeface="+mn-ea"/>
                <a:cs typeface="+mn-cs"/>
              </a:rPr>
              <a:t> neither should we. </a:t>
            </a:r>
            <a:r>
              <a:rPr lang="en-US" sz="1100" b="0" i="0" kern="1200" dirty="0" smtClean="0">
                <a:solidFill>
                  <a:schemeClr val="tx1"/>
                </a:solidFill>
                <a:effectLst/>
                <a:latin typeface="+mn-lt"/>
                <a:ea typeface="+mn-ea"/>
                <a:cs typeface="+mn-cs"/>
              </a:rPr>
              <a:t>Our</a:t>
            </a:r>
            <a:r>
              <a:rPr lang="en-US" sz="1100" b="0" i="0" kern="1200" baseline="0" dirty="0" smtClean="0">
                <a:solidFill>
                  <a:schemeClr val="tx1"/>
                </a:solidFill>
                <a:effectLst/>
                <a:latin typeface="+mn-lt"/>
                <a:ea typeface="+mn-ea"/>
                <a:cs typeface="+mn-cs"/>
              </a:rPr>
              <a:t> Christian culture is</a:t>
            </a:r>
            <a:r>
              <a:rPr lang="en-US" sz="1100" b="0" i="0" kern="120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far too flippant about God’s holiness and our own. He is utterly holy – “unapproachable</a:t>
            </a:r>
            <a:r>
              <a:rPr lang="en-US" sz="1100" b="0" i="0" kern="1200" baseline="0" dirty="0" smtClean="0">
                <a:solidFill>
                  <a:schemeClr val="tx1"/>
                </a:solidFill>
                <a:effectLst/>
                <a:latin typeface="+mn-lt"/>
                <a:ea typeface="+mn-ea"/>
                <a:cs typeface="+mn-cs"/>
              </a:rPr>
              <a:t> light” - </a:t>
            </a:r>
            <a:r>
              <a:rPr lang="en-US" sz="1100" b="0" i="0" u="none" kern="1200" dirty="0" smtClean="0">
                <a:solidFill>
                  <a:schemeClr val="tx1"/>
                </a:solidFill>
                <a:effectLst/>
                <a:latin typeface="+mn-lt"/>
                <a:ea typeface="+mn-ea"/>
                <a:cs typeface="+mn-cs"/>
              </a:rPr>
              <a:t>and </a:t>
            </a:r>
            <a:r>
              <a:rPr lang="en-US" sz="1100" b="0" i="0" kern="1200" dirty="0" smtClean="0">
                <a:solidFill>
                  <a:schemeClr val="tx1"/>
                </a:solidFill>
                <a:effectLst/>
                <a:latin typeface="+mn-lt"/>
                <a:ea typeface="+mn-ea"/>
                <a:cs typeface="+mn-cs"/>
              </a:rPr>
              <a:t>we are called to walk in the Light so we can please Him. In</a:t>
            </a:r>
            <a:r>
              <a:rPr lang="en-US" sz="1100" b="0" i="0" kern="1200" baseline="0" dirty="0" smtClean="0">
                <a:solidFill>
                  <a:schemeClr val="tx1"/>
                </a:solidFill>
                <a:effectLst/>
                <a:latin typeface="+mn-lt"/>
                <a:ea typeface="+mn-ea"/>
                <a:cs typeface="+mn-cs"/>
              </a:rPr>
              <a:t> our day and time, we need more teaching on God’s holiness – not at the expense of His love, but in order to reveal His entire nature and not just the parts we happen to like or agree with. </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13</a:t>
            </a:fld>
            <a:endParaRPr lang="en-US"/>
          </a:p>
        </p:txBody>
      </p:sp>
    </p:spTree>
    <p:extLst>
      <p:ext uri="{BB962C8B-B14F-4D97-AF65-F5344CB8AC3E}">
        <p14:creationId xmlns:p14="http://schemas.microsoft.com/office/powerpoint/2010/main" val="201365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we walk through</a:t>
            </a:r>
            <a:r>
              <a:rPr lang="en-US" baseline="0" dirty="0" smtClean="0"/>
              <a:t> Leviticus, we’re going to be diving heavily into some typology and I’m going to do my best to bring out the typological meaning behind everything that I can.</a:t>
            </a:r>
          </a:p>
          <a:p>
            <a:endParaRPr lang="en-US" baseline="0" dirty="0" smtClean="0"/>
          </a:p>
          <a:p>
            <a:r>
              <a:rPr lang="en-US" baseline="0" dirty="0" smtClean="0"/>
              <a:t>What is bible typology? </a:t>
            </a:r>
            <a:r>
              <a:rPr lang="en-US" sz="1200" kern="1200" dirty="0" smtClean="0">
                <a:solidFill>
                  <a:schemeClr val="tx1"/>
                </a:solidFill>
                <a:effectLst/>
                <a:latin typeface="+mn-lt"/>
                <a:ea typeface="+mn-ea"/>
                <a:cs typeface="+mn-cs"/>
              </a:rPr>
              <a:t>Simply put, a “type” anticipates or foreshadows in a day to come someone or something that is greater.</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person defined it this way, “A type is a shadow cast on the pages of OT history by a truth whose full embodiment or antitype (the anticipated) is found in the NT revelation”. So what we have in types are real, exalted happenings in history, divinely ordained and delivered to us, by the all-seeing, all-knowing God to be a prophetic picture of the good things which he purposed to bring to fruition in Jesus Christ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OT types can have many representations – they can be people, they can events, they can be things, they can be places, they can be offices, they can be institutions, or they can be actions.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NT is full of typological revelations. Marriage is compared to Christ and the church, leaven is compared to sin,</a:t>
            </a:r>
            <a:r>
              <a:rPr lang="en-US" sz="1200" kern="1200" baseline="0" dirty="0" smtClean="0">
                <a:solidFill>
                  <a:schemeClr val="tx1"/>
                </a:solidFill>
                <a:effectLst/>
                <a:latin typeface="+mn-lt"/>
                <a:ea typeface="+mn-ea"/>
                <a:cs typeface="+mn-cs"/>
              </a:rPr>
              <a:t> Adam is compared to Jesus in a negative typology. We even sing songs that are types. “</a:t>
            </a:r>
            <a:r>
              <a:rPr lang="en-US" sz="1200" kern="1200" dirty="0" smtClean="0">
                <a:solidFill>
                  <a:schemeClr val="tx1"/>
                </a:solidFill>
                <a:effectLst/>
                <a:latin typeface="+mn-lt"/>
                <a:ea typeface="+mn-ea"/>
                <a:cs typeface="+mn-cs"/>
              </a:rPr>
              <a:t>To Canaan’s Land I’m on my way…”. “As I journey here mid the toil and tears, there’s a rainbow in the cloud…”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this</a:t>
            </a:r>
            <a:r>
              <a:rPr lang="en-US" sz="1200" kern="1200" baseline="0" dirty="0" smtClean="0">
                <a:solidFill>
                  <a:schemeClr val="tx1"/>
                </a:solidFill>
                <a:effectLst/>
                <a:latin typeface="+mn-lt"/>
                <a:ea typeface="+mn-ea"/>
                <a:cs typeface="+mn-cs"/>
              </a:rPr>
              <a:t> subject can be one that is abused. And because of that it has unfortunately fallen into disrepute for some as a practical means of study. I don’t think the answer to this is running to one extreme to avoid another. So while have tried to force the bible to say things its not saying, avoiding typologies is not the answer either.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Why is this important? Because Leviticus</a:t>
            </a:r>
            <a:r>
              <a:rPr lang="en-US" sz="1200" kern="1200" dirty="0" smtClean="0">
                <a:solidFill>
                  <a:schemeClr val="tx1"/>
                </a:solidFill>
                <a:effectLst/>
                <a:latin typeface="+mn-lt"/>
                <a:ea typeface="+mn-ea"/>
                <a:cs typeface="+mn-cs"/>
              </a:rPr>
              <a:t> is literally filled with shadows and types whose corresponding antitypes can be easily seen. Then there</a:t>
            </a:r>
            <a:r>
              <a:rPr lang="en-US" sz="1200" kern="1200" baseline="0" dirty="0" smtClean="0">
                <a:solidFill>
                  <a:schemeClr val="tx1"/>
                </a:solidFill>
                <a:effectLst/>
                <a:latin typeface="+mn-lt"/>
                <a:ea typeface="+mn-ea"/>
                <a:cs typeface="+mn-cs"/>
              </a:rPr>
              <a:t> are other things which I believe are reasonable conclusions we can make. And then there are other conclusions that we can make that are not so reasonable but are possible. And I’m not going to avoid telling you what I think is a reasonable conclusion to draw even if I don’t think it’s a necessary, inescapable conclusion. But I will try to do my best to distinguish between what I believe to be inescapable, reasonable, and possible conclusion to the typological meanings of what we find in this book.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8C069E-D772-4273-B3DD-337FC3561708}" type="slidenum">
              <a:rPr lang="en-US" smtClean="0"/>
              <a:t>14</a:t>
            </a:fld>
            <a:endParaRPr lang="en-US"/>
          </a:p>
        </p:txBody>
      </p:sp>
    </p:spTree>
    <p:extLst>
      <p:ext uri="{BB962C8B-B14F-4D97-AF65-F5344CB8AC3E}">
        <p14:creationId xmlns:p14="http://schemas.microsoft.com/office/powerpoint/2010/main" val="152083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an interesting</a:t>
            </a:r>
            <a:r>
              <a:rPr lang="en-US" baseline="0" dirty="0" smtClean="0"/>
              <a:t> factoid. </a:t>
            </a:r>
            <a:r>
              <a:rPr lang="en-US" dirty="0" smtClean="0"/>
              <a:t>The </a:t>
            </a:r>
            <a:r>
              <a:rPr lang="en-US" dirty="0" smtClean="0"/>
              <a:t>book</a:t>
            </a:r>
            <a:r>
              <a:rPr lang="en-US" baseline="0" dirty="0" smtClean="0"/>
              <a:t> of </a:t>
            </a:r>
            <a:r>
              <a:rPr lang="en-US" dirty="0" smtClean="0"/>
              <a:t>Leviticus was the first book</a:t>
            </a:r>
            <a:r>
              <a:rPr lang="en-US" baseline="0" dirty="0" smtClean="0"/>
              <a:t> of the bible taught to children in Jewish synagogues. </a:t>
            </a:r>
            <a:r>
              <a:rPr lang="en-US" baseline="0" dirty="0" smtClean="0"/>
              <a:t>But for Christians, </a:t>
            </a:r>
            <a:r>
              <a:rPr lang="en-US" baseline="0" dirty="0" smtClean="0"/>
              <a:t>it </a:t>
            </a:r>
            <a:r>
              <a:rPr lang="en-US" baseline="0" dirty="0" smtClean="0"/>
              <a:t>is considered to be the </a:t>
            </a:r>
            <a:r>
              <a:rPr lang="en-US" baseline="0" dirty="0" smtClean="0"/>
              <a:t>most overlooked </a:t>
            </a:r>
            <a:r>
              <a:rPr lang="en-US" baseline="0" dirty="0" smtClean="0"/>
              <a:t>book </a:t>
            </a:r>
            <a:r>
              <a:rPr lang="en-US" baseline="0" dirty="0" smtClean="0"/>
              <a:t>in all of scripture. </a:t>
            </a:r>
            <a:r>
              <a:rPr lang="en-US" baseline="0" dirty="0" smtClean="0"/>
              <a:t>And this is despite the fact that we do recognize its </a:t>
            </a:r>
            <a:r>
              <a:rPr lang="en-US" baseline="0" dirty="0" smtClean="0"/>
              <a:t>authenticity and inspiration. </a:t>
            </a:r>
            <a:r>
              <a:rPr lang="en-US" baseline="0" dirty="0" smtClean="0"/>
              <a:t>We </a:t>
            </a:r>
            <a:r>
              <a:rPr lang="en-US" baseline="0" dirty="0" smtClean="0"/>
              <a:t>know this book belongs, we know it important, </a:t>
            </a:r>
            <a:r>
              <a:rPr lang="en-US" baseline="0" dirty="0" smtClean="0"/>
              <a:t>but we have tried </a:t>
            </a:r>
            <a:r>
              <a:rPr lang="en-US" baseline="0" dirty="0" smtClean="0"/>
              <a:t>to read it and glean the truths from it </a:t>
            </a:r>
            <a:r>
              <a:rPr lang="en-US" baseline="0" dirty="0" smtClean="0"/>
              <a:t>that God </a:t>
            </a:r>
            <a:r>
              <a:rPr lang="en-US" baseline="0" dirty="0" smtClean="0"/>
              <a:t>would have us </a:t>
            </a:r>
            <a:r>
              <a:rPr lang="en-US" baseline="0" dirty="0" smtClean="0"/>
              <a:t>to learn and we’re left frustrated </a:t>
            </a:r>
            <a:r>
              <a:rPr lang="en-US" baseline="0" dirty="0" smtClean="0"/>
              <a:t>and scratching our head. Most </a:t>
            </a:r>
            <a:r>
              <a:rPr lang="en-US" baseline="0" dirty="0" smtClean="0"/>
              <a:t>of us make </a:t>
            </a:r>
            <a:r>
              <a:rPr lang="en-US" baseline="0" dirty="0" smtClean="0"/>
              <a:t>it about as far as when he starts talking about leprosy and </a:t>
            </a:r>
            <a:r>
              <a:rPr lang="en-US" baseline="0" dirty="0" smtClean="0"/>
              <a:t>then say, </a:t>
            </a:r>
            <a:r>
              <a:rPr lang="en-US" baseline="0" dirty="0" smtClean="0"/>
              <a:t>“Enough of this, I’m skipping to Numbers.” Because its challenging right?</a:t>
            </a:r>
            <a:endParaRPr lang="en-US" u="sng" baseline="0" dirty="0" smtClean="0"/>
          </a:p>
          <a:p>
            <a:endParaRPr lang="en-US" u="sng" baseline="0" dirty="0" smtClean="0"/>
          </a:p>
          <a:p>
            <a:r>
              <a:rPr lang="en-US" u="sng" baseline="0" dirty="0" smtClean="0"/>
              <a:t>Challenges</a:t>
            </a:r>
          </a:p>
          <a:p>
            <a:pPr marL="228600" indent="-228600">
              <a:buAutoNum type="arabicParenR"/>
            </a:pPr>
            <a:endParaRPr lang="en-US" baseline="0" dirty="0" smtClean="0"/>
          </a:p>
          <a:p>
            <a:pPr marL="228600" indent="-228600">
              <a:buAutoNum type="arabicParenR"/>
            </a:pPr>
            <a:r>
              <a:rPr lang="en-US" baseline="0" dirty="0" smtClean="0"/>
              <a:t>Detailed rules and laws that no longer apply to us. Who hasn’t tried to read Leviticus only to get a mental block? We read all about these sacrifices and as we do, we think to ourselves, “</a:t>
            </a:r>
            <a:r>
              <a:rPr lang="en-US" baseline="0" dirty="0" smtClean="0"/>
              <a:t>Ok, I get </a:t>
            </a:r>
            <a:r>
              <a:rPr lang="en-US" baseline="0" dirty="0" smtClean="0"/>
              <a:t>sacrifice but do I really need to know the difference between the sin offering and the </a:t>
            </a:r>
            <a:r>
              <a:rPr lang="en-US" baseline="0" dirty="0" smtClean="0"/>
              <a:t>guilt </a:t>
            </a:r>
            <a:r>
              <a:rPr lang="en-US" baseline="0" dirty="0" smtClean="0"/>
              <a:t>offering?” Then we get to the qualifications of priests and we think to ourselves, “But these rules don’t apply anymore. We don’t need this.” The story of Nadab and Abihu is a </a:t>
            </a:r>
            <a:r>
              <a:rPr lang="en-US" baseline="0" dirty="0" smtClean="0"/>
              <a:t>practical story </a:t>
            </a:r>
            <a:r>
              <a:rPr lang="en-US" baseline="0" dirty="0" smtClean="0"/>
              <a:t>but then as soon as we get to chapter 11 we’re honestly wondering how important it really is that we know how to distinguish between those animals that chew the cud and those that don’t because </a:t>
            </a:r>
            <a:r>
              <a:rPr lang="en-US" baseline="0" dirty="0" smtClean="0"/>
              <a:t>the NT makes it clear that </a:t>
            </a:r>
            <a:r>
              <a:rPr lang="en-US" baseline="0" dirty="0" smtClean="0"/>
              <a:t>these dietary restrictions no longer apply. So </a:t>
            </a:r>
            <a:r>
              <a:rPr lang="en-US" baseline="0" dirty="0" smtClean="0"/>
              <a:t>we recognize </a:t>
            </a:r>
            <a:r>
              <a:rPr lang="en-US" baseline="0" dirty="0" smtClean="0"/>
              <a:t>that these rules were important for a particular time, but do I really </a:t>
            </a:r>
            <a:r>
              <a:rPr lang="en-US" baseline="0" dirty="0" smtClean="0"/>
              <a:t>want to think so deeply about all the intricacies let alone reserving mental </a:t>
            </a:r>
            <a:r>
              <a:rPr lang="en-US" baseline="0" dirty="0" smtClean="0"/>
              <a:t>space to </a:t>
            </a:r>
            <a:r>
              <a:rPr lang="en-US" baseline="0" dirty="0" smtClean="0"/>
              <a:t>memorizing them?</a:t>
            </a:r>
            <a:endParaRPr lang="en-US" baseline="0" dirty="0" smtClean="0"/>
          </a:p>
          <a:p>
            <a:pPr marL="228600" indent="-228600">
              <a:buAutoNum type="arabicParenR"/>
            </a:pPr>
            <a:endParaRPr lang="en-US" baseline="0" dirty="0" smtClean="0"/>
          </a:p>
          <a:p>
            <a:pPr marL="228600" indent="-228600">
              <a:buAutoNum type="arabicParenR"/>
            </a:pPr>
            <a:r>
              <a:rPr lang="en-US" baseline="0" dirty="0" smtClean="0"/>
              <a:t>Others look at the extreme severity of the laws given, some of which appear on the surface to be arbitrary, and conclude that it is irreconcilable with the grace, mercy, and dignity of the God they serve. We hear, “God is love” and anything that challenges that idea is discarded. But the love of God is not the only characteristic of God nor is it the flowering, blue skies and rainbows love we wish it to be. The book of Leviticus provides a glimpse into God’s love, but we also </a:t>
            </a:r>
            <a:r>
              <a:rPr lang="en-US" baseline="0" dirty="0" smtClean="0"/>
              <a:t>see His holiness </a:t>
            </a:r>
            <a:r>
              <a:rPr lang="en-US" baseline="0" dirty="0" smtClean="0"/>
              <a:t>and His goodness. And this is a cause for praise as well as great dread. Because one side of us agrees with that goodness and the other side of us embraces selfishness which God detests. So there is severity in this book – </a:t>
            </a:r>
            <a:r>
              <a:rPr lang="en-US" b="1" baseline="0" dirty="0" smtClean="0"/>
              <a:t>Rom 11:22</a:t>
            </a:r>
            <a:r>
              <a:rPr lang="en-US" baseline="0" dirty="0" smtClean="0"/>
              <a:t> – “</a:t>
            </a:r>
            <a:r>
              <a:rPr lang="en-US" dirty="0" smtClean="0"/>
              <a:t>Behold then the kindness and </a:t>
            </a:r>
            <a:r>
              <a:rPr lang="en-US" b="0" dirty="0" smtClean="0"/>
              <a:t>severity</a:t>
            </a:r>
            <a:r>
              <a:rPr lang="en-US" dirty="0" smtClean="0"/>
              <a:t> of God</a:t>
            </a:r>
            <a:r>
              <a:rPr lang="en-US" baseline="0" dirty="0" smtClean="0"/>
              <a:t>”. It’s not our job to force the bible to say what we want it to say about God. Our job, severe or not, is to learn, to accept, and to apply.</a:t>
            </a:r>
          </a:p>
          <a:p>
            <a:pPr marL="228600" indent="-228600">
              <a:buAutoNum type="arabicParenR"/>
            </a:pPr>
            <a:endParaRPr lang="en-US" baseline="0" dirty="0" smtClean="0"/>
          </a:p>
          <a:p>
            <a:pPr marL="228600" indent="-228600">
              <a:buAutoNum type="arabicParenR"/>
            </a:pPr>
            <a:r>
              <a:rPr lang="en-US" dirty="0" smtClean="0"/>
              <a:t>It’s </a:t>
            </a:r>
            <a:r>
              <a:rPr lang="en-US" dirty="0" smtClean="0"/>
              <a:t>dry, on the surface. </a:t>
            </a:r>
            <a:r>
              <a:rPr lang="en-US" dirty="0" smtClean="0"/>
              <a:t>I’m just being honest. Genesis</a:t>
            </a:r>
            <a:r>
              <a:rPr lang="en-US" baseline="0" dirty="0" smtClean="0"/>
              <a:t> and Exodus are super exciting books but Leviticus is a bit of a letdown in the excitement department. Someone once said that the Leviticus is like the liver and onions of the bible only for his friend to respond, “I like liver and onions better.” But part of the problem is that we live in culture </a:t>
            </a:r>
            <a:r>
              <a:rPr lang="en-US" baseline="0" dirty="0" smtClean="0"/>
              <a:t>that </a:t>
            </a:r>
            <a:r>
              <a:rPr lang="en-US" baseline="0" dirty="0" smtClean="0"/>
              <a:t>thinks that anything not entertaining is not worth listening to. </a:t>
            </a:r>
            <a:r>
              <a:rPr lang="en-US" sz="1200" b="0" i="0" kern="1200" dirty="0" smtClean="0">
                <a:solidFill>
                  <a:schemeClr val="tx1"/>
                </a:solidFill>
                <a:effectLst/>
                <a:latin typeface="+mn-lt"/>
                <a:ea typeface="+mn-ea"/>
                <a:cs typeface="+mn-cs"/>
              </a:rPr>
              <a:t>The Magna Carta, the Declaration of Independence, and the Constitution of the United States </a:t>
            </a:r>
            <a:r>
              <a:rPr lang="en-US" sz="1200" b="0" i="0" kern="1200" dirty="0" smtClean="0">
                <a:solidFill>
                  <a:schemeClr val="tx1"/>
                </a:solidFill>
                <a:effectLst/>
                <a:latin typeface="+mn-lt"/>
                <a:ea typeface="+mn-ea"/>
                <a:cs typeface="+mn-cs"/>
              </a:rPr>
              <a:t>were </a:t>
            </a:r>
            <a:r>
              <a:rPr lang="en-US" sz="1200" b="0" i="0" kern="1200" dirty="0" smtClean="0">
                <a:solidFill>
                  <a:schemeClr val="tx1"/>
                </a:solidFill>
                <a:effectLst/>
                <a:latin typeface="+mn-lt"/>
                <a:ea typeface="+mn-ea"/>
                <a:cs typeface="+mn-cs"/>
              </a:rPr>
              <a:t>not written to entertain us. If we want to be entertained,</a:t>
            </a:r>
            <a:r>
              <a:rPr lang="en-US" sz="1200" b="0" i="0" kern="1200" baseline="0" dirty="0" smtClean="0">
                <a:solidFill>
                  <a:schemeClr val="tx1"/>
                </a:solidFill>
                <a:effectLst/>
                <a:latin typeface="+mn-lt"/>
                <a:ea typeface="+mn-ea"/>
                <a:cs typeface="+mn-cs"/>
              </a:rPr>
              <a:t> we should read books that </a:t>
            </a:r>
            <a:r>
              <a:rPr lang="en-US" sz="1200" b="0" i="0" kern="1200" dirty="0" smtClean="0">
                <a:solidFill>
                  <a:schemeClr val="tx1"/>
                </a:solidFill>
                <a:effectLst/>
                <a:latin typeface="+mn-lt"/>
                <a:ea typeface="+mn-ea"/>
                <a:cs typeface="+mn-cs"/>
              </a:rPr>
              <a:t>begin with, “once upon a time,” and end with “and they</a:t>
            </a:r>
            <a:r>
              <a:rPr lang="en-US" sz="1200" b="0" i="0" kern="1200" baseline="0" dirty="0" smtClean="0">
                <a:solidFill>
                  <a:schemeClr val="tx1"/>
                </a:solidFill>
                <a:effectLst/>
                <a:latin typeface="+mn-lt"/>
                <a:ea typeface="+mn-ea"/>
                <a:cs typeface="+mn-cs"/>
              </a:rPr>
              <a:t> lived </a:t>
            </a:r>
            <a:r>
              <a:rPr lang="en-US" sz="1200" b="0" i="0" kern="1200" dirty="0" smtClean="0">
                <a:solidFill>
                  <a:schemeClr val="tx1"/>
                </a:solidFill>
                <a:effectLst/>
                <a:latin typeface="+mn-lt"/>
                <a:ea typeface="+mn-ea"/>
                <a:cs typeface="+mn-cs"/>
              </a:rPr>
              <a:t>happily ever after.” </a:t>
            </a:r>
            <a:r>
              <a:rPr lang="en-US" sz="1200" b="0" i="0" kern="1200" dirty="0" smtClean="0">
                <a:solidFill>
                  <a:schemeClr val="tx1"/>
                </a:solidFill>
                <a:effectLst/>
                <a:latin typeface="+mn-lt"/>
                <a:ea typeface="+mn-ea"/>
                <a:cs typeface="+mn-cs"/>
              </a:rPr>
              <a:t>And </a:t>
            </a:r>
            <a:r>
              <a:rPr lang="en-US" sz="1200" b="0" i="0" kern="1200" dirty="0" smtClean="0">
                <a:solidFill>
                  <a:schemeClr val="tx1"/>
                </a:solidFill>
                <a:effectLst/>
                <a:latin typeface="+mn-lt"/>
                <a:ea typeface="+mn-ea"/>
                <a:cs typeface="+mn-cs"/>
              </a:rPr>
              <a:t>if we want to be informed about things vital to the present and to eternity, </a:t>
            </a:r>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must </a:t>
            </a:r>
            <a:r>
              <a:rPr lang="en-US" sz="1200" b="0" i="0" kern="1200" dirty="0" smtClean="0">
                <a:solidFill>
                  <a:schemeClr val="tx1"/>
                </a:solidFill>
                <a:effectLst/>
                <a:latin typeface="+mn-lt"/>
                <a:ea typeface="+mn-ea"/>
                <a:cs typeface="+mn-cs"/>
              </a:rPr>
              <a:t>set aside our desire for entertainment</a:t>
            </a:r>
            <a:r>
              <a:rPr lang="en-US" sz="1200" b="0" i="0" kern="1200" baseline="0" dirty="0" smtClean="0">
                <a:solidFill>
                  <a:schemeClr val="tx1"/>
                </a:solidFill>
                <a:effectLst/>
                <a:latin typeface="+mn-lt"/>
                <a:ea typeface="+mn-ea"/>
                <a:cs typeface="+mn-cs"/>
              </a:rPr>
              <a:t> and give this book a thorough study.</a:t>
            </a:r>
            <a:endParaRPr lang="en-US" dirty="0" smtClean="0"/>
          </a:p>
          <a:p>
            <a:pPr marL="228600" indent="-228600">
              <a:buAutoNum type="arabicParenR"/>
            </a:pPr>
            <a:endParaRPr lang="en-US" dirty="0" smtClean="0"/>
          </a:p>
          <a:p>
            <a:pPr marL="0" indent="0">
              <a:buNone/>
            </a:pPr>
            <a:r>
              <a:rPr lang="en-US" dirty="0" smtClean="0"/>
              <a:t>Because</a:t>
            </a:r>
            <a:r>
              <a:rPr lang="en-US" baseline="0" dirty="0" smtClean="0"/>
              <a:t> while this book may not be the most entertaining book in the bible, it is necessary. </a:t>
            </a:r>
            <a:endParaRPr lang="en-US" dirty="0" smtClean="0"/>
          </a:p>
          <a:p>
            <a:pPr marL="228600" indent="-228600">
              <a:buAutoNum type="arabicParenR"/>
            </a:pPr>
            <a:endParaRPr lang="en-US" dirty="0" smtClean="0"/>
          </a:p>
          <a:p>
            <a:pPr marL="0" indent="0">
              <a:buNone/>
            </a:pPr>
            <a:r>
              <a:rPr lang="en-US" u="sng" dirty="0" smtClean="0"/>
              <a:t>Necessity</a:t>
            </a:r>
            <a:endParaRPr lang="en-US" u="none" dirty="0" smtClean="0"/>
          </a:p>
          <a:p>
            <a:pPr marL="0" indent="0">
              <a:buNone/>
            </a:pPr>
            <a:endParaRPr lang="en-US" u="none"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smtClean="0"/>
              <a:t>It is the foundation for the scheme of redemption. Leviticus prefigures </a:t>
            </a:r>
            <a:r>
              <a:rPr lang="en-US" baseline="0" dirty="0" smtClean="0"/>
              <a:t>Christ arguably more than any other book of the OT. </a:t>
            </a:r>
            <a:r>
              <a:rPr lang="en-US" baseline="0" dirty="0" smtClean="0"/>
              <a:t>While the Levitical priesthood and sacrifices are no more, the spiritual truth they represented continue to abide. God is just as </a:t>
            </a:r>
            <a:r>
              <a:rPr lang="en-US" baseline="0" dirty="0" smtClean="0"/>
              <a:t>holy today </a:t>
            </a:r>
            <a:r>
              <a:rPr lang="en-US" baseline="0" dirty="0" smtClean="0"/>
              <a:t>as He was </a:t>
            </a:r>
            <a:r>
              <a:rPr lang="en-US" baseline="0" dirty="0" smtClean="0"/>
              <a:t>when Leviticus was written. </a:t>
            </a:r>
            <a:r>
              <a:rPr lang="en-US" baseline="0" dirty="0" smtClean="0"/>
              <a:t>He is just as intolerant of sin. He is just as merciful to the penitent sinner who is atoned by </a:t>
            </a:r>
            <a:r>
              <a:rPr lang="en-US" baseline="0" dirty="0" smtClean="0"/>
              <a:t>blood. </a:t>
            </a:r>
            <a:r>
              <a:rPr lang="en-US" baseline="0" dirty="0" smtClean="0"/>
              <a:t>And there continues to be no citizenship in the kingdom of God apart from a High Priest with a propitiatory sacrifice for sins. </a:t>
            </a:r>
            <a:r>
              <a:rPr lang="en-US" baseline="0" dirty="0" smtClean="0"/>
              <a:t>Only when we understanding the nuts and bolts of God’s scheme of redemption can we truly appreciate Jesus Christ’s redemptive work. </a:t>
            </a: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smtClean="0"/>
              <a:t>Crucial for understanding NT. </a:t>
            </a:r>
            <a:r>
              <a:rPr lang="en-US" baseline="0" dirty="0" smtClean="0"/>
              <a:t>It is the 6</a:t>
            </a:r>
            <a:r>
              <a:rPr lang="en-US" baseline="30000" dirty="0" smtClean="0"/>
              <a:t>th</a:t>
            </a:r>
            <a:r>
              <a:rPr lang="en-US" baseline="0" dirty="0" smtClean="0"/>
              <a:t> most quoted book in the NT (quoted 13 times). So we have 37 books in all in the OT and this one falls at #6 in quotations. The Holy Spirit is trying to tell us that this book has some important things for us to get out of it. Consider </a:t>
            </a:r>
            <a:r>
              <a:rPr lang="en-US" i="0" baseline="0" dirty="0" smtClean="0"/>
              <a:t>these examples: </a:t>
            </a:r>
            <a:r>
              <a:rPr lang="en-US" b="1" i="0" baseline="0" dirty="0" smtClean="0"/>
              <a:t>Mark 9:49-50</a:t>
            </a:r>
            <a:r>
              <a:rPr lang="en-US" i="0" baseline="0" dirty="0" smtClean="0"/>
              <a:t> – “</a:t>
            </a:r>
            <a:r>
              <a:rPr lang="en-US" i="0" dirty="0" smtClean="0"/>
              <a:t>For everyone will be salted with fire.</a:t>
            </a:r>
            <a:r>
              <a:rPr lang="en-US" i="0" baseline="0" dirty="0" smtClean="0"/>
              <a:t> </a:t>
            </a:r>
            <a:r>
              <a:rPr lang="en-US" i="0" dirty="0" smtClean="0"/>
              <a:t>Salt is good; but if the salt becomes </a:t>
            </a:r>
            <a:r>
              <a:rPr lang="en-US" i="0" dirty="0" err="1" smtClean="0"/>
              <a:t>unsalty</a:t>
            </a:r>
            <a:r>
              <a:rPr lang="en-US" i="0" dirty="0" smtClean="0"/>
              <a:t>, with what will you</a:t>
            </a:r>
            <a:r>
              <a:rPr lang="en-US" i="0" baseline="0" dirty="0" smtClean="0"/>
              <a:t> </a:t>
            </a:r>
            <a:r>
              <a:rPr lang="en-US" i="0" dirty="0" smtClean="0"/>
              <a:t>make it salty again? Have salt in yourselves, and be at peace with one another.</a:t>
            </a:r>
            <a:r>
              <a:rPr lang="en-US" i="0" baseline="0" dirty="0" smtClean="0"/>
              <a:t>” </a:t>
            </a:r>
            <a:r>
              <a:rPr lang="en-US" b="1" i="0" baseline="0" dirty="0" smtClean="0"/>
              <a:t>Rom 12:1</a:t>
            </a:r>
            <a:r>
              <a:rPr lang="en-US" i="0" baseline="0" dirty="0" smtClean="0"/>
              <a:t> – “</a:t>
            </a:r>
            <a:r>
              <a:rPr lang="en-US" i="0" dirty="0" smtClean="0"/>
              <a:t>Therefore I urge you, brethren, by the mercies of God, to present your bodies a living and holy sacrifice,</a:t>
            </a:r>
            <a:r>
              <a:rPr lang="en-US" i="0" baseline="0" dirty="0" smtClean="0"/>
              <a:t> </a:t>
            </a:r>
            <a:r>
              <a:rPr lang="en-US" i="0" dirty="0" smtClean="0"/>
              <a:t>acceptable to God, which is your</a:t>
            </a:r>
            <a:r>
              <a:rPr lang="en-US" i="0" baseline="0" dirty="0" smtClean="0"/>
              <a:t> </a:t>
            </a:r>
            <a:r>
              <a:rPr lang="en-US" i="0" dirty="0" smtClean="0"/>
              <a:t>spiritual service of worship.</a:t>
            </a:r>
            <a:r>
              <a:rPr lang="en-US" i="0" baseline="0" dirty="0" smtClean="0"/>
              <a:t>” </a:t>
            </a:r>
            <a:r>
              <a:rPr lang="en-US" b="1" i="0" baseline="0" dirty="0" smtClean="0"/>
              <a:t>Phil 4:18</a:t>
            </a:r>
            <a:r>
              <a:rPr lang="en-US" i="0" baseline="0" dirty="0" smtClean="0"/>
              <a:t> – “</a:t>
            </a:r>
            <a:r>
              <a:rPr lang="en-US" i="0" dirty="0" smtClean="0"/>
              <a:t>But I have received everything in full and have an abundance; I am</a:t>
            </a:r>
            <a:r>
              <a:rPr lang="en-US" i="0" baseline="0" dirty="0" smtClean="0"/>
              <a:t> </a:t>
            </a:r>
            <a:r>
              <a:rPr lang="en-US" i="0" dirty="0" smtClean="0"/>
              <a:t>amply supplied, having received from Epaphroditus</a:t>
            </a:r>
            <a:r>
              <a:rPr lang="en-US" i="0" baseline="0" dirty="0" smtClean="0"/>
              <a:t> </a:t>
            </a:r>
            <a:r>
              <a:rPr lang="en-US" i="0" dirty="0" smtClean="0"/>
              <a:t>what you have sent,</a:t>
            </a:r>
            <a:r>
              <a:rPr lang="en-US" i="0" baseline="0" dirty="0" smtClean="0"/>
              <a:t> </a:t>
            </a:r>
            <a:r>
              <a:rPr lang="en-US" i="0" dirty="0" smtClean="0"/>
              <a:t>a fragrant aroma, an acceptable sacrifice, well-pleasing to God.</a:t>
            </a:r>
            <a:r>
              <a:rPr lang="en-US" i="0" baseline="0" dirty="0" smtClean="0"/>
              <a:t>” </a:t>
            </a:r>
            <a:r>
              <a:rPr lang="en-US" b="1" i="0" baseline="0" dirty="0" smtClean="0"/>
              <a:t>Heb 13:10-14</a:t>
            </a:r>
            <a:r>
              <a:rPr lang="en-US" i="0" baseline="0" dirty="0" smtClean="0"/>
              <a:t> – “</a:t>
            </a:r>
            <a:r>
              <a:rPr lang="en-US" i="0" dirty="0" smtClean="0"/>
              <a:t>We have an altar from which those who serve the</a:t>
            </a:r>
            <a:r>
              <a:rPr lang="en-US" i="0" baseline="0" dirty="0" smtClean="0"/>
              <a:t> </a:t>
            </a:r>
            <a:r>
              <a:rPr lang="en-US" i="0" dirty="0" smtClean="0"/>
              <a:t>tabernacle have no right to eat.</a:t>
            </a:r>
            <a:r>
              <a:rPr lang="en-US" i="0" baseline="0" dirty="0" smtClean="0"/>
              <a:t> </a:t>
            </a:r>
            <a:r>
              <a:rPr lang="en-US" i="0" dirty="0" smtClean="0"/>
              <a:t>For the bodies of those animals whose blood is brought into the holy place by the high priest as an offering for sin, are burned outside the camp.</a:t>
            </a:r>
            <a:r>
              <a:rPr lang="en-US" i="0" baseline="0" dirty="0" smtClean="0"/>
              <a:t> </a:t>
            </a:r>
            <a:r>
              <a:rPr lang="en-US" i="0" dirty="0" smtClean="0"/>
              <a:t>Therefore Jesus also, that He might sanctify the people through His own blood, suffered outside the gate.</a:t>
            </a:r>
            <a:r>
              <a:rPr lang="en-US" i="0" baseline="0" dirty="0" smtClean="0"/>
              <a:t> </a:t>
            </a:r>
            <a:r>
              <a:rPr lang="en-US" i="0" dirty="0" smtClean="0"/>
              <a:t>So, let us go out to Him outside the camp, bearing His reproach.</a:t>
            </a:r>
            <a:r>
              <a:rPr lang="en-US" i="0" baseline="0" dirty="0" smtClean="0"/>
              <a:t> </a:t>
            </a:r>
            <a:r>
              <a:rPr lang="en-US" i="0" dirty="0" smtClean="0"/>
              <a:t>For here we do not have a lasting city, but we are seeking the city which is to come</a:t>
            </a:r>
            <a:r>
              <a:rPr lang="en-US" i="0" dirty="0" smtClean="0"/>
              <a:t>.</a:t>
            </a:r>
            <a:r>
              <a:rPr lang="en-US" i="0" baseline="0" dirty="0" smtClean="0"/>
              <a:t>” None of these verses even make sense unless you understand what is in Leviticus. But when we’re done with this quarter, all four of those verses we just referenced should make sense. </a:t>
            </a: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smtClean="0"/>
              <a:t>Gives us a clear picture of God. In fact, it is a clearer picture than what the OT </a:t>
            </a:r>
            <a:r>
              <a:rPr lang="en-US" i="0" baseline="0" dirty="0" smtClean="0"/>
              <a:t>saints had. </a:t>
            </a:r>
            <a:r>
              <a:rPr lang="en-US" b="1" i="0" baseline="0" dirty="0" smtClean="0"/>
              <a:t>1 Pet 1:10-12</a:t>
            </a:r>
            <a:r>
              <a:rPr lang="en-US" i="0" baseline="0" dirty="0" smtClean="0"/>
              <a:t> – “</a:t>
            </a:r>
            <a:r>
              <a:rPr lang="en-US" i="0" dirty="0" smtClean="0"/>
              <a:t>As to this salvation, the prophets who prophesied of the grace that would come to you made careful searches and inquiries,</a:t>
            </a:r>
            <a:r>
              <a:rPr lang="en-US" i="0" baseline="0" dirty="0" smtClean="0"/>
              <a:t> </a:t>
            </a:r>
            <a:r>
              <a:rPr lang="en-US" i="0" dirty="0" smtClean="0"/>
              <a:t>seeking to know what person or time the Spirit of Christ within them was indicating as He predicted the sufferings of Christ and the glories</a:t>
            </a:r>
            <a:r>
              <a:rPr lang="en-US" i="0" baseline="0" dirty="0" smtClean="0"/>
              <a:t> </a:t>
            </a:r>
            <a:r>
              <a:rPr lang="en-US" i="0" dirty="0" smtClean="0"/>
              <a:t>to follow.</a:t>
            </a:r>
            <a:r>
              <a:rPr lang="en-US" i="0" baseline="0" dirty="0" smtClean="0"/>
              <a:t> </a:t>
            </a:r>
            <a:r>
              <a:rPr lang="en-US" i="0" dirty="0" smtClean="0"/>
              <a:t>It was revealed to them that they were not serving themselves, but you, in these things which now have been announced to you through those who preached the gospel to you by the Holy Spirit sent from heaven—things into which angels long to</a:t>
            </a:r>
            <a:r>
              <a:rPr lang="en-US" i="0" baseline="0" dirty="0" smtClean="0"/>
              <a:t> </a:t>
            </a:r>
            <a:r>
              <a:rPr lang="en-US" i="0" dirty="0" smtClean="0"/>
              <a:t>look.</a:t>
            </a:r>
            <a:r>
              <a:rPr lang="en-US"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i="0" baseline="0" dirty="0" smtClean="0"/>
          </a:p>
          <a:p>
            <a:pPr marL="0" indent="0">
              <a:buNone/>
            </a:pPr>
            <a:endParaRPr lang="en-US" u="sng" dirty="0"/>
          </a:p>
        </p:txBody>
      </p:sp>
      <p:sp>
        <p:nvSpPr>
          <p:cNvPr id="4" name="Slide Number Placeholder 3"/>
          <p:cNvSpPr>
            <a:spLocks noGrp="1"/>
          </p:cNvSpPr>
          <p:nvPr>
            <p:ph type="sldNum" sz="quarter" idx="10"/>
          </p:nvPr>
        </p:nvSpPr>
        <p:spPr/>
        <p:txBody>
          <a:bodyPr/>
          <a:lstStyle/>
          <a:p>
            <a:fld id="{178C069E-D772-4273-B3DD-337FC3561708}" type="slidenum">
              <a:rPr lang="en-US" smtClean="0"/>
              <a:t>2</a:t>
            </a:fld>
            <a:endParaRPr lang="en-US"/>
          </a:p>
        </p:txBody>
      </p:sp>
    </p:spTree>
    <p:extLst>
      <p:ext uri="{BB962C8B-B14F-4D97-AF65-F5344CB8AC3E}">
        <p14:creationId xmlns:p14="http://schemas.microsoft.com/office/powerpoint/2010/main" val="7779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Again, </a:t>
            </a:r>
            <a:r>
              <a:rPr lang="en-US" b="1" dirty="0" smtClean="0"/>
              <a:t>Lev 1:1</a:t>
            </a:r>
            <a:r>
              <a:rPr lang="en-US" baseline="0" dirty="0" smtClean="0"/>
              <a:t> – “</a:t>
            </a:r>
            <a:r>
              <a:rPr lang="en-US" dirty="0" smtClean="0"/>
              <a:t>Then the </a:t>
            </a:r>
            <a:r>
              <a:rPr lang="en-US" cap="small" dirty="0" smtClean="0">
                <a:effectLst/>
              </a:rPr>
              <a:t>Lord</a:t>
            </a:r>
            <a:r>
              <a:rPr lang="en-US" dirty="0" smtClean="0"/>
              <a:t> called to Moses and spoke to him </a:t>
            </a:r>
            <a:r>
              <a:rPr lang="en-US" u="sng" dirty="0" smtClean="0"/>
              <a:t>from</a:t>
            </a:r>
            <a:r>
              <a:rPr lang="en-US" dirty="0" smtClean="0"/>
              <a:t> the tent of meeting, saying…</a:t>
            </a:r>
            <a:r>
              <a:rPr lang="en-US" baseline="0" dirty="0" smtClean="0"/>
              <a:t>”. What happened of significance up to this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Gen 12:1-3</a:t>
            </a:r>
            <a:r>
              <a:rPr lang="en-US" baseline="0" dirty="0" smtClean="0"/>
              <a:t> – “</a:t>
            </a:r>
            <a:r>
              <a:rPr lang="en-US" dirty="0" smtClean="0"/>
              <a:t>Now the </a:t>
            </a:r>
            <a:r>
              <a:rPr lang="en-US" cap="small" dirty="0" smtClean="0">
                <a:effectLst/>
              </a:rPr>
              <a:t>Lord</a:t>
            </a:r>
            <a:r>
              <a:rPr lang="en-US" dirty="0" smtClean="0"/>
              <a:t> said to Abram, ‘Go forth from your country, and from your relatives and from your father’s house, to the land which I will show you; and I will make you a great nation, and I will bless you, and make your name great; and so</a:t>
            </a:r>
            <a:r>
              <a:rPr lang="en-US" baseline="0" dirty="0" smtClean="0"/>
              <a:t> </a:t>
            </a:r>
            <a:r>
              <a:rPr lang="en-US" dirty="0" smtClean="0"/>
              <a:t>you shall be a blessing; and I will bless those who bless you, and the one who</a:t>
            </a:r>
            <a:r>
              <a:rPr lang="en-US" baseline="0" dirty="0" smtClean="0"/>
              <a:t> </a:t>
            </a:r>
            <a:r>
              <a:rPr lang="en-US" dirty="0" smtClean="0"/>
              <a:t>curses you I will</a:t>
            </a:r>
            <a:r>
              <a:rPr lang="en-US" baseline="0" dirty="0" smtClean="0"/>
              <a:t> </a:t>
            </a:r>
            <a:r>
              <a:rPr lang="en-US" dirty="0" smtClean="0"/>
              <a:t>curse. And in you all the families of the earth will be blessed.’</a:t>
            </a:r>
            <a:r>
              <a:rPr lang="en-US" baseline="0" dirty="0" smtClean="0"/>
              <a:t>”</a:t>
            </a:r>
          </a:p>
          <a:p>
            <a:endParaRPr lang="en-US" baseline="0" dirty="0" smtClean="0"/>
          </a:p>
          <a:p>
            <a:r>
              <a:rPr lang="en-US" baseline="0" dirty="0" smtClean="0"/>
              <a:t>Within these verses are the three promises made to Abraham – land, nation, and seed. The seed promise is the only familiar one up to this point in Genesis since it references the first Messianic promise given in Gen 3:15 that the seed of woman would bruise the head of the seed of the serpent. Now we know that God not only plans for the</a:t>
            </a:r>
            <a:r>
              <a:rPr lang="en-US" dirty="0" smtClean="0"/>
              <a:t> line of Abraham to be from which the seed promise</a:t>
            </a:r>
            <a:r>
              <a:rPr lang="en-US" baseline="0" dirty="0" smtClean="0"/>
              <a:t> would be fulfilled, but that his plan in doing so would also involve making from Abraham a nation and giving that nation a land. Now all three of these promises were repeated to Abraham’s son Isaac in Gen 25, and again to Isaac’s son Jacob in Gen 28. </a:t>
            </a:r>
          </a:p>
        </p:txBody>
      </p:sp>
      <p:sp>
        <p:nvSpPr>
          <p:cNvPr id="4" name="Slide Number Placeholder 3"/>
          <p:cNvSpPr>
            <a:spLocks noGrp="1"/>
          </p:cNvSpPr>
          <p:nvPr>
            <p:ph type="sldNum" sz="quarter" idx="10"/>
          </p:nvPr>
        </p:nvSpPr>
        <p:spPr/>
        <p:txBody>
          <a:bodyPr/>
          <a:lstStyle/>
          <a:p>
            <a:fld id="{178C069E-D772-4273-B3DD-337FC3561708}" type="slidenum">
              <a:rPr lang="en-US" smtClean="0"/>
              <a:t>3</a:t>
            </a:fld>
            <a:endParaRPr lang="en-US"/>
          </a:p>
        </p:txBody>
      </p:sp>
    </p:spTree>
    <p:extLst>
      <p:ext uri="{BB962C8B-B14F-4D97-AF65-F5344CB8AC3E}">
        <p14:creationId xmlns:p14="http://schemas.microsoft.com/office/powerpoint/2010/main" val="347464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Gen</a:t>
            </a:r>
            <a:r>
              <a:rPr lang="en-US" baseline="0" dirty="0" smtClean="0"/>
              <a:t> 15, God gives Abraham a few more details in how these promises are going to go about being fulfilled – </a:t>
            </a:r>
            <a:r>
              <a:rPr lang="en-US" b="1" baseline="0" dirty="0" smtClean="0"/>
              <a:t>Gen </a:t>
            </a:r>
            <a:r>
              <a:rPr lang="en-US" b="1" baseline="0" dirty="0" smtClean="0"/>
              <a:t>15:13-16</a:t>
            </a:r>
          </a:p>
          <a:p>
            <a:endParaRPr lang="en-US" dirty="0" smtClean="0"/>
          </a:p>
          <a:p>
            <a:r>
              <a:rPr lang="en-US" dirty="0" smtClean="0"/>
              <a:t>What event</a:t>
            </a:r>
            <a:r>
              <a:rPr lang="en-US" baseline="0" dirty="0" smtClean="0"/>
              <a:t> is being foretold here? The Exodus. Abraham had a great-grandson named Joseph who was sold by his own brothers into slavery in Egypt. Over the course of 13 years, he rose from slavery to prominence as Pharaoh’s right hand man. And it was through Joseph that the rest of his family eventually landed in Egypt and over the course of 400 years, 70 of the seed of Abraham exploded to ~2M people. They were so mighty in number that the current Pharaoh, who did not know the great things Joseph had done for Egypt, enslaves these Israelites. </a:t>
            </a:r>
          </a:p>
          <a:p>
            <a:endParaRPr lang="en-US" baseline="0" dirty="0" smtClean="0"/>
          </a:p>
          <a:p>
            <a:r>
              <a:rPr lang="en-US" baseline="0" dirty="0" smtClean="0"/>
              <a:t>But God hears the cries of these Israelites in their slavery, and He raises up a deliver – Moses. After God uses Moses to afflict Egypt with 10 plagues of extraordinary power and judgment, Moses successfully leads these Israelites out of Egypt, supplied with numerous possessions from the Egyptians who would have given them anything just to get them out of there, and they make </a:t>
            </a:r>
            <a:r>
              <a:rPr lang="en-US" baseline="0" dirty="0" smtClean="0"/>
              <a:t>their </a:t>
            </a:r>
            <a:r>
              <a:rPr lang="en-US" baseline="0" dirty="0" smtClean="0"/>
              <a:t>way to Mt. Sinai where they will meet with God Himself. </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4</a:t>
            </a:fld>
            <a:endParaRPr lang="en-US"/>
          </a:p>
        </p:txBody>
      </p:sp>
    </p:spTree>
    <p:extLst>
      <p:ext uri="{BB962C8B-B14F-4D97-AF65-F5344CB8AC3E}">
        <p14:creationId xmlns:p14="http://schemas.microsoft.com/office/powerpoint/2010/main" val="332854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 19:4-6</a:t>
            </a:r>
            <a:r>
              <a:rPr lang="en-US" dirty="0" smtClean="0"/>
              <a:t> – “‘You yourselves have </a:t>
            </a:r>
            <a:r>
              <a:rPr lang="en-US" i="0" dirty="0" smtClean="0"/>
              <a:t>seen what I did to the Egyptians, and how I bore you on eagles’ wings, and brought you to Myself.</a:t>
            </a:r>
            <a:r>
              <a:rPr lang="en-US" i="0" baseline="0" dirty="0" smtClean="0"/>
              <a:t> </a:t>
            </a:r>
            <a:r>
              <a:rPr lang="en-US" i="0" dirty="0" smtClean="0"/>
              <a:t>Now then, if you will indeed obey My voice and keep My covenant, then you shall be My</a:t>
            </a:r>
            <a:r>
              <a:rPr lang="en-US" i="0" baseline="0" dirty="0" smtClean="0"/>
              <a:t> </a:t>
            </a:r>
            <a:r>
              <a:rPr lang="en-US" i="0" dirty="0" smtClean="0"/>
              <a:t>own possession among all the peoples, for all the earth is Mine;</a:t>
            </a:r>
            <a:r>
              <a:rPr lang="en-US" i="0" baseline="0" dirty="0" smtClean="0"/>
              <a:t> </a:t>
            </a:r>
            <a:r>
              <a:rPr lang="en-US" i="0" dirty="0" smtClean="0"/>
              <a:t>and you shall be to Me a kingdom of priests and a holy nation.’ These are the words that you shall speak to the sons of Israel.”</a:t>
            </a:r>
          </a:p>
          <a:p>
            <a:endParaRPr lang="en-US" i="0" dirty="0" smtClean="0"/>
          </a:p>
          <a:p>
            <a:r>
              <a:rPr lang="en-US" i="0" dirty="0" smtClean="0"/>
              <a:t>Now this gives us some insight into the kind of nation God</a:t>
            </a:r>
            <a:r>
              <a:rPr lang="en-US" i="0" baseline="0" dirty="0" smtClean="0"/>
              <a:t> wants Israel to be. Not just any nation, but a holy nation. A nation that stands out amongst all the nations as God’s own kingdom of priests. It was to be a nation that was an ensign to all other nations and in whom all other nations would look up to. But in order to be that nation, God needed to provide them with a Law.</a:t>
            </a:r>
            <a:endParaRPr lang="en-US" i="0" dirty="0"/>
          </a:p>
        </p:txBody>
      </p:sp>
      <p:sp>
        <p:nvSpPr>
          <p:cNvPr id="4" name="Slide Number Placeholder 3"/>
          <p:cNvSpPr>
            <a:spLocks noGrp="1"/>
          </p:cNvSpPr>
          <p:nvPr>
            <p:ph type="sldNum" sz="quarter" idx="10"/>
          </p:nvPr>
        </p:nvSpPr>
        <p:spPr/>
        <p:txBody>
          <a:bodyPr/>
          <a:lstStyle/>
          <a:p>
            <a:fld id="{178C069E-D772-4273-B3DD-337FC3561708}" type="slidenum">
              <a:rPr lang="en-US" smtClean="0"/>
              <a:t>5</a:t>
            </a:fld>
            <a:endParaRPr lang="en-US"/>
          </a:p>
        </p:txBody>
      </p:sp>
    </p:spTree>
    <p:extLst>
      <p:ext uri="{BB962C8B-B14F-4D97-AF65-F5344CB8AC3E}">
        <p14:creationId xmlns:p14="http://schemas.microsoft.com/office/powerpoint/2010/main" val="259573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therefore in Ex 20, God gives them the 10 commandments. And He speaks them to the Israelites from Mt. Sinai itself in order to instill fear in the Israelites so that they might follow Him. In Ex 24, God ratifies the covenant with Israel, in blood, and do you remember what the Israelites said twice in this chapter? </a:t>
            </a:r>
            <a:r>
              <a:rPr lang="en-US" b="1" i="0" baseline="0" dirty="0" smtClean="0"/>
              <a:t>Ex 24:3b</a:t>
            </a:r>
            <a:r>
              <a:rPr lang="en-US" i="0" baseline="0" dirty="0" smtClean="0"/>
              <a:t> – “…</a:t>
            </a:r>
            <a:r>
              <a:rPr lang="en-US" dirty="0" smtClean="0"/>
              <a:t>all the people answered with one voice and said, ‘All the words which the </a:t>
            </a:r>
            <a:r>
              <a:rPr lang="en-US" cap="small" dirty="0" smtClean="0">
                <a:effectLst/>
              </a:rPr>
              <a:t>Lord</a:t>
            </a:r>
            <a:r>
              <a:rPr lang="en-US" dirty="0" smtClean="0"/>
              <a:t> has spoken we will do!’” </a:t>
            </a:r>
            <a:r>
              <a:rPr lang="en-US" b="1" dirty="0" smtClean="0"/>
              <a:t>Ex 24:7b</a:t>
            </a:r>
            <a:r>
              <a:rPr lang="en-US" dirty="0" smtClean="0"/>
              <a:t> – “…they said, ‘All that the </a:t>
            </a:r>
            <a:r>
              <a:rPr lang="en-US" cap="small" dirty="0" smtClean="0">
                <a:effectLst/>
              </a:rPr>
              <a:t>Lord</a:t>
            </a:r>
            <a:r>
              <a:rPr lang="en-US" dirty="0" smtClean="0"/>
              <a:t> has spoken we will do, and we will be obedient!’” And</a:t>
            </a:r>
            <a:r>
              <a:rPr lang="en-US" baseline="0" dirty="0" smtClean="0"/>
              <a:t> so with this confession, Moses is invited up on the mountain to commune with God and receive the remainder of the law, which would take 40 days, while the people remained below and waited on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if I told you that this is a picture of the original tablets in which God Himself inscribed the 10 commandments, would you believe me? No. Because not only would time have likely taken them from us, we also know that something terrible happened to those tablets God gave Moses. The tablets were broken. Why?</a:t>
            </a:r>
            <a:endParaRPr lang="en-US" i="0" dirty="0" smtClean="0"/>
          </a:p>
          <a:p>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6</a:t>
            </a:fld>
            <a:endParaRPr lang="en-US"/>
          </a:p>
        </p:txBody>
      </p:sp>
    </p:spTree>
    <p:extLst>
      <p:ext uri="{BB962C8B-B14F-4D97-AF65-F5344CB8AC3E}">
        <p14:creationId xmlns:p14="http://schemas.microsoft.com/office/powerpoint/2010/main" val="75359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in Ex 32, Moses had been up on the mountain and the people grew impatient and decided to make their own god – a golden calf. What’s worse, is they talked Moses’ brother Aaron </a:t>
            </a:r>
            <a:r>
              <a:rPr lang="en-US" i="0" baseline="0" dirty="0" smtClean="0"/>
              <a:t>into doing </a:t>
            </a:r>
            <a:endParaRPr lang="en-US" i="0" baseline="0" dirty="0" smtClean="0"/>
          </a:p>
          <a:p>
            <a:endParaRPr lang="en-US" b="1" i="0" baseline="0" dirty="0" smtClean="0"/>
          </a:p>
          <a:p>
            <a:r>
              <a:rPr lang="en-US" b="1" i="0" baseline="0" dirty="0" smtClean="0"/>
              <a:t>Ex 32:2-6</a:t>
            </a:r>
          </a:p>
          <a:p>
            <a:endParaRPr lang="en-US" i="0" baseline="0" dirty="0" smtClean="0"/>
          </a:p>
          <a:p>
            <a:r>
              <a:rPr lang="en-US" i="0" baseline="0" dirty="0" smtClean="0"/>
              <a:t>And when God told Moses what was happening and he came down the mountain and saw what they were doing, he threw the tablets from his hand and shattered them. God had told Moses on the mountain, “They have quickly turned aside.” They promised they would obey God, and they’ve already violated two of His 10 commandments within a 40 day span. What God is having to work with here is a group of people who had been immersed in idolatrous practices while in Egypt and they all weren’t going to change that quickly. And so God is going to have to start putting some things in </a:t>
            </a:r>
            <a:r>
              <a:rPr lang="en-US" i="0" baseline="0" dirty="0" smtClean="0"/>
              <a:t>place </a:t>
            </a:r>
            <a:r>
              <a:rPr lang="en-US" i="0" baseline="0" dirty="0" smtClean="0"/>
              <a:t>in order to be able to have a relationship with these stubborn, rebellious, backsliding people.</a:t>
            </a:r>
            <a:endParaRPr lang="en-US" i="0" dirty="0"/>
          </a:p>
        </p:txBody>
      </p:sp>
      <p:sp>
        <p:nvSpPr>
          <p:cNvPr id="4" name="Slide Number Placeholder 3"/>
          <p:cNvSpPr>
            <a:spLocks noGrp="1"/>
          </p:cNvSpPr>
          <p:nvPr>
            <p:ph type="sldNum" sz="quarter" idx="10"/>
          </p:nvPr>
        </p:nvSpPr>
        <p:spPr/>
        <p:txBody>
          <a:bodyPr/>
          <a:lstStyle/>
          <a:p>
            <a:fld id="{178C069E-D772-4273-B3DD-337FC3561708}" type="slidenum">
              <a:rPr lang="en-US" smtClean="0"/>
              <a:t>7</a:t>
            </a:fld>
            <a:endParaRPr lang="en-US"/>
          </a:p>
        </p:txBody>
      </p:sp>
    </p:spTree>
    <p:extLst>
      <p:ext uri="{BB962C8B-B14F-4D97-AF65-F5344CB8AC3E}">
        <p14:creationId xmlns:p14="http://schemas.microsoft.com/office/powerpoint/2010/main" val="386071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we</a:t>
            </a:r>
            <a:r>
              <a:rPr lang="en-US" baseline="0" dirty="0" smtClean="0"/>
              <a:t> get to the beginning of Leviticus, God does two things. </a:t>
            </a:r>
          </a:p>
          <a:p>
            <a:endParaRPr lang="en-US" baseline="0" dirty="0" smtClean="0"/>
          </a:p>
          <a:p>
            <a:r>
              <a:rPr lang="en-US" baseline="0" dirty="0" smtClean="0"/>
              <a:t>First, He issues  a commandment for the building of the tabernacle or “tent of meeting”. This would be a place in which God would manifest His glory and from time to time communicate His will to Israel. There were two sections: a court yard and a tent. In the courtyard, you had the brazen alter in which the sacrifices would be conducted. Then between it the tent was the bronze laver in which the priests would ceremonially wash themselves before entering the tent. </a:t>
            </a:r>
          </a:p>
          <a:p>
            <a:endParaRPr lang="en-US" baseline="0" dirty="0" smtClean="0"/>
          </a:p>
          <a:p>
            <a:r>
              <a:rPr lang="en-US" baseline="0" dirty="0" smtClean="0"/>
              <a:t>Inside the tent were two sections: the holy place and the most holy place, each separated by a veil. The holy place contained three items. On the right was the golden table of showbread in which 12 loafs laid out in two piles were kept, each one representing one of the twelve tribes of Israel, called the bread of the Presence. The priests would eat of this bread throughout the week and then it would be replenished. To the left was the golden lampstand with seven branches.  It served a practical purpose of providing light for the priests to do their work, though there were also some spiritual significance to be gained. Directly in front was the golden altar of incense. This is where the priests would burn incense and the incense would permeate through the veil into the most holy place where God’s presence dwelled.</a:t>
            </a:r>
          </a:p>
          <a:p>
            <a:endParaRPr lang="en-US" baseline="0" dirty="0" smtClean="0"/>
          </a:p>
          <a:p>
            <a:r>
              <a:rPr lang="en-US" baseline="0" dirty="0" smtClean="0"/>
              <a:t>In the most holy place, in which no one could enter but once year and that was only the high priest, there stood the ark of the covenant. It contained the 10 commandments, from which Moses carved to replace the ones that were broken, a jar of manna, and Aaron’s rod that budded. God’s presence dwelled above this Ark within the mercy seat on top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8</a:t>
            </a:fld>
            <a:endParaRPr lang="en-US"/>
          </a:p>
        </p:txBody>
      </p:sp>
    </p:spTree>
    <p:extLst>
      <p:ext uri="{BB962C8B-B14F-4D97-AF65-F5344CB8AC3E}">
        <p14:creationId xmlns:p14="http://schemas.microsoft.com/office/powerpoint/2010/main" val="337056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a:t>
            </a:r>
            <a:r>
              <a:rPr lang="en-US" baseline="0" dirty="0" smtClean="0"/>
              <a:t> a priesthood was appointed to be mediators between He and the rest of the Israelites. Their garments and their duties are described. The priests main responsibility was to perform the duties demanded by God relative to the tabernacle, to teach the people His law, and to devote themselves wholly </a:t>
            </a:r>
            <a:r>
              <a:rPr lang="en-US" baseline="0" dirty="0" smtClean="0"/>
              <a:t>to the service God. </a:t>
            </a:r>
            <a:r>
              <a:rPr lang="en-US" baseline="0" dirty="0" smtClean="0"/>
              <a:t>And the people were to support the Levitical priesthood through tithes and sacrifices, many of which had parts that would be distributed to the priests.</a:t>
            </a:r>
          </a:p>
          <a:p>
            <a:endParaRPr lang="en-US" baseline="0" dirty="0" smtClean="0"/>
          </a:p>
          <a:p>
            <a:r>
              <a:rPr lang="en-US" baseline="0" dirty="0" smtClean="0"/>
              <a:t>And then there was the high priest himself, whose garments were a step up from standard priests. The high priest was the man designated to be the mediator between God and man. He was the head </a:t>
            </a:r>
            <a:r>
              <a:rPr lang="en-US" baseline="0" dirty="0" smtClean="0"/>
              <a:t>priest </a:t>
            </a:r>
            <a:r>
              <a:rPr lang="en-US" baseline="0" dirty="0" smtClean="0"/>
              <a:t>and had a massive responsibility to stay consecrated before God and the people in order to be a proper mediator. </a:t>
            </a:r>
          </a:p>
          <a:p>
            <a:endParaRPr lang="en-US" baseline="0" dirty="0" smtClean="0"/>
          </a:p>
          <a:p>
            <a:r>
              <a:rPr lang="en-US" baseline="0" dirty="0" smtClean="0"/>
              <a:t>All of this has occurred </a:t>
            </a:r>
            <a:r>
              <a:rPr lang="en-US" baseline="0" dirty="0" smtClean="0"/>
              <a:t>leading </a:t>
            </a:r>
            <a:r>
              <a:rPr lang="en-US" baseline="0" dirty="0" smtClean="0"/>
              <a:t>up to the beginning of Leviticus in which we read, “</a:t>
            </a:r>
            <a:r>
              <a:rPr lang="en-US" dirty="0" smtClean="0"/>
              <a:t>Then the </a:t>
            </a:r>
            <a:r>
              <a:rPr lang="en-US" cap="small" dirty="0" smtClean="0">
                <a:effectLst/>
              </a:rPr>
              <a:t>Lord</a:t>
            </a:r>
            <a:r>
              <a:rPr lang="en-US" dirty="0" smtClean="0"/>
              <a:t> called to Moses and spoke to him </a:t>
            </a:r>
            <a:r>
              <a:rPr lang="en-US" u="sng" dirty="0" smtClean="0"/>
              <a:t>from</a:t>
            </a:r>
            <a:r>
              <a:rPr lang="en-US" dirty="0" smtClean="0"/>
              <a:t> the tent of meeting, saying</a:t>
            </a:r>
            <a:r>
              <a:rPr lang="en-US" dirty="0" smtClean="0"/>
              <a:t>…</a:t>
            </a:r>
            <a:r>
              <a:rPr lang="en-US" baseline="0" dirty="0" smtClean="0"/>
              <a:t>”. So now what we’re going to find in Leviticus </a:t>
            </a:r>
            <a:r>
              <a:rPr lang="en-US" baseline="0" dirty="0" smtClean="0"/>
              <a:t>is a thorough explanation of the things in which these sinful </a:t>
            </a:r>
            <a:r>
              <a:rPr lang="en-US" baseline="0" dirty="0" smtClean="0"/>
              <a:t>Israelites </a:t>
            </a:r>
            <a:r>
              <a:rPr lang="en-US" baseline="0" dirty="0" smtClean="0"/>
              <a:t>are to do and not do in order to be able have fellowship with God and for God to have fellowship with them.</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9</a:t>
            </a:fld>
            <a:endParaRPr lang="en-US"/>
          </a:p>
        </p:txBody>
      </p:sp>
    </p:spTree>
    <p:extLst>
      <p:ext uri="{BB962C8B-B14F-4D97-AF65-F5344CB8AC3E}">
        <p14:creationId xmlns:p14="http://schemas.microsoft.com/office/powerpoint/2010/main" val="390962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57343D-78E2-42D2-BD19-8312BA3F1DEC}"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394697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7343D-78E2-42D2-BD19-8312BA3F1DEC}"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205247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7343D-78E2-42D2-BD19-8312BA3F1DEC}"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263959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7343D-78E2-42D2-BD19-8312BA3F1DEC}"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76943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57343D-78E2-42D2-BD19-8312BA3F1DEC}"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356384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57343D-78E2-42D2-BD19-8312BA3F1DEC}"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210107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57343D-78E2-42D2-BD19-8312BA3F1DEC}"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419997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57343D-78E2-42D2-BD19-8312BA3F1DEC}"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7748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343D-78E2-42D2-BD19-8312BA3F1DEC}"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96872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57343D-78E2-42D2-BD19-8312BA3F1DEC}"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332163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57343D-78E2-42D2-BD19-8312BA3F1DEC}"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D9C97-6EB9-48F0-ADDF-465680CFC326}" type="slidenum">
              <a:rPr lang="en-US" smtClean="0"/>
              <a:t>‹#›</a:t>
            </a:fld>
            <a:endParaRPr lang="en-US"/>
          </a:p>
        </p:txBody>
      </p:sp>
    </p:spTree>
    <p:extLst>
      <p:ext uri="{BB962C8B-B14F-4D97-AF65-F5344CB8AC3E}">
        <p14:creationId xmlns:p14="http://schemas.microsoft.com/office/powerpoint/2010/main" val="10213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7343D-78E2-42D2-BD19-8312BA3F1DEC}" type="datetimeFigureOut">
              <a:rPr lang="en-US" smtClean="0"/>
              <a:t>7/9/2019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D9C97-6EB9-48F0-ADDF-465680CFC326}" type="slidenum">
              <a:rPr lang="en-US" smtClean="0"/>
              <a:t>‹#›</a:t>
            </a:fld>
            <a:endParaRPr lang="en-US"/>
          </a:p>
        </p:txBody>
      </p:sp>
    </p:spTree>
    <p:extLst>
      <p:ext uri="{BB962C8B-B14F-4D97-AF65-F5344CB8AC3E}">
        <p14:creationId xmlns:p14="http://schemas.microsoft.com/office/powerpoint/2010/main" val="421392304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657"/>
          <a:stretch/>
        </p:blipFill>
        <p:spPr>
          <a:xfrm>
            <a:off x="0" y="0"/>
            <a:ext cx="9144000" cy="6858000"/>
          </a:xfrm>
          <a:prstGeom prst="rect">
            <a:avLst/>
          </a:prstGeom>
        </p:spPr>
      </p:pic>
    </p:spTree>
    <p:extLst>
      <p:ext uri="{BB962C8B-B14F-4D97-AF65-F5344CB8AC3E}">
        <p14:creationId xmlns:p14="http://schemas.microsoft.com/office/powerpoint/2010/main" val="15805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92552"/>
            <a:ext cx="4797287" cy="5965449"/>
          </a:xfrm>
          <a:prstGeom prst="rect">
            <a:avLst/>
          </a:prstGeom>
        </p:spPr>
      </p:pic>
      <p:sp>
        <p:nvSpPr>
          <p:cNvPr id="7" name="TextBox 6"/>
          <p:cNvSpPr txBox="1"/>
          <p:nvPr/>
        </p:nvSpPr>
        <p:spPr>
          <a:xfrm>
            <a:off x="1241916" y="0"/>
            <a:ext cx="2313454" cy="892552"/>
          </a:xfrm>
          <a:prstGeom prst="rect">
            <a:avLst/>
          </a:prstGeom>
          <a:noFill/>
        </p:spPr>
        <p:txBody>
          <a:bodyPr wrap="none" rtlCol="0">
            <a:spAutoFit/>
          </a:bodyPr>
          <a:lstStyle/>
          <a:p>
            <a:r>
              <a:rPr lang="en-US" sz="5200" b="1" u="sng" dirty="0" smtClean="0"/>
              <a:t>Gen 9:6</a:t>
            </a:r>
            <a:endParaRPr lang="en-US" sz="5200" b="1" u="sng"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284" y="892552"/>
            <a:ext cx="4346715" cy="5965447"/>
          </a:xfrm>
          <a:prstGeom prst="rect">
            <a:avLst/>
          </a:prstGeom>
        </p:spPr>
      </p:pic>
      <p:sp>
        <p:nvSpPr>
          <p:cNvPr id="9" name="TextBox 8"/>
          <p:cNvSpPr txBox="1"/>
          <p:nvPr/>
        </p:nvSpPr>
        <p:spPr>
          <a:xfrm>
            <a:off x="4943483" y="0"/>
            <a:ext cx="4054315" cy="892552"/>
          </a:xfrm>
          <a:prstGeom prst="rect">
            <a:avLst/>
          </a:prstGeom>
          <a:noFill/>
        </p:spPr>
        <p:txBody>
          <a:bodyPr wrap="none" rtlCol="0">
            <a:spAutoFit/>
          </a:bodyPr>
          <a:lstStyle/>
          <a:p>
            <a:pPr algn="ctr"/>
            <a:r>
              <a:rPr lang="en-US" sz="5200" b="1" u="sng" dirty="0" smtClean="0"/>
              <a:t>Gen 6:10-9:19</a:t>
            </a:r>
            <a:endParaRPr lang="en-US" sz="5200" b="1" u="sng" dirty="0"/>
          </a:p>
        </p:txBody>
      </p:sp>
    </p:spTree>
    <p:extLst>
      <p:ext uri="{BB962C8B-B14F-4D97-AF65-F5344CB8AC3E}">
        <p14:creationId xmlns:p14="http://schemas.microsoft.com/office/powerpoint/2010/main" val="57402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3183"/>
          </a:xfrm>
        </p:spPr>
        <p:txBody>
          <a:bodyPr>
            <a:noAutofit/>
          </a:bodyPr>
          <a:lstStyle/>
          <a:p>
            <a:pPr algn="ctr"/>
            <a:r>
              <a:rPr lang="en-US" sz="7500" dirty="0" smtClean="0">
                <a:latin typeface="Rockwell" panose="02060603020205020403" pitchFamily="18" charset="0"/>
              </a:rPr>
              <a:t>Outline</a:t>
            </a:r>
            <a:endParaRPr lang="en-US" sz="7500" dirty="0">
              <a:latin typeface="Rockwell" panose="02060603020205020403" pitchFamily="18" charset="0"/>
            </a:endParaRPr>
          </a:p>
        </p:txBody>
      </p:sp>
      <p:grpSp>
        <p:nvGrpSpPr>
          <p:cNvPr id="24" name="Group 23"/>
          <p:cNvGrpSpPr/>
          <p:nvPr/>
        </p:nvGrpSpPr>
        <p:grpSpPr>
          <a:xfrm>
            <a:off x="3769527" y="5220401"/>
            <a:ext cx="1604927" cy="762816"/>
            <a:chOff x="1674980" y="5472473"/>
            <a:chExt cx="1604927" cy="762816"/>
          </a:xfrm>
        </p:grpSpPr>
        <p:sp>
          <p:nvSpPr>
            <p:cNvPr id="4" name="Rectangle 3"/>
            <p:cNvSpPr/>
            <p:nvPr/>
          </p:nvSpPr>
          <p:spPr>
            <a:xfrm>
              <a:off x="1674980" y="5472473"/>
              <a:ext cx="1604927" cy="762816"/>
            </a:xfrm>
            <a:prstGeom prst="rect">
              <a:avLst/>
            </a:prstGeom>
            <a:solidFill>
              <a:srgbClr val="FF0000"/>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7" name="TextBox 16"/>
            <p:cNvSpPr txBox="1"/>
            <p:nvPr/>
          </p:nvSpPr>
          <p:spPr>
            <a:xfrm>
              <a:off x="1957108" y="5638437"/>
              <a:ext cx="1040670" cy="430887"/>
            </a:xfrm>
            <a:prstGeom prst="rect">
              <a:avLst/>
            </a:prstGeom>
            <a:noFill/>
          </p:spPr>
          <p:txBody>
            <a:bodyPr wrap="none" rtlCol="0">
              <a:spAutoFit/>
            </a:bodyPr>
            <a:lstStyle/>
            <a:p>
              <a:r>
                <a:rPr lang="en-US" sz="2200" dirty="0" smtClean="0">
                  <a:latin typeface="Rockwell" panose="02060603020205020403" pitchFamily="18" charset="0"/>
                </a:rPr>
                <a:t>Rituals</a:t>
              </a:r>
              <a:endParaRPr lang="en-US" sz="2200" dirty="0">
                <a:latin typeface="Rockwell" panose="02060603020205020403" pitchFamily="18" charset="0"/>
              </a:endParaRPr>
            </a:p>
          </p:txBody>
        </p:sp>
      </p:grpSp>
      <p:grpSp>
        <p:nvGrpSpPr>
          <p:cNvPr id="23" name="Group 22"/>
          <p:cNvGrpSpPr/>
          <p:nvPr/>
        </p:nvGrpSpPr>
        <p:grpSpPr>
          <a:xfrm>
            <a:off x="3769527" y="4291621"/>
            <a:ext cx="1604927" cy="762816"/>
            <a:chOff x="1674980" y="4545687"/>
            <a:chExt cx="1604927" cy="762816"/>
          </a:xfrm>
        </p:grpSpPr>
        <p:sp>
          <p:nvSpPr>
            <p:cNvPr id="5" name="Rectangle 4"/>
            <p:cNvSpPr/>
            <p:nvPr/>
          </p:nvSpPr>
          <p:spPr>
            <a:xfrm>
              <a:off x="1674980" y="4545687"/>
              <a:ext cx="1604927" cy="76281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p:cNvSpPr txBox="1"/>
            <p:nvPr/>
          </p:nvSpPr>
          <p:spPr>
            <a:xfrm>
              <a:off x="1674980" y="4711651"/>
              <a:ext cx="1589731" cy="430887"/>
            </a:xfrm>
            <a:prstGeom prst="rect">
              <a:avLst/>
            </a:prstGeom>
            <a:noFill/>
          </p:spPr>
          <p:txBody>
            <a:bodyPr wrap="none" rtlCol="0">
              <a:spAutoFit/>
            </a:bodyPr>
            <a:lstStyle/>
            <a:p>
              <a:r>
                <a:rPr lang="en-US" sz="2200" dirty="0" smtClean="0">
                  <a:latin typeface="Rockwell" panose="02060603020205020403" pitchFamily="18" charset="0"/>
                </a:rPr>
                <a:t>Priesthood</a:t>
              </a:r>
              <a:endParaRPr lang="en-US" sz="2200" dirty="0">
                <a:latin typeface="Rockwell" panose="02060603020205020403" pitchFamily="18" charset="0"/>
              </a:endParaRPr>
            </a:p>
          </p:txBody>
        </p:sp>
      </p:grpSp>
      <p:grpSp>
        <p:nvGrpSpPr>
          <p:cNvPr id="22" name="Group 21"/>
          <p:cNvGrpSpPr/>
          <p:nvPr/>
        </p:nvGrpSpPr>
        <p:grpSpPr>
          <a:xfrm>
            <a:off x="3769527" y="3362841"/>
            <a:ext cx="1604927" cy="762816"/>
            <a:chOff x="1674980" y="3618901"/>
            <a:chExt cx="1604927" cy="762816"/>
          </a:xfrm>
        </p:grpSpPr>
        <p:sp>
          <p:nvSpPr>
            <p:cNvPr id="6" name="Rectangle 5"/>
            <p:cNvSpPr/>
            <p:nvPr/>
          </p:nvSpPr>
          <p:spPr>
            <a:xfrm>
              <a:off x="1674980" y="3618901"/>
              <a:ext cx="1604927" cy="762816"/>
            </a:xfrm>
            <a:prstGeom prst="rect">
              <a:avLst/>
            </a:prstGeom>
            <a:solidFill>
              <a:srgbClr val="92D050"/>
            </a:solid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9" name="TextBox 18"/>
            <p:cNvSpPr txBox="1"/>
            <p:nvPr/>
          </p:nvSpPr>
          <p:spPr>
            <a:xfrm>
              <a:off x="2000774" y="3786713"/>
              <a:ext cx="953338" cy="430887"/>
            </a:xfrm>
            <a:prstGeom prst="rect">
              <a:avLst/>
            </a:prstGeom>
            <a:noFill/>
          </p:spPr>
          <p:txBody>
            <a:bodyPr wrap="none" rtlCol="0">
              <a:spAutoFit/>
            </a:bodyPr>
            <a:lstStyle/>
            <a:p>
              <a:r>
                <a:rPr lang="en-US" sz="2200" dirty="0" smtClean="0">
                  <a:latin typeface="Rockwell" panose="02060603020205020403" pitchFamily="18" charset="0"/>
                </a:rPr>
                <a:t>Purity</a:t>
              </a:r>
              <a:endParaRPr lang="en-US" sz="2200" dirty="0">
                <a:latin typeface="Rockwell" panose="02060603020205020403" pitchFamily="18" charset="0"/>
              </a:endParaRPr>
            </a:p>
          </p:txBody>
        </p:sp>
      </p:grpSp>
      <p:grpSp>
        <p:nvGrpSpPr>
          <p:cNvPr id="21" name="Group 20"/>
          <p:cNvGrpSpPr/>
          <p:nvPr/>
        </p:nvGrpSpPr>
        <p:grpSpPr>
          <a:xfrm>
            <a:off x="3769527" y="2438714"/>
            <a:ext cx="1604927" cy="772870"/>
            <a:chOff x="1674980" y="2696002"/>
            <a:chExt cx="1604927" cy="772870"/>
          </a:xfrm>
        </p:grpSpPr>
        <p:sp>
          <p:nvSpPr>
            <p:cNvPr id="7" name="Rectangle 6"/>
            <p:cNvSpPr/>
            <p:nvPr/>
          </p:nvSpPr>
          <p:spPr>
            <a:xfrm>
              <a:off x="1676958" y="2702627"/>
              <a:ext cx="1602949" cy="766245"/>
            </a:xfrm>
            <a:prstGeom prst="rect">
              <a:avLst/>
            </a:prstGeom>
            <a:solidFill>
              <a:schemeClr val="accent6"/>
            </a:solidFill>
            <a:ln w="952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0" name="TextBox 19"/>
            <p:cNvSpPr txBox="1"/>
            <p:nvPr/>
          </p:nvSpPr>
          <p:spPr>
            <a:xfrm>
              <a:off x="1674980" y="2696002"/>
              <a:ext cx="1604927" cy="769441"/>
            </a:xfrm>
            <a:prstGeom prst="rect">
              <a:avLst/>
            </a:prstGeom>
            <a:noFill/>
          </p:spPr>
          <p:txBody>
            <a:bodyPr wrap="none" rtlCol="0">
              <a:spAutoFit/>
            </a:bodyPr>
            <a:lstStyle/>
            <a:p>
              <a:pPr algn="ctr"/>
              <a:r>
                <a:rPr lang="en-US" sz="2200" dirty="0" smtClean="0">
                  <a:latin typeface="Rockwell" panose="02060603020205020403" pitchFamily="18" charset="0"/>
                </a:rPr>
                <a:t>Day of</a:t>
              </a:r>
            </a:p>
            <a:p>
              <a:pPr algn="ctr"/>
              <a:r>
                <a:rPr lang="en-US" sz="2200" dirty="0" smtClean="0">
                  <a:latin typeface="Rockwell" panose="02060603020205020403" pitchFamily="18" charset="0"/>
                </a:rPr>
                <a:t>Atonement</a:t>
              </a:r>
              <a:endParaRPr lang="en-US" sz="2200" dirty="0">
                <a:latin typeface="Rockwell" panose="02060603020205020403" pitchFamily="18" charset="0"/>
              </a:endParaRPr>
            </a:p>
          </p:txBody>
        </p:sp>
      </p:grpSp>
      <p:grpSp>
        <p:nvGrpSpPr>
          <p:cNvPr id="71" name="Group 70"/>
          <p:cNvGrpSpPr/>
          <p:nvPr/>
        </p:nvGrpSpPr>
        <p:grpSpPr>
          <a:xfrm>
            <a:off x="3975647" y="1113183"/>
            <a:ext cx="1192696" cy="1126436"/>
            <a:chOff x="3975647" y="1113183"/>
            <a:chExt cx="1192696" cy="1126436"/>
          </a:xfrm>
        </p:grpSpPr>
        <p:sp>
          <p:nvSpPr>
            <p:cNvPr id="11" name="Oval 10"/>
            <p:cNvSpPr/>
            <p:nvPr/>
          </p:nvSpPr>
          <p:spPr>
            <a:xfrm>
              <a:off x="3975647" y="1113183"/>
              <a:ext cx="1192696" cy="112643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13789" y="1279147"/>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16</a:t>
              </a:r>
              <a:endParaRPr lang="en-US" sz="2200" b="1" dirty="0">
                <a:latin typeface="Rockwell" panose="02060603020205020403" pitchFamily="18" charset="0"/>
              </a:endParaRPr>
            </a:p>
          </p:txBody>
        </p:sp>
      </p:grpSp>
      <p:grpSp>
        <p:nvGrpSpPr>
          <p:cNvPr id="67" name="Group 66"/>
          <p:cNvGrpSpPr/>
          <p:nvPr/>
        </p:nvGrpSpPr>
        <p:grpSpPr>
          <a:xfrm>
            <a:off x="99383" y="1119808"/>
            <a:ext cx="1192696" cy="1126436"/>
            <a:chOff x="99383" y="1119808"/>
            <a:chExt cx="1192696" cy="1126436"/>
          </a:xfrm>
        </p:grpSpPr>
        <p:sp>
          <p:nvSpPr>
            <p:cNvPr id="15" name="Oval 14"/>
            <p:cNvSpPr/>
            <p:nvPr/>
          </p:nvSpPr>
          <p:spPr>
            <a:xfrm>
              <a:off x="99383" y="1119808"/>
              <a:ext cx="1192696" cy="11264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p:cNvSpPr txBox="1"/>
            <p:nvPr/>
          </p:nvSpPr>
          <p:spPr>
            <a:xfrm>
              <a:off x="237529" y="1279146"/>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1-7</a:t>
              </a:r>
              <a:endParaRPr lang="en-US" sz="2200" b="1" dirty="0">
                <a:latin typeface="Rockwell" panose="02060603020205020403" pitchFamily="18" charset="0"/>
              </a:endParaRPr>
            </a:p>
          </p:txBody>
        </p:sp>
      </p:grpSp>
      <p:grpSp>
        <p:nvGrpSpPr>
          <p:cNvPr id="68" name="Group 67"/>
          <p:cNvGrpSpPr/>
          <p:nvPr/>
        </p:nvGrpSpPr>
        <p:grpSpPr>
          <a:xfrm>
            <a:off x="1391471" y="1119808"/>
            <a:ext cx="1192696" cy="1126436"/>
            <a:chOff x="1391471" y="1119808"/>
            <a:chExt cx="1192696" cy="1126436"/>
          </a:xfrm>
        </p:grpSpPr>
        <p:sp>
          <p:nvSpPr>
            <p:cNvPr id="13" name="Oval 12"/>
            <p:cNvSpPr/>
            <p:nvPr/>
          </p:nvSpPr>
          <p:spPr>
            <a:xfrm>
              <a:off x="1391471" y="1119808"/>
              <a:ext cx="1192696" cy="11264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1529612" y="1298305"/>
              <a:ext cx="916405"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8-10</a:t>
              </a:r>
              <a:endParaRPr lang="en-US" sz="2200" b="1" dirty="0">
                <a:latin typeface="Rockwell" panose="02060603020205020403" pitchFamily="18" charset="0"/>
              </a:endParaRPr>
            </a:p>
          </p:txBody>
        </p:sp>
      </p:grpSp>
      <p:grpSp>
        <p:nvGrpSpPr>
          <p:cNvPr id="69" name="Group 68"/>
          <p:cNvGrpSpPr/>
          <p:nvPr/>
        </p:nvGrpSpPr>
        <p:grpSpPr>
          <a:xfrm>
            <a:off x="2683559" y="1113183"/>
            <a:ext cx="1192696" cy="1126436"/>
            <a:chOff x="2683559" y="1113183"/>
            <a:chExt cx="1192696" cy="1126436"/>
          </a:xfrm>
        </p:grpSpPr>
        <p:sp>
          <p:nvSpPr>
            <p:cNvPr id="10" name="Oval 9"/>
            <p:cNvSpPr/>
            <p:nvPr/>
          </p:nvSpPr>
          <p:spPr>
            <a:xfrm>
              <a:off x="2683559" y="1113183"/>
              <a:ext cx="1192696" cy="1126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21704" y="1279147"/>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11-15</a:t>
              </a:r>
              <a:endParaRPr lang="en-US" sz="2200" b="1" dirty="0">
                <a:latin typeface="Rockwell" panose="02060603020205020403" pitchFamily="18" charset="0"/>
              </a:endParaRPr>
            </a:p>
          </p:txBody>
        </p:sp>
      </p:grpSp>
      <p:grpSp>
        <p:nvGrpSpPr>
          <p:cNvPr id="72" name="Group 71"/>
          <p:cNvGrpSpPr/>
          <p:nvPr/>
        </p:nvGrpSpPr>
        <p:grpSpPr>
          <a:xfrm>
            <a:off x="5267735" y="1119808"/>
            <a:ext cx="1192696" cy="1126436"/>
            <a:chOff x="5267735" y="1119808"/>
            <a:chExt cx="1192696" cy="1126436"/>
          </a:xfrm>
        </p:grpSpPr>
        <p:sp>
          <p:nvSpPr>
            <p:cNvPr id="12" name="Oval 11"/>
            <p:cNvSpPr/>
            <p:nvPr/>
          </p:nvSpPr>
          <p:spPr>
            <a:xfrm>
              <a:off x="5267735" y="1119808"/>
              <a:ext cx="1192696" cy="1126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05880" y="1291680"/>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17-20</a:t>
              </a:r>
              <a:endParaRPr lang="en-US" sz="2200" b="1" dirty="0">
                <a:latin typeface="Rockwell" panose="02060603020205020403" pitchFamily="18" charset="0"/>
              </a:endParaRPr>
            </a:p>
          </p:txBody>
        </p:sp>
      </p:grpSp>
      <p:grpSp>
        <p:nvGrpSpPr>
          <p:cNvPr id="73" name="Group 72"/>
          <p:cNvGrpSpPr/>
          <p:nvPr/>
        </p:nvGrpSpPr>
        <p:grpSpPr>
          <a:xfrm>
            <a:off x="6559814" y="1119808"/>
            <a:ext cx="1192696" cy="1126436"/>
            <a:chOff x="6559814" y="1119808"/>
            <a:chExt cx="1192696" cy="1126436"/>
          </a:xfrm>
        </p:grpSpPr>
        <p:sp>
          <p:nvSpPr>
            <p:cNvPr id="14" name="Oval 13"/>
            <p:cNvSpPr/>
            <p:nvPr/>
          </p:nvSpPr>
          <p:spPr>
            <a:xfrm>
              <a:off x="6559814" y="1119808"/>
              <a:ext cx="1192696" cy="11264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p:cNvSpPr txBox="1"/>
            <p:nvPr/>
          </p:nvSpPr>
          <p:spPr>
            <a:xfrm>
              <a:off x="6697960" y="1279145"/>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20-22</a:t>
              </a:r>
              <a:endParaRPr lang="en-US" sz="2200" b="1" dirty="0">
                <a:latin typeface="Rockwell" panose="02060603020205020403" pitchFamily="18" charset="0"/>
              </a:endParaRPr>
            </a:p>
          </p:txBody>
        </p:sp>
      </p:grpSp>
      <p:grpSp>
        <p:nvGrpSpPr>
          <p:cNvPr id="74" name="Group 73"/>
          <p:cNvGrpSpPr/>
          <p:nvPr/>
        </p:nvGrpSpPr>
        <p:grpSpPr>
          <a:xfrm>
            <a:off x="7851893" y="1113183"/>
            <a:ext cx="1192696" cy="1126436"/>
            <a:chOff x="7851893" y="1113183"/>
            <a:chExt cx="1192696" cy="1126436"/>
          </a:xfrm>
        </p:grpSpPr>
        <p:sp>
          <p:nvSpPr>
            <p:cNvPr id="16" name="Oval 15"/>
            <p:cNvSpPr/>
            <p:nvPr/>
          </p:nvSpPr>
          <p:spPr>
            <a:xfrm>
              <a:off x="7851893" y="1113183"/>
              <a:ext cx="1192696" cy="11264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p:cNvSpPr txBox="1"/>
            <p:nvPr/>
          </p:nvSpPr>
          <p:spPr>
            <a:xfrm>
              <a:off x="7990038" y="1298305"/>
              <a:ext cx="916406" cy="769441"/>
            </a:xfrm>
            <a:prstGeom prst="rect">
              <a:avLst/>
            </a:prstGeom>
            <a:noFill/>
          </p:spPr>
          <p:txBody>
            <a:bodyPr wrap="none" rtlCol="0">
              <a:spAutoFit/>
            </a:bodyPr>
            <a:lstStyle/>
            <a:p>
              <a:pPr algn="ctr"/>
              <a:r>
                <a:rPr lang="en-US" sz="2200" b="1" dirty="0" smtClean="0">
                  <a:latin typeface="Rockwell" panose="02060603020205020403" pitchFamily="18" charset="0"/>
                </a:rPr>
                <a:t>Chap</a:t>
              </a:r>
              <a:endParaRPr lang="en-US" sz="2200" b="1" dirty="0">
                <a:latin typeface="Rockwell" panose="02060603020205020403" pitchFamily="18" charset="0"/>
              </a:endParaRPr>
            </a:p>
            <a:p>
              <a:pPr algn="ctr"/>
              <a:r>
                <a:rPr lang="en-US" sz="2200" b="1" dirty="0" smtClean="0">
                  <a:latin typeface="Rockwell" panose="02060603020205020403" pitchFamily="18" charset="0"/>
                </a:rPr>
                <a:t>23-25</a:t>
              </a:r>
              <a:endParaRPr lang="en-US" sz="2200" b="1" dirty="0">
                <a:latin typeface="Rockwell" panose="02060603020205020403" pitchFamily="18" charset="0"/>
              </a:endParaRPr>
            </a:p>
          </p:txBody>
        </p:sp>
      </p:grpSp>
      <p:sp>
        <p:nvSpPr>
          <p:cNvPr id="32" name="TextBox 31"/>
          <p:cNvSpPr txBox="1"/>
          <p:nvPr/>
        </p:nvSpPr>
        <p:spPr>
          <a:xfrm>
            <a:off x="2393699" y="5261147"/>
            <a:ext cx="979755" cy="338554"/>
          </a:xfrm>
          <a:prstGeom prst="rect">
            <a:avLst/>
          </a:prstGeom>
          <a:noFill/>
        </p:spPr>
        <p:txBody>
          <a:bodyPr vert="horz" wrap="none" rtlCol="0">
            <a:spAutoFit/>
          </a:bodyPr>
          <a:lstStyle/>
          <a:p>
            <a:r>
              <a:rPr lang="en-US" sz="1600" b="1" dirty="0" smtClean="0">
                <a:solidFill>
                  <a:srgbClr val="FF0000"/>
                </a:solidFill>
              </a:rPr>
              <a:t>Sacrifices</a:t>
            </a:r>
            <a:endParaRPr lang="en-US" sz="1600" b="1" dirty="0">
              <a:solidFill>
                <a:srgbClr val="FF0000"/>
              </a:solidFill>
            </a:endParaRPr>
          </a:p>
        </p:txBody>
      </p:sp>
      <p:sp>
        <p:nvSpPr>
          <p:cNvPr id="33" name="TextBox 32"/>
          <p:cNvSpPr txBox="1"/>
          <p:nvPr/>
        </p:nvSpPr>
        <p:spPr>
          <a:xfrm>
            <a:off x="5915518" y="5261147"/>
            <a:ext cx="711541" cy="338554"/>
          </a:xfrm>
          <a:prstGeom prst="rect">
            <a:avLst/>
          </a:prstGeom>
          <a:noFill/>
        </p:spPr>
        <p:txBody>
          <a:bodyPr vert="horz" wrap="none" rtlCol="0">
            <a:spAutoFit/>
          </a:bodyPr>
          <a:lstStyle/>
          <a:p>
            <a:r>
              <a:rPr lang="en-US" sz="1600" b="1" dirty="0" smtClean="0">
                <a:solidFill>
                  <a:srgbClr val="FF0000"/>
                </a:solidFill>
              </a:rPr>
              <a:t>Feasts</a:t>
            </a:r>
            <a:endParaRPr lang="en-US" sz="1600" b="1" dirty="0">
              <a:solidFill>
                <a:srgbClr val="FF0000"/>
              </a:solidFill>
            </a:endParaRPr>
          </a:p>
        </p:txBody>
      </p:sp>
      <p:cxnSp>
        <p:nvCxnSpPr>
          <p:cNvPr id="35" name="Straight Connector 34"/>
          <p:cNvCxnSpPr>
            <a:endCxn id="4" idx="1"/>
          </p:cNvCxnSpPr>
          <p:nvPr/>
        </p:nvCxnSpPr>
        <p:spPr>
          <a:xfrm>
            <a:off x="695731" y="5601808"/>
            <a:ext cx="3073796" cy="1"/>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38" name="Straight Connector 37"/>
          <p:cNvCxnSpPr>
            <a:stCxn id="15" idx="4"/>
          </p:cNvCxnSpPr>
          <p:nvPr/>
        </p:nvCxnSpPr>
        <p:spPr>
          <a:xfrm>
            <a:off x="695731" y="2246244"/>
            <a:ext cx="0" cy="3393078"/>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48240" y="2239619"/>
            <a:ext cx="0" cy="3393078"/>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91634" y="5601807"/>
            <a:ext cx="3073796" cy="1"/>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44" name="Straight Connector 43"/>
          <p:cNvCxnSpPr>
            <a:stCxn id="18" idx="1"/>
          </p:cNvCxnSpPr>
          <p:nvPr/>
        </p:nvCxnSpPr>
        <p:spPr>
          <a:xfrm flipH="1" flipV="1">
            <a:off x="1987814" y="4673028"/>
            <a:ext cx="1781713"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4"/>
          </p:cNvCxnSpPr>
          <p:nvPr/>
        </p:nvCxnSpPr>
        <p:spPr>
          <a:xfrm flipH="1">
            <a:off x="1986830" y="2246244"/>
            <a:ext cx="989" cy="246373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8" idx="3"/>
          </p:cNvCxnSpPr>
          <p:nvPr/>
        </p:nvCxnSpPr>
        <p:spPr>
          <a:xfrm flipH="1" flipV="1">
            <a:off x="5359258" y="4673029"/>
            <a:ext cx="1824062" cy="195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4" idx="4"/>
          </p:cNvCxnSpPr>
          <p:nvPr/>
        </p:nvCxnSpPr>
        <p:spPr>
          <a:xfrm>
            <a:off x="7156162" y="2246244"/>
            <a:ext cx="14193" cy="2463729"/>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374453" y="3744250"/>
            <a:ext cx="489629" cy="1127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58709" y="2267692"/>
            <a:ext cx="5374" cy="153025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269159" y="3755527"/>
            <a:ext cx="504197" cy="1127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69159" y="2247739"/>
            <a:ext cx="5374" cy="153025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1" idx="4"/>
            <a:endCxn id="20" idx="0"/>
          </p:cNvCxnSpPr>
          <p:nvPr/>
        </p:nvCxnSpPr>
        <p:spPr>
          <a:xfrm flipH="1">
            <a:off x="4571991" y="2239619"/>
            <a:ext cx="4" cy="19909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90083" y="4343247"/>
            <a:ext cx="980461" cy="338554"/>
          </a:xfrm>
          <a:prstGeom prst="rect">
            <a:avLst/>
          </a:prstGeom>
          <a:noFill/>
        </p:spPr>
        <p:txBody>
          <a:bodyPr vert="horz" wrap="none" rtlCol="0">
            <a:spAutoFit/>
          </a:bodyPr>
          <a:lstStyle/>
          <a:p>
            <a:r>
              <a:rPr lang="en-US" sz="1600" b="1" dirty="0" smtClean="0">
                <a:solidFill>
                  <a:srgbClr val="0070C0"/>
                </a:solidFill>
              </a:rPr>
              <a:t>Ordained</a:t>
            </a:r>
            <a:endParaRPr lang="en-US" sz="1600" b="1" dirty="0">
              <a:solidFill>
                <a:srgbClr val="0070C0"/>
              </a:solidFill>
            </a:endParaRPr>
          </a:p>
        </p:txBody>
      </p:sp>
      <p:sp>
        <p:nvSpPr>
          <p:cNvPr id="63" name="TextBox 62"/>
          <p:cNvSpPr txBox="1"/>
          <p:nvPr/>
        </p:nvSpPr>
        <p:spPr>
          <a:xfrm>
            <a:off x="5602728" y="4343247"/>
            <a:ext cx="1359731" cy="338554"/>
          </a:xfrm>
          <a:prstGeom prst="rect">
            <a:avLst/>
          </a:prstGeom>
          <a:noFill/>
        </p:spPr>
        <p:txBody>
          <a:bodyPr vert="horz" wrap="none" rtlCol="0">
            <a:spAutoFit/>
          </a:bodyPr>
          <a:lstStyle/>
          <a:p>
            <a:r>
              <a:rPr lang="en-US" sz="1600" b="1" dirty="0" smtClean="0">
                <a:solidFill>
                  <a:srgbClr val="0070C0"/>
                </a:solidFill>
              </a:rPr>
              <a:t>Qualifications</a:t>
            </a:r>
            <a:endParaRPr lang="en-US" sz="1600" b="1" dirty="0">
              <a:solidFill>
                <a:srgbClr val="0070C0"/>
              </a:solidFill>
            </a:endParaRPr>
          </a:p>
        </p:txBody>
      </p:sp>
      <p:sp>
        <p:nvSpPr>
          <p:cNvPr id="64" name="TextBox 63"/>
          <p:cNvSpPr txBox="1"/>
          <p:nvPr/>
        </p:nvSpPr>
        <p:spPr>
          <a:xfrm>
            <a:off x="2526243" y="3540304"/>
            <a:ext cx="681597" cy="338554"/>
          </a:xfrm>
          <a:prstGeom prst="rect">
            <a:avLst/>
          </a:prstGeom>
          <a:noFill/>
        </p:spPr>
        <p:txBody>
          <a:bodyPr vert="horz" wrap="none" rtlCol="0">
            <a:spAutoFit/>
          </a:bodyPr>
          <a:lstStyle/>
          <a:p>
            <a:r>
              <a:rPr lang="en-US" sz="1600" b="1" dirty="0" smtClean="0">
                <a:solidFill>
                  <a:schemeClr val="accent1"/>
                </a:solidFill>
              </a:rPr>
              <a:t>Ritual</a:t>
            </a:r>
            <a:endParaRPr lang="en-US" sz="1600" b="1" dirty="0">
              <a:solidFill>
                <a:schemeClr val="accent1"/>
              </a:solidFill>
            </a:endParaRPr>
          </a:p>
        </p:txBody>
      </p:sp>
      <p:sp>
        <p:nvSpPr>
          <p:cNvPr id="65" name="TextBox 64"/>
          <p:cNvSpPr txBox="1"/>
          <p:nvPr/>
        </p:nvSpPr>
        <p:spPr>
          <a:xfrm>
            <a:off x="5925028" y="3558776"/>
            <a:ext cx="694742" cy="338554"/>
          </a:xfrm>
          <a:prstGeom prst="rect">
            <a:avLst/>
          </a:prstGeom>
          <a:noFill/>
        </p:spPr>
        <p:txBody>
          <a:bodyPr vert="horz" wrap="none" rtlCol="0">
            <a:spAutoFit/>
          </a:bodyPr>
          <a:lstStyle/>
          <a:p>
            <a:r>
              <a:rPr lang="en-US" sz="1600" b="1" dirty="0" smtClean="0">
                <a:solidFill>
                  <a:schemeClr val="accent1"/>
                </a:solidFill>
              </a:rPr>
              <a:t>Moral</a:t>
            </a:r>
            <a:endParaRPr lang="en-US" sz="1600" b="1" dirty="0">
              <a:solidFill>
                <a:schemeClr val="accent1"/>
              </a:solidFill>
            </a:endParaRPr>
          </a:p>
        </p:txBody>
      </p:sp>
      <p:sp>
        <p:nvSpPr>
          <p:cNvPr id="66" name="TextBox 65"/>
          <p:cNvSpPr txBox="1"/>
          <p:nvPr/>
        </p:nvSpPr>
        <p:spPr>
          <a:xfrm>
            <a:off x="0" y="6375063"/>
            <a:ext cx="9144000" cy="492443"/>
          </a:xfrm>
          <a:prstGeom prst="rect">
            <a:avLst/>
          </a:prstGeom>
          <a:solidFill>
            <a:schemeClr val="tx1">
              <a:lumMod val="75000"/>
              <a:lumOff val="25000"/>
            </a:schemeClr>
          </a:solidFill>
        </p:spPr>
        <p:txBody>
          <a:bodyPr wrap="square" rtlCol="0">
            <a:spAutoFit/>
          </a:bodyPr>
          <a:lstStyle/>
          <a:p>
            <a:pPr algn="ctr"/>
            <a:r>
              <a:rPr lang="en-US" sz="2500" b="1" u="sng" dirty="0" smtClean="0">
                <a:solidFill>
                  <a:schemeClr val="bg1"/>
                </a:solidFill>
                <a:latin typeface="Rockwell" panose="02060603020205020403" pitchFamily="18" charset="0"/>
              </a:rPr>
              <a:t>Chap 26-27: Consequences of Obedience &amp; Disobedience</a:t>
            </a:r>
            <a:endParaRPr lang="en-US" sz="2500" b="1" u="sng"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2071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22" presetClass="entr" presetSubtype="2"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22" presetClass="entr" presetSubtype="8"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22" presetClass="entr" presetSubtype="2"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right)">
                                      <p:cBhvr>
                                        <p:cTn id="59" dur="500"/>
                                        <p:tgtEl>
                                          <p:spTgt spid="44"/>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22" presetClass="entr" presetSubtype="8"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22" presetClass="entr" presetSubtype="2"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wipe(right)">
                                      <p:cBhvr>
                                        <p:cTn id="91" dur="500"/>
                                        <p:tgtEl>
                                          <p:spTgt spid="57"/>
                                        </p:tgtEl>
                                      </p:cBhvr>
                                    </p:animEffect>
                                  </p:childTnLst>
                                </p:cTn>
                              </p:par>
                            </p:childTnLst>
                          </p:cTn>
                        </p:par>
                        <p:par>
                          <p:cTn id="92" fill="hold">
                            <p:stCondLst>
                              <p:cond delay="500"/>
                            </p:stCondLst>
                            <p:childTnLst>
                              <p:par>
                                <p:cTn id="93" presetID="22" presetClass="entr" presetSubtype="4"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down)">
                                      <p:cBhvr>
                                        <p:cTn id="95" dur="500"/>
                                        <p:tgtEl>
                                          <p:spTgt spid="58"/>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fade">
                                      <p:cBhvr>
                                        <p:cTn id="99" dur="500"/>
                                        <p:tgtEl>
                                          <p:spTgt spid="6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22" presetClass="entr" presetSubtype="8"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ipe(left)">
                                      <p:cBhvr>
                                        <p:cTn id="107" dur="500"/>
                                        <p:tgtEl>
                                          <p:spTgt spid="52"/>
                                        </p:tgtEl>
                                      </p:cBhvr>
                                    </p:animEffec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down)">
                                      <p:cBhvr>
                                        <p:cTn id="111" dur="500"/>
                                        <p:tgtEl>
                                          <p:spTgt spid="54"/>
                                        </p:tgtEl>
                                      </p:cBhvr>
                                    </p:animEffec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wipe(down)">
                                      <p:cBhvr>
                                        <p:cTn id="120" dur="500"/>
                                        <p:tgtEl>
                                          <p:spTgt spid="59"/>
                                        </p:tgtEl>
                                      </p:cBhvr>
                                    </p:animEffec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62" grpId="0"/>
      <p:bldP spid="63" grpId="0"/>
      <p:bldP spid="64" grpId="0"/>
      <p:bldP spid="65"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0011" b="9699"/>
          <a:stretch/>
        </p:blipFill>
        <p:spPr bwMode="auto">
          <a:xfrm>
            <a:off x="103031" y="105013"/>
            <a:ext cx="4687910" cy="39395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3031" y="4196608"/>
            <a:ext cx="8983013" cy="1292662"/>
          </a:xfrm>
          <a:prstGeom prst="rect">
            <a:avLst/>
          </a:prstGeom>
          <a:ln w="38100">
            <a:solidFill>
              <a:schemeClr val="tx1"/>
            </a:solidFill>
          </a:ln>
        </p:spPr>
        <p:txBody>
          <a:bodyPr wrap="square">
            <a:spAutoFit/>
          </a:bodyPr>
          <a:lstStyle/>
          <a:p>
            <a:r>
              <a:rPr lang="en-US" sz="2500" b="1" dirty="0" smtClean="0">
                <a:solidFill>
                  <a:srgbClr val="000000"/>
                </a:solidFill>
                <a:latin typeface="Helvetica Neue"/>
              </a:rPr>
              <a:t>1 Tim 6:16</a:t>
            </a:r>
            <a:r>
              <a:rPr lang="en-US" sz="2500" dirty="0" smtClean="0">
                <a:solidFill>
                  <a:srgbClr val="000000"/>
                </a:solidFill>
                <a:latin typeface="Helvetica Neue"/>
              </a:rPr>
              <a:t> – “who </a:t>
            </a:r>
            <a:r>
              <a:rPr lang="en-US" sz="2500" dirty="0">
                <a:solidFill>
                  <a:srgbClr val="000000"/>
                </a:solidFill>
                <a:latin typeface="Helvetica Neue"/>
              </a:rPr>
              <a:t>alone possesses </a:t>
            </a:r>
            <a:r>
              <a:rPr lang="en-US" sz="2500" dirty="0" smtClean="0">
                <a:solidFill>
                  <a:srgbClr val="000000"/>
                </a:solidFill>
                <a:latin typeface="Helvetica Neue"/>
              </a:rPr>
              <a:t>immortality and </a:t>
            </a:r>
            <a:r>
              <a:rPr lang="en-US" sz="2500" u="sng" dirty="0" smtClean="0">
                <a:solidFill>
                  <a:srgbClr val="000000"/>
                </a:solidFill>
                <a:latin typeface="Helvetica Neue"/>
              </a:rPr>
              <a:t>dwells in unapproachable </a:t>
            </a:r>
            <a:r>
              <a:rPr lang="en-US" sz="2500" u="sng" dirty="0">
                <a:solidFill>
                  <a:srgbClr val="000000"/>
                </a:solidFill>
                <a:latin typeface="Helvetica Neue"/>
              </a:rPr>
              <a:t>light</a:t>
            </a:r>
            <a:r>
              <a:rPr lang="en-US" sz="2500" dirty="0">
                <a:solidFill>
                  <a:srgbClr val="000000"/>
                </a:solidFill>
                <a:latin typeface="Helvetica Neue"/>
              </a:rPr>
              <a:t>, whom no man has seen or can see. To Him be honor and eternal dominion! Amen</a:t>
            </a:r>
            <a:r>
              <a:rPr lang="en-US" sz="2500" dirty="0" smtClean="0">
                <a:solidFill>
                  <a:srgbClr val="000000"/>
                </a:solidFill>
                <a:latin typeface="Helvetica Neue"/>
              </a:rPr>
              <a:t>.”</a:t>
            </a:r>
            <a:endParaRPr lang="en-US" sz="2500" dirty="0"/>
          </a:p>
        </p:txBody>
      </p:sp>
      <p:sp>
        <p:nvSpPr>
          <p:cNvPr id="6" name="Rectangle 5"/>
          <p:cNvSpPr/>
          <p:nvPr/>
        </p:nvSpPr>
        <p:spPr>
          <a:xfrm>
            <a:off x="4848896" y="105012"/>
            <a:ext cx="4237148" cy="3939540"/>
          </a:xfrm>
          <a:prstGeom prst="rect">
            <a:avLst/>
          </a:prstGeom>
          <a:ln w="38100">
            <a:solidFill>
              <a:schemeClr val="tx1"/>
            </a:solidFill>
          </a:ln>
        </p:spPr>
        <p:txBody>
          <a:bodyPr wrap="square">
            <a:spAutoFit/>
          </a:bodyPr>
          <a:lstStyle/>
          <a:p>
            <a:pPr lvl="0" defTabSz="914400">
              <a:defRPr/>
            </a:pPr>
            <a:r>
              <a:rPr lang="en-US" sz="2500" b="1" dirty="0"/>
              <a:t>Ex 3:4-5</a:t>
            </a:r>
            <a:r>
              <a:rPr lang="en-US" sz="2500" dirty="0"/>
              <a:t> – “</a:t>
            </a:r>
            <a:r>
              <a:rPr lang="en-US" sz="2500" dirty="0" smtClean="0"/>
              <a:t>When the Lord saw that </a:t>
            </a:r>
            <a:r>
              <a:rPr lang="en-US" sz="2500" dirty="0"/>
              <a:t>he turned aside </a:t>
            </a:r>
            <a:r>
              <a:rPr lang="en-US" sz="2500" dirty="0" smtClean="0"/>
              <a:t>to look, God </a:t>
            </a:r>
            <a:r>
              <a:rPr lang="en-US" sz="2500" dirty="0"/>
              <a:t>called to him from the midst of the bush and said, ‘Moses, Moses!’ And he said, ‘Here I am’. Then He said, ‘Do not come near here; remove your sandals from your feet, </a:t>
            </a:r>
            <a:r>
              <a:rPr lang="en-US" sz="2500" u="sng" dirty="0"/>
              <a:t>for the place on which you are standing is holy ground</a:t>
            </a:r>
            <a:r>
              <a:rPr lang="en-US" sz="2500" dirty="0"/>
              <a:t>.’”</a:t>
            </a:r>
          </a:p>
        </p:txBody>
      </p:sp>
      <p:sp>
        <p:nvSpPr>
          <p:cNvPr id="2" name="Rectangle 1"/>
          <p:cNvSpPr/>
          <p:nvPr/>
        </p:nvSpPr>
        <p:spPr>
          <a:xfrm>
            <a:off x="103031" y="5641326"/>
            <a:ext cx="8983012" cy="892552"/>
          </a:xfrm>
          <a:prstGeom prst="rect">
            <a:avLst/>
          </a:prstGeom>
          <a:ln w="38100">
            <a:solidFill>
              <a:schemeClr val="tx1"/>
            </a:solidFill>
          </a:ln>
        </p:spPr>
        <p:txBody>
          <a:bodyPr wrap="square">
            <a:spAutoFit/>
          </a:bodyPr>
          <a:lstStyle/>
          <a:p>
            <a:r>
              <a:rPr lang="en-US" sz="2600" b="1" dirty="0" smtClean="0">
                <a:solidFill>
                  <a:srgbClr val="000000"/>
                </a:solidFill>
                <a:latin typeface="Helvetica Neue"/>
              </a:rPr>
              <a:t>Ex 19:6</a:t>
            </a:r>
            <a:r>
              <a:rPr lang="en-US" sz="2600" dirty="0" smtClean="0">
                <a:solidFill>
                  <a:srgbClr val="000000"/>
                </a:solidFill>
                <a:latin typeface="Helvetica Neue"/>
              </a:rPr>
              <a:t> – “and </a:t>
            </a:r>
            <a:r>
              <a:rPr lang="en-US" sz="2600" dirty="0">
                <a:solidFill>
                  <a:srgbClr val="000000"/>
                </a:solidFill>
                <a:latin typeface="Helvetica Neue"/>
              </a:rPr>
              <a:t>you shall be to Me a kingdom of </a:t>
            </a:r>
            <a:r>
              <a:rPr lang="en-US" sz="2600" dirty="0" smtClean="0">
                <a:solidFill>
                  <a:srgbClr val="000000"/>
                </a:solidFill>
                <a:latin typeface="Helvetica Neue"/>
              </a:rPr>
              <a:t>priests and a </a:t>
            </a:r>
            <a:r>
              <a:rPr lang="en-US" sz="2600" u="sng" dirty="0" smtClean="0">
                <a:solidFill>
                  <a:srgbClr val="000000"/>
                </a:solidFill>
                <a:latin typeface="Helvetica Neue"/>
              </a:rPr>
              <a:t>holy</a:t>
            </a:r>
            <a:r>
              <a:rPr lang="en-US" sz="2600" dirty="0" smtClean="0">
                <a:solidFill>
                  <a:srgbClr val="000000"/>
                </a:solidFill>
                <a:latin typeface="Helvetica Neue"/>
              </a:rPr>
              <a:t> </a:t>
            </a:r>
            <a:r>
              <a:rPr lang="en-US" sz="2600" dirty="0">
                <a:solidFill>
                  <a:srgbClr val="000000"/>
                </a:solidFill>
                <a:latin typeface="Helvetica Neue"/>
              </a:rPr>
              <a:t>nation.</a:t>
            </a:r>
            <a:endParaRPr lang="es-GT" sz="2600" dirty="0"/>
          </a:p>
        </p:txBody>
      </p:sp>
    </p:spTree>
    <p:extLst>
      <p:ext uri="{BB962C8B-B14F-4D97-AF65-F5344CB8AC3E}">
        <p14:creationId xmlns:p14="http://schemas.microsoft.com/office/powerpoint/2010/main" val="34518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3183"/>
          </a:xfrm>
        </p:spPr>
        <p:txBody>
          <a:bodyPr>
            <a:noAutofit/>
          </a:bodyPr>
          <a:lstStyle/>
          <a:p>
            <a:pPr algn="ctr"/>
            <a:r>
              <a:rPr lang="en-US" sz="5800" u="sng" dirty="0" smtClean="0">
                <a:latin typeface="Rockwell" panose="02060603020205020403" pitchFamily="18" charset="0"/>
              </a:rPr>
              <a:t>Why Important For Them?</a:t>
            </a:r>
            <a:endParaRPr lang="en-US" sz="5800" u="sng" dirty="0">
              <a:latin typeface="Rockwell" panose="02060603020205020403" pitchFamily="18" charset="0"/>
            </a:endParaRPr>
          </a:p>
        </p:txBody>
      </p:sp>
      <p:sp>
        <p:nvSpPr>
          <p:cNvPr id="3" name="Content Placeholder 2"/>
          <p:cNvSpPr>
            <a:spLocks noGrp="1"/>
          </p:cNvSpPr>
          <p:nvPr>
            <p:ph idx="1"/>
          </p:nvPr>
        </p:nvSpPr>
        <p:spPr>
          <a:xfrm>
            <a:off x="0" y="1113183"/>
            <a:ext cx="9144000" cy="2220394"/>
          </a:xfrm>
        </p:spPr>
        <p:txBody>
          <a:bodyPr>
            <a:normAutofit fontScale="92500" lnSpcReduction="10000"/>
          </a:bodyPr>
          <a:lstStyle/>
          <a:p>
            <a:r>
              <a:rPr lang="en-US" dirty="0" smtClean="0"/>
              <a:t>A revelation God’s nature</a:t>
            </a:r>
          </a:p>
          <a:p>
            <a:r>
              <a:rPr lang="en-US" dirty="0" smtClean="0"/>
              <a:t>Secure their physical, moral, and spiritual well-being</a:t>
            </a:r>
          </a:p>
          <a:p>
            <a:r>
              <a:rPr lang="en-US" dirty="0" smtClean="0"/>
              <a:t>To be blessing to all nations</a:t>
            </a:r>
          </a:p>
          <a:p>
            <a:r>
              <a:rPr lang="en-US" dirty="0" smtClean="0"/>
              <a:t>Separation from the heathen nations</a:t>
            </a:r>
          </a:p>
          <a:p>
            <a:r>
              <a:rPr lang="en-US" dirty="0" smtClean="0"/>
              <a:t>To typify Jesus Christ</a:t>
            </a:r>
          </a:p>
          <a:p>
            <a:endParaRPr lang="en-US" dirty="0"/>
          </a:p>
        </p:txBody>
      </p:sp>
      <p:sp>
        <p:nvSpPr>
          <p:cNvPr id="4" name="Title 1"/>
          <p:cNvSpPr txBox="1">
            <a:spLocks/>
          </p:cNvSpPr>
          <p:nvPr/>
        </p:nvSpPr>
        <p:spPr>
          <a:xfrm>
            <a:off x="0" y="3267689"/>
            <a:ext cx="9144000" cy="1113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u="sng" dirty="0" smtClean="0">
                <a:latin typeface="Rockwell" panose="02060603020205020403" pitchFamily="18" charset="0"/>
              </a:rPr>
              <a:t>Why Important For Us?</a:t>
            </a:r>
            <a:endParaRPr lang="en-US" sz="5800" u="sng" dirty="0">
              <a:latin typeface="Rockwell" panose="02060603020205020403" pitchFamily="18" charset="0"/>
            </a:endParaRPr>
          </a:p>
        </p:txBody>
      </p:sp>
      <p:sp>
        <p:nvSpPr>
          <p:cNvPr id="5" name="Content Placeholder 2"/>
          <p:cNvSpPr txBox="1">
            <a:spLocks/>
          </p:cNvSpPr>
          <p:nvPr/>
        </p:nvSpPr>
        <p:spPr>
          <a:xfrm>
            <a:off x="0" y="4314984"/>
            <a:ext cx="9144000" cy="2543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An even clearer revelation of God’s character</a:t>
            </a:r>
          </a:p>
          <a:p>
            <a:r>
              <a:rPr lang="en-US" dirty="0" smtClean="0"/>
              <a:t>To understand the fundamental conditions of Christianity</a:t>
            </a:r>
          </a:p>
          <a:p>
            <a:r>
              <a:rPr lang="en-US" dirty="0" smtClean="0"/>
              <a:t>To vindicate the legislations of God</a:t>
            </a:r>
          </a:p>
          <a:p>
            <a:r>
              <a:rPr lang="en-US" dirty="0" smtClean="0"/>
              <a:t>To see the embodiment of the types and prophecies</a:t>
            </a:r>
          </a:p>
          <a:p>
            <a:r>
              <a:rPr lang="en-US" dirty="0" smtClean="0"/>
              <a:t>There is more to God’s character than His love</a:t>
            </a:r>
            <a:endParaRPr lang="en-US" dirty="0"/>
          </a:p>
        </p:txBody>
      </p:sp>
    </p:spTree>
    <p:extLst>
      <p:ext uri="{BB962C8B-B14F-4D97-AF65-F5344CB8AC3E}">
        <p14:creationId xmlns:p14="http://schemas.microsoft.com/office/powerpoint/2010/main" val="23760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ypes and anti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Autofit/>
          </a:bodyPr>
          <a:lstStyle/>
          <a:p>
            <a:pPr algn="ctr"/>
            <a:r>
              <a:rPr lang="en-US" sz="8000" dirty="0" smtClean="0">
                <a:solidFill>
                  <a:srgbClr val="FF0000"/>
                </a:solidFill>
                <a:latin typeface="Rockwell" panose="02060603020205020403" pitchFamily="18" charset="0"/>
              </a:rPr>
              <a:t>Challenges</a:t>
            </a:r>
            <a:endParaRPr lang="en-US" sz="8000" dirty="0">
              <a:solidFill>
                <a:srgbClr val="FF0000"/>
              </a:solidFill>
              <a:latin typeface="Rockwell" panose="02060603020205020403" pitchFamily="18" charset="0"/>
            </a:endParaRPr>
          </a:p>
        </p:txBody>
      </p:sp>
      <p:sp>
        <p:nvSpPr>
          <p:cNvPr id="5" name="Content Placeholder 4"/>
          <p:cNvSpPr>
            <a:spLocks noGrp="1"/>
          </p:cNvSpPr>
          <p:nvPr>
            <p:ph sz="half" idx="1"/>
          </p:nvPr>
        </p:nvSpPr>
        <p:spPr>
          <a:xfrm>
            <a:off x="106017" y="1325563"/>
            <a:ext cx="8918714" cy="2027237"/>
          </a:xfrm>
          <a:solidFill>
            <a:srgbClr val="FF0000"/>
          </a:solidFill>
          <a:ln w="38100">
            <a:solidFill>
              <a:schemeClr val="tx1"/>
            </a:solidFill>
          </a:ln>
        </p:spPr>
        <p:txBody>
          <a:bodyPr anchor="ctr">
            <a:normAutofit/>
          </a:bodyPr>
          <a:lstStyle/>
          <a:p>
            <a:r>
              <a:rPr lang="en-US" sz="3200" dirty="0" smtClean="0">
                <a:solidFill>
                  <a:schemeClr val="bg1"/>
                </a:solidFill>
              </a:rPr>
              <a:t>Detailed rules and laws that no longer apply</a:t>
            </a:r>
          </a:p>
          <a:p>
            <a:r>
              <a:rPr lang="en-US" sz="3200" dirty="0" smtClean="0">
                <a:solidFill>
                  <a:schemeClr val="bg1"/>
                </a:solidFill>
              </a:rPr>
              <a:t>The severity of the laws</a:t>
            </a:r>
          </a:p>
          <a:p>
            <a:r>
              <a:rPr lang="en-US" sz="3200" dirty="0" smtClean="0">
                <a:solidFill>
                  <a:schemeClr val="bg1"/>
                </a:solidFill>
              </a:rPr>
              <a:t>It’s </a:t>
            </a:r>
            <a:r>
              <a:rPr lang="en-US" sz="3200" dirty="0" smtClean="0">
                <a:solidFill>
                  <a:schemeClr val="bg1"/>
                </a:solidFill>
              </a:rPr>
              <a:t>dry (on the surface)</a:t>
            </a:r>
            <a:endParaRPr lang="en-US" sz="3200" dirty="0">
              <a:solidFill>
                <a:schemeClr val="bg1"/>
              </a:solidFill>
            </a:endParaRPr>
          </a:p>
        </p:txBody>
      </p:sp>
      <p:sp>
        <p:nvSpPr>
          <p:cNvPr id="6" name="Content Placeholder 5"/>
          <p:cNvSpPr>
            <a:spLocks noGrp="1"/>
          </p:cNvSpPr>
          <p:nvPr>
            <p:ph sz="half" idx="2"/>
          </p:nvPr>
        </p:nvSpPr>
        <p:spPr>
          <a:xfrm>
            <a:off x="106016" y="4678363"/>
            <a:ext cx="8918715" cy="2026892"/>
          </a:xfrm>
          <a:solidFill>
            <a:srgbClr val="92D050"/>
          </a:solidFill>
          <a:ln w="38100"/>
        </p:spPr>
        <p:style>
          <a:lnRef idx="2">
            <a:schemeClr val="dk1"/>
          </a:lnRef>
          <a:fillRef idx="1">
            <a:schemeClr val="lt1"/>
          </a:fillRef>
          <a:effectRef idx="0">
            <a:schemeClr val="dk1"/>
          </a:effectRef>
          <a:fontRef idx="minor">
            <a:schemeClr val="dk1"/>
          </a:fontRef>
        </p:style>
        <p:txBody>
          <a:bodyPr anchor="ctr">
            <a:normAutofit/>
          </a:bodyPr>
          <a:lstStyle/>
          <a:p>
            <a:pPr>
              <a:lnSpc>
                <a:spcPct val="100000"/>
              </a:lnSpc>
            </a:pPr>
            <a:r>
              <a:rPr lang="en-US" sz="3200" dirty="0" smtClean="0">
                <a:solidFill>
                  <a:schemeClr val="bg1"/>
                </a:solidFill>
              </a:rPr>
              <a:t>Foundation of the scheme of redemption</a:t>
            </a:r>
          </a:p>
          <a:p>
            <a:pPr>
              <a:lnSpc>
                <a:spcPct val="100000"/>
              </a:lnSpc>
            </a:pPr>
            <a:r>
              <a:rPr lang="en-US" sz="3200" dirty="0" smtClean="0">
                <a:solidFill>
                  <a:schemeClr val="bg1"/>
                </a:solidFill>
              </a:rPr>
              <a:t>Crucial for understanding NT</a:t>
            </a:r>
          </a:p>
          <a:p>
            <a:pPr>
              <a:lnSpc>
                <a:spcPct val="100000"/>
              </a:lnSpc>
            </a:pPr>
            <a:r>
              <a:rPr lang="en-US" sz="3200" dirty="0" smtClean="0">
                <a:solidFill>
                  <a:schemeClr val="bg1"/>
                </a:solidFill>
              </a:rPr>
              <a:t>Clear picture of God</a:t>
            </a:r>
            <a:endParaRPr lang="en-US" sz="3200" dirty="0">
              <a:solidFill>
                <a:schemeClr val="bg1"/>
              </a:solidFill>
            </a:endParaRPr>
          </a:p>
        </p:txBody>
      </p:sp>
      <p:sp>
        <p:nvSpPr>
          <p:cNvPr id="4" name="Title 1"/>
          <p:cNvSpPr txBox="1">
            <a:spLocks/>
          </p:cNvSpPr>
          <p:nvPr/>
        </p:nvSpPr>
        <p:spPr>
          <a:xfrm>
            <a:off x="0" y="3445565"/>
            <a:ext cx="9144000" cy="1113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smtClean="0">
                <a:solidFill>
                  <a:srgbClr val="00B050"/>
                </a:solidFill>
                <a:latin typeface="Rockwell" panose="02060603020205020403" pitchFamily="18" charset="0"/>
              </a:rPr>
              <a:t>Necessity</a:t>
            </a:r>
            <a:endParaRPr lang="en-US" sz="8000" dirty="0">
              <a:solidFill>
                <a:srgbClr val="00B050"/>
              </a:solidFill>
              <a:latin typeface="Rockwell" panose="02060603020205020403" pitchFamily="18" charset="0"/>
            </a:endParaRPr>
          </a:p>
        </p:txBody>
      </p:sp>
    </p:spTree>
    <p:extLst>
      <p:ext uri="{BB962C8B-B14F-4D97-AF65-F5344CB8AC3E}">
        <p14:creationId xmlns:p14="http://schemas.microsoft.com/office/powerpoint/2010/main" val="5061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500"/>
                                        <p:tgtEl>
                                          <p:spTgt spid="6">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50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P spid="6" grpId="0" uiExpand="1" build="p"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1824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solidFill>
            <a:schemeClr val="bg1"/>
          </a:solidFill>
        </p:spPr>
      </p:pic>
    </p:spTree>
    <p:extLst>
      <p:ext uri="{BB962C8B-B14F-4D97-AF65-F5344CB8AC3E}">
        <p14:creationId xmlns:p14="http://schemas.microsoft.com/office/powerpoint/2010/main" val="28963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71670" y="222048"/>
            <a:ext cx="8700052" cy="3539430"/>
          </a:xfrm>
          <a:prstGeom prst="rect">
            <a:avLst/>
          </a:prstGeom>
        </p:spPr>
        <p:txBody>
          <a:bodyPr wrap="square">
            <a:spAutoFit/>
          </a:bodyPr>
          <a:lstStyle/>
          <a:p>
            <a:r>
              <a:rPr lang="en-US" sz="2800" b="1" dirty="0">
                <a:solidFill>
                  <a:srgbClr val="002060"/>
                </a:solidFill>
                <a:effectLst>
                  <a:outerShdw blurRad="38100" dist="38100" dir="2700000" algn="tl">
                    <a:srgbClr val="000000">
                      <a:alpha val="43137"/>
                    </a:srgbClr>
                  </a:outerShdw>
                </a:effectLst>
              </a:rPr>
              <a:t>Ex 19:4-6</a:t>
            </a:r>
            <a:r>
              <a:rPr lang="en-US" sz="2800" dirty="0">
                <a:solidFill>
                  <a:srgbClr val="002060"/>
                </a:solidFill>
                <a:effectLst>
                  <a:outerShdw blurRad="38100" dist="38100" dir="2700000" algn="tl">
                    <a:srgbClr val="000000">
                      <a:alpha val="43137"/>
                    </a:srgbClr>
                  </a:outerShdw>
                </a:effectLst>
              </a:rPr>
              <a:t> – “‘You yourselves have seen what I did to the Egyptians, and how I bore you on eagles’ wings, and brought you to Myself. Now then, if you will indeed obey My voice and keep My covenant, then you shall be My own possession among all the peoples, for all the earth is Mine; and you shall be to Me a kingdom of priests and a holy nation.’ These are the words that you shall speak to the sons of Israel.”</a:t>
            </a:r>
          </a:p>
        </p:txBody>
      </p:sp>
    </p:spTree>
    <p:extLst>
      <p:ext uri="{BB962C8B-B14F-4D97-AF65-F5344CB8AC3E}">
        <p14:creationId xmlns:p14="http://schemas.microsoft.com/office/powerpoint/2010/main" val="27334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971" b="18068"/>
          <a:stretch/>
        </p:blipFill>
        <p:spPr>
          <a:xfrm>
            <a:off x="0" y="0"/>
            <a:ext cx="9144000" cy="4797287"/>
          </a:xfrm>
          <a:prstGeom prst="rect">
            <a:avLst/>
          </a:prstGeom>
        </p:spPr>
      </p:pic>
      <p:sp>
        <p:nvSpPr>
          <p:cNvPr id="6" name="Rectangle 5"/>
          <p:cNvSpPr/>
          <p:nvPr/>
        </p:nvSpPr>
        <p:spPr>
          <a:xfrm>
            <a:off x="103031" y="4826675"/>
            <a:ext cx="8950817" cy="1969770"/>
          </a:xfrm>
          <a:prstGeom prst="rect">
            <a:avLst/>
          </a:prstGeom>
          <a:ln w="38100">
            <a:solidFill>
              <a:schemeClr val="tx1"/>
            </a:solidFill>
          </a:ln>
        </p:spPr>
        <p:txBody>
          <a:bodyPr wrap="square">
            <a:spAutoFit/>
          </a:bodyPr>
          <a:lstStyle/>
          <a:p>
            <a:r>
              <a:rPr lang="en-US" sz="2800" b="1" dirty="0"/>
              <a:t>Ex 24:3b</a:t>
            </a:r>
            <a:r>
              <a:rPr lang="en-US" sz="2800" dirty="0"/>
              <a:t> – “…all the people answered with one voice and said, ‘All the words which the </a:t>
            </a:r>
            <a:r>
              <a:rPr lang="en-US" sz="2800" cap="small" dirty="0"/>
              <a:t>Lord</a:t>
            </a:r>
            <a:r>
              <a:rPr lang="en-US" sz="2800" dirty="0"/>
              <a:t> has spoken we </a:t>
            </a:r>
            <a:r>
              <a:rPr lang="en-US" sz="2800" dirty="0" smtClean="0"/>
              <a:t>will do!’”</a:t>
            </a:r>
          </a:p>
          <a:p>
            <a:endParaRPr lang="en-US" sz="1000" dirty="0" smtClean="0"/>
          </a:p>
          <a:p>
            <a:r>
              <a:rPr lang="en-US" sz="2800" b="1" dirty="0" smtClean="0"/>
              <a:t>Ex </a:t>
            </a:r>
            <a:r>
              <a:rPr lang="en-US" sz="2800" b="1" dirty="0"/>
              <a:t>24:7b</a:t>
            </a:r>
            <a:r>
              <a:rPr lang="en-US" sz="2800" dirty="0"/>
              <a:t> – “…they said, ‘All that the </a:t>
            </a:r>
            <a:r>
              <a:rPr lang="en-US" sz="2800" cap="small" dirty="0"/>
              <a:t>Lord</a:t>
            </a:r>
            <a:r>
              <a:rPr lang="en-US" sz="2800" dirty="0"/>
              <a:t> has spoken we will do, and we will be obedient!’”</a:t>
            </a:r>
          </a:p>
        </p:txBody>
      </p:sp>
    </p:spTree>
    <p:extLst>
      <p:ext uri="{BB962C8B-B14F-4D97-AF65-F5344CB8AC3E}">
        <p14:creationId xmlns:p14="http://schemas.microsoft.com/office/powerpoint/2010/main" val="6313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 y="103030"/>
            <a:ext cx="4159876" cy="6524863"/>
          </a:xfrm>
          <a:prstGeom prst="rect">
            <a:avLst/>
          </a:prstGeom>
        </p:spPr>
      </p:pic>
      <p:sp>
        <p:nvSpPr>
          <p:cNvPr id="7" name="Rectangle 6"/>
          <p:cNvSpPr/>
          <p:nvPr/>
        </p:nvSpPr>
        <p:spPr>
          <a:xfrm>
            <a:off x="4340180" y="103030"/>
            <a:ext cx="4688283" cy="6524863"/>
          </a:xfrm>
          <a:prstGeom prst="rect">
            <a:avLst/>
          </a:prstGeom>
          <a:ln w="38100">
            <a:solidFill>
              <a:schemeClr val="tx1"/>
            </a:solidFill>
          </a:ln>
        </p:spPr>
        <p:txBody>
          <a:bodyPr wrap="square">
            <a:spAutoFit/>
          </a:bodyPr>
          <a:lstStyle/>
          <a:p>
            <a:r>
              <a:rPr lang="en-US" sz="2200" b="1" dirty="0"/>
              <a:t>Ex 32:2-6</a:t>
            </a:r>
            <a:r>
              <a:rPr lang="en-US" sz="2200" dirty="0"/>
              <a:t> – “Aaron said to them, ‘Tear off the gold rings which are in the ears of your wives, your sons, and your daughters, and bring them to me.’ Then all the people tore off the gold rings which were in their ears and brought them to Aaron. He took this from their hand, and fashioned it with a graving tool and made it into a molten calf; and they said, ‘This </a:t>
            </a:r>
            <a:r>
              <a:rPr lang="en-US" sz="2200" dirty="0" smtClean="0"/>
              <a:t>is your god, </a:t>
            </a:r>
            <a:r>
              <a:rPr lang="en-US" sz="2200" dirty="0"/>
              <a:t>O Israel, who brought you up from the land of Egypt.’ Now when Aaron saw this, he built an altar before it; and Aaron made a proclamation and said, ‘Tomorrow shall be a feast to the </a:t>
            </a:r>
            <a:r>
              <a:rPr lang="en-US" sz="2200" cap="small" dirty="0"/>
              <a:t>Lord</a:t>
            </a:r>
            <a:r>
              <a:rPr lang="en-US" sz="2200" dirty="0"/>
              <a:t>.’ So the next day they rose early and offered burnt offerings, and brought peace offerings; and the people sat down to eat and to drink, and rose up to play.”</a:t>
            </a:r>
          </a:p>
        </p:txBody>
      </p:sp>
    </p:spTree>
    <p:extLst>
      <p:ext uri="{BB962C8B-B14F-4D97-AF65-F5344CB8AC3E}">
        <p14:creationId xmlns:p14="http://schemas.microsoft.com/office/powerpoint/2010/main" val="397787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93827"/>
          </a:xfrm>
          <a:prstGeom prst="rect">
            <a:avLst/>
          </a:prstGeom>
        </p:spPr>
      </p:pic>
      <p:sp>
        <p:nvSpPr>
          <p:cNvPr id="7" name="AutoShape 2" descr="Image result for tabernac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93826"/>
            <a:ext cx="9144000" cy="3364173"/>
          </a:xfrm>
          <a:prstGeom prst="rect">
            <a:avLst/>
          </a:prstGeom>
        </p:spPr>
      </p:pic>
    </p:spTree>
    <p:extLst>
      <p:ext uri="{BB962C8B-B14F-4D97-AF65-F5344CB8AC3E}">
        <p14:creationId xmlns:p14="http://schemas.microsoft.com/office/powerpoint/2010/main" val="80556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76" t="6169" r="5770" b="7662"/>
          <a:stretch/>
        </p:blipFill>
        <p:spPr>
          <a:xfrm>
            <a:off x="4503761" y="0"/>
            <a:ext cx="464024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03761" cy="6858000"/>
          </a:xfrm>
          <a:prstGeom prst="rect">
            <a:avLst/>
          </a:prstGeom>
        </p:spPr>
      </p:pic>
    </p:spTree>
    <p:extLst>
      <p:ext uri="{BB962C8B-B14F-4D97-AF65-F5344CB8AC3E}">
        <p14:creationId xmlns:p14="http://schemas.microsoft.com/office/powerpoint/2010/main" val="156280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11077</TotalTime>
  <Words>6712</Words>
  <Application>Microsoft Office PowerPoint</Application>
  <PresentationFormat>On-screen Show (4:3)</PresentationFormat>
  <Paragraphs>182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 Neue</vt:lpstr>
      <vt:lpstr>Rockwell</vt:lpstr>
      <vt:lpstr>Office Theme</vt:lpstr>
      <vt:lpstr>PowerPoint Presentation</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Why Important For Them?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133</cp:revision>
  <cp:lastPrinted>2019-07-10T20:05:31Z</cp:lastPrinted>
  <dcterms:created xsi:type="dcterms:W3CDTF">2019-04-02T20:16:58Z</dcterms:created>
  <dcterms:modified xsi:type="dcterms:W3CDTF">2019-07-10T20:13:06Z</dcterms:modified>
</cp:coreProperties>
</file>