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279" r:id="rId2"/>
    <p:sldId id="286" r:id="rId3"/>
    <p:sldId id="287" r:id="rId4"/>
    <p:sldId id="297" r:id="rId5"/>
    <p:sldId id="289" r:id="rId6"/>
    <p:sldId id="288" r:id="rId7"/>
    <p:sldId id="290" r:id="rId8"/>
    <p:sldId id="291" r:id="rId9"/>
    <p:sldId id="292" r:id="rId10"/>
    <p:sldId id="293" r:id="rId11"/>
    <p:sldId id="294" r:id="rId12"/>
    <p:sldId id="295" r:id="rId13"/>
    <p:sldId id="296" r:id="rId14"/>
  </p:sldIdLst>
  <p:sldSz cx="9144000" cy="6858000" type="screen4x3"/>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457" autoAdjust="0"/>
    <p:restoredTop sz="66510" autoAdjust="0"/>
  </p:normalViewPr>
  <p:slideViewPr>
    <p:cSldViewPr snapToGrid="0">
      <p:cViewPr varScale="1">
        <p:scale>
          <a:sx n="76" d="100"/>
          <a:sy n="76" d="100"/>
        </p:scale>
        <p:origin x="2988" y="108"/>
      </p:cViewPr>
      <p:guideLst/>
    </p:cSldViewPr>
  </p:slideViewPr>
  <p:notesTextViewPr>
    <p:cViewPr>
      <p:scale>
        <a:sx n="1" d="1"/>
        <a:sy n="1" d="1"/>
      </p:scale>
      <p:origin x="0" y="0"/>
    </p:cViewPr>
  </p:notesTextViewPr>
  <p:notesViewPr>
    <p:cSldViewPr snapToGrid="0">
      <p:cViewPr varScale="1">
        <p:scale>
          <a:sx n="115" d="100"/>
          <a:sy n="115" d="100"/>
        </p:scale>
        <p:origin x="2412"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4001192" y="1039"/>
            <a:ext cx="1141615" cy="856211"/>
          </a:xfrm>
          <a:prstGeom prst="rect">
            <a:avLst/>
          </a:prstGeom>
          <a:noFill/>
          <a:ln w="12700">
            <a:solidFill>
              <a:prstClr val="black"/>
            </a:solidFill>
          </a:ln>
        </p:spPr>
        <p:txBody>
          <a:bodyPr vert="horz" lIns="91440" tIns="45720" rIns="91440" bIns="45720" rtlCol="0" anchor="ctr"/>
          <a:lstStyle/>
          <a:p>
            <a:endParaRPr lang="es-GT"/>
          </a:p>
        </p:txBody>
      </p:sp>
      <p:sp>
        <p:nvSpPr>
          <p:cNvPr id="5" name="Notes Placeholder 4"/>
          <p:cNvSpPr>
            <a:spLocks noGrp="1"/>
          </p:cNvSpPr>
          <p:nvPr>
            <p:ph type="body" sz="quarter" idx="3"/>
          </p:nvPr>
        </p:nvSpPr>
        <p:spPr>
          <a:xfrm>
            <a:off x="0" y="857250"/>
            <a:ext cx="9144000" cy="565666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GT"/>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s-GT"/>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0BA08EBF-120C-4EBB-9E87-4F5006531BC2}" type="slidenum">
              <a:rPr lang="es-GT" smtClean="0"/>
              <a:t>‹#›</a:t>
            </a:fld>
            <a:endParaRPr lang="es-GT"/>
          </a:p>
        </p:txBody>
      </p:sp>
    </p:spTree>
    <p:extLst>
      <p:ext uri="{BB962C8B-B14F-4D97-AF65-F5344CB8AC3E}">
        <p14:creationId xmlns:p14="http://schemas.microsoft.com/office/powerpoint/2010/main" val="14629115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02088" y="1588"/>
            <a:ext cx="1139825" cy="855662"/>
          </a:xfrm>
        </p:spPr>
      </p:sp>
      <p:sp>
        <p:nvSpPr>
          <p:cNvPr id="3" name="Notes Placeholder 2"/>
          <p:cNvSpPr>
            <a:spLocks noGrp="1"/>
          </p:cNvSpPr>
          <p:nvPr>
            <p:ph type="body" idx="1"/>
          </p:nvPr>
        </p:nvSpPr>
        <p:spPr/>
        <p:txBody>
          <a:bodyPr/>
          <a:lstStyle/>
          <a:p>
            <a:r>
              <a:rPr lang="en-US" noProof="0" dirty="0"/>
              <a:t>Isaiah is prophesying 100 years in advance that Babylon will be able to go into Jerusalem, burn down God’s temple, destroy its walls, and take God’s people captive to Babylon. And when this happens, will God not be discredited? Why shouldn’t all who witness this not worship Babylon and adopt its gods? That’s where the next 2 sections come in. Jerusalem may have fallen to Babylon, but this was God’s plan, and neither Babylon nor it’s idols would be able stop Cyrus from conquering </a:t>
            </a:r>
            <a:r>
              <a:rPr lang="en-US" u="sng" noProof="0" dirty="0"/>
              <a:t>them</a:t>
            </a:r>
            <a:r>
              <a:rPr lang="en-US" noProof="0" dirty="0"/>
              <a:t>. So instead of people looking to Babylon and its idols for strength, they need to  look to the one who is bringing all of this about. </a:t>
            </a:r>
          </a:p>
        </p:txBody>
      </p:sp>
      <p:sp>
        <p:nvSpPr>
          <p:cNvPr id="4" name="Slide Number Placeholder 3"/>
          <p:cNvSpPr>
            <a:spLocks noGrp="1"/>
          </p:cNvSpPr>
          <p:nvPr>
            <p:ph type="sldNum" sz="quarter" idx="10"/>
          </p:nvPr>
        </p:nvSpPr>
        <p:spPr/>
        <p:txBody>
          <a:bodyPr/>
          <a:lstStyle/>
          <a:p>
            <a:fld id="{0BA08EBF-120C-4EBB-9E87-4F5006531BC2}" type="slidenum">
              <a:rPr lang="es-GT" smtClean="0"/>
              <a:t>1</a:t>
            </a:fld>
            <a:endParaRPr lang="es-GT"/>
          </a:p>
        </p:txBody>
      </p:sp>
    </p:spTree>
    <p:extLst>
      <p:ext uri="{BB962C8B-B14F-4D97-AF65-F5344CB8AC3E}">
        <p14:creationId xmlns:p14="http://schemas.microsoft.com/office/powerpoint/2010/main" val="13450158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02088" y="1588"/>
            <a:ext cx="1139825" cy="855662"/>
          </a:xfrm>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Isa 47:5</a:t>
            </a:r>
            <a:r>
              <a:rPr lang="en-US" sz="1200" kern="1200" dirty="0">
                <a:solidFill>
                  <a:schemeClr val="tx1"/>
                </a:solidFill>
                <a:effectLst/>
                <a:latin typeface="+mn-lt"/>
                <a:ea typeface="+mn-ea"/>
                <a:cs typeface="+mn-cs"/>
              </a:rPr>
              <a:t> – </a:t>
            </a:r>
            <a:r>
              <a:rPr lang="en-US" sz="1200" dirty="0">
                <a:effectLst/>
                <a:latin typeface="+mn-lt"/>
                <a:ea typeface="Calibri" panose="020F0502020204030204" pitchFamily="34" charset="0"/>
              </a:rPr>
              <a:t>They once dictated the rules, now they’re sitting in the silence of despair, w/o freedom or position. As queen, she was once the center of attention. Not anymore.</a:t>
            </a:r>
          </a:p>
          <a:p>
            <a:pPr lvl="0"/>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Isa 47:6</a:t>
            </a:r>
            <a:r>
              <a:rPr lang="en-US" sz="1200" kern="1200" dirty="0">
                <a:solidFill>
                  <a:schemeClr val="tx1"/>
                </a:solidFill>
                <a:effectLst/>
                <a:latin typeface="+mn-lt"/>
                <a:ea typeface="+mn-ea"/>
                <a:cs typeface="+mn-cs"/>
              </a:rPr>
              <a:t> – </a:t>
            </a:r>
            <a:r>
              <a:rPr lang="en-US" sz="1200" dirty="0">
                <a:effectLst/>
                <a:latin typeface="+mn-lt"/>
                <a:ea typeface="Calibri" panose="020F0502020204030204" pitchFamily="34" charset="0"/>
              </a:rPr>
              <a:t>The view in the ancient world was that the deity of the nation protected them, causing Babylon to think they were stronger than Jehovah. But Babylon was merely a tool in God’s hand. And because they had no regard for who was behind their victories, they disregarded every principle of human decency toward Israel just as Assyria had, even toward the elderly. But while they were unnecessarily cruel, the even greater sin was in thinking no one would call them into account.</a:t>
            </a:r>
          </a:p>
          <a:p>
            <a:pPr lvl="0"/>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Isa 47:7</a:t>
            </a:r>
            <a:r>
              <a:rPr lang="en-US" sz="1200" kern="1200" dirty="0">
                <a:solidFill>
                  <a:schemeClr val="tx1"/>
                </a:solidFill>
                <a:effectLst/>
                <a:latin typeface="+mn-lt"/>
                <a:ea typeface="+mn-ea"/>
                <a:cs typeface="+mn-cs"/>
              </a:rPr>
              <a:t> – </a:t>
            </a:r>
            <a:r>
              <a:rPr lang="en-US" sz="1200" dirty="0">
                <a:effectLst/>
                <a:latin typeface="+mn-lt"/>
                <a:ea typeface="Calibri" panose="020F0502020204030204" pitchFamily="34" charset="0"/>
              </a:rPr>
              <a:t>Proud, cruel, and presumptuous. They assumed her dominance would be unending, and so they paid no attention to the consequences of their actions, which is always the blind spot for the prideful. They did not take a thoughtful view of their conduct, but they were self-deluded.</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BA08EBF-120C-4EBB-9E87-4F5006531BC2}" type="slidenum">
              <a:rPr lang="es-GT" smtClean="0"/>
              <a:t>10</a:t>
            </a:fld>
            <a:endParaRPr lang="es-GT"/>
          </a:p>
        </p:txBody>
      </p:sp>
    </p:spTree>
    <p:extLst>
      <p:ext uri="{BB962C8B-B14F-4D97-AF65-F5344CB8AC3E}">
        <p14:creationId xmlns:p14="http://schemas.microsoft.com/office/powerpoint/2010/main" val="34961994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02088" y="1588"/>
            <a:ext cx="1139825" cy="855662"/>
          </a:xfrm>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Isa 47:8-9</a:t>
            </a:r>
            <a:r>
              <a:rPr lang="en-US" sz="1200" b="0" kern="12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a:t>
            </a:r>
          </a:p>
          <a:p>
            <a:pPr lvl="0"/>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n-lt"/>
                <a:ea typeface="Calibri" panose="020F0502020204030204" pitchFamily="34" charset="0"/>
              </a:rPr>
              <a:t>That phrase “I am, and there is no one besides me” has already been said about God several times (45:5-6,18,22; 46:9). In fact, the ancient historian Herodotus claims that the people of Babylon laughed at the approaching Persian army. But by thinking this, Babylon is on a collision course w/God. She thinks she’ll never be alone and w/o the support of her children, but she is wrong. </a:t>
            </a:r>
          </a:p>
          <a:p>
            <a:pPr lvl="0"/>
            <a:endParaRPr lang="en-US" sz="1200" kern="1200" dirty="0">
              <a:solidFill>
                <a:schemeClr val="tx1"/>
              </a:solidFill>
              <a:effectLst/>
              <a:latin typeface="+mn-lt"/>
              <a:ea typeface="+mn-ea"/>
              <a:cs typeface="+mn-cs"/>
            </a:endParaRPr>
          </a:p>
          <a:p>
            <a:pPr lvl="0"/>
            <a:r>
              <a:rPr lang="en-US" sz="1200" dirty="0">
                <a:effectLst/>
                <a:latin typeface="+mn-lt"/>
                <a:ea typeface="Calibri" panose="020F0502020204030204" pitchFamily="34" charset="0"/>
              </a:rPr>
              <a:t>Because, in terrifying suddenness, Babylon would lose both present and future security. This will happen in spite of her many sorceries, and Babylon was proverbial in the ancient world for its magical art, the word “Chaldean” becoming synonymous with “magician”. Many don’t know this, but the names given today to astrological constellations are translated from ones originated by Babylon, that’s how deeply immersed they were in astrology. But it won’t help them.</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BA08EBF-120C-4EBB-9E87-4F5006531BC2}" type="slidenum">
              <a:rPr lang="es-GT" smtClean="0"/>
              <a:t>11</a:t>
            </a:fld>
            <a:endParaRPr lang="es-GT"/>
          </a:p>
        </p:txBody>
      </p:sp>
    </p:spTree>
    <p:extLst>
      <p:ext uri="{BB962C8B-B14F-4D97-AF65-F5344CB8AC3E}">
        <p14:creationId xmlns:p14="http://schemas.microsoft.com/office/powerpoint/2010/main" val="42122433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02088" y="1588"/>
            <a:ext cx="1139825" cy="855662"/>
          </a:xfrm>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Isa 47:10-11</a:t>
            </a:r>
            <a:r>
              <a:rPr lang="en-US" sz="1200" b="0" kern="1200" dirty="0">
                <a:solidFill>
                  <a:schemeClr val="tx1"/>
                </a:solidFill>
                <a:effectLst/>
                <a:latin typeface="+mn-lt"/>
                <a:ea typeface="+mn-ea"/>
                <a:cs typeface="+mn-cs"/>
              </a:rPr>
              <a:t>.</a:t>
            </a:r>
            <a:endParaRPr lang="en-US" sz="1200" b="1" kern="1200" dirty="0">
              <a:solidFill>
                <a:schemeClr val="tx1"/>
              </a:solidFill>
              <a:effectLst/>
              <a:latin typeface="+mn-lt"/>
              <a:ea typeface="+mn-ea"/>
              <a:cs typeface="+mn-cs"/>
            </a:endParaRPr>
          </a:p>
          <a:p>
            <a:pPr lvl="0"/>
            <a:endParaRPr lang="en-US" sz="1200" b="1" kern="1200" dirty="0">
              <a:solidFill>
                <a:schemeClr val="tx1"/>
              </a:solidFill>
              <a:effectLst/>
              <a:latin typeface="+mn-lt"/>
              <a:ea typeface="+mn-ea"/>
              <a:cs typeface="+mn-cs"/>
            </a:endParaRPr>
          </a:p>
          <a:p>
            <a:pPr lvl="0"/>
            <a:r>
              <a:rPr lang="en-US" sz="1200" b="0" kern="1200" dirty="0">
                <a:solidFill>
                  <a:schemeClr val="tx1"/>
                </a:solidFill>
                <a:effectLst/>
                <a:latin typeface="+mn-lt"/>
                <a:ea typeface="+mn-ea"/>
                <a:cs typeface="+mn-cs"/>
              </a:rPr>
              <a:t>In other words, </a:t>
            </a:r>
            <a:r>
              <a:rPr lang="en-US" sz="1200" dirty="0">
                <a:effectLst/>
                <a:latin typeface="+mn-lt"/>
                <a:ea typeface="Calibri" panose="020F0502020204030204" pitchFamily="34" charset="0"/>
              </a:rPr>
              <a:t>“I answer to no one!” They didn’t believe in a divine, moral arbitrator other than themselves. Ethics had no religious significance to them because her self-deification made her feel accountable to no one. Her pride and arrogance led to self-deception.</a:t>
            </a:r>
          </a:p>
          <a:p>
            <a:pPr lvl="0"/>
            <a:endParaRPr lang="en-US" sz="1200" dirty="0">
              <a:effectLst/>
              <a:latin typeface="+mn-lt"/>
              <a:ea typeface="Calibri" panose="020F0502020204030204" pitchFamily="34" charset="0"/>
            </a:endParaRPr>
          </a:p>
          <a:p>
            <a:pPr lvl="0"/>
            <a:r>
              <a:rPr lang="en-US" sz="1200" dirty="0">
                <a:effectLst/>
                <a:latin typeface="+mn-lt"/>
                <a:ea typeface="Calibri" panose="020F0502020204030204" pitchFamily="34" charset="0"/>
              </a:rPr>
              <a:t>But for all their supposed wisdom and knowledge, vs. 11 stresses how much they actually didn’t know, as everything that will happen to them will be unprecedented. Since they embraced evil, evil is what they will get, and there is no magic that can stop it, no price that could be paid by them to atone for their sins and avoid the disaster God has planned, because God resists the proud.</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BA08EBF-120C-4EBB-9E87-4F5006531BC2}" type="slidenum">
              <a:rPr lang="es-GT" smtClean="0"/>
              <a:t>12</a:t>
            </a:fld>
            <a:endParaRPr lang="es-GT"/>
          </a:p>
        </p:txBody>
      </p:sp>
    </p:spTree>
    <p:extLst>
      <p:ext uri="{BB962C8B-B14F-4D97-AF65-F5344CB8AC3E}">
        <p14:creationId xmlns:p14="http://schemas.microsoft.com/office/powerpoint/2010/main" val="11502179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02088" y="1588"/>
            <a:ext cx="1139825" cy="855662"/>
          </a:xfrm>
        </p:spPr>
      </p:sp>
      <p:sp>
        <p:nvSpPr>
          <p:cNvPr id="3" name="Notes Placeholder 2"/>
          <p:cNvSpPr>
            <a:spLocks noGrp="1"/>
          </p:cNvSpPr>
          <p:nvPr>
            <p:ph type="body" idx="1"/>
          </p:nvPr>
        </p:nvSpPr>
        <p:spPr/>
        <p:txBody>
          <a:bodyPr/>
          <a:lstStyle/>
          <a:p>
            <a:pPr lvl="0"/>
            <a:r>
              <a:rPr lang="en-US" sz="1200" dirty="0">
                <a:effectLst/>
                <a:latin typeface="+mn-lt"/>
                <a:ea typeface="Calibri" panose="020F0502020204030204" pitchFamily="34" charset="0"/>
              </a:rPr>
              <a:t>And so, God will challenge their entire religious system to stop what’s coming:</a:t>
            </a:r>
            <a:endParaRPr lang="en-US" sz="1200" b="1" kern="1200" dirty="0">
              <a:solidFill>
                <a:schemeClr val="tx1"/>
              </a:solidFill>
              <a:effectLst/>
              <a:latin typeface="+mn-lt"/>
              <a:ea typeface="+mn-ea"/>
              <a:cs typeface="+mn-cs"/>
            </a:endParaRPr>
          </a:p>
          <a:p>
            <a:pPr lvl="0"/>
            <a:endParaRPr lang="en-US" sz="1200" b="1"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Isa 47:12-13</a:t>
            </a:r>
            <a:r>
              <a:rPr lang="en-US" sz="1200" kern="1200" dirty="0">
                <a:solidFill>
                  <a:schemeClr val="tx1"/>
                </a:solidFill>
                <a:effectLst/>
                <a:latin typeface="+mn-lt"/>
                <a:ea typeface="+mn-ea"/>
                <a:cs typeface="+mn-cs"/>
              </a:rPr>
              <a:t> – </a:t>
            </a:r>
            <a:r>
              <a:rPr lang="en-US" sz="1200" dirty="0">
                <a:effectLst/>
                <a:latin typeface="+mn-lt"/>
                <a:ea typeface="Calibri" panose="020F0502020204030204" pitchFamily="34" charset="0"/>
              </a:rPr>
              <a:t>God already said in vs. 11 that they will not be able to charm this away. But He welcomes them to try. Surely sorcerers who devote so much time and energy to learning its magical arts because of their belief in its power should be able to stop what’s coming, right? Well, commitment and discipline to a religion is commendable, but when that religion is false, it only brings weariness. Their astrologers divided the heavens into segments and studied the movements of the stars and planets to predict earthly events. If their astrologers had any skill in helping their devotees avoid what was coming, now was the time to put that skill into effect. </a:t>
            </a:r>
          </a:p>
          <a:p>
            <a:pPr lvl="0"/>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Isa 47:14-15</a:t>
            </a:r>
            <a:r>
              <a:rPr lang="en-US" sz="1200" kern="1200" dirty="0">
                <a:solidFill>
                  <a:schemeClr val="tx1"/>
                </a:solidFill>
                <a:effectLst/>
                <a:latin typeface="+mn-lt"/>
                <a:ea typeface="+mn-ea"/>
                <a:cs typeface="+mn-cs"/>
              </a:rPr>
              <a:t> – </a:t>
            </a:r>
            <a:r>
              <a:rPr lang="en-US" sz="1200" dirty="0">
                <a:effectLst/>
                <a:latin typeface="+mn-lt"/>
                <a:ea typeface="Calibri" panose="020F0502020204030204" pitchFamily="34" charset="0"/>
              </a:rPr>
              <a:t>“Stubble” is what it’s magical arts can be compared to, completely worthless and easy to burn. When the fire comes, they won’t be able to deliver themselves let alone their devotees. Thus, fire will reveal their true nature, admired in the eyes of their followers, but nothing in the hands of God. This fire will not be a warm, inviting campfire, but will devour them in its path, and they’ll be fuel for it. Nothing beneficial will be left for them. Not the coal that helped Isaiah in 6:6, but an all-consuming blaze. Like Tyre, Babylon was a center of trade. And these false prophets simply made a trade out of Babylon. And when the market bottoms out, when it’s time to balance the books to see what profit there is, bankruptcy. Their former traders will take a quick exit to attempt to escape danger. End result? No one is left to save them. Yet God will save Israel, and that’s the point of 40 – 48.</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BA08EBF-120C-4EBB-9E87-4F5006531BC2}" type="slidenum">
              <a:rPr lang="es-GT" smtClean="0"/>
              <a:t>13</a:t>
            </a:fld>
            <a:endParaRPr lang="es-GT"/>
          </a:p>
        </p:txBody>
      </p:sp>
    </p:spTree>
    <p:extLst>
      <p:ext uri="{BB962C8B-B14F-4D97-AF65-F5344CB8AC3E}">
        <p14:creationId xmlns:p14="http://schemas.microsoft.com/office/powerpoint/2010/main" val="430048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02088" y="1588"/>
            <a:ext cx="1139825" cy="855662"/>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noProof="0" dirty="0"/>
              <a:t>In contrast to the idols, the end of chapter 45 shows how </a:t>
            </a:r>
            <a:r>
              <a:rPr lang="en-US" sz="1200" b="0" dirty="0">
                <a:effectLst/>
                <a:latin typeface="+mn-lt"/>
                <a:ea typeface="Calibri" panose="020F0502020204030204" pitchFamily="34" charset="0"/>
                <a:cs typeface="Times New Roman" panose="02020603050405020304" pitchFamily="18" charset="0"/>
              </a:rPr>
              <a:t>God works in 4 distinct ways: Creation, Revelation, Salvation, and Affirmation:</a:t>
            </a:r>
          </a:p>
          <a:p>
            <a:pPr marL="0" marR="0">
              <a:lnSpc>
                <a:spcPct val="107000"/>
              </a:lnSpc>
              <a:spcBef>
                <a:spcPts val="0"/>
              </a:spcBef>
              <a:spcAft>
                <a:spcPts val="0"/>
              </a:spcAft>
            </a:pPr>
            <a:endParaRPr lang="en-US" sz="1200" b="1" dirty="0">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dirty="0">
                <a:effectLst/>
                <a:latin typeface="+mn-lt"/>
                <a:ea typeface="Calibri" panose="020F0502020204030204" pitchFamily="34" charset="0"/>
                <a:cs typeface="Times New Roman" panose="02020603050405020304" pitchFamily="18" charset="0"/>
              </a:rPr>
              <a:t>1) CREATION – </a:t>
            </a:r>
            <a:r>
              <a:rPr lang="en-US" sz="1200" b="1" dirty="0">
                <a:effectLst/>
                <a:latin typeface="+mn-lt"/>
                <a:ea typeface="Calibri" panose="020F0502020204030204" pitchFamily="34" charset="0"/>
                <a:cs typeface="Times New Roman" panose="02020603050405020304" pitchFamily="18" charset="0"/>
              </a:rPr>
              <a:t>Isa 45:18 </a:t>
            </a:r>
            <a:r>
              <a:rPr lang="en-US" sz="1200" dirty="0">
                <a:effectLst/>
                <a:latin typeface="+mn-lt"/>
                <a:ea typeface="Calibri" panose="020F0502020204030204" pitchFamily="34" charset="0"/>
                <a:cs typeface="Times New Roman" panose="02020603050405020304" pitchFamily="18" charset="0"/>
              </a:rPr>
              <a:t>– He created, formed, made, and established…and not w/o meaning, but specifically for human habitation. And so, He can deliver Israel from anything, including idols, and He will not fail them. I know this is repetitious in Isaiah, but the purpose of the repetition is to pound it into our awareness. </a:t>
            </a:r>
          </a:p>
          <a:p>
            <a:pPr marL="0" marR="0">
              <a:lnSpc>
                <a:spcPct val="107000"/>
              </a:lnSpc>
              <a:spcBef>
                <a:spcPts val="0"/>
              </a:spcBef>
              <a:spcAft>
                <a:spcPts val="0"/>
              </a:spcAft>
            </a:pPr>
            <a:r>
              <a:rPr lang="en-US" sz="1200" dirty="0">
                <a:effectLst/>
                <a:latin typeface="+mn-lt"/>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en-US" sz="1200" dirty="0">
                <a:effectLst/>
                <a:latin typeface="+mn-lt"/>
                <a:ea typeface="Calibri" panose="020F0502020204030204" pitchFamily="34" charset="0"/>
                <a:cs typeface="Times New Roman" panose="02020603050405020304" pitchFamily="18" charset="0"/>
              </a:rPr>
              <a:t>2) God also works through REVELATION – </a:t>
            </a:r>
            <a:r>
              <a:rPr lang="en-US" sz="1200" b="1" dirty="0">
                <a:effectLst/>
                <a:latin typeface="+mn-lt"/>
                <a:ea typeface="Calibri" panose="020F0502020204030204" pitchFamily="34" charset="0"/>
                <a:cs typeface="Times New Roman" panose="02020603050405020304" pitchFamily="18" charset="0"/>
              </a:rPr>
              <a:t>Isa 45:19</a:t>
            </a:r>
            <a:r>
              <a:rPr lang="en-US" sz="1200" dirty="0">
                <a:effectLst/>
                <a:latin typeface="+mn-lt"/>
                <a:ea typeface="Calibri" panose="020F0502020204030204" pitchFamily="34" charset="0"/>
                <a:cs typeface="Times New Roman" panose="02020603050405020304" pitchFamily="18" charset="0"/>
              </a:rPr>
              <a:t> – So He goes from creating to initiating the conversation, and it is plain conversation. The idols’ message came through magic and superstition. God’s word was made plain, open, and accessible to all who wanted it.</a:t>
            </a:r>
          </a:p>
        </p:txBody>
      </p:sp>
      <p:sp>
        <p:nvSpPr>
          <p:cNvPr id="4" name="Slide Number Placeholder 3"/>
          <p:cNvSpPr>
            <a:spLocks noGrp="1"/>
          </p:cNvSpPr>
          <p:nvPr>
            <p:ph type="sldNum" sz="quarter" idx="10"/>
          </p:nvPr>
        </p:nvSpPr>
        <p:spPr/>
        <p:txBody>
          <a:bodyPr/>
          <a:lstStyle/>
          <a:p>
            <a:fld id="{0BA08EBF-120C-4EBB-9E87-4F5006531BC2}" type="slidenum">
              <a:rPr lang="es-GT" smtClean="0"/>
              <a:t>2</a:t>
            </a:fld>
            <a:endParaRPr lang="es-GT"/>
          </a:p>
        </p:txBody>
      </p:sp>
    </p:spTree>
    <p:extLst>
      <p:ext uri="{BB962C8B-B14F-4D97-AF65-F5344CB8AC3E}">
        <p14:creationId xmlns:p14="http://schemas.microsoft.com/office/powerpoint/2010/main" val="25754389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02088" y="1588"/>
            <a:ext cx="1139825" cy="855662"/>
          </a:xfrm>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sz="1200" dirty="0">
                <a:effectLst/>
                <a:latin typeface="+mn-lt"/>
                <a:ea typeface="Calibri" panose="020F0502020204030204" pitchFamily="34" charset="0"/>
                <a:cs typeface="Times New Roman" panose="02020603050405020304" pitchFamily="18" charset="0"/>
              </a:rPr>
              <a:t>God also works through SALVATION – </a:t>
            </a:r>
            <a:r>
              <a:rPr lang="en-US" sz="1200" b="1" dirty="0">
                <a:effectLst/>
                <a:latin typeface="+mn-lt"/>
                <a:ea typeface="Calibri" panose="020F0502020204030204" pitchFamily="34" charset="0"/>
                <a:cs typeface="Times New Roman" panose="02020603050405020304" pitchFamily="18" charset="0"/>
              </a:rPr>
              <a:t>Isa 45:20</a:t>
            </a:r>
            <a:r>
              <a:rPr lang="en-US" sz="1200" b="0" dirty="0">
                <a:effectLst/>
                <a:latin typeface="+mn-lt"/>
                <a:ea typeface="Calibri" panose="020F0502020204030204" pitchFamily="34" charset="0"/>
                <a:cs typeface="Times New Roman" panose="02020603050405020304" pitchFamily="18" charset="0"/>
              </a:rPr>
              <a:t> – </a:t>
            </a:r>
            <a:r>
              <a:rPr lang="en-US" sz="1200" dirty="0">
                <a:effectLst/>
                <a:latin typeface="+mn-lt"/>
                <a:ea typeface="Calibri" panose="020F0502020204030204" pitchFamily="34" charset="0"/>
                <a:cs typeface="Times New Roman" panose="02020603050405020304" pitchFamily="18" charset="0"/>
              </a:rPr>
              <a:t>This is reminiscent of chapter 41 in which the Gentiles’ response to Cyrus’ invasion was to make more idols. But this time the Gentiles are labeled fugitives, as if they’re escaping some invasion. They carry their idol because they can’t carry themselves, yet they pray to it because of their helplessness. </a:t>
            </a:r>
          </a:p>
          <a:p>
            <a:pPr marL="0" marR="0">
              <a:lnSpc>
                <a:spcPct val="107000"/>
              </a:lnSpc>
              <a:spcBef>
                <a:spcPts val="0"/>
              </a:spcBef>
              <a:spcAft>
                <a:spcPts val="0"/>
              </a:spcAft>
            </a:pPr>
            <a:r>
              <a:rPr lang="en-US" sz="1200" dirty="0">
                <a:effectLst/>
                <a:latin typeface="+mn-lt"/>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1200" dirty="0">
                <a:effectLst/>
                <a:latin typeface="+mn-lt"/>
                <a:ea typeface="Calibri" panose="020F0502020204030204" pitchFamily="34" charset="0"/>
                <a:cs typeface="Times New Roman" panose="02020603050405020304" pitchFamily="18" charset="0"/>
              </a:rPr>
              <a:t>So, once again they are challenged to bring forth evidence of predictive ability – </a:t>
            </a:r>
            <a:r>
              <a:rPr lang="en-US" sz="1200" b="1" dirty="0">
                <a:effectLst/>
                <a:latin typeface="+mn-lt"/>
                <a:ea typeface="Calibri" panose="020F0502020204030204" pitchFamily="34" charset="0"/>
                <a:cs typeface="Times New Roman" panose="02020603050405020304" pitchFamily="18" charset="0"/>
              </a:rPr>
              <a:t>Isa 45:21</a:t>
            </a:r>
            <a:r>
              <a:rPr lang="en-US" sz="1200" dirty="0">
                <a:effectLst/>
                <a:latin typeface="+mn-lt"/>
                <a:ea typeface="Calibri" panose="020F0502020204030204" pitchFamily="34" charset="0"/>
                <a:cs typeface="Times New Roman" panose="02020603050405020304" pitchFamily="18" charset="0"/>
              </a:rPr>
              <a:t> – Isaiah has already prophesied the gathering of Gentiles to salvation, but God had said it long before Isaiah in Gen 12. But the fact that God describes these things in advance puts God above and beyond any manmade idol. And as time goes on and these prophecies begin to be fulfilled, the heathen would finally recognize Him. This is one of the reasons we see so many God-fearing proselytes in the NT.</a:t>
            </a:r>
          </a:p>
          <a:p>
            <a:pPr marL="0" marR="0">
              <a:lnSpc>
                <a:spcPct val="107000"/>
              </a:lnSpc>
              <a:spcBef>
                <a:spcPts val="0"/>
              </a:spcBef>
              <a:spcAft>
                <a:spcPts val="0"/>
              </a:spcAft>
            </a:pPr>
            <a:endParaRPr lang="en-US" sz="1200" dirty="0">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dirty="0">
                <a:effectLst/>
                <a:latin typeface="+mn-lt"/>
                <a:ea typeface="Calibri" panose="020F0502020204030204" pitchFamily="34" charset="0"/>
                <a:cs typeface="Times New Roman" panose="02020603050405020304" pitchFamily="18" charset="0"/>
              </a:rPr>
              <a:t>And so, the invitation to the Gentile is to turn to Him – </a:t>
            </a:r>
            <a:r>
              <a:rPr lang="en-US" sz="1200" b="1" dirty="0">
                <a:effectLst/>
                <a:latin typeface="+mn-lt"/>
                <a:ea typeface="Calibri" panose="020F0502020204030204" pitchFamily="34" charset="0"/>
                <a:cs typeface="Times New Roman" panose="02020603050405020304" pitchFamily="18" charset="0"/>
              </a:rPr>
              <a:t>Isa 45:22</a:t>
            </a:r>
            <a:r>
              <a:rPr lang="en-US" sz="1200" dirty="0">
                <a:effectLst/>
                <a:latin typeface="+mn-lt"/>
                <a:ea typeface="Calibri" panose="020F0502020204030204" pitchFamily="34" charset="0"/>
                <a:cs typeface="Times New Roman" panose="02020603050405020304" pitchFamily="18" charset="0"/>
              </a:rPr>
              <a:t> – Israel’s salvation would not only be seen by the world, the whole would be invited to be saved. Their idol gods have failed them; Israel’s God will not fail them. </a:t>
            </a:r>
          </a:p>
        </p:txBody>
      </p:sp>
      <p:sp>
        <p:nvSpPr>
          <p:cNvPr id="4" name="Slide Number Placeholder 3"/>
          <p:cNvSpPr>
            <a:spLocks noGrp="1"/>
          </p:cNvSpPr>
          <p:nvPr>
            <p:ph type="sldNum" sz="quarter" idx="10"/>
          </p:nvPr>
        </p:nvSpPr>
        <p:spPr/>
        <p:txBody>
          <a:bodyPr/>
          <a:lstStyle/>
          <a:p>
            <a:fld id="{0BA08EBF-120C-4EBB-9E87-4F5006531BC2}" type="slidenum">
              <a:rPr lang="es-GT" smtClean="0"/>
              <a:t>3</a:t>
            </a:fld>
            <a:endParaRPr lang="es-GT"/>
          </a:p>
        </p:txBody>
      </p:sp>
    </p:spTree>
    <p:extLst>
      <p:ext uri="{BB962C8B-B14F-4D97-AF65-F5344CB8AC3E}">
        <p14:creationId xmlns:p14="http://schemas.microsoft.com/office/powerpoint/2010/main" val="18543166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02088" y="1588"/>
            <a:ext cx="1139825" cy="855662"/>
          </a:xfrm>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sz="1200" b="0" dirty="0">
                <a:effectLst/>
                <a:latin typeface="+mn-lt"/>
                <a:ea typeface="Calibri" panose="020F0502020204030204" pitchFamily="34" charset="0"/>
                <a:cs typeface="Times New Roman" panose="02020603050405020304" pitchFamily="18" charset="0"/>
              </a:rPr>
              <a:t>And then lastly, we see God’s work through AFFIRMATON – </a:t>
            </a:r>
            <a:r>
              <a:rPr lang="en-US" sz="1200" b="1" dirty="0">
                <a:effectLst/>
                <a:latin typeface="+mn-lt"/>
                <a:ea typeface="Calibri" panose="020F0502020204030204" pitchFamily="34" charset="0"/>
                <a:cs typeface="Times New Roman" panose="02020603050405020304" pitchFamily="18" charset="0"/>
              </a:rPr>
              <a:t>Isa 45:23-25</a:t>
            </a:r>
            <a:r>
              <a:rPr lang="en-US" sz="1200" b="0" dirty="0">
                <a:effectLst/>
                <a:latin typeface="+mn-lt"/>
                <a:ea typeface="Calibri" panose="020F0502020204030204" pitchFamily="34" charset="0"/>
                <a:cs typeface="Times New Roman" panose="02020603050405020304" pitchFamily="18" charset="0"/>
              </a:rPr>
              <a:t> – These are familiar verses, quoted in Phil 2 about Jesus. </a:t>
            </a:r>
          </a:p>
          <a:p>
            <a:pPr marL="0" marR="0">
              <a:lnSpc>
                <a:spcPct val="107000"/>
              </a:lnSpc>
              <a:spcBef>
                <a:spcPts val="0"/>
              </a:spcBef>
              <a:spcAft>
                <a:spcPts val="0"/>
              </a:spcAft>
            </a:pPr>
            <a:endParaRPr lang="en-US" sz="1200" b="1" dirty="0">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dirty="0">
                <a:effectLst/>
                <a:latin typeface="+mn-lt"/>
                <a:ea typeface="Calibri" panose="020F0502020204030204" pitchFamily="34" charset="0"/>
                <a:cs typeface="Times New Roman" panose="02020603050405020304" pitchFamily="18" charset="0"/>
              </a:rPr>
              <a:t>The phrase in vs. 23 “I have sworn by myself” is word for word w/Gen 22:16 after Abraham offered Isaac – it’s to stress His word will not fail. And what is promised? That </a:t>
            </a:r>
            <a:r>
              <a:rPr lang="en-US" sz="1200" u="sng" dirty="0">
                <a:effectLst/>
                <a:latin typeface="+mn-lt"/>
                <a:ea typeface="Calibri" panose="020F0502020204030204" pitchFamily="34" charset="0"/>
                <a:cs typeface="Times New Roman" panose="02020603050405020304" pitchFamily="18" charset="0"/>
              </a:rPr>
              <a:t>every</a:t>
            </a:r>
            <a:r>
              <a:rPr lang="en-US" sz="1200" dirty="0">
                <a:effectLst/>
                <a:latin typeface="+mn-lt"/>
                <a:ea typeface="Calibri" panose="020F0502020204030204" pitchFamily="34" charset="0"/>
                <a:cs typeface="Times New Roman" panose="02020603050405020304" pitchFamily="18" charset="0"/>
              </a:rPr>
              <a:t> knee will bow. </a:t>
            </a:r>
            <a:r>
              <a:rPr lang="en-US" sz="1200" u="sng" dirty="0">
                <a:effectLst/>
                <a:latin typeface="+mn-lt"/>
                <a:ea typeface="Calibri" panose="020F0502020204030204" pitchFamily="34" charset="0"/>
                <a:cs typeface="Times New Roman" panose="02020603050405020304" pitchFamily="18" charset="0"/>
              </a:rPr>
              <a:t>All</a:t>
            </a:r>
            <a:r>
              <a:rPr lang="en-US" sz="1200" dirty="0">
                <a:effectLst/>
                <a:latin typeface="+mn-lt"/>
                <a:ea typeface="Calibri" panose="020F0502020204030204" pitchFamily="34" charset="0"/>
                <a:cs typeface="Times New Roman" panose="02020603050405020304" pitchFamily="18" charset="0"/>
              </a:rPr>
              <a:t> the earth, on Judgment Day, whether judged or saved by God, will recognize Him as the one true God. </a:t>
            </a:r>
          </a:p>
          <a:p>
            <a:pPr marL="0" marR="0">
              <a:lnSpc>
                <a:spcPct val="107000"/>
              </a:lnSpc>
              <a:spcBef>
                <a:spcPts val="0"/>
              </a:spcBef>
              <a:spcAft>
                <a:spcPts val="0"/>
              </a:spcAft>
            </a:pPr>
            <a:r>
              <a:rPr lang="en-US" sz="1200" dirty="0">
                <a:effectLst/>
                <a:latin typeface="+mn-lt"/>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1200" dirty="0">
                <a:effectLst/>
                <a:latin typeface="+mn-lt"/>
                <a:ea typeface="Calibri" panose="020F0502020204030204" pitchFamily="34" charset="0"/>
                <a:cs typeface="Times New Roman" panose="02020603050405020304" pitchFamily="18" charset="0"/>
              </a:rPr>
              <a:t>And vs. 24 tells us what the confessing tongue will acknowledge. The world will finally be convinced because of God’s power and His absolute faithfulness and reliance in word and action. And unless there is godly sorrow and shame over sin in which we own up to our foolish ways, there can be no repentance. </a:t>
            </a:r>
          </a:p>
          <a:p>
            <a:pPr marL="0" marR="0">
              <a:lnSpc>
                <a:spcPct val="107000"/>
              </a:lnSpc>
              <a:spcBef>
                <a:spcPts val="0"/>
              </a:spcBef>
              <a:spcAft>
                <a:spcPts val="0"/>
              </a:spcAft>
            </a:pPr>
            <a:r>
              <a:rPr lang="en-US" sz="1200" dirty="0">
                <a:effectLst/>
                <a:latin typeface="+mn-lt"/>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en-US" sz="1200" dirty="0">
                <a:effectLst/>
                <a:latin typeface="+mn-lt"/>
                <a:ea typeface="Calibri" panose="020F0502020204030204" pitchFamily="34" charset="0"/>
                <a:cs typeface="Times New Roman" panose="02020603050405020304" pitchFamily="18" charset="0"/>
              </a:rPr>
              <a:t>In contrast, vs. 25 tells us </a:t>
            </a:r>
            <a:r>
              <a:rPr lang="en-US" sz="1200" u="sng" dirty="0">
                <a:effectLst/>
                <a:latin typeface="+mn-lt"/>
                <a:ea typeface="Calibri" panose="020F0502020204030204" pitchFamily="34" charset="0"/>
                <a:cs typeface="Times New Roman" panose="02020603050405020304" pitchFamily="18" charset="0"/>
              </a:rPr>
              <a:t>true</a:t>
            </a:r>
            <a:r>
              <a:rPr lang="en-US" sz="1200" dirty="0">
                <a:effectLst/>
                <a:latin typeface="+mn-lt"/>
                <a:ea typeface="Calibri" panose="020F0502020204030204" pitchFamily="34" charset="0"/>
                <a:cs typeface="Times New Roman" panose="02020603050405020304" pitchFamily="18" charset="0"/>
              </a:rPr>
              <a:t> Israel’s birthright will be confirmed. Not so they can be arrogant – they’ll bow down w/the rest of the world – but their boast will be in the Lord. And all of this that comes about will require Cyrus, so Israel shouldn’t be questioning God’s judgment, but being thankful.</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BA08EBF-120C-4EBB-9E87-4F5006531BC2}" type="slidenum">
              <a:rPr lang="es-GT" smtClean="0"/>
              <a:t>4</a:t>
            </a:fld>
            <a:endParaRPr lang="es-GT"/>
          </a:p>
        </p:txBody>
      </p:sp>
    </p:spTree>
    <p:extLst>
      <p:ext uri="{BB962C8B-B14F-4D97-AF65-F5344CB8AC3E}">
        <p14:creationId xmlns:p14="http://schemas.microsoft.com/office/powerpoint/2010/main" val="5764903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02088" y="1588"/>
            <a:ext cx="1139825" cy="855662"/>
          </a:xfrm>
        </p:spPr>
      </p:sp>
      <p:sp>
        <p:nvSpPr>
          <p:cNvPr id="3" name="Notes Placeholder 2"/>
          <p:cNvSpPr>
            <a:spLocks noGrp="1"/>
          </p:cNvSpPr>
          <p:nvPr>
            <p:ph type="body" idx="1"/>
          </p:nvPr>
        </p:nvSpPr>
        <p:spPr/>
        <p:txBody>
          <a:bodyPr/>
          <a:lstStyle/>
          <a:p>
            <a:pPr lvl="0"/>
            <a:r>
              <a:rPr lang="en-US" sz="1200" dirty="0">
                <a:effectLst/>
                <a:latin typeface="+mn-lt"/>
                <a:ea typeface="Calibri" panose="020F0502020204030204" pitchFamily="34" charset="0"/>
              </a:rPr>
              <a:t>Now, God, as a Preacher, doesn’t beat around the bush – He calls names. And beginning in chapter 46, He specifically names the parties that will one day bow down to Him.</a:t>
            </a:r>
          </a:p>
          <a:p>
            <a:pPr lvl="0"/>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Isa 46:1-2</a:t>
            </a:r>
            <a:r>
              <a:rPr lang="en-US" sz="1200" kern="1200" dirty="0">
                <a:solidFill>
                  <a:schemeClr val="tx1"/>
                </a:solidFill>
                <a:effectLst/>
                <a:latin typeface="+mn-lt"/>
                <a:ea typeface="+mn-ea"/>
                <a:cs typeface="+mn-cs"/>
              </a:rPr>
              <a:t> – </a:t>
            </a:r>
            <a:r>
              <a:rPr lang="en-US" sz="1200" dirty="0">
                <a:effectLst/>
                <a:latin typeface="+mn-lt"/>
                <a:ea typeface="Calibri" panose="020F0502020204030204" pitchFamily="34" charset="0"/>
              </a:rPr>
              <a:t>Bel is the shorthand for the god Bel-</a:t>
            </a:r>
            <a:r>
              <a:rPr lang="en-US" sz="1200" dirty="0" err="1">
                <a:effectLst/>
                <a:latin typeface="+mn-lt"/>
                <a:ea typeface="Calibri" panose="020F0502020204030204" pitchFamily="34" charset="0"/>
              </a:rPr>
              <a:t>Marduk</a:t>
            </a:r>
            <a:r>
              <a:rPr lang="en-US" sz="1200" dirty="0">
                <a:effectLst/>
                <a:latin typeface="+mn-lt"/>
                <a:ea typeface="Calibri" panose="020F0502020204030204" pitchFamily="34" charset="0"/>
              </a:rPr>
              <a:t>, a cognate w/Baal, Babylon’s chief god of their pantheon. Nebo was considered Bel’s son and was the god of learning/writing. Both appear in names like Belshazzar, Nebuchadnezzar, etc. Every year during Babylon’s New Year’s party, Nebo was brought to Babylon to join w/Bel in writing on the “Tablets of Destiny”, which were the fates decreed by the gods for the coming year. But you can be sure they never predicted what God was bringing about, because those who wrote of the city’s fate would be victims of its fate. These images that were once paraded around would be consigned to ox carts for evacuation. Think about that – they’re such a nuisance to carry, they’re assigned to the beasts. So helpless, they sink down to the knees just as the Philistine god Dagon did in 1 Sam 5. Because as we just read, </a:t>
            </a:r>
            <a:r>
              <a:rPr lang="en-US" sz="1200" u="sng" dirty="0">
                <a:effectLst/>
                <a:latin typeface="+mn-lt"/>
                <a:ea typeface="Calibri" panose="020F0502020204030204" pitchFamily="34" charset="0"/>
              </a:rPr>
              <a:t>every</a:t>
            </a:r>
            <a:r>
              <a:rPr lang="en-US" sz="1200" dirty="0">
                <a:effectLst/>
                <a:latin typeface="+mn-lt"/>
                <a:ea typeface="Calibri" panose="020F0502020204030204" pitchFamily="34" charset="0"/>
              </a:rPr>
              <a:t> knee will bow down, these idols will do it </a:t>
            </a:r>
            <a:r>
              <a:rPr lang="en-US" sz="1200" u="sng" dirty="0">
                <a:effectLst/>
                <a:latin typeface="+mn-lt"/>
                <a:ea typeface="Calibri" panose="020F0502020204030204" pitchFamily="34" charset="0"/>
              </a:rPr>
              <a:t>before</a:t>
            </a:r>
            <a:r>
              <a:rPr lang="en-US" sz="1200" dirty="0">
                <a:effectLst/>
                <a:latin typeface="+mn-lt"/>
                <a:ea typeface="Calibri" panose="020F0502020204030204" pitchFamily="34" charset="0"/>
              </a:rPr>
              <a:t> Judgement Day.</a:t>
            </a:r>
          </a:p>
          <a:p>
            <a:pPr lvl="0"/>
            <a:endParaRPr lang="en-US" sz="1200" dirty="0">
              <a:effectLst/>
              <a:latin typeface="+mn-lt"/>
              <a:ea typeface="Calibri" panose="020F0502020204030204" pitchFamily="34" charset="0"/>
            </a:endParaRPr>
          </a:p>
          <a:p>
            <a:pPr lvl="0"/>
            <a:r>
              <a:rPr lang="en-US" sz="1200" dirty="0">
                <a:effectLst/>
                <a:latin typeface="+mn-lt"/>
                <a:ea typeface="Calibri" panose="020F0502020204030204" pitchFamily="34" charset="0"/>
              </a:rPr>
              <a:t>In contrast, God has carried Israel from the womb – </a:t>
            </a:r>
            <a:r>
              <a:rPr lang="en-US" sz="1200" b="1" i="0" kern="1200" dirty="0">
                <a:solidFill>
                  <a:schemeClr val="tx1"/>
                </a:solidFill>
                <a:effectLst/>
                <a:latin typeface="+mn-lt"/>
                <a:ea typeface="+mn-ea"/>
                <a:cs typeface="+mn-cs"/>
              </a:rPr>
              <a:t>Isa 46:3-4</a:t>
            </a:r>
            <a:r>
              <a:rPr lang="en-US" sz="1200" i="0" kern="1200" dirty="0">
                <a:solidFill>
                  <a:schemeClr val="tx1"/>
                </a:solidFill>
                <a:effectLst/>
                <a:latin typeface="+mn-lt"/>
                <a:ea typeface="+mn-ea"/>
                <a:cs typeface="+mn-cs"/>
              </a:rPr>
              <a:t> – </a:t>
            </a:r>
            <a:r>
              <a:rPr lang="en-US" sz="1200" dirty="0">
                <a:effectLst/>
                <a:latin typeface="+mn-lt"/>
                <a:ea typeface="Calibri" panose="020F0502020204030204" pitchFamily="34" charset="0"/>
              </a:rPr>
              <a:t>Those beasts didn’t want to bear the weight of those idols anymore than we would, but God wants to bear/carry our weights. Even a child reaches a point where he doesn’t need to be carried. And when he gets older, he may even carry his aged father. But we never outgrow our dependance on God, whether in old age or infancy.</a:t>
            </a:r>
            <a:endParaRPr lang="en-US" sz="120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BA08EBF-120C-4EBB-9E87-4F5006531BC2}" type="slidenum">
              <a:rPr lang="es-GT" smtClean="0"/>
              <a:t>5</a:t>
            </a:fld>
            <a:endParaRPr lang="es-GT"/>
          </a:p>
        </p:txBody>
      </p:sp>
    </p:spTree>
    <p:extLst>
      <p:ext uri="{BB962C8B-B14F-4D97-AF65-F5344CB8AC3E}">
        <p14:creationId xmlns:p14="http://schemas.microsoft.com/office/powerpoint/2010/main" val="37921018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02088" y="1588"/>
            <a:ext cx="1139825" cy="855662"/>
          </a:xfrm>
        </p:spPr>
      </p:sp>
      <p:sp>
        <p:nvSpPr>
          <p:cNvPr id="3" name="Notes Placeholder 2"/>
          <p:cNvSpPr>
            <a:spLocks noGrp="1"/>
          </p:cNvSpPr>
          <p:nvPr>
            <p:ph type="body" idx="1"/>
          </p:nvPr>
        </p:nvSpPr>
        <p:spPr/>
        <p:txBody>
          <a:bodyPr/>
          <a:lstStyle/>
          <a:p>
            <a:pPr lvl="0"/>
            <a:r>
              <a:rPr lang="en-US" sz="1200" b="0" kern="1200" dirty="0">
                <a:solidFill>
                  <a:schemeClr val="tx1"/>
                </a:solidFill>
                <a:effectLst/>
                <a:latin typeface="+mn-lt"/>
                <a:ea typeface="+mn-ea"/>
                <a:cs typeface="+mn-cs"/>
              </a:rPr>
              <a:t>Remember the song “Nothing Compares” by Prince?</a:t>
            </a:r>
          </a:p>
          <a:p>
            <a:pPr lvl="0"/>
            <a:endParaRPr lang="en-US" sz="1200" b="1"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Isa 46:5</a:t>
            </a:r>
            <a:r>
              <a:rPr lang="en-US" sz="1200" kern="1200" dirty="0">
                <a:solidFill>
                  <a:schemeClr val="tx1"/>
                </a:solidFill>
                <a:effectLst/>
                <a:latin typeface="+mn-lt"/>
                <a:ea typeface="+mn-ea"/>
                <a:cs typeface="+mn-cs"/>
              </a:rPr>
              <a:t> – The idea is that</a:t>
            </a:r>
            <a:r>
              <a:rPr lang="en-US" sz="1200" dirty="0">
                <a:effectLst/>
                <a:latin typeface="+mn-lt"/>
                <a:ea typeface="Calibri" panose="020F0502020204030204" pitchFamily="34" charset="0"/>
              </a:rPr>
              <a:t> not only is no one God’s equal, there is no one even broadly similar to Him. Jehovah is utterly and completely unique.</a:t>
            </a:r>
          </a:p>
          <a:p>
            <a:pPr lvl="0"/>
            <a:endParaRPr lang="en-US" sz="1200" dirty="0">
              <a:effectLst/>
              <a:latin typeface="+mn-lt"/>
              <a:ea typeface="Calibri" panose="020F0502020204030204" pitchFamily="34" charset="0"/>
            </a:endParaRPr>
          </a:p>
          <a:p>
            <a:pPr lvl="0"/>
            <a:r>
              <a:rPr lang="en-US" sz="1200" dirty="0">
                <a:effectLst/>
                <a:latin typeface="+mn-lt"/>
                <a:ea typeface="Calibri" panose="020F0502020204030204" pitchFamily="34" charset="0"/>
              </a:rPr>
              <a:t>That’s the case even if you take these idols and wrap them w/the most valuable materials – </a:t>
            </a:r>
            <a:r>
              <a:rPr lang="en-US" sz="1200" b="1" kern="1200" dirty="0">
                <a:solidFill>
                  <a:schemeClr val="tx1"/>
                </a:solidFill>
                <a:effectLst/>
                <a:latin typeface="+mn-lt"/>
                <a:ea typeface="+mn-ea"/>
                <a:cs typeface="+mn-cs"/>
              </a:rPr>
              <a:t>Isa 46:6</a:t>
            </a:r>
            <a:r>
              <a:rPr lang="en-US" sz="1200" kern="1200" dirty="0">
                <a:solidFill>
                  <a:schemeClr val="tx1"/>
                </a:solidFill>
                <a:effectLst/>
                <a:latin typeface="+mn-lt"/>
                <a:ea typeface="+mn-ea"/>
                <a:cs typeface="+mn-cs"/>
              </a:rPr>
              <a:t> – </a:t>
            </a:r>
            <a:r>
              <a:rPr lang="en-US" sz="1200" dirty="0">
                <a:effectLst/>
                <a:latin typeface="+mn-lt"/>
                <a:ea typeface="Calibri" panose="020F0502020204030204" pitchFamily="34" charset="0"/>
              </a:rPr>
              <a:t>So much money and attention given to the production and care of worthless idols.  That word “indeed” contains that Hebrew participle of irony I’ve brought up before. It would sound like, “You bow, and boy did you ever bring yourselves down in worship.” He is stressing the folly.</a:t>
            </a:r>
            <a:endParaRPr lang="en-US" sz="1200" kern="1200" dirty="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Isa 46:7</a:t>
            </a:r>
            <a:r>
              <a:rPr lang="en-US" sz="1200" kern="1200" dirty="0">
                <a:solidFill>
                  <a:schemeClr val="tx1"/>
                </a:solidFill>
                <a:effectLst/>
                <a:latin typeface="+mn-lt"/>
                <a:ea typeface="+mn-ea"/>
                <a:cs typeface="+mn-cs"/>
              </a:rPr>
              <a:t> – The phrase </a:t>
            </a:r>
            <a:r>
              <a:rPr lang="en-US" sz="1200" dirty="0">
                <a:effectLst/>
                <a:latin typeface="+mn-lt"/>
                <a:ea typeface="Calibri" panose="020F0502020204030204" pitchFamily="34" charset="0"/>
              </a:rPr>
              <a:t>“Though one may cry” contains that same participle of irony to show inherent absurdity to even think one can pray for deliverance to something that stands staring lifelessly into space that needs picking up, carried, and set down. The only time an idol ever moved was in 1 Sam 5. All an idol is good for is being a burden, on our money, our time, our intellect, and our human dignity.</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BA08EBF-120C-4EBB-9E87-4F5006531BC2}" type="slidenum">
              <a:rPr lang="es-GT" smtClean="0"/>
              <a:t>6</a:t>
            </a:fld>
            <a:endParaRPr lang="es-GT"/>
          </a:p>
        </p:txBody>
      </p:sp>
    </p:spTree>
    <p:extLst>
      <p:ext uri="{BB962C8B-B14F-4D97-AF65-F5344CB8AC3E}">
        <p14:creationId xmlns:p14="http://schemas.microsoft.com/office/powerpoint/2010/main" val="5764903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02088" y="1588"/>
            <a:ext cx="1139825" cy="855662"/>
          </a:xfrm>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And so, vs. 8 begins a summary of chapters 40 – 46:7, </a:t>
            </a:r>
            <a:r>
              <a:rPr lang="en-US" sz="1200" dirty="0">
                <a:effectLst/>
                <a:latin typeface="+mn-lt"/>
                <a:ea typeface="Calibri" panose="020F0502020204030204" pitchFamily="34" charset="0"/>
              </a:rPr>
              <a:t>a final appeal for Israel to accept the Lord’s will no matter how unprecedented:</a:t>
            </a:r>
            <a:endParaRPr lang="en-US" sz="1200" kern="1200" dirty="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Isa 46:8-9</a:t>
            </a:r>
            <a:r>
              <a:rPr lang="en-US" sz="1200" kern="1200" dirty="0">
                <a:solidFill>
                  <a:schemeClr val="tx1"/>
                </a:solidFill>
                <a:effectLst/>
                <a:latin typeface="+mn-lt"/>
                <a:ea typeface="+mn-ea"/>
                <a:cs typeface="+mn-cs"/>
              </a:rPr>
              <a:t> – </a:t>
            </a:r>
            <a:r>
              <a:rPr lang="en-US" sz="1200" dirty="0">
                <a:effectLst/>
                <a:latin typeface="+mn-lt"/>
                <a:ea typeface="Calibri" panose="020F0502020204030204" pitchFamily="34" charset="0"/>
              </a:rPr>
              <a:t>Isaiah’s appeal is to reflect on God’s historical record of bearing them and caring for them. “Recall it to mind” is a similar phrase to 1 Cor 16:13 – “show yourselves to be men”, not vacillating weaklings overcome by misfortune, but strong people who are able to reason and respond accordingly. Will they believe God, or choose to dwell on their terrible misfortunes? </a:t>
            </a:r>
            <a:endParaRPr lang="en-US" sz="1200" kern="1200" dirty="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Isa 46:10-11</a:t>
            </a:r>
            <a:r>
              <a:rPr lang="en-US" sz="1200" kern="1200" dirty="0">
                <a:solidFill>
                  <a:schemeClr val="tx1"/>
                </a:solidFill>
                <a:effectLst/>
                <a:latin typeface="+mn-lt"/>
                <a:ea typeface="+mn-ea"/>
                <a:cs typeface="+mn-cs"/>
              </a:rPr>
              <a:t> – </a:t>
            </a:r>
            <a:r>
              <a:rPr lang="en-US" sz="1200" dirty="0">
                <a:effectLst/>
                <a:latin typeface="+mn-lt"/>
                <a:ea typeface="Calibri" panose="020F0502020204030204" pitchFamily="34" charset="0"/>
              </a:rPr>
              <a:t>They may not like it, but God doesn’t play down the fact that Cyrus will come. And if Judah becomes too firmly grounded in national independence, they’d never accept Cyrus as part of God’s plan. And how will they then accept a Messiah who was not according to their hopes?</a:t>
            </a:r>
          </a:p>
        </p:txBody>
      </p:sp>
      <p:sp>
        <p:nvSpPr>
          <p:cNvPr id="4" name="Slide Number Placeholder 3"/>
          <p:cNvSpPr>
            <a:spLocks noGrp="1"/>
          </p:cNvSpPr>
          <p:nvPr>
            <p:ph type="sldNum" sz="quarter" idx="10"/>
          </p:nvPr>
        </p:nvSpPr>
        <p:spPr/>
        <p:txBody>
          <a:bodyPr/>
          <a:lstStyle/>
          <a:p>
            <a:fld id="{0BA08EBF-120C-4EBB-9E87-4F5006531BC2}" type="slidenum">
              <a:rPr lang="es-GT" smtClean="0"/>
              <a:t>7</a:t>
            </a:fld>
            <a:endParaRPr lang="es-GT"/>
          </a:p>
        </p:txBody>
      </p:sp>
    </p:spTree>
    <p:extLst>
      <p:ext uri="{BB962C8B-B14F-4D97-AF65-F5344CB8AC3E}">
        <p14:creationId xmlns:p14="http://schemas.microsoft.com/office/powerpoint/2010/main" val="33311222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02088" y="1588"/>
            <a:ext cx="1139825" cy="855662"/>
          </a:xfrm>
        </p:spPr>
      </p:sp>
      <p:sp>
        <p:nvSpPr>
          <p:cNvPr id="3" name="Notes Placeholder 2"/>
          <p:cNvSpPr>
            <a:spLocks noGrp="1"/>
          </p:cNvSpPr>
          <p:nvPr>
            <p:ph type="body" idx="1"/>
          </p:nvPr>
        </p:nvSpPr>
        <p:spPr/>
        <p:txBody>
          <a:bodyPr/>
          <a:lstStyle/>
          <a:p>
            <a:pPr lvl="0"/>
            <a:r>
              <a:rPr lang="en-US" sz="1200" b="0" kern="1200" dirty="0">
                <a:solidFill>
                  <a:schemeClr val="tx1"/>
                </a:solidFill>
                <a:effectLst/>
                <a:latin typeface="+mn-lt"/>
                <a:ea typeface="+mn-ea"/>
                <a:cs typeface="+mn-cs"/>
              </a:rPr>
              <a:t>So, in conclusion…</a:t>
            </a:r>
          </a:p>
          <a:p>
            <a:pPr lvl="0"/>
            <a:endParaRPr lang="en-US" sz="1200" b="1"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Isa 46:12-13</a:t>
            </a:r>
            <a:r>
              <a:rPr lang="en-US" sz="1200" kern="1200" dirty="0">
                <a:solidFill>
                  <a:schemeClr val="tx1"/>
                </a:solidFill>
                <a:effectLst/>
                <a:latin typeface="+mn-lt"/>
                <a:ea typeface="+mn-ea"/>
                <a:cs typeface="+mn-cs"/>
              </a:rPr>
              <a:t> – </a:t>
            </a:r>
            <a:r>
              <a:rPr lang="en-US" sz="1200" dirty="0">
                <a:effectLst/>
                <a:latin typeface="+mn-lt"/>
                <a:ea typeface="Calibri" panose="020F0502020204030204" pitchFamily="34" charset="0"/>
              </a:rPr>
              <a:t>They are far from God’s rightness, but will they stay there clinging to their ways, or will they bow to His? The Hebrew word for “salvation” comes from root word meaning “to make wide”, denoting freedom from that which restricts. See how they restrict themselves? They’ve heard and heard yet not heard. They’ve seen and seen but not seen – because they’re blind. And everything seems far away to the blind. So, God Himself must save. They did not deserve God’s mercy, but God brought salvation because of who He is, not because of who they are.</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BA08EBF-120C-4EBB-9E87-4F5006531BC2}" type="slidenum">
              <a:rPr lang="es-GT" smtClean="0"/>
              <a:t>8</a:t>
            </a:fld>
            <a:endParaRPr lang="es-GT"/>
          </a:p>
        </p:txBody>
      </p:sp>
    </p:spTree>
    <p:extLst>
      <p:ext uri="{BB962C8B-B14F-4D97-AF65-F5344CB8AC3E}">
        <p14:creationId xmlns:p14="http://schemas.microsoft.com/office/powerpoint/2010/main" val="30982124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02088" y="1588"/>
            <a:ext cx="1139825" cy="855662"/>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n-lt"/>
                <a:ea typeface="Calibri" panose="020F0502020204030204" pitchFamily="34" charset="0"/>
              </a:rPr>
              <a:t>Isaiah now moves from the idols to the main thing God had in mind for Cyrus – conquest of Babylon. </a:t>
            </a:r>
          </a:p>
          <a:p>
            <a:pPr lvl="0"/>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Isa 47:1</a:t>
            </a:r>
            <a:r>
              <a:rPr lang="en-US" sz="1200" kern="1200" dirty="0">
                <a:solidFill>
                  <a:schemeClr val="tx1"/>
                </a:solidFill>
                <a:effectLst/>
                <a:latin typeface="+mn-lt"/>
                <a:ea typeface="+mn-ea"/>
                <a:cs typeface="+mn-cs"/>
              </a:rPr>
              <a:t> – </a:t>
            </a:r>
            <a:r>
              <a:rPr lang="en-US" sz="1200" dirty="0">
                <a:effectLst/>
                <a:latin typeface="+mn-lt"/>
                <a:ea typeface="Calibri" panose="020F0502020204030204" pitchFamily="34" charset="0"/>
              </a:rPr>
              <a:t>Babylon is represented as a beautiful, arrogant woman who before now had lived in luxury, never experiencing life’s harshness. But all that is over. She’ll now be forced to trade her pretensions for slavery. She’s humbled to sit in the dust, deprived of her former throne.</a:t>
            </a:r>
          </a:p>
          <a:p>
            <a:pPr lvl="0"/>
            <a:endParaRPr lang="en-US" sz="1200" dirty="0">
              <a:effectLst/>
              <a:latin typeface="+mn-lt"/>
              <a:ea typeface="Calibri" panose="020F0502020204030204" pitchFamily="34" charset="0"/>
            </a:endParaRPr>
          </a:p>
          <a:p>
            <a:pPr lvl="0"/>
            <a:r>
              <a:rPr lang="en-US" sz="1200" dirty="0">
                <a:effectLst/>
                <a:latin typeface="+mn-lt"/>
                <a:ea typeface="Calibri" panose="020F0502020204030204" pitchFamily="34" charset="0"/>
              </a:rPr>
              <a:t>Notice the graphic language – </a:t>
            </a:r>
            <a:r>
              <a:rPr lang="en-US" sz="1200" b="1" kern="1200" dirty="0">
                <a:solidFill>
                  <a:schemeClr val="tx1"/>
                </a:solidFill>
                <a:effectLst/>
                <a:latin typeface="+mn-lt"/>
                <a:ea typeface="+mn-ea"/>
                <a:cs typeface="+mn-cs"/>
              </a:rPr>
              <a:t>Isa 47:2-3</a:t>
            </a:r>
            <a:r>
              <a:rPr lang="en-US" sz="1200" kern="1200" dirty="0">
                <a:solidFill>
                  <a:schemeClr val="tx1"/>
                </a:solidFill>
                <a:effectLst/>
                <a:latin typeface="+mn-lt"/>
                <a:ea typeface="+mn-ea"/>
                <a:cs typeface="+mn-cs"/>
              </a:rPr>
              <a:t> – </a:t>
            </a:r>
            <a:r>
              <a:rPr lang="en-US" sz="1200" dirty="0">
                <a:effectLst/>
                <a:latin typeface="+mn-lt"/>
                <a:ea typeface="Calibri" panose="020F0502020204030204" pitchFamily="34" charset="0"/>
              </a:rPr>
              <a:t>Millstones were considered menial, lowest form of slavery. The veil and long gown were characteristic of the upper class whose beauty was too precious for the commoner to see. But there is no longer anything special about her and such finery would hinder both her slave work and her escaping on foot. Babylon thought they were better than everyone else, but God will expose their shame so that they will be seen for what they truly are. </a:t>
            </a:r>
          </a:p>
          <a:p>
            <a:pPr lvl="0"/>
            <a:endParaRPr lang="en-US" sz="1200" kern="1200" dirty="0">
              <a:solidFill>
                <a:schemeClr val="tx1"/>
              </a:solidFill>
              <a:effectLst/>
              <a:latin typeface="+mn-lt"/>
              <a:ea typeface="+mn-ea"/>
              <a:cs typeface="+mn-cs"/>
            </a:endParaRPr>
          </a:p>
          <a:p>
            <a:pPr lvl="0"/>
            <a:r>
              <a:rPr lang="en-US" sz="1200" dirty="0">
                <a:effectLst/>
                <a:latin typeface="+mn-lt"/>
                <a:ea typeface="Calibri" panose="020F0502020204030204" pitchFamily="34" charset="0"/>
              </a:rPr>
              <a:t>Who could possibly do this to mighty Babylon?</a:t>
            </a:r>
            <a:r>
              <a:rPr lang="en-US" sz="1200" kern="1200" dirty="0">
                <a:solidFill>
                  <a:schemeClr val="tx1"/>
                </a:solidFill>
                <a:effectLst/>
                <a:latin typeface="+mn-lt"/>
                <a:ea typeface="+mn-ea"/>
                <a:cs typeface="+mn-cs"/>
              </a:rPr>
              <a:t> – </a:t>
            </a:r>
            <a:r>
              <a:rPr lang="en-US" sz="1200" b="1" kern="1200" dirty="0">
                <a:solidFill>
                  <a:schemeClr val="tx1"/>
                </a:solidFill>
                <a:effectLst/>
                <a:latin typeface="+mn-lt"/>
                <a:ea typeface="+mn-ea"/>
                <a:cs typeface="+mn-cs"/>
              </a:rPr>
              <a:t>Isa 47:4</a:t>
            </a:r>
            <a:r>
              <a:rPr lang="en-US" sz="1200" kern="1200" dirty="0">
                <a:solidFill>
                  <a:schemeClr val="tx1"/>
                </a:solidFill>
                <a:effectLst/>
                <a:latin typeface="+mn-lt"/>
                <a:ea typeface="+mn-ea"/>
                <a:cs typeface="+mn-cs"/>
              </a:rPr>
              <a:t> – </a:t>
            </a:r>
            <a:r>
              <a:rPr lang="en-US" sz="1200" dirty="0">
                <a:effectLst/>
                <a:latin typeface="+mn-lt"/>
                <a:ea typeface="Calibri" panose="020F0502020204030204" pitchFamily="34" charset="0"/>
              </a:rPr>
              <a:t>And for whose sake? Israel’s – He’s the Holy One of Israel. Being their “next-of-kin”, He redeems them.</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BA08EBF-120C-4EBB-9E87-4F5006531BC2}" type="slidenum">
              <a:rPr lang="es-GT" smtClean="0"/>
              <a:t>9</a:t>
            </a:fld>
            <a:endParaRPr lang="es-GT"/>
          </a:p>
        </p:txBody>
      </p:sp>
    </p:spTree>
    <p:extLst>
      <p:ext uri="{BB962C8B-B14F-4D97-AF65-F5344CB8AC3E}">
        <p14:creationId xmlns:p14="http://schemas.microsoft.com/office/powerpoint/2010/main" val="17689196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33ED571-1F28-478B-B9A7-A7BDD4F9A584}" type="datetimeFigureOut">
              <a:rPr lang="es-GT" smtClean="0"/>
              <a:t>4/12/2021</a:t>
            </a:fld>
            <a:endParaRPr lang="es-GT"/>
          </a:p>
        </p:txBody>
      </p:sp>
      <p:sp>
        <p:nvSpPr>
          <p:cNvPr id="5" name="Footer Placeholder 4"/>
          <p:cNvSpPr>
            <a:spLocks noGrp="1"/>
          </p:cNvSpPr>
          <p:nvPr>
            <p:ph type="ftr" sz="quarter" idx="11"/>
          </p:nvPr>
        </p:nvSpPr>
        <p:spPr/>
        <p:txBody>
          <a:bodyPr/>
          <a:lstStyle/>
          <a:p>
            <a:endParaRPr lang="es-GT"/>
          </a:p>
        </p:txBody>
      </p:sp>
      <p:sp>
        <p:nvSpPr>
          <p:cNvPr id="6" name="Slide Number Placeholder 5"/>
          <p:cNvSpPr>
            <a:spLocks noGrp="1"/>
          </p:cNvSpPr>
          <p:nvPr>
            <p:ph type="sldNum" sz="quarter" idx="12"/>
          </p:nvPr>
        </p:nvSpPr>
        <p:spPr/>
        <p:txBody>
          <a:bodyPr/>
          <a:lstStyle/>
          <a:p>
            <a:fld id="{20857796-0920-4FF9-8046-7A90211FD587}" type="slidenum">
              <a:rPr lang="es-GT" smtClean="0"/>
              <a:t>‹#›</a:t>
            </a:fld>
            <a:endParaRPr lang="es-GT"/>
          </a:p>
        </p:txBody>
      </p:sp>
    </p:spTree>
    <p:extLst>
      <p:ext uri="{BB962C8B-B14F-4D97-AF65-F5344CB8AC3E}">
        <p14:creationId xmlns:p14="http://schemas.microsoft.com/office/powerpoint/2010/main" val="1245296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33ED571-1F28-478B-B9A7-A7BDD4F9A584}" type="datetimeFigureOut">
              <a:rPr lang="es-GT" smtClean="0"/>
              <a:t>4/12/2021</a:t>
            </a:fld>
            <a:endParaRPr lang="es-GT"/>
          </a:p>
        </p:txBody>
      </p:sp>
      <p:sp>
        <p:nvSpPr>
          <p:cNvPr id="5" name="Footer Placeholder 4"/>
          <p:cNvSpPr>
            <a:spLocks noGrp="1"/>
          </p:cNvSpPr>
          <p:nvPr>
            <p:ph type="ftr" sz="quarter" idx="11"/>
          </p:nvPr>
        </p:nvSpPr>
        <p:spPr/>
        <p:txBody>
          <a:bodyPr/>
          <a:lstStyle/>
          <a:p>
            <a:endParaRPr lang="es-GT"/>
          </a:p>
        </p:txBody>
      </p:sp>
      <p:sp>
        <p:nvSpPr>
          <p:cNvPr id="6" name="Slide Number Placeholder 5"/>
          <p:cNvSpPr>
            <a:spLocks noGrp="1"/>
          </p:cNvSpPr>
          <p:nvPr>
            <p:ph type="sldNum" sz="quarter" idx="12"/>
          </p:nvPr>
        </p:nvSpPr>
        <p:spPr/>
        <p:txBody>
          <a:bodyPr/>
          <a:lstStyle/>
          <a:p>
            <a:fld id="{20857796-0920-4FF9-8046-7A90211FD587}" type="slidenum">
              <a:rPr lang="es-GT" smtClean="0"/>
              <a:t>‹#›</a:t>
            </a:fld>
            <a:endParaRPr lang="es-GT"/>
          </a:p>
        </p:txBody>
      </p:sp>
    </p:spTree>
    <p:extLst>
      <p:ext uri="{BB962C8B-B14F-4D97-AF65-F5344CB8AC3E}">
        <p14:creationId xmlns:p14="http://schemas.microsoft.com/office/powerpoint/2010/main" val="18775899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33ED571-1F28-478B-B9A7-A7BDD4F9A584}" type="datetimeFigureOut">
              <a:rPr lang="es-GT" smtClean="0"/>
              <a:t>4/12/2021</a:t>
            </a:fld>
            <a:endParaRPr lang="es-GT"/>
          </a:p>
        </p:txBody>
      </p:sp>
      <p:sp>
        <p:nvSpPr>
          <p:cNvPr id="5" name="Footer Placeholder 4"/>
          <p:cNvSpPr>
            <a:spLocks noGrp="1"/>
          </p:cNvSpPr>
          <p:nvPr>
            <p:ph type="ftr" sz="quarter" idx="11"/>
          </p:nvPr>
        </p:nvSpPr>
        <p:spPr/>
        <p:txBody>
          <a:bodyPr/>
          <a:lstStyle/>
          <a:p>
            <a:endParaRPr lang="es-GT"/>
          </a:p>
        </p:txBody>
      </p:sp>
      <p:sp>
        <p:nvSpPr>
          <p:cNvPr id="6" name="Slide Number Placeholder 5"/>
          <p:cNvSpPr>
            <a:spLocks noGrp="1"/>
          </p:cNvSpPr>
          <p:nvPr>
            <p:ph type="sldNum" sz="quarter" idx="12"/>
          </p:nvPr>
        </p:nvSpPr>
        <p:spPr/>
        <p:txBody>
          <a:bodyPr/>
          <a:lstStyle/>
          <a:p>
            <a:fld id="{20857796-0920-4FF9-8046-7A90211FD587}" type="slidenum">
              <a:rPr lang="es-GT" smtClean="0"/>
              <a:t>‹#›</a:t>
            </a:fld>
            <a:endParaRPr lang="es-GT"/>
          </a:p>
        </p:txBody>
      </p:sp>
    </p:spTree>
    <p:extLst>
      <p:ext uri="{BB962C8B-B14F-4D97-AF65-F5344CB8AC3E}">
        <p14:creationId xmlns:p14="http://schemas.microsoft.com/office/powerpoint/2010/main" val="14818880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33ED571-1F28-478B-B9A7-A7BDD4F9A584}" type="datetimeFigureOut">
              <a:rPr lang="es-GT" smtClean="0"/>
              <a:t>4/12/2021</a:t>
            </a:fld>
            <a:endParaRPr lang="es-GT"/>
          </a:p>
        </p:txBody>
      </p:sp>
      <p:sp>
        <p:nvSpPr>
          <p:cNvPr id="5" name="Footer Placeholder 4"/>
          <p:cNvSpPr>
            <a:spLocks noGrp="1"/>
          </p:cNvSpPr>
          <p:nvPr>
            <p:ph type="ftr" sz="quarter" idx="11"/>
          </p:nvPr>
        </p:nvSpPr>
        <p:spPr/>
        <p:txBody>
          <a:bodyPr/>
          <a:lstStyle/>
          <a:p>
            <a:endParaRPr lang="es-GT"/>
          </a:p>
        </p:txBody>
      </p:sp>
      <p:sp>
        <p:nvSpPr>
          <p:cNvPr id="6" name="Slide Number Placeholder 5"/>
          <p:cNvSpPr>
            <a:spLocks noGrp="1"/>
          </p:cNvSpPr>
          <p:nvPr>
            <p:ph type="sldNum" sz="quarter" idx="12"/>
          </p:nvPr>
        </p:nvSpPr>
        <p:spPr/>
        <p:txBody>
          <a:bodyPr/>
          <a:lstStyle/>
          <a:p>
            <a:fld id="{20857796-0920-4FF9-8046-7A90211FD587}" type="slidenum">
              <a:rPr lang="es-GT" smtClean="0"/>
              <a:t>‹#›</a:t>
            </a:fld>
            <a:endParaRPr lang="es-GT"/>
          </a:p>
        </p:txBody>
      </p:sp>
    </p:spTree>
    <p:extLst>
      <p:ext uri="{BB962C8B-B14F-4D97-AF65-F5344CB8AC3E}">
        <p14:creationId xmlns:p14="http://schemas.microsoft.com/office/powerpoint/2010/main" val="29112479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33ED571-1F28-478B-B9A7-A7BDD4F9A584}" type="datetimeFigureOut">
              <a:rPr lang="es-GT" smtClean="0"/>
              <a:t>4/12/2021</a:t>
            </a:fld>
            <a:endParaRPr lang="es-GT"/>
          </a:p>
        </p:txBody>
      </p:sp>
      <p:sp>
        <p:nvSpPr>
          <p:cNvPr id="5" name="Footer Placeholder 4"/>
          <p:cNvSpPr>
            <a:spLocks noGrp="1"/>
          </p:cNvSpPr>
          <p:nvPr>
            <p:ph type="ftr" sz="quarter" idx="11"/>
          </p:nvPr>
        </p:nvSpPr>
        <p:spPr/>
        <p:txBody>
          <a:bodyPr/>
          <a:lstStyle/>
          <a:p>
            <a:endParaRPr lang="es-GT"/>
          </a:p>
        </p:txBody>
      </p:sp>
      <p:sp>
        <p:nvSpPr>
          <p:cNvPr id="6" name="Slide Number Placeholder 5"/>
          <p:cNvSpPr>
            <a:spLocks noGrp="1"/>
          </p:cNvSpPr>
          <p:nvPr>
            <p:ph type="sldNum" sz="quarter" idx="12"/>
          </p:nvPr>
        </p:nvSpPr>
        <p:spPr/>
        <p:txBody>
          <a:bodyPr/>
          <a:lstStyle/>
          <a:p>
            <a:fld id="{20857796-0920-4FF9-8046-7A90211FD587}" type="slidenum">
              <a:rPr lang="es-GT" smtClean="0"/>
              <a:t>‹#›</a:t>
            </a:fld>
            <a:endParaRPr lang="es-GT"/>
          </a:p>
        </p:txBody>
      </p:sp>
    </p:spTree>
    <p:extLst>
      <p:ext uri="{BB962C8B-B14F-4D97-AF65-F5344CB8AC3E}">
        <p14:creationId xmlns:p14="http://schemas.microsoft.com/office/powerpoint/2010/main" val="34829557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33ED571-1F28-478B-B9A7-A7BDD4F9A584}" type="datetimeFigureOut">
              <a:rPr lang="es-GT" smtClean="0"/>
              <a:t>4/12/2021</a:t>
            </a:fld>
            <a:endParaRPr lang="es-GT"/>
          </a:p>
        </p:txBody>
      </p:sp>
      <p:sp>
        <p:nvSpPr>
          <p:cNvPr id="6" name="Footer Placeholder 5"/>
          <p:cNvSpPr>
            <a:spLocks noGrp="1"/>
          </p:cNvSpPr>
          <p:nvPr>
            <p:ph type="ftr" sz="quarter" idx="11"/>
          </p:nvPr>
        </p:nvSpPr>
        <p:spPr/>
        <p:txBody>
          <a:bodyPr/>
          <a:lstStyle/>
          <a:p>
            <a:endParaRPr lang="es-GT"/>
          </a:p>
        </p:txBody>
      </p:sp>
      <p:sp>
        <p:nvSpPr>
          <p:cNvPr id="7" name="Slide Number Placeholder 6"/>
          <p:cNvSpPr>
            <a:spLocks noGrp="1"/>
          </p:cNvSpPr>
          <p:nvPr>
            <p:ph type="sldNum" sz="quarter" idx="12"/>
          </p:nvPr>
        </p:nvSpPr>
        <p:spPr/>
        <p:txBody>
          <a:bodyPr/>
          <a:lstStyle/>
          <a:p>
            <a:fld id="{20857796-0920-4FF9-8046-7A90211FD587}" type="slidenum">
              <a:rPr lang="es-GT" smtClean="0"/>
              <a:t>‹#›</a:t>
            </a:fld>
            <a:endParaRPr lang="es-GT"/>
          </a:p>
        </p:txBody>
      </p:sp>
    </p:spTree>
    <p:extLst>
      <p:ext uri="{BB962C8B-B14F-4D97-AF65-F5344CB8AC3E}">
        <p14:creationId xmlns:p14="http://schemas.microsoft.com/office/powerpoint/2010/main" val="28826538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33ED571-1F28-478B-B9A7-A7BDD4F9A584}" type="datetimeFigureOut">
              <a:rPr lang="es-GT" smtClean="0"/>
              <a:t>4/12/2021</a:t>
            </a:fld>
            <a:endParaRPr lang="es-GT"/>
          </a:p>
        </p:txBody>
      </p:sp>
      <p:sp>
        <p:nvSpPr>
          <p:cNvPr id="8" name="Footer Placeholder 7"/>
          <p:cNvSpPr>
            <a:spLocks noGrp="1"/>
          </p:cNvSpPr>
          <p:nvPr>
            <p:ph type="ftr" sz="quarter" idx="11"/>
          </p:nvPr>
        </p:nvSpPr>
        <p:spPr/>
        <p:txBody>
          <a:bodyPr/>
          <a:lstStyle/>
          <a:p>
            <a:endParaRPr lang="es-GT"/>
          </a:p>
        </p:txBody>
      </p:sp>
      <p:sp>
        <p:nvSpPr>
          <p:cNvPr id="9" name="Slide Number Placeholder 8"/>
          <p:cNvSpPr>
            <a:spLocks noGrp="1"/>
          </p:cNvSpPr>
          <p:nvPr>
            <p:ph type="sldNum" sz="quarter" idx="12"/>
          </p:nvPr>
        </p:nvSpPr>
        <p:spPr/>
        <p:txBody>
          <a:bodyPr/>
          <a:lstStyle/>
          <a:p>
            <a:fld id="{20857796-0920-4FF9-8046-7A90211FD587}" type="slidenum">
              <a:rPr lang="es-GT" smtClean="0"/>
              <a:t>‹#›</a:t>
            </a:fld>
            <a:endParaRPr lang="es-GT"/>
          </a:p>
        </p:txBody>
      </p:sp>
    </p:spTree>
    <p:extLst>
      <p:ext uri="{BB962C8B-B14F-4D97-AF65-F5344CB8AC3E}">
        <p14:creationId xmlns:p14="http://schemas.microsoft.com/office/powerpoint/2010/main" val="1155237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33ED571-1F28-478B-B9A7-A7BDD4F9A584}" type="datetimeFigureOut">
              <a:rPr lang="es-GT" smtClean="0"/>
              <a:t>4/12/2021</a:t>
            </a:fld>
            <a:endParaRPr lang="es-GT"/>
          </a:p>
        </p:txBody>
      </p:sp>
      <p:sp>
        <p:nvSpPr>
          <p:cNvPr id="4" name="Footer Placeholder 3"/>
          <p:cNvSpPr>
            <a:spLocks noGrp="1"/>
          </p:cNvSpPr>
          <p:nvPr>
            <p:ph type="ftr" sz="quarter" idx="11"/>
          </p:nvPr>
        </p:nvSpPr>
        <p:spPr/>
        <p:txBody>
          <a:bodyPr/>
          <a:lstStyle/>
          <a:p>
            <a:endParaRPr lang="es-GT"/>
          </a:p>
        </p:txBody>
      </p:sp>
      <p:sp>
        <p:nvSpPr>
          <p:cNvPr id="5" name="Slide Number Placeholder 4"/>
          <p:cNvSpPr>
            <a:spLocks noGrp="1"/>
          </p:cNvSpPr>
          <p:nvPr>
            <p:ph type="sldNum" sz="quarter" idx="12"/>
          </p:nvPr>
        </p:nvSpPr>
        <p:spPr/>
        <p:txBody>
          <a:bodyPr/>
          <a:lstStyle/>
          <a:p>
            <a:fld id="{20857796-0920-4FF9-8046-7A90211FD587}" type="slidenum">
              <a:rPr lang="es-GT" smtClean="0"/>
              <a:t>‹#›</a:t>
            </a:fld>
            <a:endParaRPr lang="es-GT"/>
          </a:p>
        </p:txBody>
      </p:sp>
    </p:spTree>
    <p:extLst>
      <p:ext uri="{BB962C8B-B14F-4D97-AF65-F5344CB8AC3E}">
        <p14:creationId xmlns:p14="http://schemas.microsoft.com/office/powerpoint/2010/main" val="37938724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3ED571-1F28-478B-B9A7-A7BDD4F9A584}" type="datetimeFigureOut">
              <a:rPr lang="es-GT" smtClean="0"/>
              <a:t>4/12/2021</a:t>
            </a:fld>
            <a:endParaRPr lang="es-GT"/>
          </a:p>
        </p:txBody>
      </p:sp>
      <p:sp>
        <p:nvSpPr>
          <p:cNvPr id="3" name="Footer Placeholder 2"/>
          <p:cNvSpPr>
            <a:spLocks noGrp="1"/>
          </p:cNvSpPr>
          <p:nvPr>
            <p:ph type="ftr" sz="quarter" idx="11"/>
          </p:nvPr>
        </p:nvSpPr>
        <p:spPr/>
        <p:txBody>
          <a:bodyPr/>
          <a:lstStyle/>
          <a:p>
            <a:endParaRPr lang="es-GT"/>
          </a:p>
        </p:txBody>
      </p:sp>
      <p:sp>
        <p:nvSpPr>
          <p:cNvPr id="4" name="Slide Number Placeholder 3"/>
          <p:cNvSpPr>
            <a:spLocks noGrp="1"/>
          </p:cNvSpPr>
          <p:nvPr>
            <p:ph type="sldNum" sz="quarter" idx="12"/>
          </p:nvPr>
        </p:nvSpPr>
        <p:spPr/>
        <p:txBody>
          <a:bodyPr/>
          <a:lstStyle/>
          <a:p>
            <a:fld id="{20857796-0920-4FF9-8046-7A90211FD587}" type="slidenum">
              <a:rPr lang="es-GT" smtClean="0"/>
              <a:t>‹#›</a:t>
            </a:fld>
            <a:endParaRPr lang="es-GT"/>
          </a:p>
        </p:txBody>
      </p:sp>
    </p:spTree>
    <p:extLst>
      <p:ext uri="{BB962C8B-B14F-4D97-AF65-F5344CB8AC3E}">
        <p14:creationId xmlns:p14="http://schemas.microsoft.com/office/powerpoint/2010/main" val="23059571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33ED571-1F28-478B-B9A7-A7BDD4F9A584}" type="datetimeFigureOut">
              <a:rPr lang="es-GT" smtClean="0"/>
              <a:t>4/12/2021</a:t>
            </a:fld>
            <a:endParaRPr lang="es-GT"/>
          </a:p>
        </p:txBody>
      </p:sp>
      <p:sp>
        <p:nvSpPr>
          <p:cNvPr id="6" name="Footer Placeholder 5"/>
          <p:cNvSpPr>
            <a:spLocks noGrp="1"/>
          </p:cNvSpPr>
          <p:nvPr>
            <p:ph type="ftr" sz="quarter" idx="11"/>
          </p:nvPr>
        </p:nvSpPr>
        <p:spPr/>
        <p:txBody>
          <a:bodyPr/>
          <a:lstStyle/>
          <a:p>
            <a:endParaRPr lang="es-GT"/>
          </a:p>
        </p:txBody>
      </p:sp>
      <p:sp>
        <p:nvSpPr>
          <p:cNvPr id="7" name="Slide Number Placeholder 6"/>
          <p:cNvSpPr>
            <a:spLocks noGrp="1"/>
          </p:cNvSpPr>
          <p:nvPr>
            <p:ph type="sldNum" sz="quarter" idx="12"/>
          </p:nvPr>
        </p:nvSpPr>
        <p:spPr/>
        <p:txBody>
          <a:bodyPr/>
          <a:lstStyle/>
          <a:p>
            <a:fld id="{20857796-0920-4FF9-8046-7A90211FD587}" type="slidenum">
              <a:rPr lang="es-GT" smtClean="0"/>
              <a:t>‹#›</a:t>
            </a:fld>
            <a:endParaRPr lang="es-GT"/>
          </a:p>
        </p:txBody>
      </p:sp>
    </p:spTree>
    <p:extLst>
      <p:ext uri="{BB962C8B-B14F-4D97-AF65-F5344CB8AC3E}">
        <p14:creationId xmlns:p14="http://schemas.microsoft.com/office/powerpoint/2010/main" val="11586331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33ED571-1F28-478B-B9A7-A7BDD4F9A584}" type="datetimeFigureOut">
              <a:rPr lang="es-GT" smtClean="0"/>
              <a:t>4/12/2021</a:t>
            </a:fld>
            <a:endParaRPr lang="es-GT"/>
          </a:p>
        </p:txBody>
      </p:sp>
      <p:sp>
        <p:nvSpPr>
          <p:cNvPr id="6" name="Footer Placeholder 5"/>
          <p:cNvSpPr>
            <a:spLocks noGrp="1"/>
          </p:cNvSpPr>
          <p:nvPr>
            <p:ph type="ftr" sz="quarter" idx="11"/>
          </p:nvPr>
        </p:nvSpPr>
        <p:spPr/>
        <p:txBody>
          <a:bodyPr/>
          <a:lstStyle/>
          <a:p>
            <a:endParaRPr lang="es-GT"/>
          </a:p>
        </p:txBody>
      </p:sp>
      <p:sp>
        <p:nvSpPr>
          <p:cNvPr id="7" name="Slide Number Placeholder 6"/>
          <p:cNvSpPr>
            <a:spLocks noGrp="1"/>
          </p:cNvSpPr>
          <p:nvPr>
            <p:ph type="sldNum" sz="quarter" idx="12"/>
          </p:nvPr>
        </p:nvSpPr>
        <p:spPr/>
        <p:txBody>
          <a:bodyPr/>
          <a:lstStyle/>
          <a:p>
            <a:fld id="{20857796-0920-4FF9-8046-7A90211FD587}" type="slidenum">
              <a:rPr lang="es-GT" smtClean="0"/>
              <a:t>‹#›</a:t>
            </a:fld>
            <a:endParaRPr lang="es-GT"/>
          </a:p>
        </p:txBody>
      </p:sp>
    </p:spTree>
    <p:extLst>
      <p:ext uri="{BB962C8B-B14F-4D97-AF65-F5344CB8AC3E}">
        <p14:creationId xmlns:p14="http://schemas.microsoft.com/office/powerpoint/2010/main" val="31610768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3ED571-1F28-478B-B9A7-A7BDD4F9A584}" type="datetimeFigureOut">
              <a:rPr lang="es-GT" smtClean="0"/>
              <a:t>4/12/2021</a:t>
            </a:fld>
            <a:endParaRPr lang="es-GT"/>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GT"/>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857796-0920-4FF9-8046-7A90211FD587}" type="slidenum">
              <a:rPr lang="es-GT" smtClean="0"/>
              <a:t>‹#›</a:t>
            </a:fld>
            <a:endParaRPr lang="es-GT"/>
          </a:p>
        </p:txBody>
      </p:sp>
    </p:spTree>
    <p:extLst>
      <p:ext uri="{BB962C8B-B14F-4D97-AF65-F5344CB8AC3E}">
        <p14:creationId xmlns:p14="http://schemas.microsoft.com/office/powerpoint/2010/main" val="19021529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EDA676D-FD84-477B-BB11-E40A9F703440}"/>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575091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0FAACAF2-B60B-4BBC-9EC2-E495B1CEED93}"/>
              </a:ext>
            </a:extLst>
          </p:cNvPr>
          <p:cNvGrpSpPr/>
          <p:nvPr/>
        </p:nvGrpSpPr>
        <p:grpSpPr>
          <a:xfrm>
            <a:off x="589506" y="2398207"/>
            <a:ext cx="8232947" cy="887604"/>
            <a:chOff x="589506" y="2398207"/>
            <a:chExt cx="8232947" cy="887604"/>
          </a:xfrm>
        </p:grpSpPr>
        <p:sp>
          <p:nvSpPr>
            <p:cNvPr id="12" name="Rectangle 11">
              <a:extLst>
                <a:ext uri="{FF2B5EF4-FFF2-40B4-BE49-F238E27FC236}">
                  <a16:creationId xmlns:a16="http://schemas.microsoft.com/office/drawing/2014/main" id="{F267F14C-E001-4EFE-B4A3-1FA9A4F5750A}"/>
                </a:ext>
              </a:extLst>
            </p:cNvPr>
            <p:cNvSpPr/>
            <p:nvPr/>
          </p:nvSpPr>
          <p:spPr>
            <a:xfrm>
              <a:off x="6350559" y="2398207"/>
              <a:ext cx="2471894" cy="31149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9D827CF-0D69-4E41-AC67-4A2D4B439B70}"/>
                </a:ext>
              </a:extLst>
            </p:cNvPr>
            <p:cNvSpPr/>
            <p:nvPr/>
          </p:nvSpPr>
          <p:spPr>
            <a:xfrm>
              <a:off x="599554" y="2689610"/>
              <a:ext cx="7429080" cy="31149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C56E904-4B2D-4070-8919-9F6E8B569B21}"/>
                </a:ext>
              </a:extLst>
            </p:cNvPr>
            <p:cNvSpPr/>
            <p:nvPr/>
          </p:nvSpPr>
          <p:spPr>
            <a:xfrm>
              <a:off x="589506" y="2960915"/>
              <a:ext cx="4233704" cy="32489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6D297D13-35A3-48E1-A0AF-164040CE9DC1}"/>
              </a:ext>
            </a:extLst>
          </p:cNvPr>
          <p:cNvGrpSpPr/>
          <p:nvPr/>
        </p:nvGrpSpPr>
        <p:grpSpPr>
          <a:xfrm>
            <a:off x="599554" y="1791957"/>
            <a:ext cx="8142512" cy="911050"/>
            <a:chOff x="599554" y="1791957"/>
            <a:chExt cx="8142512" cy="911050"/>
          </a:xfrm>
        </p:grpSpPr>
        <p:sp>
          <p:nvSpPr>
            <p:cNvPr id="8" name="Rectangle 7">
              <a:extLst>
                <a:ext uri="{FF2B5EF4-FFF2-40B4-BE49-F238E27FC236}">
                  <a16:creationId xmlns:a16="http://schemas.microsoft.com/office/drawing/2014/main" id="{91EAF1B6-98AD-444F-97A8-DA23491A43A8}"/>
                </a:ext>
              </a:extLst>
            </p:cNvPr>
            <p:cNvSpPr/>
            <p:nvPr/>
          </p:nvSpPr>
          <p:spPr>
            <a:xfrm>
              <a:off x="2013021" y="1791957"/>
              <a:ext cx="6729045" cy="31149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56CAF19-3C29-4BE6-A86C-2A9B61F52758}"/>
                </a:ext>
              </a:extLst>
            </p:cNvPr>
            <p:cNvSpPr/>
            <p:nvPr/>
          </p:nvSpPr>
          <p:spPr>
            <a:xfrm>
              <a:off x="607927" y="2085034"/>
              <a:ext cx="8013559" cy="31149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C73DFB1-C174-498E-8693-79588B217887}"/>
                </a:ext>
              </a:extLst>
            </p:cNvPr>
            <p:cNvSpPr/>
            <p:nvPr/>
          </p:nvSpPr>
          <p:spPr>
            <a:xfrm>
              <a:off x="599554" y="2378111"/>
              <a:ext cx="5710811" cy="32489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38899A22-36D9-4D82-B049-241CC99E6A7E}"/>
              </a:ext>
            </a:extLst>
          </p:cNvPr>
          <p:cNvGrpSpPr/>
          <p:nvPr/>
        </p:nvGrpSpPr>
        <p:grpSpPr>
          <a:xfrm>
            <a:off x="586155" y="1195754"/>
            <a:ext cx="8306636" cy="894303"/>
            <a:chOff x="586155" y="1195754"/>
            <a:chExt cx="8306636" cy="894303"/>
          </a:xfrm>
        </p:grpSpPr>
        <p:sp>
          <p:nvSpPr>
            <p:cNvPr id="4" name="Rectangle 3">
              <a:extLst>
                <a:ext uri="{FF2B5EF4-FFF2-40B4-BE49-F238E27FC236}">
                  <a16:creationId xmlns:a16="http://schemas.microsoft.com/office/drawing/2014/main" id="{E9A31203-4783-4DC6-ABA6-B0EE82FBD4FF}"/>
                </a:ext>
              </a:extLst>
            </p:cNvPr>
            <p:cNvSpPr/>
            <p:nvPr/>
          </p:nvSpPr>
          <p:spPr>
            <a:xfrm>
              <a:off x="2301073" y="1195754"/>
              <a:ext cx="6591718" cy="31149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430E373A-6DD1-4A61-8F3C-9F806B5BD23C}"/>
                </a:ext>
              </a:extLst>
            </p:cNvPr>
            <p:cNvSpPr/>
            <p:nvPr/>
          </p:nvSpPr>
          <p:spPr>
            <a:xfrm>
              <a:off x="594528" y="1478783"/>
              <a:ext cx="7223090" cy="31149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6D48DB6-FDCC-43E5-8E32-47C99E2857DB}"/>
                </a:ext>
              </a:extLst>
            </p:cNvPr>
            <p:cNvSpPr/>
            <p:nvPr/>
          </p:nvSpPr>
          <p:spPr>
            <a:xfrm>
              <a:off x="586155" y="1771860"/>
              <a:ext cx="1373274" cy="31819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p:cNvSpPr>
            <a:spLocks noGrp="1"/>
          </p:cNvSpPr>
          <p:nvPr>
            <p:ph idx="1"/>
          </p:nvPr>
        </p:nvSpPr>
        <p:spPr>
          <a:xfrm>
            <a:off x="48127" y="735981"/>
            <a:ext cx="9015863" cy="2670159"/>
          </a:xfrm>
          <a:ln w="28575">
            <a:solidFill>
              <a:schemeClr val="tx1"/>
            </a:solidFill>
          </a:ln>
        </p:spPr>
        <p:txBody>
          <a:bodyPr>
            <a:normAutofit/>
          </a:bodyPr>
          <a:lstStyle/>
          <a:p>
            <a:pPr>
              <a:buFont typeface="Wingdings" panose="05000000000000000000" pitchFamily="2" charset="2"/>
              <a:buChar char="q"/>
            </a:pPr>
            <a:r>
              <a:rPr lang="en-US" sz="2600" dirty="0">
                <a:latin typeface="Rockwell" panose="02060603020205020403" pitchFamily="18" charset="0"/>
              </a:rPr>
              <a:t>Babylon’s Humiliation</a:t>
            </a:r>
          </a:p>
          <a:p>
            <a:pPr marL="457200" lvl="1" indent="0">
              <a:buNone/>
            </a:pPr>
            <a:r>
              <a:rPr lang="en-US" sz="2200" b="1" dirty="0">
                <a:latin typeface="Rockwell" panose="02060603020205020403" pitchFamily="18" charset="0"/>
              </a:rPr>
              <a:t>Isa 47:5-7</a:t>
            </a:r>
            <a:r>
              <a:rPr lang="en-US" sz="2200" dirty="0">
                <a:latin typeface="Rockwell" panose="02060603020205020403" pitchFamily="18" charset="0"/>
              </a:rPr>
              <a:t> – “</a:t>
            </a:r>
            <a:r>
              <a:rPr lang="en-US" sz="2200" b="1" baseline="30000" dirty="0">
                <a:solidFill>
                  <a:srgbClr val="000000"/>
                </a:solidFill>
                <a:effectLst/>
                <a:latin typeface="Rockwell" panose="02060603020205020403" pitchFamily="18" charset="0"/>
              </a:rPr>
              <a:t>5</a:t>
            </a:r>
            <a:r>
              <a:rPr lang="en-US" sz="2200" b="0" dirty="0">
                <a:solidFill>
                  <a:srgbClr val="000000"/>
                </a:solidFill>
                <a:effectLst/>
                <a:latin typeface="Rockwell" panose="02060603020205020403" pitchFamily="18" charset="0"/>
              </a:rPr>
              <a:t>Sit silently, and go into darkness, O daughter of the Chaldeans, for you will no longer be called the queen of kingdoms. </a:t>
            </a:r>
            <a:r>
              <a:rPr lang="en-US" sz="2200" b="1" baseline="30000" dirty="0">
                <a:solidFill>
                  <a:srgbClr val="000000"/>
                </a:solidFill>
                <a:effectLst/>
                <a:latin typeface="Rockwell" panose="02060603020205020403" pitchFamily="18" charset="0"/>
              </a:rPr>
              <a:t>6</a:t>
            </a:r>
            <a:r>
              <a:rPr lang="en-US" sz="2200" b="0" dirty="0">
                <a:solidFill>
                  <a:srgbClr val="000000"/>
                </a:solidFill>
                <a:effectLst/>
                <a:latin typeface="Rockwell" panose="02060603020205020403" pitchFamily="18" charset="0"/>
              </a:rPr>
              <a:t>I was angry with My people, I profaned My heritage</a:t>
            </a:r>
            <a:br>
              <a:rPr lang="en-US" sz="2200" dirty="0">
                <a:latin typeface="Rockwell" panose="02060603020205020403" pitchFamily="18" charset="0"/>
              </a:rPr>
            </a:br>
            <a:r>
              <a:rPr lang="en-US" sz="2200" dirty="0">
                <a:latin typeface="Rockwell" panose="02060603020205020403" pitchFamily="18" charset="0"/>
              </a:rPr>
              <a:t>a</a:t>
            </a:r>
            <a:r>
              <a:rPr lang="en-US" sz="2200" b="0" dirty="0">
                <a:solidFill>
                  <a:srgbClr val="000000"/>
                </a:solidFill>
                <a:effectLst/>
                <a:latin typeface="Rockwell" panose="02060603020205020403" pitchFamily="18" charset="0"/>
              </a:rPr>
              <a:t>nd gave them into your hand. You did not show mercy to them, on the aged you made your yoke very heavy. </a:t>
            </a:r>
            <a:r>
              <a:rPr lang="en-US" sz="2200" b="1" baseline="30000" dirty="0">
                <a:solidFill>
                  <a:srgbClr val="000000"/>
                </a:solidFill>
                <a:effectLst/>
                <a:latin typeface="Rockwell" panose="02060603020205020403" pitchFamily="18" charset="0"/>
              </a:rPr>
              <a:t>7</a:t>
            </a:r>
            <a:r>
              <a:rPr lang="en-US" sz="2200" b="0" dirty="0">
                <a:solidFill>
                  <a:srgbClr val="000000"/>
                </a:solidFill>
                <a:effectLst/>
                <a:latin typeface="Rockwell" panose="02060603020205020403" pitchFamily="18" charset="0"/>
              </a:rPr>
              <a:t>Yet you said, ‘I will be a queen forever.’ These things you did not consider nor remember the outcome of them.</a:t>
            </a:r>
            <a:r>
              <a:rPr lang="en-US" sz="2200" dirty="0">
                <a:latin typeface="Rockwell" panose="02060603020205020403" pitchFamily="18" charset="0"/>
              </a:rPr>
              <a:t>”</a:t>
            </a:r>
          </a:p>
        </p:txBody>
      </p:sp>
      <p:sp>
        <p:nvSpPr>
          <p:cNvPr id="2" name="Title 1"/>
          <p:cNvSpPr>
            <a:spLocks noGrp="1"/>
          </p:cNvSpPr>
          <p:nvPr>
            <p:ph type="title"/>
          </p:nvPr>
        </p:nvSpPr>
        <p:spPr>
          <a:xfrm>
            <a:off x="0" y="1"/>
            <a:ext cx="9144000" cy="780584"/>
          </a:xfrm>
        </p:spPr>
        <p:txBody>
          <a:bodyPr>
            <a:noAutofit/>
          </a:bodyPr>
          <a:lstStyle/>
          <a:p>
            <a:pPr algn="ctr"/>
            <a:r>
              <a:rPr lang="en-US" sz="4600" b="1" u="sng" dirty="0">
                <a:latin typeface="Rockwell" panose="02060603020205020403" pitchFamily="18" charset="0"/>
              </a:rPr>
              <a:t>Judgment of Babylon</a:t>
            </a:r>
            <a:endParaRPr lang="es-GT" sz="4600" b="1" u="sng" dirty="0">
              <a:latin typeface="Rockwell" panose="02060603020205020403" pitchFamily="18" charset="0"/>
            </a:endParaRPr>
          </a:p>
        </p:txBody>
      </p:sp>
      <p:pic>
        <p:nvPicPr>
          <p:cNvPr id="6146" name="Picture 2" descr="Center of Attention (@AttentionCenter) / Twitter">
            <a:extLst>
              <a:ext uri="{FF2B5EF4-FFF2-40B4-BE49-F238E27FC236}">
                <a16:creationId xmlns:a16="http://schemas.microsoft.com/office/drawing/2014/main" id="{D58F72F8-A4D6-43E9-9949-558B1DD241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118" y="3448280"/>
            <a:ext cx="8989763" cy="3409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1732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11"/>
                                        </p:tgtEl>
                                      </p:cBhvr>
                                    </p:animEffect>
                                    <p:set>
                                      <p:cBhvr>
                                        <p:cTn id="15" dur="1" fill="hold">
                                          <p:stCondLst>
                                            <p:cond delay="499"/>
                                          </p:stCondLst>
                                        </p:cTn>
                                        <p:tgtEl>
                                          <p:spTgt spid="11"/>
                                        </p:tgtEl>
                                        <p:attrNameLst>
                                          <p:attrName>style.visibility</p:attrName>
                                        </p:attrNameLst>
                                      </p:cBhvr>
                                      <p:to>
                                        <p:strVal val="hidden"/>
                                      </p:to>
                                    </p:set>
                                  </p:childTnLst>
                                </p:cTn>
                              </p:par>
                              <p:par>
                                <p:cTn id="16" presetID="10"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0F92509E-DDB2-49FB-83BE-C180DB92ABB0}"/>
              </a:ext>
            </a:extLst>
          </p:cNvPr>
          <p:cNvGrpSpPr/>
          <p:nvPr/>
        </p:nvGrpSpPr>
        <p:grpSpPr>
          <a:xfrm>
            <a:off x="583660" y="2075233"/>
            <a:ext cx="8171234" cy="1245141"/>
            <a:chOff x="583660" y="2075233"/>
            <a:chExt cx="8171234" cy="1245141"/>
          </a:xfrm>
        </p:grpSpPr>
        <p:sp>
          <p:nvSpPr>
            <p:cNvPr id="8" name="Rectangle 7">
              <a:extLst>
                <a:ext uri="{FF2B5EF4-FFF2-40B4-BE49-F238E27FC236}">
                  <a16:creationId xmlns:a16="http://schemas.microsoft.com/office/drawing/2014/main" id="{8285CD2C-AB59-4F60-B4FB-E983F9B53A72}"/>
                </a:ext>
              </a:extLst>
            </p:cNvPr>
            <p:cNvSpPr/>
            <p:nvPr/>
          </p:nvSpPr>
          <p:spPr>
            <a:xfrm>
              <a:off x="596629" y="2075233"/>
              <a:ext cx="8158265" cy="31777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7B74155F-6A3B-4A83-92A6-96F6E1006E6B}"/>
                </a:ext>
              </a:extLst>
            </p:cNvPr>
            <p:cNvSpPr/>
            <p:nvPr/>
          </p:nvSpPr>
          <p:spPr>
            <a:xfrm>
              <a:off x="583660" y="2344365"/>
              <a:ext cx="7276290" cy="35992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3A69204-32CE-4D11-B021-5C076D1EA394}"/>
                </a:ext>
              </a:extLst>
            </p:cNvPr>
            <p:cNvSpPr/>
            <p:nvPr/>
          </p:nvSpPr>
          <p:spPr>
            <a:xfrm>
              <a:off x="590144" y="2642680"/>
              <a:ext cx="7688093" cy="35992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695B245-3EE0-4CAC-A5AA-D13A5C78895D}"/>
                </a:ext>
              </a:extLst>
            </p:cNvPr>
            <p:cNvSpPr/>
            <p:nvPr/>
          </p:nvSpPr>
          <p:spPr>
            <a:xfrm>
              <a:off x="596630" y="2960450"/>
              <a:ext cx="2798324" cy="35992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40FA38B4-BAB1-4AAB-9253-DB3F3663A0E1}"/>
              </a:ext>
            </a:extLst>
          </p:cNvPr>
          <p:cNvGrpSpPr/>
          <p:nvPr/>
        </p:nvGrpSpPr>
        <p:grpSpPr>
          <a:xfrm>
            <a:off x="599872" y="1196502"/>
            <a:ext cx="8028562" cy="894945"/>
            <a:chOff x="599872" y="1196502"/>
            <a:chExt cx="8028562" cy="894945"/>
          </a:xfrm>
        </p:grpSpPr>
        <p:sp>
          <p:nvSpPr>
            <p:cNvPr id="4" name="Rectangle 3">
              <a:extLst>
                <a:ext uri="{FF2B5EF4-FFF2-40B4-BE49-F238E27FC236}">
                  <a16:creationId xmlns:a16="http://schemas.microsoft.com/office/drawing/2014/main" id="{273C2529-17E3-4432-B599-4F26E8C99D3B}"/>
                </a:ext>
              </a:extLst>
            </p:cNvPr>
            <p:cNvSpPr/>
            <p:nvPr/>
          </p:nvSpPr>
          <p:spPr>
            <a:xfrm>
              <a:off x="2295728" y="1196502"/>
              <a:ext cx="6332706" cy="31128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85DB66B6-D3E1-46DF-B217-BED3ABEF571F}"/>
                </a:ext>
              </a:extLst>
            </p:cNvPr>
            <p:cNvSpPr/>
            <p:nvPr/>
          </p:nvSpPr>
          <p:spPr>
            <a:xfrm>
              <a:off x="599872" y="1475361"/>
              <a:ext cx="7347625" cy="31128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229537B-5F02-482F-8F9D-DA808EAA234A}"/>
                </a:ext>
              </a:extLst>
            </p:cNvPr>
            <p:cNvSpPr/>
            <p:nvPr/>
          </p:nvSpPr>
          <p:spPr>
            <a:xfrm>
              <a:off x="606357" y="1763948"/>
              <a:ext cx="7953983" cy="32749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p:cNvSpPr>
            <a:spLocks noGrp="1"/>
          </p:cNvSpPr>
          <p:nvPr>
            <p:ph idx="1"/>
          </p:nvPr>
        </p:nvSpPr>
        <p:spPr>
          <a:xfrm>
            <a:off x="48127" y="735981"/>
            <a:ext cx="9015863" cy="2658729"/>
          </a:xfrm>
          <a:ln w="28575">
            <a:solidFill>
              <a:schemeClr val="tx1"/>
            </a:solidFill>
          </a:ln>
        </p:spPr>
        <p:txBody>
          <a:bodyPr>
            <a:normAutofit/>
          </a:bodyPr>
          <a:lstStyle/>
          <a:p>
            <a:pPr>
              <a:buFont typeface="Wingdings" panose="05000000000000000000" pitchFamily="2" charset="2"/>
              <a:buChar char="q"/>
            </a:pPr>
            <a:r>
              <a:rPr lang="en-US" sz="2600" dirty="0">
                <a:latin typeface="Rockwell" panose="02060603020205020403" pitchFamily="18" charset="0"/>
              </a:rPr>
              <a:t>Babylon’s Sin</a:t>
            </a:r>
          </a:p>
          <a:p>
            <a:pPr marL="457200" lvl="1" indent="0">
              <a:buNone/>
            </a:pPr>
            <a:r>
              <a:rPr lang="en-US" sz="2200" b="1" dirty="0">
                <a:latin typeface="Rockwell" panose="02060603020205020403" pitchFamily="18" charset="0"/>
              </a:rPr>
              <a:t>Isa 47:8-9</a:t>
            </a:r>
            <a:r>
              <a:rPr lang="en-US" sz="2200" dirty="0">
                <a:latin typeface="Rockwell" panose="02060603020205020403" pitchFamily="18" charset="0"/>
              </a:rPr>
              <a:t> – “</a:t>
            </a:r>
            <a:r>
              <a:rPr lang="en-US" sz="2200" b="1" i="0" baseline="30000" dirty="0">
                <a:solidFill>
                  <a:srgbClr val="000000"/>
                </a:solidFill>
                <a:effectLst/>
                <a:latin typeface="Rockwell" panose="02060603020205020403" pitchFamily="18" charset="0"/>
              </a:rPr>
              <a:t>8</a:t>
            </a:r>
            <a:r>
              <a:rPr lang="en-US" sz="2200" b="0" i="0" dirty="0">
                <a:solidFill>
                  <a:srgbClr val="000000"/>
                </a:solidFill>
                <a:effectLst/>
                <a:latin typeface="Rockwell" panose="02060603020205020403" pitchFamily="18" charset="0"/>
              </a:rPr>
              <a:t>Now, then, hear this, you sensual one, who dwells securely, who says in your heart, ‘I am, and there is no one besides me. I will not sit as a widow, nor know loss of children.’</a:t>
            </a:r>
            <a:br>
              <a:rPr lang="en-US" sz="2200" dirty="0">
                <a:latin typeface="Rockwell" panose="02060603020205020403" pitchFamily="18" charset="0"/>
              </a:rPr>
            </a:br>
            <a:r>
              <a:rPr lang="en-US" sz="2200" b="1" i="0" baseline="30000" dirty="0">
                <a:solidFill>
                  <a:srgbClr val="000000"/>
                </a:solidFill>
                <a:effectLst/>
                <a:latin typeface="Rockwell" panose="02060603020205020403" pitchFamily="18" charset="0"/>
              </a:rPr>
              <a:t>9</a:t>
            </a:r>
            <a:r>
              <a:rPr lang="en-US" sz="2200" b="0" i="0" dirty="0">
                <a:solidFill>
                  <a:srgbClr val="000000"/>
                </a:solidFill>
                <a:effectLst/>
                <a:latin typeface="Rockwell" panose="02060603020205020403" pitchFamily="18" charset="0"/>
              </a:rPr>
              <a:t>But these two things will come on you suddenly in one day: loss of children and widowhood. They will come on you in full measure in spite of your many sorceries, in spite of the great power of your spells.</a:t>
            </a:r>
            <a:r>
              <a:rPr lang="en-US" sz="2200" dirty="0">
                <a:latin typeface="Rockwell" panose="02060603020205020403" pitchFamily="18" charset="0"/>
              </a:rPr>
              <a:t>”</a:t>
            </a:r>
          </a:p>
        </p:txBody>
      </p:sp>
      <p:sp>
        <p:nvSpPr>
          <p:cNvPr id="2" name="Title 1"/>
          <p:cNvSpPr>
            <a:spLocks noGrp="1"/>
          </p:cNvSpPr>
          <p:nvPr>
            <p:ph type="title"/>
          </p:nvPr>
        </p:nvSpPr>
        <p:spPr>
          <a:xfrm>
            <a:off x="0" y="1"/>
            <a:ext cx="9144000" cy="780584"/>
          </a:xfrm>
        </p:spPr>
        <p:txBody>
          <a:bodyPr>
            <a:noAutofit/>
          </a:bodyPr>
          <a:lstStyle/>
          <a:p>
            <a:pPr algn="ctr"/>
            <a:r>
              <a:rPr lang="en-US" sz="4600" b="1" u="sng" dirty="0">
                <a:latin typeface="Rockwell" panose="02060603020205020403" pitchFamily="18" charset="0"/>
              </a:rPr>
              <a:t>Judgment of Babylon</a:t>
            </a:r>
            <a:endParaRPr lang="es-GT" sz="4600" b="1" u="sng" dirty="0">
              <a:latin typeface="Rockwell" panose="02060603020205020403" pitchFamily="18" charset="0"/>
            </a:endParaRPr>
          </a:p>
        </p:txBody>
      </p:sp>
      <p:pic>
        <p:nvPicPr>
          <p:cNvPr id="7170" name="Picture 2" descr="Pin on ISAIAH">
            <a:extLst>
              <a:ext uri="{FF2B5EF4-FFF2-40B4-BE49-F238E27FC236}">
                <a16:creationId xmlns:a16="http://schemas.microsoft.com/office/drawing/2014/main" id="{8D00C771-F52F-4C1D-B1CB-F74BC159C8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736" y="3449782"/>
            <a:ext cx="4395355" cy="3408218"/>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Isaiah 13:16 Their children also shall be dashed to pieces before their  eyes; their houses shall be spoiled, and their wives ravished.">
            <a:extLst>
              <a:ext uri="{FF2B5EF4-FFF2-40B4-BE49-F238E27FC236}">
                <a16:creationId xmlns:a16="http://schemas.microsoft.com/office/drawing/2014/main" id="{7EFB1C5C-D4C4-437E-9D08-E0B9C8EFB30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78481" y="3460173"/>
            <a:ext cx="4582392" cy="33978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6471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7170"/>
                                        </p:tgtEl>
                                        <p:attrNameLst>
                                          <p:attrName>style.visibility</p:attrName>
                                        </p:attrNameLst>
                                      </p:cBhvr>
                                      <p:to>
                                        <p:strVal val="visible"/>
                                      </p:to>
                                    </p:set>
                                    <p:animEffect transition="in" filter="fade">
                                      <p:cBhvr>
                                        <p:cTn id="10" dur="500"/>
                                        <p:tgtEl>
                                          <p:spTgt spid="717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7"/>
                                        </p:tgtEl>
                                      </p:cBhvr>
                                    </p:animEffect>
                                    <p:set>
                                      <p:cBhvr>
                                        <p:cTn id="15" dur="1" fill="hold">
                                          <p:stCondLst>
                                            <p:cond delay="499"/>
                                          </p:stCondLst>
                                        </p:cTn>
                                        <p:tgtEl>
                                          <p:spTgt spid="7"/>
                                        </p:tgtEl>
                                        <p:attrNameLst>
                                          <p:attrName>style.visibility</p:attrName>
                                        </p:attrNameLst>
                                      </p:cBhvr>
                                      <p:to>
                                        <p:strVal val="hidden"/>
                                      </p:to>
                                    </p:set>
                                  </p:childTnLst>
                                </p:cTn>
                              </p:par>
                              <p:par>
                                <p:cTn id="16" presetID="10" presetClass="entr" presetSubtype="0"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par>
                                <p:cTn id="19" presetID="10" presetClass="entr" presetSubtype="0" fill="hold" nodeType="withEffect">
                                  <p:stCondLst>
                                    <p:cond delay="0"/>
                                  </p:stCondLst>
                                  <p:childTnLst>
                                    <p:set>
                                      <p:cBhvr>
                                        <p:cTn id="20" dur="1" fill="hold">
                                          <p:stCondLst>
                                            <p:cond delay="0"/>
                                          </p:stCondLst>
                                        </p:cTn>
                                        <p:tgtEl>
                                          <p:spTgt spid="7172"/>
                                        </p:tgtEl>
                                        <p:attrNameLst>
                                          <p:attrName>style.visibility</p:attrName>
                                        </p:attrNameLst>
                                      </p:cBhvr>
                                      <p:to>
                                        <p:strVal val="visible"/>
                                      </p:to>
                                    </p:set>
                                    <p:animEffect transition="in" filter="fade">
                                      <p:cBhvr>
                                        <p:cTn id="21" dur="500"/>
                                        <p:tgtEl>
                                          <p:spTgt spid="7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A27FB10A-242E-4FE9-8AF0-A2BF7A2CB136}"/>
              </a:ext>
            </a:extLst>
          </p:cNvPr>
          <p:cNvGrpSpPr/>
          <p:nvPr/>
        </p:nvGrpSpPr>
        <p:grpSpPr>
          <a:xfrm>
            <a:off x="583659" y="2101173"/>
            <a:ext cx="8142053" cy="1209473"/>
            <a:chOff x="583659" y="2101173"/>
            <a:chExt cx="8142053" cy="1209473"/>
          </a:xfrm>
        </p:grpSpPr>
        <p:sp>
          <p:nvSpPr>
            <p:cNvPr id="9" name="Rectangle 8">
              <a:extLst>
                <a:ext uri="{FF2B5EF4-FFF2-40B4-BE49-F238E27FC236}">
                  <a16:creationId xmlns:a16="http://schemas.microsoft.com/office/drawing/2014/main" id="{DE304221-1915-4BDC-A35B-02D363233BF6}"/>
                </a:ext>
              </a:extLst>
            </p:cNvPr>
            <p:cNvSpPr/>
            <p:nvPr/>
          </p:nvSpPr>
          <p:spPr>
            <a:xfrm>
              <a:off x="2801566" y="2101173"/>
              <a:ext cx="5739320" cy="33398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F79ACDD-6C31-416C-9F55-C39506B7E2F9}"/>
                </a:ext>
              </a:extLst>
            </p:cNvPr>
            <p:cNvSpPr/>
            <p:nvPr/>
          </p:nvSpPr>
          <p:spPr>
            <a:xfrm>
              <a:off x="583659" y="2402731"/>
              <a:ext cx="8103141" cy="33398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DFB5A7B-E9E9-4F59-AF23-41412618BAE8}"/>
                </a:ext>
              </a:extLst>
            </p:cNvPr>
            <p:cNvSpPr/>
            <p:nvPr/>
          </p:nvSpPr>
          <p:spPr>
            <a:xfrm>
              <a:off x="583660" y="2675105"/>
              <a:ext cx="8142052" cy="33398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F52AEAF-0955-4F07-BDDC-14C3D7A7E795}"/>
                </a:ext>
              </a:extLst>
            </p:cNvPr>
            <p:cNvSpPr/>
            <p:nvPr/>
          </p:nvSpPr>
          <p:spPr>
            <a:xfrm>
              <a:off x="583659" y="2976663"/>
              <a:ext cx="3589507" cy="33398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214F2920-7413-4FDD-A034-59DF6D41F9BB}"/>
              </a:ext>
            </a:extLst>
          </p:cNvPr>
          <p:cNvGrpSpPr/>
          <p:nvPr/>
        </p:nvGrpSpPr>
        <p:grpSpPr>
          <a:xfrm>
            <a:off x="577174" y="1186774"/>
            <a:ext cx="8381999" cy="1228927"/>
            <a:chOff x="577174" y="1186774"/>
            <a:chExt cx="8381999" cy="1228927"/>
          </a:xfrm>
        </p:grpSpPr>
        <p:sp>
          <p:nvSpPr>
            <p:cNvPr id="4" name="Rectangle 3">
              <a:extLst>
                <a:ext uri="{FF2B5EF4-FFF2-40B4-BE49-F238E27FC236}">
                  <a16:creationId xmlns:a16="http://schemas.microsoft.com/office/drawing/2014/main" id="{81817F30-BD5B-4844-A26B-503F044D8B9E}"/>
                </a:ext>
              </a:extLst>
            </p:cNvPr>
            <p:cNvSpPr/>
            <p:nvPr/>
          </p:nvSpPr>
          <p:spPr>
            <a:xfrm>
              <a:off x="2616740" y="1186774"/>
              <a:ext cx="6332707" cy="31128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0C00DDD1-4996-4AED-BBCC-242FE09C00B4}"/>
                </a:ext>
              </a:extLst>
            </p:cNvPr>
            <p:cNvSpPr/>
            <p:nvPr/>
          </p:nvSpPr>
          <p:spPr>
            <a:xfrm>
              <a:off x="590145" y="1465633"/>
              <a:ext cx="7483812" cy="33398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BCB6447E-8E26-434D-A9E2-93735C2A2F21}"/>
                </a:ext>
              </a:extLst>
            </p:cNvPr>
            <p:cNvSpPr/>
            <p:nvPr/>
          </p:nvSpPr>
          <p:spPr>
            <a:xfrm>
              <a:off x="577174" y="1763948"/>
              <a:ext cx="8381999" cy="33398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22D4ACC2-722E-40FA-A890-AFB0E9CA1D40}"/>
                </a:ext>
              </a:extLst>
            </p:cNvPr>
            <p:cNvSpPr/>
            <p:nvPr/>
          </p:nvSpPr>
          <p:spPr>
            <a:xfrm>
              <a:off x="593387" y="2081718"/>
              <a:ext cx="2149813" cy="33398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p:cNvSpPr>
            <a:spLocks noGrp="1"/>
          </p:cNvSpPr>
          <p:nvPr>
            <p:ph idx="1"/>
          </p:nvPr>
        </p:nvSpPr>
        <p:spPr>
          <a:xfrm>
            <a:off x="48127" y="735981"/>
            <a:ext cx="9015863" cy="2647299"/>
          </a:xfrm>
          <a:ln w="28575">
            <a:solidFill>
              <a:schemeClr val="tx1"/>
            </a:solidFill>
          </a:ln>
        </p:spPr>
        <p:txBody>
          <a:bodyPr>
            <a:normAutofit/>
          </a:bodyPr>
          <a:lstStyle/>
          <a:p>
            <a:pPr>
              <a:buFont typeface="Wingdings" panose="05000000000000000000" pitchFamily="2" charset="2"/>
              <a:buChar char="q"/>
            </a:pPr>
            <a:r>
              <a:rPr lang="en-US" sz="2600" dirty="0">
                <a:latin typeface="Rockwell" panose="02060603020205020403" pitchFamily="18" charset="0"/>
              </a:rPr>
              <a:t>Babylon’s Sin</a:t>
            </a:r>
          </a:p>
          <a:p>
            <a:pPr marL="457200" lvl="1" indent="0">
              <a:buNone/>
            </a:pPr>
            <a:r>
              <a:rPr lang="en-US" sz="2200" b="1" dirty="0">
                <a:latin typeface="Rockwell" panose="02060603020205020403" pitchFamily="18" charset="0"/>
              </a:rPr>
              <a:t>Isa 47:10-11</a:t>
            </a:r>
            <a:r>
              <a:rPr lang="en-US" sz="2200" dirty="0">
                <a:latin typeface="Rockwell" panose="02060603020205020403" pitchFamily="18" charset="0"/>
              </a:rPr>
              <a:t> – “</a:t>
            </a:r>
            <a:r>
              <a:rPr lang="en-US" sz="2200" b="1" i="0" baseline="30000" dirty="0">
                <a:solidFill>
                  <a:srgbClr val="000000"/>
                </a:solidFill>
                <a:effectLst/>
                <a:latin typeface="Rockwell" panose="02060603020205020403" pitchFamily="18" charset="0"/>
              </a:rPr>
              <a:t>10</a:t>
            </a:r>
            <a:r>
              <a:rPr lang="en-US" sz="2200" b="0" i="0" dirty="0">
                <a:solidFill>
                  <a:srgbClr val="000000"/>
                </a:solidFill>
                <a:effectLst/>
                <a:latin typeface="Rockwell" panose="02060603020205020403" pitchFamily="18" charset="0"/>
              </a:rPr>
              <a:t>You felt secure in your wickedness and said, ‘No one sees me,’ your wisdom and your knowledge, they have deluded you; for you have said in your heart, ‘I am, and there is no one besides me.’ </a:t>
            </a:r>
            <a:r>
              <a:rPr lang="en-US" sz="2200" b="1" i="0" baseline="30000" dirty="0">
                <a:solidFill>
                  <a:srgbClr val="000000"/>
                </a:solidFill>
                <a:effectLst/>
                <a:latin typeface="Rockwell" panose="02060603020205020403" pitchFamily="18" charset="0"/>
              </a:rPr>
              <a:t>11</a:t>
            </a:r>
            <a:r>
              <a:rPr lang="en-US" sz="2200" b="0" i="0" dirty="0">
                <a:solidFill>
                  <a:srgbClr val="000000"/>
                </a:solidFill>
                <a:effectLst/>
                <a:latin typeface="Rockwell" panose="02060603020205020403" pitchFamily="18" charset="0"/>
              </a:rPr>
              <a:t>But evil will come on you which you will not know how to charm away; and disaster will fall on you for which you cannot atone; and destruction about which you do not know will come on you suddenly.</a:t>
            </a:r>
            <a:r>
              <a:rPr lang="en-US" sz="2200" dirty="0">
                <a:latin typeface="Rockwell" panose="02060603020205020403" pitchFamily="18" charset="0"/>
              </a:rPr>
              <a:t>”</a:t>
            </a:r>
          </a:p>
        </p:txBody>
      </p:sp>
      <p:sp>
        <p:nvSpPr>
          <p:cNvPr id="2" name="Title 1"/>
          <p:cNvSpPr>
            <a:spLocks noGrp="1"/>
          </p:cNvSpPr>
          <p:nvPr>
            <p:ph type="title"/>
          </p:nvPr>
        </p:nvSpPr>
        <p:spPr>
          <a:xfrm>
            <a:off x="0" y="1"/>
            <a:ext cx="9144000" cy="780584"/>
          </a:xfrm>
        </p:spPr>
        <p:txBody>
          <a:bodyPr>
            <a:noAutofit/>
          </a:bodyPr>
          <a:lstStyle/>
          <a:p>
            <a:pPr algn="ctr"/>
            <a:r>
              <a:rPr lang="en-US" sz="4600" b="1" u="sng" dirty="0">
                <a:latin typeface="Rockwell" panose="02060603020205020403" pitchFamily="18" charset="0"/>
              </a:rPr>
              <a:t>Judgment of Babylon</a:t>
            </a:r>
            <a:endParaRPr lang="es-GT" sz="4600" b="1" u="sng" dirty="0">
              <a:latin typeface="Rockwell" panose="02060603020205020403" pitchFamily="18" charset="0"/>
            </a:endParaRPr>
          </a:p>
        </p:txBody>
      </p:sp>
      <p:pic>
        <p:nvPicPr>
          <p:cNvPr id="8194" name="Picture 2" descr="Romans 1:28 And just as they did not see fit to acknowledge God any longer,  God gave them over to a depraved mind, to do those things which are not  proper,">
            <a:extLst>
              <a:ext uri="{FF2B5EF4-FFF2-40B4-BE49-F238E27FC236}">
                <a16:creationId xmlns:a16="http://schemas.microsoft.com/office/drawing/2014/main" id="{409CDA09-E655-405D-8EF4-13ACFABDBEF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6128"/>
          <a:stretch/>
        </p:blipFill>
        <p:spPr bwMode="auto">
          <a:xfrm>
            <a:off x="71919" y="3421294"/>
            <a:ext cx="4510355" cy="3436706"/>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1 Thessalonians 5:3 For when they shall say, Peace and safety; then sudden  destruction comes on them, as travail on a woman with child; and they shall  not escape.">
            <a:extLst>
              <a:ext uri="{FF2B5EF4-FFF2-40B4-BE49-F238E27FC236}">
                <a16:creationId xmlns:a16="http://schemas.microsoft.com/office/drawing/2014/main" id="{10751C15-7BEF-43B8-AAC1-76F55B169E3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95116" y="3421294"/>
            <a:ext cx="4476965" cy="34367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9067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8194"/>
                                        </p:tgtEl>
                                        <p:attrNameLst>
                                          <p:attrName>style.visibility</p:attrName>
                                        </p:attrNameLst>
                                      </p:cBhvr>
                                      <p:to>
                                        <p:strVal val="visible"/>
                                      </p:to>
                                    </p:set>
                                    <p:animEffect transition="in" filter="fade">
                                      <p:cBhvr>
                                        <p:cTn id="10" dur="500"/>
                                        <p:tgtEl>
                                          <p:spTgt spid="819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8"/>
                                        </p:tgtEl>
                                      </p:cBhvr>
                                    </p:animEffect>
                                    <p:set>
                                      <p:cBhvr>
                                        <p:cTn id="15" dur="1" fill="hold">
                                          <p:stCondLst>
                                            <p:cond delay="499"/>
                                          </p:stCondLst>
                                        </p:cTn>
                                        <p:tgtEl>
                                          <p:spTgt spid="8"/>
                                        </p:tgtEl>
                                        <p:attrNameLst>
                                          <p:attrName>style.visibility</p:attrName>
                                        </p:attrNameLst>
                                      </p:cBhvr>
                                      <p:to>
                                        <p:strVal val="hidden"/>
                                      </p:to>
                                    </p:set>
                                  </p:childTnLst>
                                </p:cTn>
                              </p:par>
                              <p:par>
                                <p:cTn id="16" presetID="10" presetClass="entr" presetSubtype="0"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par>
                                <p:cTn id="19" presetID="10" presetClass="entr" presetSubtype="0" fill="hold" nodeType="withEffect">
                                  <p:stCondLst>
                                    <p:cond delay="0"/>
                                  </p:stCondLst>
                                  <p:childTnLst>
                                    <p:set>
                                      <p:cBhvr>
                                        <p:cTn id="20" dur="1" fill="hold">
                                          <p:stCondLst>
                                            <p:cond delay="0"/>
                                          </p:stCondLst>
                                        </p:cTn>
                                        <p:tgtEl>
                                          <p:spTgt spid="8196"/>
                                        </p:tgtEl>
                                        <p:attrNameLst>
                                          <p:attrName>style.visibility</p:attrName>
                                        </p:attrNameLst>
                                      </p:cBhvr>
                                      <p:to>
                                        <p:strVal val="visible"/>
                                      </p:to>
                                    </p:set>
                                    <p:animEffect transition="in" filter="fade">
                                      <p:cBhvr>
                                        <p:cTn id="21" dur="500"/>
                                        <p:tgtEl>
                                          <p:spTgt spid="8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4F9A590D-1582-477A-AEC3-5CF8691E8569}"/>
              </a:ext>
            </a:extLst>
          </p:cNvPr>
          <p:cNvGrpSpPr/>
          <p:nvPr/>
        </p:nvGrpSpPr>
        <p:grpSpPr>
          <a:xfrm>
            <a:off x="584478" y="3920532"/>
            <a:ext cx="5344048" cy="2721429"/>
            <a:chOff x="584478" y="3920532"/>
            <a:chExt cx="5344048" cy="2721429"/>
          </a:xfrm>
        </p:grpSpPr>
        <p:sp>
          <p:nvSpPr>
            <p:cNvPr id="24" name="Rectangle 23">
              <a:extLst>
                <a:ext uri="{FF2B5EF4-FFF2-40B4-BE49-F238E27FC236}">
                  <a16:creationId xmlns:a16="http://schemas.microsoft.com/office/drawing/2014/main" id="{7C390D27-7303-4D12-990E-71D05B2C9C05}"/>
                </a:ext>
              </a:extLst>
            </p:cNvPr>
            <p:cNvSpPr/>
            <p:nvPr/>
          </p:nvSpPr>
          <p:spPr>
            <a:xfrm>
              <a:off x="604575" y="5407689"/>
              <a:ext cx="5323951" cy="31987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D355D0B2-FCEB-4BEA-A2C2-371992555475}"/>
                </a:ext>
              </a:extLst>
            </p:cNvPr>
            <p:cNvSpPr/>
            <p:nvPr/>
          </p:nvSpPr>
          <p:spPr>
            <a:xfrm>
              <a:off x="584480" y="5709138"/>
              <a:ext cx="4952162" cy="35001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151767DE-DA74-4E4D-BC09-444B036635BD}"/>
                </a:ext>
              </a:extLst>
            </p:cNvPr>
            <p:cNvSpPr/>
            <p:nvPr/>
          </p:nvSpPr>
          <p:spPr>
            <a:xfrm>
              <a:off x="594527" y="6030686"/>
              <a:ext cx="5193323" cy="31987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02E3B2DD-77ED-4B1D-A920-F0FC1637A690}"/>
                </a:ext>
              </a:extLst>
            </p:cNvPr>
            <p:cNvSpPr/>
            <p:nvPr/>
          </p:nvSpPr>
          <p:spPr>
            <a:xfrm>
              <a:off x="604575" y="6322088"/>
              <a:ext cx="5323951" cy="31987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AFA7DA51-FF76-4999-A2C1-B05AE038B352}"/>
                </a:ext>
              </a:extLst>
            </p:cNvPr>
            <p:cNvSpPr/>
            <p:nvPr/>
          </p:nvSpPr>
          <p:spPr>
            <a:xfrm>
              <a:off x="3237245" y="3920532"/>
              <a:ext cx="2430025" cy="31987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FD68764-DC65-4043-A723-0D951925BD23}"/>
                </a:ext>
              </a:extLst>
            </p:cNvPr>
            <p:cNvSpPr/>
            <p:nvPr/>
          </p:nvSpPr>
          <p:spPr>
            <a:xfrm>
              <a:off x="604576" y="4211934"/>
              <a:ext cx="4791389" cy="31987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95D8C105-D593-4376-A789-DE9B2807AE0A}"/>
                </a:ext>
              </a:extLst>
            </p:cNvPr>
            <p:cNvSpPr/>
            <p:nvPr/>
          </p:nvSpPr>
          <p:spPr>
            <a:xfrm>
              <a:off x="594528" y="4513385"/>
              <a:ext cx="5112936" cy="31987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C079EB26-258E-4BF7-8269-ECCEAF9AD10A}"/>
                </a:ext>
              </a:extLst>
            </p:cNvPr>
            <p:cNvSpPr/>
            <p:nvPr/>
          </p:nvSpPr>
          <p:spPr>
            <a:xfrm>
              <a:off x="594528" y="4814835"/>
              <a:ext cx="5153129" cy="31987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7CFFC578-03DC-4EEC-AF1C-427DBA329E3D}"/>
                </a:ext>
              </a:extLst>
            </p:cNvPr>
            <p:cNvSpPr/>
            <p:nvPr/>
          </p:nvSpPr>
          <p:spPr>
            <a:xfrm>
              <a:off x="584478" y="5106238"/>
              <a:ext cx="4927321" cy="31987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D3855212-5144-4AF5-867A-8ADD18366CB3}"/>
              </a:ext>
            </a:extLst>
          </p:cNvPr>
          <p:cNvGrpSpPr/>
          <p:nvPr/>
        </p:nvGrpSpPr>
        <p:grpSpPr>
          <a:xfrm>
            <a:off x="582805" y="1205802"/>
            <a:ext cx="5375868" cy="3024555"/>
            <a:chOff x="582805" y="1205802"/>
            <a:chExt cx="5375868" cy="3024555"/>
          </a:xfrm>
        </p:grpSpPr>
        <p:sp>
          <p:nvSpPr>
            <p:cNvPr id="11" name="Rectangle 10">
              <a:extLst>
                <a:ext uri="{FF2B5EF4-FFF2-40B4-BE49-F238E27FC236}">
                  <a16:creationId xmlns:a16="http://schemas.microsoft.com/office/drawing/2014/main" id="{C6411920-7463-47E8-B8C8-7B493EADCCB3}"/>
                </a:ext>
              </a:extLst>
            </p:cNvPr>
            <p:cNvSpPr/>
            <p:nvPr/>
          </p:nvSpPr>
          <p:spPr>
            <a:xfrm>
              <a:off x="607926" y="2718079"/>
              <a:ext cx="5200022" cy="31987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FC16740-75F1-4E5E-8E06-380D6F1213EC}"/>
                </a:ext>
              </a:extLst>
            </p:cNvPr>
            <p:cNvSpPr/>
            <p:nvPr/>
          </p:nvSpPr>
          <p:spPr>
            <a:xfrm>
              <a:off x="589504" y="3001107"/>
              <a:ext cx="5238540" cy="31987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FE433A4-B232-4FA2-9479-2B90448A96AF}"/>
                </a:ext>
              </a:extLst>
            </p:cNvPr>
            <p:cNvSpPr/>
            <p:nvPr/>
          </p:nvSpPr>
          <p:spPr>
            <a:xfrm>
              <a:off x="591179" y="3304233"/>
              <a:ext cx="5367494" cy="31987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900099CF-C266-4675-9905-81CAF54C97C9}"/>
                </a:ext>
              </a:extLst>
            </p:cNvPr>
            <p:cNvSpPr/>
            <p:nvPr/>
          </p:nvSpPr>
          <p:spPr>
            <a:xfrm>
              <a:off x="582805" y="3597310"/>
              <a:ext cx="5164852" cy="31987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78F45ACC-0491-454A-BC4D-C852F734D18C}"/>
                </a:ext>
              </a:extLst>
            </p:cNvPr>
            <p:cNvSpPr/>
            <p:nvPr/>
          </p:nvSpPr>
          <p:spPr>
            <a:xfrm>
              <a:off x="594528" y="3910484"/>
              <a:ext cx="2590799" cy="31987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1763985C-69BA-4AC8-BC4F-68C460962188}"/>
                </a:ext>
              </a:extLst>
            </p:cNvPr>
            <p:cNvSpPr/>
            <p:nvPr/>
          </p:nvSpPr>
          <p:spPr>
            <a:xfrm>
              <a:off x="2622620" y="1205802"/>
              <a:ext cx="2994409" cy="31149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7D646836-1CBA-4568-A420-861C318E3D69}"/>
                </a:ext>
              </a:extLst>
            </p:cNvPr>
            <p:cNvSpPr/>
            <p:nvPr/>
          </p:nvSpPr>
          <p:spPr>
            <a:xfrm>
              <a:off x="594528" y="1478782"/>
              <a:ext cx="4911969" cy="31987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F77AB7BF-0883-47D1-BE93-C1B1C5964D16}"/>
                </a:ext>
              </a:extLst>
            </p:cNvPr>
            <p:cNvSpPr/>
            <p:nvPr/>
          </p:nvSpPr>
          <p:spPr>
            <a:xfrm>
              <a:off x="596202" y="1791956"/>
              <a:ext cx="5201697" cy="31987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DB2672DD-D483-405D-8572-5122A7460856}"/>
                </a:ext>
              </a:extLst>
            </p:cNvPr>
            <p:cNvSpPr/>
            <p:nvPr/>
          </p:nvSpPr>
          <p:spPr>
            <a:xfrm>
              <a:off x="597877" y="2095081"/>
              <a:ext cx="4325816" cy="31987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82248C21-099C-4731-AC5A-445F63E98994}"/>
                </a:ext>
              </a:extLst>
            </p:cNvPr>
            <p:cNvSpPr/>
            <p:nvPr/>
          </p:nvSpPr>
          <p:spPr>
            <a:xfrm>
              <a:off x="607926" y="2396532"/>
              <a:ext cx="5107074" cy="31987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a:xfrm>
            <a:off x="0" y="1"/>
            <a:ext cx="9144000" cy="780584"/>
          </a:xfrm>
        </p:spPr>
        <p:txBody>
          <a:bodyPr>
            <a:noAutofit/>
          </a:bodyPr>
          <a:lstStyle/>
          <a:p>
            <a:pPr algn="ctr"/>
            <a:r>
              <a:rPr lang="en-US" sz="4600" b="1" u="sng" dirty="0">
                <a:latin typeface="Rockwell" panose="02060603020205020403" pitchFamily="18" charset="0"/>
              </a:rPr>
              <a:t>Judgment of Babylon</a:t>
            </a:r>
            <a:endParaRPr lang="es-GT" sz="4600" b="1" u="sng" dirty="0">
              <a:latin typeface="Rockwell" panose="02060603020205020403" pitchFamily="18" charset="0"/>
            </a:endParaRPr>
          </a:p>
        </p:txBody>
      </p:sp>
      <p:pic>
        <p:nvPicPr>
          <p:cNvPr id="9218" name="Picture 2" descr="Babylonian Astrology: How Mesopotamian Priests Influenced Your Horoscope |  Ancient Origins">
            <a:extLst>
              <a:ext uri="{FF2B5EF4-FFF2-40B4-BE49-F238E27FC236}">
                <a16:creationId xmlns:a16="http://schemas.microsoft.com/office/drawing/2014/main" id="{52CC5485-2E73-43F0-9FC3-00D6B40FD9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08701" y="736600"/>
            <a:ext cx="3035300" cy="3086100"/>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What Does John 10:12 Mean?">
            <a:extLst>
              <a:ext uri="{FF2B5EF4-FFF2-40B4-BE49-F238E27FC236}">
                <a16:creationId xmlns:a16="http://schemas.microsoft.com/office/drawing/2014/main" id="{7A4A480B-5B83-4743-8936-59ACF78B730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5825"/>
          <a:stretch/>
        </p:blipFill>
        <p:spPr bwMode="auto">
          <a:xfrm>
            <a:off x="6121400" y="3824552"/>
            <a:ext cx="3022600" cy="2931847"/>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48127" y="735981"/>
            <a:ext cx="6009773" cy="6042009"/>
          </a:xfrm>
          <a:ln w="28575">
            <a:solidFill>
              <a:schemeClr val="tx1"/>
            </a:solidFill>
          </a:ln>
        </p:spPr>
        <p:txBody>
          <a:bodyPr>
            <a:normAutofit/>
          </a:bodyPr>
          <a:lstStyle/>
          <a:p>
            <a:pPr>
              <a:buFont typeface="Wingdings" panose="05000000000000000000" pitchFamily="2" charset="2"/>
              <a:buChar char="q"/>
            </a:pPr>
            <a:r>
              <a:rPr lang="en-US" sz="2600" dirty="0">
                <a:latin typeface="Rockwell" panose="02060603020205020403" pitchFamily="18" charset="0"/>
              </a:rPr>
              <a:t>Babylon’s Useless Religion</a:t>
            </a:r>
          </a:p>
          <a:p>
            <a:pPr marL="457200" lvl="1" indent="0">
              <a:buNone/>
            </a:pPr>
            <a:r>
              <a:rPr lang="en-US" sz="2200" b="1" dirty="0">
                <a:latin typeface="Rockwell" panose="02060603020205020403" pitchFamily="18" charset="0"/>
              </a:rPr>
              <a:t>Isa 47:12-15</a:t>
            </a:r>
            <a:r>
              <a:rPr lang="en-US" sz="2200" dirty="0">
                <a:latin typeface="Rockwell" panose="02060603020205020403" pitchFamily="18" charset="0"/>
              </a:rPr>
              <a:t> – “</a:t>
            </a:r>
            <a:r>
              <a:rPr lang="en-US" sz="2200" b="1" baseline="30000" dirty="0">
                <a:solidFill>
                  <a:srgbClr val="000000"/>
                </a:solidFill>
                <a:effectLst/>
                <a:latin typeface="Rockwell" panose="02060603020205020403" pitchFamily="18" charset="0"/>
              </a:rPr>
              <a:t>12</a:t>
            </a:r>
            <a:r>
              <a:rPr lang="en-US" sz="2200" b="0" dirty="0">
                <a:solidFill>
                  <a:srgbClr val="000000"/>
                </a:solidFill>
                <a:effectLst/>
                <a:latin typeface="Rockwell" panose="02060603020205020403" pitchFamily="18" charset="0"/>
              </a:rPr>
              <a:t>Stand fast now in your spells and in your many sorceries with which you have labored from your youth; perhaps you will be able to profit, perhaps you may cause trembling. </a:t>
            </a:r>
            <a:r>
              <a:rPr lang="en-US" sz="2200" b="1" baseline="30000" dirty="0">
                <a:solidFill>
                  <a:srgbClr val="000000"/>
                </a:solidFill>
                <a:effectLst/>
                <a:latin typeface="Rockwell" panose="02060603020205020403" pitchFamily="18" charset="0"/>
              </a:rPr>
              <a:t>13</a:t>
            </a:r>
            <a:r>
              <a:rPr lang="en-US" sz="2200" b="0" dirty="0">
                <a:solidFill>
                  <a:srgbClr val="000000"/>
                </a:solidFill>
                <a:effectLst/>
                <a:latin typeface="Rockwell" panose="02060603020205020403" pitchFamily="18" charset="0"/>
              </a:rPr>
              <a:t>You</a:t>
            </a:r>
            <a:br>
              <a:rPr lang="en-US" sz="2200" dirty="0">
                <a:latin typeface="Rockwell" panose="02060603020205020403" pitchFamily="18" charset="0"/>
              </a:rPr>
            </a:br>
            <a:r>
              <a:rPr lang="en-US" sz="2200" b="0" dirty="0">
                <a:solidFill>
                  <a:srgbClr val="000000"/>
                </a:solidFill>
                <a:effectLst/>
                <a:latin typeface="Rockwell" panose="02060603020205020403" pitchFamily="18" charset="0"/>
              </a:rPr>
              <a:t>are wearied with your many counsels; let now the astrologers, those who prophesy by the stars, those who predict by the new moons, stand up and save you from what will come upon you. </a:t>
            </a:r>
            <a:r>
              <a:rPr lang="en-US" sz="2200" b="1" baseline="30000" dirty="0">
                <a:solidFill>
                  <a:srgbClr val="000000"/>
                </a:solidFill>
                <a:effectLst/>
                <a:latin typeface="Rockwell" panose="02060603020205020403" pitchFamily="18" charset="0"/>
              </a:rPr>
              <a:t>14</a:t>
            </a:r>
            <a:r>
              <a:rPr lang="en-US" sz="2200" b="0" dirty="0">
                <a:solidFill>
                  <a:srgbClr val="000000"/>
                </a:solidFill>
                <a:effectLst/>
                <a:latin typeface="Rockwell" panose="02060603020205020403" pitchFamily="18" charset="0"/>
              </a:rPr>
              <a:t>Behold, they have become like stubble, fire burns them; they cannot deliver themselves from the power of the flame; there will be no coal to warm by nor a fire to sit before! </a:t>
            </a:r>
            <a:r>
              <a:rPr lang="en-US" sz="2200" b="1" baseline="30000" dirty="0">
                <a:solidFill>
                  <a:srgbClr val="000000"/>
                </a:solidFill>
                <a:effectLst/>
                <a:latin typeface="Rockwell" panose="02060603020205020403" pitchFamily="18" charset="0"/>
              </a:rPr>
              <a:t>15</a:t>
            </a:r>
            <a:r>
              <a:rPr lang="en-US" sz="2200" b="0" dirty="0">
                <a:solidFill>
                  <a:srgbClr val="000000"/>
                </a:solidFill>
                <a:effectLst/>
                <a:latin typeface="Rockwell" panose="02060603020205020403" pitchFamily="18" charset="0"/>
              </a:rPr>
              <a:t>So have those become to you with whom you have labored, who have trafficked with you from your youth; each has wandered in his own way; there is none to save you.</a:t>
            </a:r>
            <a:r>
              <a:rPr lang="en-US" sz="2200" dirty="0">
                <a:latin typeface="Rockwell" panose="02060603020205020403" pitchFamily="18" charset="0"/>
              </a:rPr>
              <a:t>”</a:t>
            </a:r>
          </a:p>
        </p:txBody>
      </p:sp>
    </p:spTree>
    <p:extLst>
      <p:ext uri="{BB962C8B-B14F-4D97-AF65-F5344CB8AC3E}">
        <p14:creationId xmlns:p14="http://schemas.microsoft.com/office/powerpoint/2010/main" val="384025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par>
                                <p:cTn id="8" presetID="10" presetClass="entr" presetSubtype="0" fill="hold" nodeType="withEffect">
                                  <p:stCondLst>
                                    <p:cond delay="0"/>
                                  </p:stCondLst>
                                  <p:childTnLst>
                                    <p:set>
                                      <p:cBhvr>
                                        <p:cTn id="9" dur="1" fill="hold">
                                          <p:stCondLst>
                                            <p:cond delay="0"/>
                                          </p:stCondLst>
                                        </p:cTn>
                                        <p:tgtEl>
                                          <p:spTgt spid="9218"/>
                                        </p:tgtEl>
                                        <p:attrNameLst>
                                          <p:attrName>style.visibility</p:attrName>
                                        </p:attrNameLst>
                                      </p:cBhvr>
                                      <p:to>
                                        <p:strVal val="visible"/>
                                      </p:to>
                                    </p:set>
                                    <p:animEffect transition="in" filter="fade">
                                      <p:cBhvr>
                                        <p:cTn id="10" dur="500"/>
                                        <p:tgtEl>
                                          <p:spTgt spid="921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29"/>
                                        </p:tgtEl>
                                      </p:cBhvr>
                                    </p:animEffect>
                                    <p:set>
                                      <p:cBhvr>
                                        <p:cTn id="15" dur="1" fill="hold">
                                          <p:stCondLst>
                                            <p:cond delay="499"/>
                                          </p:stCondLst>
                                        </p:cTn>
                                        <p:tgtEl>
                                          <p:spTgt spid="29"/>
                                        </p:tgtEl>
                                        <p:attrNameLst>
                                          <p:attrName>style.visibility</p:attrName>
                                        </p:attrNameLst>
                                      </p:cBhvr>
                                      <p:to>
                                        <p:strVal val="hidden"/>
                                      </p:to>
                                    </p:set>
                                  </p:childTnLst>
                                </p:cTn>
                              </p:par>
                              <p:par>
                                <p:cTn id="16" presetID="10" presetClass="entr" presetSubtype="0" fill="hold" nodeType="with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fade">
                                      <p:cBhvr>
                                        <p:cTn id="18" dur="500"/>
                                        <p:tgtEl>
                                          <p:spTgt spid="30"/>
                                        </p:tgtEl>
                                      </p:cBhvr>
                                    </p:animEffect>
                                  </p:childTnLst>
                                </p:cTn>
                              </p:par>
                              <p:par>
                                <p:cTn id="19" presetID="10" presetClass="entr" presetSubtype="0" fill="hold" nodeType="withEffect">
                                  <p:stCondLst>
                                    <p:cond delay="0"/>
                                  </p:stCondLst>
                                  <p:childTnLst>
                                    <p:set>
                                      <p:cBhvr>
                                        <p:cTn id="20" dur="1" fill="hold">
                                          <p:stCondLst>
                                            <p:cond delay="0"/>
                                          </p:stCondLst>
                                        </p:cTn>
                                        <p:tgtEl>
                                          <p:spTgt spid="9220"/>
                                        </p:tgtEl>
                                        <p:attrNameLst>
                                          <p:attrName>style.visibility</p:attrName>
                                        </p:attrNameLst>
                                      </p:cBhvr>
                                      <p:to>
                                        <p:strVal val="visible"/>
                                      </p:to>
                                    </p:set>
                                    <p:animEffect transition="in" filter="fade">
                                      <p:cBhvr>
                                        <p:cTn id="21" dur="500"/>
                                        <p:tgtEl>
                                          <p:spTgt spid="9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9AECE973-3629-41C1-AE0B-A435DB8995D4}"/>
              </a:ext>
            </a:extLst>
          </p:cNvPr>
          <p:cNvGrpSpPr/>
          <p:nvPr/>
        </p:nvGrpSpPr>
        <p:grpSpPr>
          <a:xfrm>
            <a:off x="590550" y="2047875"/>
            <a:ext cx="8239125" cy="1257300"/>
            <a:chOff x="590550" y="2047875"/>
            <a:chExt cx="8239125" cy="1257300"/>
          </a:xfrm>
        </p:grpSpPr>
        <p:sp>
          <p:nvSpPr>
            <p:cNvPr id="9" name="Rectangle 8">
              <a:extLst>
                <a:ext uri="{FF2B5EF4-FFF2-40B4-BE49-F238E27FC236}">
                  <a16:creationId xmlns:a16="http://schemas.microsoft.com/office/drawing/2014/main" id="{CC12B647-D03C-45AC-A819-909AE27E2D5A}"/>
                </a:ext>
              </a:extLst>
            </p:cNvPr>
            <p:cNvSpPr/>
            <p:nvPr/>
          </p:nvSpPr>
          <p:spPr>
            <a:xfrm>
              <a:off x="6896100" y="2047875"/>
              <a:ext cx="1438275" cy="37147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52A8422-4C3A-4FCB-9CB4-34B445EF5215}"/>
                </a:ext>
              </a:extLst>
            </p:cNvPr>
            <p:cNvSpPr/>
            <p:nvPr/>
          </p:nvSpPr>
          <p:spPr>
            <a:xfrm>
              <a:off x="590550" y="2362200"/>
              <a:ext cx="8239125" cy="36195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BA5FBB6-FDF1-43BF-B420-FC3BCF278A01}"/>
                </a:ext>
              </a:extLst>
            </p:cNvPr>
            <p:cNvSpPr/>
            <p:nvPr/>
          </p:nvSpPr>
          <p:spPr>
            <a:xfrm>
              <a:off x="609601" y="2638425"/>
              <a:ext cx="6819900" cy="36195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45CCAB9-128C-4AD3-B037-524E32FC54EB}"/>
                </a:ext>
              </a:extLst>
            </p:cNvPr>
            <p:cNvSpPr/>
            <p:nvPr/>
          </p:nvSpPr>
          <p:spPr>
            <a:xfrm>
              <a:off x="600076" y="2943225"/>
              <a:ext cx="6286499" cy="36195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8AC8CC87-BB97-44B1-AC2F-A29793992685}"/>
              </a:ext>
            </a:extLst>
          </p:cNvPr>
          <p:cNvGrpSpPr/>
          <p:nvPr/>
        </p:nvGrpSpPr>
        <p:grpSpPr>
          <a:xfrm>
            <a:off x="600075" y="1190625"/>
            <a:ext cx="8362950" cy="1209675"/>
            <a:chOff x="600075" y="1190625"/>
            <a:chExt cx="8362950" cy="1209675"/>
          </a:xfrm>
        </p:grpSpPr>
        <p:sp>
          <p:nvSpPr>
            <p:cNvPr id="4" name="Rectangle 3">
              <a:extLst>
                <a:ext uri="{FF2B5EF4-FFF2-40B4-BE49-F238E27FC236}">
                  <a16:creationId xmlns:a16="http://schemas.microsoft.com/office/drawing/2014/main" id="{43BD2C03-901B-48BB-97D5-E97B88897BB4}"/>
                </a:ext>
              </a:extLst>
            </p:cNvPr>
            <p:cNvSpPr/>
            <p:nvPr/>
          </p:nvSpPr>
          <p:spPr>
            <a:xfrm>
              <a:off x="2619375" y="1190625"/>
              <a:ext cx="6343650" cy="31432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6221F64C-7FA6-4069-9909-48394FCD5777}"/>
                </a:ext>
              </a:extLst>
            </p:cNvPr>
            <p:cNvSpPr/>
            <p:nvPr/>
          </p:nvSpPr>
          <p:spPr>
            <a:xfrm>
              <a:off x="619125" y="1476375"/>
              <a:ext cx="8286750" cy="31432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2278C434-2470-41F2-894F-DB86AAD86F07}"/>
                </a:ext>
              </a:extLst>
            </p:cNvPr>
            <p:cNvSpPr/>
            <p:nvPr/>
          </p:nvSpPr>
          <p:spPr>
            <a:xfrm>
              <a:off x="600075" y="1762125"/>
              <a:ext cx="7096125" cy="33337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97738E1F-1E94-4089-9719-BCC0172270D8}"/>
                </a:ext>
              </a:extLst>
            </p:cNvPr>
            <p:cNvSpPr/>
            <p:nvPr/>
          </p:nvSpPr>
          <p:spPr>
            <a:xfrm>
              <a:off x="600075" y="2066925"/>
              <a:ext cx="6219825" cy="33337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p:cNvSpPr>
            <a:spLocks noGrp="1"/>
          </p:cNvSpPr>
          <p:nvPr>
            <p:ph idx="1"/>
          </p:nvPr>
        </p:nvSpPr>
        <p:spPr>
          <a:xfrm>
            <a:off x="48127" y="735981"/>
            <a:ext cx="9006663" cy="2665142"/>
          </a:xfrm>
          <a:ln w="28575">
            <a:solidFill>
              <a:schemeClr val="tx1"/>
            </a:solidFill>
          </a:ln>
        </p:spPr>
        <p:txBody>
          <a:bodyPr>
            <a:normAutofit/>
          </a:bodyPr>
          <a:lstStyle/>
          <a:p>
            <a:pPr>
              <a:buFont typeface="Wingdings" panose="05000000000000000000" pitchFamily="2" charset="2"/>
              <a:buChar char="q"/>
            </a:pPr>
            <a:r>
              <a:rPr lang="en-US" sz="2600" dirty="0">
                <a:latin typeface="Rockwell" panose="02060603020205020403" pitchFamily="18" charset="0"/>
              </a:rPr>
              <a:t>God Saves, Not Idols</a:t>
            </a:r>
          </a:p>
          <a:p>
            <a:pPr marL="457200" lvl="1" indent="0">
              <a:buNone/>
            </a:pPr>
            <a:r>
              <a:rPr lang="en-US" sz="2200" b="1" dirty="0">
                <a:latin typeface="Rockwell" panose="02060603020205020403" pitchFamily="18" charset="0"/>
              </a:rPr>
              <a:t>Isa 45:18-19</a:t>
            </a:r>
            <a:r>
              <a:rPr lang="en-US" sz="2200" dirty="0">
                <a:latin typeface="Rockwell" panose="02060603020205020403" pitchFamily="18" charset="0"/>
              </a:rPr>
              <a:t> – “</a:t>
            </a:r>
            <a:r>
              <a:rPr lang="en-US" sz="2200" b="1" baseline="30000" dirty="0">
                <a:solidFill>
                  <a:srgbClr val="000000"/>
                </a:solidFill>
                <a:effectLst/>
                <a:latin typeface="Rockwell" panose="02060603020205020403" pitchFamily="18" charset="0"/>
              </a:rPr>
              <a:t>18 </a:t>
            </a:r>
            <a:r>
              <a:rPr lang="en-US" sz="2200" b="0" dirty="0">
                <a:solidFill>
                  <a:srgbClr val="000000"/>
                </a:solidFill>
                <a:effectLst/>
                <a:latin typeface="Rockwell" panose="02060603020205020403" pitchFamily="18" charset="0"/>
              </a:rPr>
              <a:t>For thus says the </a:t>
            </a:r>
            <a:r>
              <a:rPr lang="en-US" sz="2200" b="0" cap="small" dirty="0">
                <a:solidFill>
                  <a:srgbClr val="000000"/>
                </a:solidFill>
                <a:effectLst/>
                <a:latin typeface="Rockwell" panose="02060603020205020403" pitchFamily="18" charset="0"/>
              </a:rPr>
              <a:t>Lord</a:t>
            </a:r>
            <a:r>
              <a:rPr lang="en-US" sz="2200" b="0" dirty="0">
                <a:solidFill>
                  <a:srgbClr val="000000"/>
                </a:solidFill>
                <a:effectLst/>
                <a:latin typeface="Rockwell" panose="02060603020205020403" pitchFamily="18" charset="0"/>
              </a:rPr>
              <a:t>, who created the heavens (He is the God who formed the earth and made it, He established it and did not create it a waste place, but formed it to be inhabited), ‘I am the </a:t>
            </a:r>
            <a:r>
              <a:rPr lang="en-US" sz="2200" b="0" cap="small" dirty="0">
                <a:solidFill>
                  <a:srgbClr val="000000"/>
                </a:solidFill>
                <a:effectLst/>
                <a:latin typeface="Rockwell" panose="02060603020205020403" pitchFamily="18" charset="0"/>
              </a:rPr>
              <a:t>Lord</a:t>
            </a:r>
            <a:r>
              <a:rPr lang="en-US" sz="2200" b="0" dirty="0">
                <a:solidFill>
                  <a:srgbClr val="000000"/>
                </a:solidFill>
                <a:effectLst/>
                <a:latin typeface="Rockwell" panose="02060603020205020403" pitchFamily="18" charset="0"/>
              </a:rPr>
              <a:t>, and there is none else. </a:t>
            </a:r>
            <a:r>
              <a:rPr lang="en-US" sz="2200" b="1" baseline="30000" dirty="0">
                <a:solidFill>
                  <a:srgbClr val="000000"/>
                </a:solidFill>
                <a:effectLst/>
                <a:latin typeface="Rockwell" panose="02060603020205020403" pitchFamily="18" charset="0"/>
              </a:rPr>
              <a:t>19</a:t>
            </a:r>
            <a:r>
              <a:rPr lang="en-US" sz="2200" b="0" dirty="0">
                <a:solidFill>
                  <a:srgbClr val="000000"/>
                </a:solidFill>
                <a:effectLst/>
                <a:latin typeface="Rockwell" panose="02060603020205020403" pitchFamily="18" charset="0"/>
              </a:rPr>
              <a:t>I have not spoken in secret, in some dark land; I did not say to the offspring of Jacob, ‘Seek Me in a waste place’; I, the </a:t>
            </a:r>
            <a:r>
              <a:rPr lang="en-US" sz="2200" b="0" cap="small" dirty="0">
                <a:solidFill>
                  <a:srgbClr val="000000"/>
                </a:solidFill>
                <a:effectLst/>
                <a:latin typeface="Rockwell" panose="02060603020205020403" pitchFamily="18" charset="0"/>
              </a:rPr>
              <a:t>Lord</a:t>
            </a:r>
            <a:r>
              <a:rPr lang="en-US" sz="2200" b="0" dirty="0">
                <a:solidFill>
                  <a:srgbClr val="000000"/>
                </a:solidFill>
                <a:effectLst/>
                <a:latin typeface="Rockwell" panose="02060603020205020403" pitchFamily="18" charset="0"/>
              </a:rPr>
              <a:t>, speak righteousness, declaring things that are upright.</a:t>
            </a:r>
            <a:r>
              <a:rPr lang="en-US" sz="2200" dirty="0">
                <a:latin typeface="Rockwell" panose="02060603020205020403" pitchFamily="18" charset="0"/>
              </a:rPr>
              <a:t>”</a:t>
            </a:r>
          </a:p>
        </p:txBody>
      </p:sp>
      <p:sp>
        <p:nvSpPr>
          <p:cNvPr id="2" name="Title 1"/>
          <p:cNvSpPr>
            <a:spLocks noGrp="1"/>
          </p:cNvSpPr>
          <p:nvPr>
            <p:ph type="title"/>
          </p:nvPr>
        </p:nvSpPr>
        <p:spPr>
          <a:xfrm>
            <a:off x="0" y="1"/>
            <a:ext cx="9144000" cy="780584"/>
          </a:xfrm>
        </p:spPr>
        <p:txBody>
          <a:bodyPr>
            <a:noAutofit/>
          </a:bodyPr>
          <a:lstStyle/>
          <a:p>
            <a:pPr algn="ctr"/>
            <a:r>
              <a:rPr lang="en-US" sz="4600" b="1" u="sng" dirty="0">
                <a:latin typeface="Rockwell" panose="02060603020205020403" pitchFamily="18" charset="0"/>
              </a:rPr>
              <a:t>Idols Can’t Redeem</a:t>
            </a:r>
            <a:endParaRPr lang="es-GT" sz="4600" b="1" u="sng" dirty="0">
              <a:latin typeface="Rockwell" panose="02060603020205020403" pitchFamily="18" charset="0"/>
            </a:endParaRPr>
          </a:p>
        </p:txBody>
      </p:sp>
      <p:pic>
        <p:nvPicPr>
          <p:cNvPr id="7170" name="Picture 2" descr="Pin on Bybellees">
            <a:extLst>
              <a:ext uri="{FF2B5EF4-FFF2-40B4-BE49-F238E27FC236}">
                <a16:creationId xmlns:a16="http://schemas.microsoft.com/office/drawing/2014/main" id="{124EB321-6A20-4368-A6E0-79C18DE7F7C2}"/>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292" t="9056" r="5505" b="9146"/>
          <a:stretch/>
        </p:blipFill>
        <p:spPr bwMode="auto">
          <a:xfrm>
            <a:off x="71919" y="3441843"/>
            <a:ext cx="4500081" cy="3416157"/>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John 18:20 | Read bible, I have spoken, Bible time">
            <a:extLst>
              <a:ext uri="{FF2B5EF4-FFF2-40B4-BE49-F238E27FC236}">
                <a16:creationId xmlns:a16="http://schemas.microsoft.com/office/drawing/2014/main" id="{2339B122-5165-47A3-AA00-6E535015AB7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4195" b="24494"/>
          <a:stretch/>
        </p:blipFill>
        <p:spPr bwMode="auto">
          <a:xfrm>
            <a:off x="4572000" y="3441843"/>
            <a:ext cx="4489807" cy="34161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4788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7170"/>
                                        </p:tgtEl>
                                        <p:attrNameLst>
                                          <p:attrName>style.visibility</p:attrName>
                                        </p:attrNameLst>
                                      </p:cBhvr>
                                      <p:to>
                                        <p:strVal val="visible"/>
                                      </p:to>
                                    </p:set>
                                    <p:animEffect transition="in" filter="fade">
                                      <p:cBhvr>
                                        <p:cTn id="10" dur="500"/>
                                        <p:tgtEl>
                                          <p:spTgt spid="717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8"/>
                                        </p:tgtEl>
                                      </p:cBhvr>
                                    </p:animEffect>
                                    <p:set>
                                      <p:cBhvr>
                                        <p:cTn id="15" dur="1" fill="hold">
                                          <p:stCondLst>
                                            <p:cond delay="499"/>
                                          </p:stCondLst>
                                        </p:cTn>
                                        <p:tgtEl>
                                          <p:spTgt spid="8"/>
                                        </p:tgtEl>
                                        <p:attrNameLst>
                                          <p:attrName>style.visibility</p:attrName>
                                        </p:attrNameLst>
                                      </p:cBhvr>
                                      <p:to>
                                        <p:strVal val="hidden"/>
                                      </p:to>
                                    </p:set>
                                  </p:childTnLst>
                                </p:cTn>
                              </p:par>
                              <p:par>
                                <p:cTn id="16" presetID="10" presetClass="entr" presetSubtype="0"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par>
                                <p:cTn id="19" presetID="10" presetClass="entr" presetSubtype="0" fill="hold" nodeType="withEffect">
                                  <p:stCondLst>
                                    <p:cond delay="0"/>
                                  </p:stCondLst>
                                  <p:childTnLst>
                                    <p:set>
                                      <p:cBhvr>
                                        <p:cTn id="20" dur="1" fill="hold">
                                          <p:stCondLst>
                                            <p:cond delay="0"/>
                                          </p:stCondLst>
                                        </p:cTn>
                                        <p:tgtEl>
                                          <p:spTgt spid="7172"/>
                                        </p:tgtEl>
                                        <p:attrNameLst>
                                          <p:attrName>style.visibility</p:attrName>
                                        </p:attrNameLst>
                                      </p:cBhvr>
                                      <p:to>
                                        <p:strVal val="visible"/>
                                      </p:to>
                                    </p:set>
                                    <p:animEffect transition="in" filter="fade">
                                      <p:cBhvr>
                                        <p:cTn id="21" dur="500"/>
                                        <p:tgtEl>
                                          <p:spTgt spid="7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77612DE0-B6D5-4712-8952-B9F77851C125}"/>
              </a:ext>
            </a:extLst>
          </p:cNvPr>
          <p:cNvGrpSpPr/>
          <p:nvPr/>
        </p:nvGrpSpPr>
        <p:grpSpPr>
          <a:xfrm>
            <a:off x="614624" y="3287485"/>
            <a:ext cx="8147540" cy="612950"/>
            <a:chOff x="614624" y="3287485"/>
            <a:chExt cx="8147540" cy="612950"/>
          </a:xfrm>
        </p:grpSpPr>
        <p:sp>
          <p:nvSpPr>
            <p:cNvPr id="15" name="Rectangle 14">
              <a:extLst>
                <a:ext uri="{FF2B5EF4-FFF2-40B4-BE49-F238E27FC236}">
                  <a16:creationId xmlns:a16="http://schemas.microsoft.com/office/drawing/2014/main" id="{EDBE8514-6A44-48D7-B86D-8D18DADC9021}"/>
                </a:ext>
              </a:extLst>
            </p:cNvPr>
            <p:cNvSpPr/>
            <p:nvPr/>
          </p:nvSpPr>
          <p:spPr>
            <a:xfrm>
              <a:off x="1075174" y="3287485"/>
              <a:ext cx="7686990" cy="32992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E80C26D-8CAF-4B67-B2E5-C89172A5327A}"/>
                </a:ext>
              </a:extLst>
            </p:cNvPr>
            <p:cNvSpPr/>
            <p:nvPr/>
          </p:nvSpPr>
          <p:spPr>
            <a:xfrm>
              <a:off x="614624" y="3570513"/>
              <a:ext cx="3505200" cy="32992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34272473-87A9-49AE-9D8D-4039A3074A31}"/>
              </a:ext>
            </a:extLst>
          </p:cNvPr>
          <p:cNvGrpSpPr/>
          <p:nvPr/>
        </p:nvGrpSpPr>
        <p:grpSpPr>
          <a:xfrm>
            <a:off x="592852" y="2074984"/>
            <a:ext cx="8199456" cy="1503903"/>
            <a:chOff x="592852" y="2074984"/>
            <a:chExt cx="8199456" cy="1503903"/>
          </a:xfrm>
        </p:grpSpPr>
        <p:sp>
          <p:nvSpPr>
            <p:cNvPr id="9" name="Rectangle 8">
              <a:extLst>
                <a:ext uri="{FF2B5EF4-FFF2-40B4-BE49-F238E27FC236}">
                  <a16:creationId xmlns:a16="http://schemas.microsoft.com/office/drawing/2014/main" id="{570F158F-811A-4A82-8CE0-226526BE5F1D}"/>
                </a:ext>
              </a:extLst>
            </p:cNvPr>
            <p:cNvSpPr/>
            <p:nvPr/>
          </p:nvSpPr>
          <p:spPr>
            <a:xfrm>
              <a:off x="1301261" y="2074984"/>
              <a:ext cx="7440805" cy="34666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1C93626-A753-449E-8621-EF45CA4ECA26}"/>
                </a:ext>
              </a:extLst>
            </p:cNvPr>
            <p:cNvSpPr/>
            <p:nvPr/>
          </p:nvSpPr>
          <p:spPr>
            <a:xfrm>
              <a:off x="599551" y="2388158"/>
              <a:ext cx="7700387" cy="32154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A621721-3C3D-4089-932D-9C4931B1681E}"/>
                </a:ext>
              </a:extLst>
            </p:cNvPr>
            <p:cNvSpPr/>
            <p:nvPr/>
          </p:nvSpPr>
          <p:spPr>
            <a:xfrm>
              <a:off x="601226" y="2681235"/>
              <a:ext cx="8191082" cy="32154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1ED252B-C6A2-461D-B6ED-E0B01ED2EC18}"/>
                </a:ext>
              </a:extLst>
            </p:cNvPr>
            <p:cNvSpPr/>
            <p:nvPr/>
          </p:nvSpPr>
          <p:spPr>
            <a:xfrm>
              <a:off x="592852" y="2994408"/>
              <a:ext cx="8068827" cy="32154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8136537-BD60-4C28-A4E8-D1CE38986576}"/>
                </a:ext>
              </a:extLst>
            </p:cNvPr>
            <p:cNvSpPr/>
            <p:nvPr/>
          </p:nvSpPr>
          <p:spPr>
            <a:xfrm>
              <a:off x="604575" y="3257340"/>
              <a:ext cx="470599" cy="32154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0AFC8C64-0696-4E4B-9305-5B74A4B2E166}"/>
              </a:ext>
            </a:extLst>
          </p:cNvPr>
          <p:cNvGrpSpPr/>
          <p:nvPr/>
        </p:nvGrpSpPr>
        <p:grpSpPr>
          <a:xfrm>
            <a:off x="584479" y="1195754"/>
            <a:ext cx="8298264" cy="1210825"/>
            <a:chOff x="584479" y="1195754"/>
            <a:chExt cx="8298264" cy="1210825"/>
          </a:xfrm>
        </p:grpSpPr>
        <p:sp>
          <p:nvSpPr>
            <p:cNvPr id="4" name="Rectangle 3">
              <a:extLst>
                <a:ext uri="{FF2B5EF4-FFF2-40B4-BE49-F238E27FC236}">
                  <a16:creationId xmlns:a16="http://schemas.microsoft.com/office/drawing/2014/main" id="{A78CEF78-3D13-4FEE-ABF4-5D5184A006DA}"/>
                </a:ext>
              </a:extLst>
            </p:cNvPr>
            <p:cNvSpPr/>
            <p:nvPr/>
          </p:nvSpPr>
          <p:spPr>
            <a:xfrm>
              <a:off x="2602523" y="1195754"/>
              <a:ext cx="5335675" cy="32154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F0558C19-1B76-43DB-B012-084AB142814A}"/>
                </a:ext>
              </a:extLst>
            </p:cNvPr>
            <p:cNvSpPr/>
            <p:nvPr/>
          </p:nvSpPr>
          <p:spPr>
            <a:xfrm>
              <a:off x="584479" y="1478782"/>
              <a:ext cx="7926475" cy="32154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EC5584C-A631-46BE-A2D2-468A8E65AF94}"/>
                </a:ext>
              </a:extLst>
            </p:cNvPr>
            <p:cNvSpPr/>
            <p:nvPr/>
          </p:nvSpPr>
          <p:spPr>
            <a:xfrm>
              <a:off x="596202" y="1781907"/>
              <a:ext cx="8286541" cy="32154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D47942CA-3B9E-4233-8C3F-D6453B9014CD}"/>
                </a:ext>
              </a:extLst>
            </p:cNvPr>
            <p:cNvSpPr/>
            <p:nvPr/>
          </p:nvSpPr>
          <p:spPr>
            <a:xfrm>
              <a:off x="617973" y="2085032"/>
              <a:ext cx="638071" cy="32154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p:cNvSpPr>
            <a:spLocks noGrp="1"/>
          </p:cNvSpPr>
          <p:nvPr>
            <p:ph idx="1"/>
          </p:nvPr>
        </p:nvSpPr>
        <p:spPr>
          <a:xfrm>
            <a:off x="48127" y="735981"/>
            <a:ext cx="9006663" cy="3289610"/>
          </a:xfrm>
          <a:ln w="28575">
            <a:solidFill>
              <a:schemeClr val="tx1"/>
            </a:solidFill>
          </a:ln>
        </p:spPr>
        <p:txBody>
          <a:bodyPr>
            <a:normAutofit/>
          </a:bodyPr>
          <a:lstStyle/>
          <a:p>
            <a:pPr>
              <a:buFont typeface="Wingdings" panose="05000000000000000000" pitchFamily="2" charset="2"/>
              <a:buChar char="q"/>
            </a:pPr>
            <a:r>
              <a:rPr lang="en-US" sz="2600" dirty="0">
                <a:latin typeface="Rockwell" panose="02060603020205020403" pitchFamily="18" charset="0"/>
              </a:rPr>
              <a:t>God Saves, Not Idols</a:t>
            </a:r>
          </a:p>
          <a:p>
            <a:pPr marL="457200" lvl="1" indent="0">
              <a:buNone/>
            </a:pPr>
            <a:r>
              <a:rPr lang="en-US" sz="2200" b="1" dirty="0">
                <a:latin typeface="Rockwell" panose="02060603020205020403" pitchFamily="18" charset="0"/>
              </a:rPr>
              <a:t>Isa 45:20-22</a:t>
            </a:r>
            <a:r>
              <a:rPr lang="en-US" sz="2200" dirty="0">
                <a:latin typeface="Rockwell" panose="02060603020205020403" pitchFamily="18" charset="0"/>
              </a:rPr>
              <a:t> – “</a:t>
            </a:r>
            <a:r>
              <a:rPr lang="en-US" sz="2200" b="1" baseline="30000" dirty="0">
                <a:solidFill>
                  <a:srgbClr val="000000"/>
                </a:solidFill>
                <a:effectLst/>
                <a:latin typeface="Rockwell" panose="02060603020205020403" pitchFamily="18" charset="0"/>
              </a:rPr>
              <a:t>20</a:t>
            </a:r>
            <a:r>
              <a:rPr lang="en-US" sz="2200" b="0" dirty="0">
                <a:solidFill>
                  <a:srgbClr val="000000"/>
                </a:solidFill>
                <a:effectLst/>
                <a:latin typeface="Rockwell" panose="02060603020205020403" pitchFamily="18" charset="0"/>
              </a:rPr>
              <a:t>Gather yourselves and come; draw near together, you fugitives of the nations; they have no knowledge, who carry about their wooden idol and pray to a god who cannot save. </a:t>
            </a:r>
            <a:r>
              <a:rPr lang="en-US" sz="2200" b="1" baseline="30000" dirty="0">
                <a:solidFill>
                  <a:srgbClr val="000000"/>
                </a:solidFill>
                <a:effectLst/>
                <a:latin typeface="Rockwell" panose="02060603020205020403" pitchFamily="18" charset="0"/>
              </a:rPr>
              <a:t>21</a:t>
            </a:r>
            <a:r>
              <a:rPr lang="en-US" sz="2200" b="0" dirty="0">
                <a:solidFill>
                  <a:srgbClr val="000000"/>
                </a:solidFill>
                <a:effectLst/>
                <a:latin typeface="Rockwell" panose="02060603020205020403" pitchFamily="18" charset="0"/>
              </a:rPr>
              <a:t>Declare and set forth your case; indeed, let them consult together. Who has announced this from of old? Who has long since declared it? Is it not I, the </a:t>
            </a:r>
            <a:r>
              <a:rPr lang="en-US" sz="2200" b="0" cap="small" dirty="0">
                <a:solidFill>
                  <a:srgbClr val="000000"/>
                </a:solidFill>
                <a:effectLst/>
                <a:latin typeface="Rockwell" panose="02060603020205020403" pitchFamily="18" charset="0"/>
              </a:rPr>
              <a:t>Lord</a:t>
            </a:r>
            <a:r>
              <a:rPr lang="en-US" sz="2200" b="0" dirty="0">
                <a:solidFill>
                  <a:srgbClr val="000000"/>
                </a:solidFill>
                <a:effectLst/>
                <a:latin typeface="Rockwell" panose="02060603020205020403" pitchFamily="18" charset="0"/>
              </a:rPr>
              <a:t>? And there is no other God besides Me, a righteous God and a Savior; there is none except Me. </a:t>
            </a:r>
            <a:r>
              <a:rPr lang="en-US" sz="2200" b="1" baseline="30000" dirty="0">
                <a:solidFill>
                  <a:srgbClr val="000000"/>
                </a:solidFill>
                <a:effectLst/>
                <a:latin typeface="Rockwell" panose="02060603020205020403" pitchFamily="18" charset="0"/>
              </a:rPr>
              <a:t>22</a:t>
            </a:r>
            <a:r>
              <a:rPr lang="en-US" sz="2200" b="0" dirty="0">
                <a:solidFill>
                  <a:srgbClr val="000000"/>
                </a:solidFill>
                <a:effectLst/>
                <a:latin typeface="Rockwell" panose="02060603020205020403" pitchFamily="18" charset="0"/>
              </a:rPr>
              <a:t>Turn to Me and be saved, all the ends of the earth; for I am God, and there is no other.</a:t>
            </a:r>
            <a:r>
              <a:rPr lang="en-US" sz="2200" dirty="0">
                <a:latin typeface="Rockwell" panose="02060603020205020403" pitchFamily="18" charset="0"/>
              </a:rPr>
              <a:t>”</a:t>
            </a:r>
          </a:p>
        </p:txBody>
      </p:sp>
      <p:sp>
        <p:nvSpPr>
          <p:cNvPr id="2" name="Title 1"/>
          <p:cNvSpPr>
            <a:spLocks noGrp="1"/>
          </p:cNvSpPr>
          <p:nvPr>
            <p:ph type="title"/>
          </p:nvPr>
        </p:nvSpPr>
        <p:spPr>
          <a:xfrm>
            <a:off x="0" y="1"/>
            <a:ext cx="9144000" cy="780584"/>
          </a:xfrm>
        </p:spPr>
        <p:txBody>
          <a:bodyPr>
            <a:noAutofit/>
          </a:bodyPr>
          <a:lstStyle/>
          <a:p>
            <a:pPr algn="ctr"/>
            <a:r>
              <a:rPr lang="en-US" sz="4600" b="1" u="sng" dirty="0">
                <a:latin typeface="Rockwell" panose="02060603020205020403" pitchFamily="18" charset="0"/>
              </a:rPr>
              <a:t>Idols Can’t Redeem</a:t>
            </a:r>
            <a:endParaRPr lang="es-GT" sz="4600" b="1" u="sng" dirty="0">
              <a:latin typeface="Rockwell" panose="02060603020205020403" pitchFamily="18" charset="0"/>
            </a:endParaRPr>
          </a:p>
        </p:txBody>
      </p:sp>
      <p:pic>
        <p:nvPicPr>
          <p:cNvPr id="8194" name="Picture 2" descr="Psalm 2:2 The kings of the earth set themselves, and the rulers take  counsel together, against the LORD, and against his anointed, saying,">
            <a:extLst>
              <a:ext uri="{FF2B5EF4-FFF2-40B4-BE49-F238E27FC236}">
                <a16:creationId xmlns:a16="http://schemas.microsoft.com/office/drawing/2014/main" id="{E2B7502C-0E57-4549-83AE-FB0EAA60D7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059" y="4075771"/>
            <a:ext cx="4348975" cy="2782229"/>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Matthew 11:28 - Bible Quote - Bible Verse Images">
            <a:extLst>
              <a:ext uri="{FF2B5EF4-FFF2-40B4-BE49-F238E27FC236}">
                <a16:creationId xmlns:a16="http://schemas.microsoft.com/office/drawing/2014/main" id="{A9A3B314-828A-42AD-A341-32D7C5AC320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 b="12246"/>
          <a:stretch/>
        </p:blipFill>
        <p:spPr bwMode="auto">
          <a:xfrm>
            <a:off x="4434003" y="4092497"/>
            <a:ext cx="4631938" cy="27655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3746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8194"/>
                                        </p:tgtEl>
                                        <p:attrNameLst>
                                          <p:attrName>style.visibility</p:attrName>
                                        </p:attrNameLst>
                                      </p:cBhvr>
                                      <p:to>
                                        <p:strVal val="visible"/>
                                      </p:to>
                                    </p:set>
                                    <p:animEffect transition="in" filter="fade">
                                      <p:cBhvr>
                                        <p:cTn id="10" dur="500"/>
                                        <p:tgtEl>
                                          <p:spTgt spid="819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8"/>
                                        </p:tgtEl>
                                      </p:cBhvr>
                                    </p:animEffect>
                                    <p:set>
                                      <p:cBhvr>
                                        <p:cTn id="15" dur="1" fill="hold">
                                          <p:stCondLst>
                                            <p:cond delay="499"/>
                                          </p:stCondLst>
                                        </p:cTn>
                                        <p:tgtEl>
                                          <p:spTgt spid="8"/>
                                        </p:tgtEl>
                                        <p:attrNameLst>
                                          <p:attrName>style.visibility</p:attrName>
                                        </p:attrNameLst>
                                      </p:cBhvr>
                                      <p:to>
                                        <p:strVal val="hidden"/>
                                      </p:to>
                                    </p:set>
                                  </p:childTnLst>
                                </p:cTn>
                              </p:par>
                              <p:par>
                                <p:cTn id="16" presetID="10" presetClass="entr" presetSubtype="0"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nodeType="clickEffect">
                                  <p:stCondLst>
                                    <p:cond delay="0"/>
                                  </p:stCondLst>
                                  <p:childTnLst>
                                    <p:animEffect transition="out" filter="fade">
                                      <p:cBhvr>
                                        <p:cTn id="22" dur="500"/>
                                        <p:tgtEl>
                                          <p:spTgt spid="14"/>
                                        </p:tgtEl>
                                      </p:cBhvr>
                                    </p:animEffect>
                                    <p:set>
                                      <p:cBhvr>
                                        <p:cTn id="23" dur="1" fill="hold">
                                          <p:stCondLst>
                                            <p:cond delay="499"/>
                                          </p:stCondLst>
                                        </p:cTn>
                                        <p:tgtEl>
                                          <p:spTgt spid="14"/>
                                        </p:tgtEl>
                                        <p:attrNameLst>
                                          <p:attrName>style.visibility</p:attrName>
                                        </p:attrNameLst>
                                      </p:cBhvr>
                                      <p:to>
                                        <p:strVal val="hidden"/>
                                      </p:to>
                                    </p:set>
                                  </p:childTnLst>
                                </p:cTn>
                              </p:par>
                              <p:par>
                                <p:cTn id="24" presetID="10" presetClass="entr" presetSubtype="0" fill="hold"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500"/>
                                        <p:tgtEl>
                                          <p:spTgt spid="17"/>
                                        </p:tgtEl>
                                      </p:cBhvr>
                                    </p:animEffect>
                                  </p:childTnLst>
                                </p:cTn>
                              </p:par>
                              <p:par>
                                <p:cTn id="27" presetID="10" presetClass="entr" presetSubtype="0" fill="hold" nodeType="withEffect">
                                  <p:stCondLst>
                                    <p:cond delay="0"/>
                                  </p:stCondLst>
                                  <p:childTnLst>
                                    <p:set>
                                      <p:cBhvr>
                                        <p:cTn id="28" dur="1" fill="hold">
                                          <p:stCondLst>
                                            <p:cond delay="0"/>
                                          </p:stCondLst>
                                        </p:cTn>
                                        <p:tgtEl>
                                          <p:spTgt spid="8196"/>
                                        </p:tgtEl>
                                        <p:attrNameLst>
                                          <p:attrName>style.visibility</p:attrName>
                                        </p:attrNameLst>
                                      </p:cBhvr>
                                      <p:to>
                                        <p:strVal val="visible"/>
                                      </p:to>
                                    </p:set>
                                    <p:animEffect transition="in" filter="fade">
                                      <p:cBhvr>
                                        <p:cTn id="29" dur="500"/>
                                        <p:tgtEl>
                                          <p:spTgt spid="8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33A0A550-8664-444C-B3F5-C054BB645E5B}"/>
              </a:ext>
            </a:extLst>
          </p:cNvPr>
          <p:cNvGrpSpPr/>
          <p:nvPr/>
        </p:nvGrpSpPr>
        <p:grpSpPr>
          <a:xfrm>
            <a:off x="604683" y="2694037"/>
            <a:ext cx="8018207" cy="663680"/>
            <a:chOff x="604683" y="2694037"/>
            <a:chExt cx="8018207" cy="663680"/>
          </a:xfrm>
        </p:grpSpPr>
        <p:sp>
          <p:nvSpPr>
            <p:cNvPr id="12" name="Rectangle 11">
              <a:extLst>
                <a:ext uri="{FF2B5EF4-FFF2-40B4-BE49-F238E27FC236}">
                  <a16:creationId xmlns:a16="http://schemas.microsoft.com/office/drawing/2014/main" id="{B8FCFEA4-88EF-4CA6-B966-6E57A5E9B204}"/>
                </a:ext>
              </a:extLst>
            </p:cNvPr>
            <p:cNvSpPr/>
            <p:nvPr/>
          </p:nvSpPr>
          <p:spPr>
            <a:xfrm>
              <a:off x="3283973" y="2694037"/>
              <a:ext cx="5338917" cy="34413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5C5AC42-A166-4991-A6FA-5488C1167DC8}"/>
                </a:ext>
              </a:extLst>
            </p:cNvPr>
            <p:cNvSpPr/>
            <p:nvPr/>
          </p:nvSpPr>
          <p:spPr>
            <a:xfrm>
              <a:off x="604683" y="3013586"/>
              <a:ext cx="3446208" cy="34413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0B4A0055-0190-4938-B69F-772E43824845}"/>
              </a:ext>
            </a:extLst>
          </p:cNvPr>
          <p:cNvGrpSpPr/>
          <p:nvPr/>
        </p:nvGrpSpPr>
        <p:grpSpPr>
          <a:xfrm>
            <a:off x="589935" y="2104101"/>
            <a:ext cx="8091948" cy="919317"/>
            <a:chOff x="589935" y="2104101"/>
            <a:chExt cx="8091948" cy="919317"/>
          </a:xfrm>
        </p:grpSpPr>
        <p:sp>
          <p:nvSpPr>
            <p:cNvPr id="8" name="Rectangle 7">
              <a:extLst>
                <a:ext uri="{FF2B5EF4-FFF2-40B4-BE49-F238E27FC236}">
                  <a16:creationId xmlns:a16="http://schemas.microsoft.com/office/drawing/2014/main" id="{1D2BBEC9-3906-4ADC-945D-A3CE90E660A5}"/>
                </a:ext>
              </a:extLst>
            </p:cNvPr>
            <p:cNvSpPr/>
            <p:nvPr/>
          </p:nvSpPr>
          <p:spPr>
            <a:xfrm>
              <a:off x="599767" y="2104101"/>
              <a:ext cx="7855975" cy="31954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6E63C797-B924-4AC6-8CBD-E8A0B4423D95}"/>
                </a:ext>
              </a:extLst>
            </p:cNvPr>
            <p:cNvSpPr/>
            <p:nvPr/>
          </p:nvSpPr>
          <p:spPr>
            <a:xfrm>
              <a:off x="609598" y="2408902"/>
              <a:ext cx="8072285" cy="30480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D6E632D-13E6-43E3-ABB5-BD73A4343D0B}"/>
                </a:ext>
              </a:extLst>
            </p:cNvPr>
            <p:cNvSpPr/>
            <p:nvPr/>
          </p:nvSpPr>
          <p:spPr>
            <a:xfrm>
              <a:off x="589935" y="2703869"/>
              <a:ext cx="2674375" cy="31954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29E3AC36-C207-4C24-8304-8CF7C8CDCA7D}"/>
              </a:ext>
            </a:extLst>
          </p:cNvPr>
          <p:cNvGrpSpPr/>
          <p:nvPr/>
        </p:nvGrpSpPr>
        <p:grpSpPr>
          <a:xfrm>
            <a:off x="599767" y="1199535"/>
            <a:ext cx="8327923" cy="909483"/>
            <a:chOff x="599767" y="1199535"/>
            <a:chExt cx="8327923" cy="909483"/>
          </a:xfrm>
        </p:grpSpPr>
        <p:sp>
          <p:nvSpPr>
            <p:cNvPr id="4" name="Rectangle 3">
              <a:extLst>
                <a:ext uri="{FF2B5EF4-FFF2-40B4-BE49-F238E27FC236}">
                  <a16:creationId xmlns:a16="http://schemas.microsoft.com/office/drawing/2014/main" id="{D8065A89-A770-4F5A-ABA9-B6546239182C}"/>
                </a:ext>
              </a:extLst>
            </p:cNvPr>
            <p:cNvSpPr/>
            <p:nvPr/>
          </p:nvSpPr>
          <p:spPr>
            <a:xfrm>
              <a:off x="2605548" y="1199535"/>
              <a:ext cx="6322142" cy="3048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A9066395-B18D-4432-BBFD-56A7225587BA}"/>
                </a:ext>
              </a:extLst>
            </p:cNvPr>
            <p:cNvSpPr/>
            <p:nvPr/>
          </p:nvSpPr>
          <p:spPr>
            <a:xfrm>
              <a:off x="604683" y="1489585"/>
              <a:ext cx="7890388" cy="31954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5834EE3-75D5-41C6-A739-BD66D6A62490}"/>
                </a:ext>
              </a:extLst>
            </p:cNvPr>
            <p:cNvSpPr/>
            <p:nvPr/>
          </p:nvSpPr>
          <p:spPr>
            <a:xfrm>
              <a:off x="599767" y="1789469"/>
              <a:ext cx="7708491" cy="31954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p:cNvSpPr>
            <a:spLocks noGrp="1"/>
          </p:cNvSpPr>
          <p:nvPr>
            <p:ph idx="1"/>
          </p:nvPr>
        </p:nvSpPr>
        <p:spPr>
          <a:xfrm>
            <a:off x="48127" y="735981"/>
            <a:ext cx="9006663" cy="2687444"/>
          </a:xfrm>
          <a:ln w="28575">
            <a:solidFill>
              <a:schemeClr val="tx1"/>
            </a:solidFill>
          </a:ln>
        </p:spPr>
        <p:txBody>
          <a:bodyPr>
            <a:normAutofit/>
          </a:bodyPr>
          <a:lstStyle/>
          <a:p>
            <a:pPr>
              <a:buFont typeface="Wingdings" panose="05000000000000000000" pitchFamily="2" charset="2"/>
              <a:buChar char="q"/>
            </a:pPr>
            <a:r>
              <a:rPr lang="en-US" sz="2600" dirty="0">
                <a:latin typeface="Rockwell" panose="02060603020205020403" pitchFamily="18" charset="0"/>
              </a:rPr>
              <a:t>God Saves, Not Idols</a:t>
            </a:r>
          </a:p>
          <a:p>
            <a:pPr marL="457200" lvl="1" indent="0">
              <a:buNone/>
            </a:pPr>
            <a:r>
              <a:rPr lang="en-US" sz="2200" b="1" dirty="0">
                <a:latin typeface="Rockwell" panose="02060603020205020403" pitchFamily="18" charset="0"/>
              </a:rPr>
              <a:t>Isa 45:23-25</a:t>
            </a:r>
            <a:r>
              <a:rPr lang="en-US" sz="2200" dirty="0">
                <a:latin typeface="Rockwell" panose="02060603020205020403" pitchFamily="18" charset="0"/>
              </a:rPr>
              <a:t> – “</a:t>
            </a:r>
            <a:r>
              <a:rPr lang="en-US" sz="2200" b="1" baseline="30000" dirty="0">
                <a:solidFill>
                  <a:srgbClr val="000000"/>
                </a:solidFill>
                <a:effectLst/>
                <a:latin typeface="Rockwell" panose="02060603020205020403" pitchFamily="18" charset="0"/>
              </a:rPr>
              <a:t>23</a:t>
            </a:r>
            <a:r>
              <a:rPr lang="en-US" sz="2200" b="0" dirty="0">
                <a:solidFill>
                  <a:srgbClr val="000000"/>
                </a:solidFill>
                <a:effectLst/>
                <a:latin typeface="Rockwell" panose="02060603020205020403" pitchFamily="18" charset="0"/>
              </a:rPr>
              <a:t>I have sworn by Myself, the word has gone forth from My mouth in righteousness and will not turn back, that to Me every knee will bow, every tongue will swear allegiance.</a:t>
            </a:r>
            <a:br>
              <a:rPr lang="en-US" sz="2200" dirty="0">
                <a:latin typeface="Rockwell" panose="02060603020205020403" pitchFamily="18" charset="0"/>
              </a:rPr>
            </a:br>
            <a:r>
              <a:rPr lang="en-US" sz="2200" b="1" baseline="30000" dirty="0">
                <a:solidFill>
                  <a:srgbClr val="000000"/>
                </a:solidFill>
                <a:effectLst/>
                <a:latin typeface="Rockwell" panose="02060603020205020403" pitchFamily="18" charset="0"/>
              </a:rPr>
              <a:t>24</a:t>
            </a:r>
            <a:r>
              <a:rPr lang="en-US" sz="2200" b="0" dirty="0">
                <a:solidFill>
                  <a:srgbClr val="000000"/>
                </a:solidFill>
                <a:effectLst/>
                <a:latin typeface="Rockwell" panose="02060603020205020403" pitchFamily="18" charset="0"/>
              </a:rPr>
              <a:t>They will say of Me, ‘Only in the </a:t>
            </a:r>
            <a:r>
              <a:rPr lang="en-US" sz="2200" b="0" cap="small" dirty="0">
                <a:solidFill>
                  <a:srgbClr val="000000"/>
                </a:solidFill>
                <a:effectLst/>
                <a:latin typeface="Rockwell" panose="02060603020205020403" pitchFamily="18" charset="0"/>
              </a:rPr>
              <a:t>Lord</a:t>
            </a:r>
            <a:r>
              <a:rPr lang="en-US" sz="2200" b="0" dirty="0">
                <a:solidFill>
                  <a:srgbClr val="000000"/>
                </a:solidFill>
                <a:effectLst/>
                <a:latin typeface="Rockwell" panose="02060603020205020403" pitchFamily="18" charset="0"/>
              </a:rPr>
              <a:t> are righteousness and strength.’</a:t>
            </a:r>
            <a:r>
              <a:rPr lang="en-US" sz="2200" dirty="0">
                <a:latin typeface="Rockwell" panose="02060603020205020403" pitchFamily="18" charset="0"/>
              </a:rPr>
              <a:t>  </a:t>
            </a:r>
            <a:r>
              <a:rPr lang="en-US" sz="2200" b="0" dirty="0">
                <a:solidFill>
                  <a:srgbClr val="000000"/>
                </a:solidFill>
                <a:effectLst/>
                <a:latin typeface="Rockwell" panose="02060603020205020403" pitchFamily="18" charset="0"/>
              </a:rPr>
              <a:t>Men will come to Him, and all who were angry at Him will be put to shame. </a:t>
            </a:r>
            <a:r>
              <a:rPr lang="en-US" sz="2200" b="1" baseline="30000" dirty="0">
                <a:solidFill>
                  <a:srgbClr val="000000"/>
                </a:solidFill>
                <a:effectLst/>
                <a:latin typeface="Rockwell" panose="02060603020205020403" pitchFamily="18" charset="0"/>
              </a:rPr>
              <a:t>25</a:t>
            </a:r>
            <a:r>
              <a:rPr lang="en-US" sz="2200" b="0" dirty="0">
                <a:solidFill>
                  <a:srgbClr val="000000"/>
                </a:solidFill>
                <a:effectLst/>
                <a:latin typeface="Rockwell" panose="02060603020205020403" pitchFamily="18" charset="0"/>
              </a:rPr>
              <a:t>In the </a:t>
            </a:r>
            <a:r>
              <a:rPr lang="en-US" sz="2200" b="0" cap="small" dirty="0">
                <a:solidFill>
                  <a:srgbClr val="000000"/>
                </a:solidFill>
                <a:effectLst/>
                <a:latin typeface="Rockwell" panose="02060603020205020403" pitchFamily="18" charset="0"/>
              </a:rPr>
              <a:t>Lord</a:t>
            </a:r>
            <a:r>
              <a:rPr lang="en-US" sz="2200" b="0" dirty="0">
                <a:solidFill>
                  <a:srgbClr val="000000"/>
                </a:solidFill>
                <a:effectLst/>
                <a:latin typeface="Rockwell" panose="02060603020205020403" pitchFamily="18" charset="0"/>
              </a:rPr>
              <a:t> all the offspring of Israel will be justified and will glory.”</a:t>
            </a:r>
            <a:endParaRPr lang="en-US" sz="2200" dirty="0">
              <a:latin typeface="Rockwell" panose="02060603020205020403" pitchFamily="18" charset="0"/>
            </a:endParaRPr>
          </a:p>
        </p:txBody>
      </p:sp>
      <p:sp>
        <p:nvSpPr>
          <p:cNvPr id="2" name="Title 1"/>
          <p:cNvSpPr>
            <a:spLocks noGrp="1"/>
          </p:cNvSpPr>
          <p:nvPr>
            <p:ph type="title"/>
          </p:nvPr>
        </p:nvSpPr>
        <p:spPr>
          <a:xfrm>
            <a:off x="0" y="1"/>
            <a:ext cx="9144000" cy="780584"/>
          </a:xfrm>
        </p:spPr>
        <p:txBody>
          <a:bodyPr>
            <a:noAutofit/>
          </a:bodyPr>
          <a:lstStyle/>
          <a:p>
            <a:pPr algn="ctr"/>
            <a:r>
              <a:rPr lang="en-US" sz="4600" b="1" u="sng" dirty="0">
                <a:latin typeface="Rockwell" panose="02060603020205020403" pitchFamily="18" charset="0"/>
              </a:rPr>
              <a:t>Idols Can’t Redeem</a:t>
            </a:r>
            <a:endParaRPr lang="es-GT" sz="4600" b="1" u="sng" dirty="0">
              <a:latin typeface="Rockwell" panose="02060603020205020403" pitchFamily="18" charset="0"/>
            </a:endParaRPr>
          </a:p>
        </p:txBody>
      </p:sp>
      <p:pic>
        <p:nvPicPr>
          <p:cNvPr id="9218" name="Picture 2" descr="Genesis 22:16 And said, By myself have I sworn, said the LORD, for because  you have done this thing, and have not withheld your son, your only son:">
            <a:extLst>
              <a:ext uri="{FF2B5EF4-FFF2-40B4-BE49-F238E27FC236}">
                <a16:creationId xmlns:a16="http://schemas.microsoft.com/office/drawing/2014/main" id="{059CD2D4-E84D-4919-81D9-5D11FF1E98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022" y="3465689"/>
            <a:ext cx="4425245" cy="3392311"/>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Memorize Scripture: Philippians 2:9-11 - JeffRandleman.com">
            <a:extLst>
              <a:ext uri="{FF2B5EF4-FFF2-40B4-BE49-F238E27FC236}">
                <a16:creationId xmlns:a16="http://schemas.microsoft.com/office/drawing/2014/main" id="{04B0783B-16F0-47DF-9770-0DCA8755665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5556" y="3465689"/>
            <a:ext cx="4549422" cy="33923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8429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9218"/>
                                        </p:tgtEl>
                                        <p:attrNameLst>
                                          <p:attrName>style.visibility</p:attrName>
                                        </p:attrNameLst>
                                      </p:cBhvr>
                                      <p:to>
                                        <p:strVal val="visible"/>
                                      </p:to>
                                    </p:set>
                                    <p:animEffect transition="in" filter="fade">
                                      <p:cBhvr>
                                        <p:cTn id="10" dur="500"/>
                                        <p:tgtEl>
                                          <p:spTgt spid="9218"/>
                                        </p:tgtEl>
                                      </p:cBhvr>
                                    </p:animEffect>
                                  </p:childTnLst>
                                </p:cTn>
                              </p:par>
                              <p:par>
                                <p:cTn id="11" presetID="10" presetClass="entr" presetSubtype="0" fill="hold" nodeType="withEffect">
                                  <p:stCondLst>
                                    <p:cond delay="0"/>
                                  </p:stCondLst>
                                  <p:childTnLst>
                                    <p:set>
                                      <p:cBhvr>
                                        <p:cTn id="12" dur="1" fill="hold">
                                          <p:stCondLst>
                                            <p:cond delay="0"/>
                                          </p:stCondLst>
                                        </p:cTn>
                                        <p:tgtEl>
                                          <p:spTgt spid="9220"/>
                                        </p:tgtEl>
                                        <p:attrNameLst>
                                          <p:attrName>style.visibility</p:attrName>
                                        </p:attrNameLst>
                                      </p:cBhvr>
                                      <p:to>
                                        <p:strVal val="visible"/>
                                      </p:to>
                                    </p:set>
                                    <p:animEffect transition="in" filter="fade">
                                      <p:cBhvr>
                                        <p:cTn id="13" dur="500"/>
                                        <p:tgtEl>
                                          <p:spTgt spid="9220"/>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nodeType="clickEffect">
                                  <p:stCondLst>
                                    <p:cond delay="0"/>
                                  </p:stCondLst>
                                  <p:childTnLst>
                                    <p:animEffect transition="out" filter="fade">
                                      <p:cBhvr>
                                        <p:cTn id="17" dur="500"/>
                                        <p:tgtEl>
                                          <p:spTgt spid="7"/>
                                        </p:tgtEl>
                                      </p:cBhvr>
                                    </p:animEffect>
                                    <p:set>
                                      <p:cBhvr>
                                        <p:cTn id="18" dur="1" fill="hold">
                                          <p:stCondLst>
                                            <p:cond delay="499"/>
                                          </p:stCondLst>
                                        </p:cTn>
                                        <p:tgtEl>
                                          <p:spTgt spid="7"/>
                                        </p:tgtEl>
                                        <p:attrNameLst>
                                          <p:attrName>style.visibility</p:attrName>
                                        </p:attrNameLst>
                                      </p:cBhvr>
                                      <p:to>
                                        <p:strVal val="hidden"/>
                                      </p:to>
                                    </p:set>
                                  </p:childTnLst>
                                </p:cTn>
                              </p:par>
                              <p:par>
                                <p:cTn id="19" presetID="10"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nodeType="clickEffect">
                                  <p:stCondLst>
                                    <p:cond delay="0"/>
                                  </p:stCondLst>
                                  <p:childTnLst>
                                    <p:animEffect transition="out" filter="fade">
                                      <p:cBhvr>
                                        <p:cTn id="25" dur="500"/>
                                        <p:tgtEl>
                                          <p:spTgt spid="11"/>
                                        </p:tgtEl>
                                      </p:cBhvr>
                                    </p:animEffect>
                                    <p:set>
                                      <p:cBhvr>
                                        <p:cTn id="26" dur="1" fill="hold">
                                          <p:stCondLst>
                                            <p:cond delay="499"/>
                                          </p:stCondLst>
                                        </p:cTn>
                                        <p:tgtEl>
                                          <p:spTgt spid="11"/>
                                        </p:tgtEl>
                                        <p:attrNameLst>
                                          <p:attrName>style.visibility</p:attrName>
                                        </p:attrNameLst>
                                      </p:cBhvr>
                                      <p:to>
                                        <p:strVal val="hidden"/>
                                      </p:to>
                                    </p:set>
                                  </p:childTnLst>
                                </p:cTn>
                              </p:par>
                              <p:par>
                                <p:cTn id="27" presetID="10" presetClass="entr" presetSubtype="0"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a:extLst>
              <a:ext uri="{FF2B5EF4-FFF2-40B4-BE49-F238E27FC236}">
                <a16:creationId xmlns:a16="http://schemas.microsoft.com/office/drawing/2014/main" id="{2AE8BCB8-E8A5-4567-B6DC-EC36C3C06693}"/>
              </a:ext>
            </a:extLst>
          </p:cNvPr>
          <p:cNvGrpSpPr/>
          <p:nvPr/>
        </p:nvGrpSpPr>
        <p:grpSpPr>
          <a:xfrm>
            <a:off x="576550" y="3598846"/>
            <a:ext cx="4887817" cy="3049835"/>
            <a:chOff x="576550" y="3598846"/>
            <a:chExt cx="4887817" cy="3049835"/>
          </a:xfrm>
        </p:grpSpPr>
        <p:sp>
          <p:nvSpPr>
            <p:cNvPr id="21" name="Rectangle 20">
              <a:extLst>
                <a:ext uri="{FF2B5EF4-FFF2-40B4-BE49-F238E27FC236}">
                  <a16:creationId xmlns:a16="http://schemas.microsoft.com/office/drawing/2014/main" id="{DAFB2A6F-1F1D-4241-80C5-847B6B273C48}"/>
                </a:ext>
              </a:extLst>
            </p:cNvPr>
            <p:cNvSpPr/>
            <p:nvPr/>
          </p:nvSpPr>
          <p:spPr>
            <a:xfrm>
              <a:off x="622300" y="5089795"/>
              <a:ext cx="4698847" cy="33234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55D18103-3CAC-4CCD-BC7E-C70FD05B63E2}"/>
                </a:ext>
              </a:extLst>
            </p:cNvPr>
            <p:cNvSpPr/>
            <p:nvPr/>
          </p:nvSpPr>
          <p:spPr>
            <a:xfrm>
              <a:off x="582058" y="5396431"/>
              <a:ext cx="4474684" cy="33234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F202316-5B6E-45AF-A60C-F1DAA7497D5B}"/>
                </a:ext>
              </a:extLst>
            </p:cNvPr>
            <p:cNvSpPr/>
            <p:nvPr/>
          </p:nvSpPr>
          <p:spPr>
            <a:xfrm>
              <a:off x="591238" y="5703067"/>
              <a:ext cx="4542622" cy="33234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00FF412B-6F83-4EC3-978D-8D88BE523A3D}"/>
                </a:ext>
              </a:extLst>
            </p:cNvPr>
            <p:cNvSpPr/>
            <p:nvPr/>
          </p:nvSpPr>
          <p:spPr>
            <a:xfrm>
              <a:off x="611436" y="6020720"/>
              <a:ext cx="4412256" cy="33234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A36A399D-475E-425C-81C4-2BF45889762B}"/>
                </a:ext>
              </a:extLst>
            </p:cNvPr>
            <p:cNvSpPr/>
            <p:nvPr/>
          </p:nvSpPr>
          <p:spPr>
            <a:xfrm>
              <a:off x="609600" y="6316339"/>
              <a:ext cx="3378506" cy="33234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CF681A2-A672-4A00-8456-CABF9AD68F17}"/>
                </a:ext>
              </a:extLst>
            </p:cNvPr>
            <p:cNvSpPr/>
            <p:nvPr/>
          </p:nvSpPr>
          <p:spPr>
            <a:xfrm>
              <a:off x="4579345" y="3598846"/>
              <a:ext cx="885022" cy="33234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E839060-5526-4D37-9AA5-EE2D15D24937}"/>
                </a:ext>
              </a:extLst>
            </p:cNvPr>
            <p:cNvSpPr/>
            <p:nvPr/>
          </p:nvSpPr>
          <p:spPr>
            <a:xfrm>
              <a:off x="578386" y="3872432"/>
              <a:ext cx="4456322" cy="33234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8A80396-1A80-4A95-8996-C2D7D619D5AA}"/>
                </a:ext>
              </a:extLst>
            </p:cNvPr>
            <p:cNvSpPr/>
            <p:nvPr/>
          </p:nvSpPr>
          <p:spPr>
            <a:xfrm>
              <a:off x="576550" y="4179068"/>
              <a:ext cx="4392057" cy="33234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760BA9C-39C8-4267-B54A-270F13693BC4}"/>
                </a:ext>
              </a:extLst>
            </p:cNvPr>
            <p:cNvSpPr/>
            <p:nvPr/>
          </p:nvSpPr>
          <p:spPr>
            <a:xfrm>
              <a:off x="585730" y="4485704"/>
              <a:ext cx="4327793" cy="33234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EC3D63C-4D8C-4602-B3C1-15092810ECF8}"/>
                </a:ext>
              </a:extLst>
            </p:cNvPr>
            <p:cNvSpPr/>
            <p:nvPr/>
          </p:nvSpPr>
          <p:spPr>
            <a:xfrm>
              <a:off x="594911" y="4781323"/>
              <a:ext cx="4737253" cy="33234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66DBE2AB-C506-4125-BC85-B8323D75E6F8}"/>
              </a:ext>
            </a:extLst>
          </p:cNvPr>
          <p:cNvGrpSpPr/>
          <p:nvPr/>
        </p:nvGrpSpPr>
        <p:grpSpPr>
          <a:xfrm>
            <a:off x="580221" y="1200839"/>
            <a:ext cx="4917196" cy="2708315"/>
            <a:chOff x="580221" y="1200839"/>
            <a:chExt cx="4917196" cy="2708315"/>
          </a:xfrm>
        </p:grpSpPr>
        <p:sp>
          <p:nvSpPr>
            <p:cNvPr id="4" name="Rectangle 3">
              <a:extLst>
                <a:ext uri="{FF2B5EF4-FFF2-40B4-BE49-F238E27FC236}">
                  <a16:creationId xmlns:a16="http://schemas.microsoft.com/office/drawing/2014/main" id="{49638C4D-2A1F-4733-BCED-128DA017BB8C}"/>
                </a:ext>
              </a:extLst>
            </p:cNvPr>
            <p:cNvSpPr/>
            <p:nvPr/>
          </p:nvSpPr>
          <p:spPr>
            <a:xfrm>
              <a:off x="2313542" y="1200839"/>
              <a:ext cx="2809301" cy="29745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B3DAD48F-1A1D-4163-83A0-E4152C297787}"/>
                </a:ext>
              </a:extLst>
            </p:cNvPr>
            <p:cNvSpPr/>
            <p:nvPr/>
          </p:nvSpPr>
          <p:spPr>
            <a:xfrm>
              <a:off x="582057" y="1452391"/>
              <a:ext cx="4474685" cy="33234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F863EF28-21A3-4731-92A1-2814640138B4}"/>
                </a:ext>
              </a:extLst>
            </p:cNvPr>
            <p:cNvSpPr/>
            <p:nvPr/>
          </p:nvSpPr>
          <p:spPr>
            <a:xfrm>
              <a:off x="580221" y="1759027"/>
              <a:ext cx="4917196" cy="33234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292464B-2F84-4338-BC8C-8F2D47FA1020}"/>
                </a:ext>
              </a:extLst>
            </p:cNvPr>
            <p:cNvSpPr/>
            <p:nvPr/>
          </p:nvSpPr>
          <p:spPr>
            <a:xfrm>
              <a:off x="600419" y="2065664"/>
              <a:ext cx="3663109" cy="33234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0FE68C49-A009-48C2-B52B-5519CC2D819C}"/>
                </a:ext>
              </a:extLst>
            </p:cNvPr>
            <p:cNvSpPr/>
            <p:nvPr/>
          </p:nvSpPr>
          <p:spPr>
            <a:xfrm>
              <a:off x="587566" y="2372301"/>
              <a:ext cx="4325957" cy="33234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113FE23E-F5CE-4687-B877-9DBF853EC71C}"/>
                </a:ext>
              </a:extLst>
            </p:cNvPr>
            <p:cNvSpPr/>
            <p:nvPr/>
          </p:nvSpPr>
          <p:spPr>
            <a:xfrm>
              <a:off x="596747" y="2688116"/>
              <a:ext cx="4658299" cy="35621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2BD4AD6-EE92-46FB-9DFF-FADA4CA72E38}"/>
                </a:ext>
              </a:extLst>
            </p:cNvPr>
            <p:cNvSpPr/>
            <p:nvPr/>
          </p:nvSpPr>
          <p:spPr>
            <a:xfrm>
              <a:off x="594910" y="2996591"/>
              <a:ext cx="4748271" cy="33234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E05AD63-914F-43D5-A6BA-B3B6C83B3240}"/>
                </a:ext>
              </a:extLst>
            </p:cNvPr>
            <p:cNvSpPr/>
            <p:nvPr/>
          </p:nvSpPr>
          <p:spPr>
            <a:xfrm>
              <a:off x="582057" y="3281193"/>
              <a:ext cx="3582319" cy="33234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4573F57-CE98-427A-8A5E-6F5632E5131F}"/>
                </a:ext>
              </a:extLst>
            </p:cNvPr>
            <p:cNvSpPr/>
            <p:nvPr/>
          </p:nvSpPr>
          <p:spPr>
            <a:xfrm>
              <a:off x="580221" y="3576812"/>
              <a:ext cx="3958728" cy="33234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a:xfrm>
            <a:off x="0" y="1"/>
            <a:ext cx="9144000" cy="780584"/>
          </a:xfrm>
        </p:spPr>
        <p:txBody>
          <a:bodyPr>
            <a:noAutofit/>
          </a:bodyPr>
          <a:lstStyle/>
          <a:p>
            <a:pPr algn="ctr"/>
            <a:r>
              <a:rPr lang="en-US" sz="4600" b="1" u="sng" dirty="0">
                <a:latin typeface="Rockwell" panose="02060603020205020403" pitchFamily="18" charset="0"/>
              </a:rPr>
              <a:t>Idols Cannot Redeem</a:t>
            </a:r>
            <a:endParaRPr lang="es-GT" sz="4600" b="1" u="sng" dirty="0">
              <a:latin typeface="Rockwell" panose="02060603020205020403" pitchFamily="18" charset="0"/>
            </a:endParaRPr>
          </a:p>
        </p:txBody>
      </p:sp>
      <p:pic>
        <p:nvPicPr>
          <p:cNvPr id="1026" name="Picture 2" descr="1 Samuel 5 - Truth Snitch">
            <a:extLst>
              <a:ext uri="{FF2B5EF4-FFF2-40B4-BE49-F238E27FC236}">
                <a16:creationId xmlns:a16="http://schemas.microsoft.com/office/drawing/2014/main" id="{290A0BF8-AFB1-4565-B0A0-23F08E3371D7}"/>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79" t="2249" b="2329"/>
          <a:stretch/>
        </p:blipFill>
        <p:spPr bwMode="auto">
          <a:xfrm>
            <a:off x="5654947" y="738130"/>
            <a:ext cx="3489053" cy="304065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oday&amp;#39;s Promise : Deuteronomy 1:31 | Jesus Calls">
            <a:extLst>
              <a:ext uri="{FF2B5EF4-FFF2-40B4-BE49-F238E27FC236}">
                <a16:creationId xmlns:a16="http://schemas.microsoft.com/office/drawing/2014/main" id="{F19130A0-4A97-442A-9B36-F0E27EED285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9579"/>
          <a:stretch/>
        </p:blipFill>
        <p:spPr bwMode="auto">
          <a:xfrm>
            <a:off x="5658568" y="3765885"/>
            <a:ext cx="3485432" cy="3007894"/>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48127" y="735980"/>
            <a:ext cx="5541512" cy="6030579"/>
          </a:xfrm>
          <a:ln w="28575">
            <a:solidFill>
              <a:schemeClr val="tx1"/>
            </a:solidFill>
          </a:ln>
        </p:spPr>
        <p:txBody>
          <a:bodyPr>
            <a:normAutofit/>
          </a:bodyPr>
          <a:lstStyle/>
          <a:p>
            <a:pPr>
              <a:buFont typeface="Wingdings" panose="05000000000000000000" pitchFamily="2" charset="2"/>
              <a:buChar char="q"/>
            </a:pPr>
            <a:r>
              <a:rPr lang="en-US" sz="2600" dirty="0">
                <a:latin typeface="Rockwell" panose="02060603020205020403" pitchFamily="18" charset="0"/>
              </a:rPr>
              <a:t>Burden Bearing: God vs. Idols</a:t>
            </a:r>
          </a:p>
          <a:p>
            <a:pPr marL="457200" lvl="1" indent="0">
              <a:buNone/>
            </a:pPr>
            <a:r>
              <a:rPr lang="en-US" sz="2200" b="1" dirty="0">
                <a:latin typeface="Rockwell" panose="02060603020205020403" pitchFamily="18" charset="0"/>
              </a:rPr>
              <a:t>Isa 46:1-4</a:t>
            </a:r>
            <a:r>
              <a:rPr lang="en-US" sz="2200" dirty="0">
                <a:latin typeface="Rockwell" panose="02060603020205020403" pitchFamily="18" charset="0"/>
              </a:rPr>
              <a:t> – “</a:t>
            </a:r>
            <a:r>
              <a:rPr lang="en-US" sz="2200" b="1" baseline="30000" dirty="0">
                <a:solidFill>
                  <a:srgbClr val="000000"/>
                </a:solidFill>
                <a:latin typeface="Rockwell" panose="02060603020205020403" pitchFamily="18" charset="0"/>
              </a:rPr>
              <a:t>1</a:t>
            </a:r>
            <a:r>
              <a:rPr lang="en-US" sz="2200" b="0" dirty="0">
                <a:solidFill>
                  <a:srgbClr val="000000"/>
                </a:solidFill>
                <a:effectLst/>
                <a:latin typeface="Rockwell" panose="02060603020205020403" pitchFamily="18" charset="0"/>
              </a:rPr>
              <a:t>Bel has bowed down, Nebo stoops over; their images are consigned to the beasts and the cattle. The things that you carry are burdensome, a load for the weary beast. </a:t>
            </a:r>
            <a:r>
              <a:rPr lang="en-US" sz="2200" b="1" baseline="30000" dirty="0">
                <a:solidFill>
                  <a:srgbClr val="000000"/>
                </a:solidFill>
                <a:effectLst/>
                <a:latin typeface="Rockwell" panose="02060603020205020403" pitchFamily="18" charset="0"/>
              </a:rPr>
              <a:t>2</a:t>
            </a:r>
            <a:r>
              <a:rPr lang="en-US" sz="2200" b="0" dirty="0">
                <a:solidFill>
                  <a:srgbClr val="000000"/>
                </a:solidFill>
                <a:effectLst/>
                <a:latin typeface="Rockwell" panose="02060603020205020403" pitchFamily="18" charset="0"/>
              </a:rPr>
              <a:t>They stooped over, they have bowed down together; they could not rescue the burden, but have themselves gone into captivity. </a:t>
            </a:r>
            <a:r>
              <a:rPr lang="en-US" sz="2200" b="1" baseline="30000" dirty="0">
                <a:solidFill>
                  <a:srgbClr val="000000"/>
                </a:solidFill>
                <a:latin typeface="Rockwell" panose="02060603020205020403" pitchFamily="18" charset="0"/>
              </a:rPr>
              <a:t>3</a:t>
            </a:r>
            <a:r>
              <a:rPr lang="en-US" sz="2200" b="0" dirty="0">
                <a:solidFill>
                  <a:srgbClr val="000000"/>
                </a:solidFill>
                <a:effectLst/>
                <a:latin typeface="Rockwell" panose="02060603020205020403" pitchFamily="18" charset="0"/>
              </a:rPr>
              <a:t>Listen to Me, O house of Jacob, and all the remnant of the house of Israel, you who have been borne by Me from birth and have been carried from the womb; </a:t>
            </a:r>
            <a:r>
              <a:rPr lang="en-US" sz="2200" b="1" baseline="30000" dirty="0">
                <a:solidFill>
                  <a:srgbClr val="000000"/>
                </a:solidFill>
                <a:effectLst/>
                <a:latin typeface="Rockwell" panose="02060603020205020403" pitchFamily="18" charset="0"/>
              </a:rPr>
              <a:t>4</a:t>
            </a:r>
            <a:r>
              <a:rPr lang="en-US" sz="2200" b="0" dirty="0">
                <a:solidFill>
                  <a:srgbClr val="000000"/>
                </a:solidFill>
                <a:effectLst/>
                <a:latin typeface="Rockwell" panose="02060603020205020403" pitchFamily="18" charset="0"/>
              </a:rPr>
              <a:t>even to your old age I will be the same, and even to your graying years I will bear you! I have done it, and I will carry you; and I will bear you and I will deliver you.</a:t>
            </a:r>
            <a:r>
              <a:rPr lang="en-US" sz="2200" dirty="0">
                <a:latin typeface="Rockwell" panose="02060603020205020403" pitchFamily="18" charset="0"/>
              </a:rPr>
              <a:t>”</a:t>
            </a:r>
          </a:p>
        </p:txBody>
      </p:sp>
    </p:spTree>
    <p:extLst>
      <p:ext uri="{BB962C8B-B14F-4D97-AF65-F5344CB8AC3E}">
        <p14:creationId xmlns:p14="http://schemas.microsoft.com/office/powerpoint/2010/main" val="934680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fade">
                                      <p:cBhvr>
                                        <p:cTn id="10" dur="500"/>
                                        <p:tgtEl>
                                          <p:spTgt spid="102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13"/>
                                        </p:tgtEl>
                                      </p:cBhvr>
                                    </p:animEffect>
                                    <p:set>
                                      <p:cBhvr>
                                        <p:cTn id="15" dur="1" fill="hold">
                                          <p:stCondLst>
                                            <p:cond delay="499"/>
                                          </p:stCondLst>
                                        </p:cTn>
                                        <p:tgtEl>
                                          <p:spTgt spid="13"/>
                                        </p:tgtEl>
                                        <p:attrNameLst>
                                          <p:attrName>style.visibility</p:attrName>
                                        </p:attrNameLst>
                                      </p:cBhvr>
                                      <p:to>
                                        <p:strVal val="hidden"/>
                                      </p:to>
                                    </p:set>
                                  </p:childTnLst>
                                </p:cTn>
                              </p:par>
                              <p:par>
                                <p:cTn id="16" presetID="10" presetClass="entr" presetSubtype="0" fill="hold" nodeType="withEffect">
                                  <p:stCondLst>
                                    <p:cond delay="0"/>
                                  </p:stCondLst>
                                  <p:childTnLst>
                                    <p:set>
                                      <p:cBhvr>
                                        <p:cTn id="17" dur="1" fill="hold">
                                          <p:stCondLst>
                                            <p:cond delay="0"/>
                                          </p:stCondLst>
                                        </p:cTn>
                                        <p:tgtEl>
                                          <p:spTgt spid="1028"/>
                                        </p:tgtEl>
                                        <p:attrNameLst>
                                          <p:attrName>style.visibility</p:attrName>
                                        </p:attrNameLst>
                                      </p:cBhvr>
                                      <p:to>
                                        <p:strVal val="visible"/>
                                      </p:to>
                                    </p:set>
                                    <p:animEffect transition="in" filter="fade">
                                      <p:cBhvr>
                                        <p:cTn id="18" dur="500"/>
                                        <p:tgtEl>
                                          <p:spTgt spid="1028"/>
                                        </p:tgtEl>
                                      </p:cBhvr>
                                    </p:animEffect>
                                  </p:childTnLst>
                                </p:cTn>
                              </p:par>
                              <p:par>
                                <p:cTn id="19" presetID="10" presetClass="entr" presetSubtype="0" fill="hold" nodeType="with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BBD0B17-9CF6-4570-B7EB-5C16F5368229}"/>
              </a:ext>
            </a:extLst>
          </p:cNvPr>
          <p:cNvGrpSpPr/>
          <p:nvPr/>
        </p:nvGrpSpPr>
        <p:grpSpPr>
          <a:xfrm>
            <a:off x="566531" y="2392017"/>
            <a:ext cx="8269356" cy="1214782"/>
            <a:chOff x="566531" y="2392017"/>
            <a:chExt cx="8269356" cy="1214782"/>
          </a:xfrm>
        </p:grpSpPr>
        <p:sp>
          <p:nvSpPr>
            <p:cNvPr id="14" name="Rectangle 13">
              <a:extLst>
                <a:ext uri="{FF2B5EF4-FFF2-40B4-BE49-F238E27FC236}">
                  <a16:creationId xmlns:a16="http://schemas.microsoft.com/office/drawing/2014/main" id="{F1F16CBB-9359-41D9-A8F5-5A6DA184B137}"/>
                </a:ext>
              </a:extLst>
            </p:cNvPr>
            <p:cNvSpPr/>
            <p:nvPr/>
          </p:nvSpPr>
          <p:spPr>
            <a:xfrm>
              <a:off x="881271" y="2392017"/>
              <a:ext cx="7368208" cy="32467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853C61B-7727-4FDC-9491-F2122D34E4A6}"/>
                </a:ext>
              </a:extLst>
            </p:cNvPr>
            <p:cNvSpPr/>
            <p:nvPr/>
          </p:nvSpPr>
          <p:spPr>
            <a:xfrm>
              <a:off x="573157" y="2680251"/>
              <a:ext cx="8262730" cy="35118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122D2B0D-DC1E-4B28-92A0-652427D63FB5}"/>
                </a:ext>
              </a:extLst>
            </p:cNvPr>
            <p:cNvSpPr/>
            <p:nvPr/>
          </p:nvSpPr>
          <p:spPr>
            <a:xfrm>
              <a:off x="576470" y="2991677"/>
              <a:ext cx="8209721" cy="35118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0FF3284C-0492-4A5F-9016-8B63C6258628}"/>
                </a:ext>
              </a:extLst>
            </p:cNvPr>
            <p:cNvSpPr/>
            <p:nvPr/>
          </p:nvSpPr>
          <p:spPr>
            <a:xfrm>
              <a:off x="566531" y="3220276"/>
              <a:ext cx="1202634" cy="38652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9A0E86CF-10FC-47D7-BF2B-29BEE7ACD7F4}"/>
              </a:ext>
            </a:extLst>
          </p:cNvPr>
          <p:cNvGrpSpPr/>
          <p:nvPr/>
        </p:nvGrpSpPr>
        <p:grpSpPr>
          <a:xfrm>
            <a:off x="593035" y="1487556"/>
            <a:ext cx="8312426" cy="1209262"/>
            <a:chOff x="593035" y="1487556"/>
            <a:chExt cx="8312426" cy="1209262"/>
          </a:xfrm>
        </p:grpSpPr>
        <p:sp>
          <p:nvSpPr>
            <p:cNvPr id="9" name="Rectangle 8">
              <a:extLst>
                <a:ext uri="{FF2B5EF4-FFF2-40B4-BE49-F238E27FC236}">
                  <a16:creationId xmlns:a16="http://schemas.microsoft.com/office/drawing/2014/main" id="{AEA09FF5-4B2F-4A0F-96DC-F190856A4E2F}"/>
                </a:ext>
              </a:extLst>
            </p:cNvPr>
            <p:cNvSpPr/>
            <p:nvPr/>
          </p:nvSpPr>
          <p:spPr>
            <a:xfrm>
              <a:off x="5940287" y="1487556"/>
              <a:ext cx="2965174" cy="32467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8D24F5-E293-41E1-AF7F-374AE82F9E7D}"/>
                </a:ext>
              </a:extLst>
            </p:cNvPr>
            <p:cNvSpPr/>
            <p:nvPr/>
          </p:nvSpPr>
          <p:spPr>
            <a:xfrm>
              <a:off x="593035" y="1785730"/>
              <a:ext cx="7875104" cy="32467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A15E45C-9526-44D1-A74B-D34E76701A05}"/>
                </a:ext>
              </a:extLst>
            </p:cNvPr>
            <p:cNvSpPr/>
            <p:nvPr/>
          </p:nvSpPr>
          <p:spPr>
            <a:xfrm>
              <a:off x="602974" y="2093843"/>
              <a:ext cx="8163339" cy="32467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667FF16-F06B-4140-887F-A4EFB738214F}"/>
                </a:ext>
              </a:extLst>
            </p:cNvPr>
            <p:cNvSpPr/>
            <p:nvPr/>
          </p:nvSpPr>
          <p:spPr>
            <a:xfrm>
              <a:off x="593035" y="2372139"/>
              <a:ext cx="231913" cy="32467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2BEA562B-5E3D-497F-9C9C-002E257C6702}"/>
              </a:ext>
            </a:extLst>
          </p:cNvPr>
          <p:cNvGrpSpPr/>
          <p:nvPr/>
        </p:nvGrpSpPr>
        <p:grpSpPr>
          <a:xfrm>
            <a:off x="599661" y="1212574"/>
            <a:ext cx="8107017" cy="586409"/>
            <a:chOff x="599661" y="1212574"/>
            <a:chExt cx="8107017" cy="586409"/>
          </a:xfrm>
        </p:grpSpPr>
        <p:sp>
          <p:nvSpPr>
            <p:cNvPr id="4" name="Rectangle 3">
              <a:extLst>
                <a:ext uri="{FF2B5EF4-FFF2-40B4-BE49-F238E27FC236}">
                  <a16:creationId xmlns:a16="http://schemas.microsoft.com/office/drawing/2014/main" id="{517ED1C8-7A11-44FE-826E-CA0CA839B8ED}"/>
                </a:ext>
              </a:extLst>
            </p:cNvPr>
            <p:cNvSpPr/>
            <p:nvPr/>
          </p:nvSpPr>
          <p:spPr>
            <a:xfrm>
              <a:off x="2286000" y="1212574"/>
              <a:ext cx="6420678" cy="30811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4774C833-5188-458D-B5C8-A5505A21718D}"/>
                </a:ext>
              </a:extLst>
            </p:cNvPr>
            <p:cNvSpPr/>
            <p:nvPr/>
          </p:nvSpPr>
          <p:spPr>
            <a:xfrm>
              <a:off x="599661" y="1474304"/>
              <a:ext cx="5314122" cy="32467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p:cNvSpPr>
            <a:spLocks noGrp="1"/>
          </p:cNvSpPr>
          <p:nvPr>
            <p:ph idx="1"/>
          </p:nvPr>
        </p:nvSpPr>
        <p:spPr>
          <a:xfrm>
            <a:off x="48127" y="735981"/>
            <a:ext cx="9015863" cy="2955910"/>
          </a:xfrm>
          <a:ln w="28575">
            <a:solidFill>
              <a:schemeClr val="tx1"/>
            </a:solidFill>
          </a:ln>
        </p:spPr>
        <p:txBody>
          <a:bodyPr>
            <a:normAutofit/>
          </a:bodyPr>
          <a:lstStyle/>
          <a:p>
            <a:pPr>
              <a:buFont typeface="Wingdings" panose="05000000000000000000" pitchFamily="2" charset="2"/>
              <a:buChar char="q"/>
            </a:pPr>
            <a:r>
              <a:rPr lang="en-US" sz="2600" dirty="0">
                <a:latin typeface="Rockwell" panose="02060603020205020403" pitchFamily="18" charset="0"/>
              </a:rPr>
              <a:t>Idols Burdening, Not Saving</a:t>
            </a:r>
          </a:p>
          <a:p>
            <a:pPr marL="457200" lvl="1" indent="0">
              <a:buNone/>
            </a:pPr>
            <a:r>
              <a:rPr lang="en-US" sz="2200" b="1" dirty="0">
                <a:latin typeface="Rockwell" panose="02060603020205020403" pitchFamily="18" charset="0"/>
              </a:rPr>
              <a:t>Isa 46:5-7</a:t>
            </a:r>
            <a:r>
              <a:rPr lang="en-US" sz="2200" dirty="0">
                <a:latin typeface="Rockwell" panose="02060603020205020403" pitchFamily="18" charset="0"/>
              </a:rPr>
              <a:t> – “</a:t>
            </a:r>
            <a:r>
              <a:rPr lang="en-US" sz="2200" b="1" baseline="30000" dirty="0">
                <a:solidFill>
                  <a:srgbClr val="000000"/>
                </a:solidFill>
                <a:effectLst/>
                <a:latin typeface="Rockwell" panose="02060603020205020403" pitchFamily="18" charset="0"/>
              </a:rPr>
              <a:t>5</a:t>
            </a:r>
            <a:r>
              <a:rPr lang="en-US" sz="2200" b="0" dirty="0">
                <a:solidFill>
                  <a:srgbClr val="000000"/>
                </a:solidFill>
                <a:effectLst/>
                <a:latin typeface="Rockwell" panose="02060603020205020403" pitchFamily="18" charset="0"/>
              </a:rPr>
              <a:t>To whom would you liken Me and make Me equal and compare Me, that we would be alike? </a:t>
            </a:r>
            <a:r>
              <a:rPr lang="en-US" sz="2200" b="1" baseline="30000" dirty="0">
                <a:solidFill>
                  <a:srgbClr val="000000"/>
                </a:solidFill>
                <a:effectLst/>
                <a:latin typeface="Rockwell" panose="02060603020205020403" pitchFamily="18" charset="0"/>
              </a:rPr>
              <a:t>6</a:t>
            </a:r>
            <a:r>
              <a:rPr lang="en-US" sz="2200" b="0" dirty="0">
                <a:solidFill>
                  <a:srgbClr val="000000"/>
                </a:solidFill>
                <a:effectLst/>
                <a:latin typeface="Rockwell" panose="02060603020205020403" pitchFamily="18" charset="0"/>
              </a:rPr>
              <a:t>Those who lavish gold from the purse and weigh silver on the scale hire a goldsmith, and he makes it into a god; they bow down, indeed they worship it. </a:t>
            </a:r>
            <a:r>
              <a:rPr lang="en-US" sz="2200" b="1" baseline="30000" dirty="0">
                <a:solidFill>
                  <a:srgbClr val="000000"/>
                </a:solidFill>
                <a:effectLst/>
                <a:latin typeface="Rockwell" panose="02060603020205020403" pitchFamily="18" charset="0"/>
              </a:rPr>
              <a:t>7</a:t>
            </a:r>
            <a:r>
              <a:rPr lang="en-US" sz="2200" b="0" dirty="0">
                <a:solidFill>
                  <a:srgbClr val="000000"/>
                </a:solidFill>
                <a:effectLst/>
                <a:latin typeface="Rockwell" panose="02060603020205020403" pitchFamily="18" charset="0"/>
              </a:rPr>
              <a:t>They lift it upon the shoulder and carry it; they set it in its place and it stands there. It does not move from its place. Though one may cry to it, it cannot answer; it cannot deliver him from his distress.</a:t>
            </a:r>
            <a:r>
              <a:rPr lang="en-US" sz="2200" dirty="0">
                <a:latin typeface="Rockwell" panose="02060603020205020403" pitchFamily="18" charset="0"/>
              </a:rPr>
              <a:t>”</a:t>
            </a:r>
          </a:p>
        </p:txBody>
      </p:sp>
      <p:sp>
        <p:nvSpPr>
          <p:cNvPr id="2" name="Title 1"/>
          <p:cNvSpPr>
            <a:spLocks noGrp="1"/>
          </p:cNvSpPr>
          <p:nvPr>
            <p:ph type="title"/>
          </p:nvPr>
        </p:nvSpPr>
        <p:spPr>
          <a:xfrm>
            <a:off x="0" y="1"/>
            <a:ext cx="9144000" cy="780584"/>
          </a:xfrm>
        </p:spPr>
        <p:txBody>
          <a:bodyPr>
            <a:noAutofit/>
          </a:bodyPr>
          <a:lstStyle/>
          <a:p>
            <a:pPr algn="ctr"/>
            <a:r>
              <a:rPr lang="en-US" sz="4600" b="1" u="sng" dirty="0">
                <a:latin typeface="Rockwell" panose="02060603020205020403" pitchFamily="18" charset="0"/>
              </a:rPr>
              <a:t>Idols Cannot Redeem</a:t>
            </a:r>
            <a:endParaRPr lang="es-GT" sz="4600" b="1" u="sng" dirty="0">
              <a:latin typeface="Rockwell" panose="02060603020205020403" pitchFamily="18" charset="0"/>
            </a:endParaRPr>
          </a:p>
        </p:txBody>
      </p:sp>
      <p:pic>
        <p:nvPicPr>
          <p:cNvPr id="2050" name="Picture 2" descr="The Living... — Isaiah 40:25 (NLT) - “To whom will you compare Me?...">
            <a:extLst>
              <a:ext uri="{FF2B5EF4-FFF2-40B4-BE49-F238E27FC236}">
                <a16:creationId xmlns:a16="http://schemas.microsoft.com/office/drawing/2014/main" id="{922C920C-D079-4A58-B7DA-C578BA0F149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6271" r="6573"/>
          <a:stretch/>
        </p:blipFill>
        <p:spPr bwMode="auto">
          <a:xfrm>
            <a:off x="62347" y="3740726"/>
            <a:ext cx="4416136" cy="311727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Lessons from Isaiah Fear Not! - ppt download">
            <a:extLst>
              <a:ext uri="{FF2B5EF4-FFF2-40B4-BE49-F238E27FC236}">
                <a16:creationId xmlns:a16="http://schemas.microsoft.com/office/drawing/2014/main" id="{0688B27F-A95D-450C-A8EE-6872DBE1A12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78481" y="3743324"/>
            <a:ext cx="4592783" cy="3114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9784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Effect transition="in" filter="fade">
                                      <p:cBhvr>
                                        <p:cTn id="10" dur="500"/>
                                        <p:tgtEl>
                                          <p:spTgt spid="2050"/>
                                        </p:tgtEl>
                                      </p:cBhvr>
                                    </p:animEffect>
                                  </p:childTnLst>
                                </p:cTn>
                              </p:par>
                              <p:par>
                                <p:cTn id="11" presetID="10" presetClass="entr" presetSubtype="0" fill="hold" nodeType="withEffect">
                                  <p:stCondLst>
                                    <p:cond delay="0"/>
                                  </p:stCondLst>
                                  <p:childTnLst>
                                    <p:set>
                                      <p:cBhvr>
                                        <p:cTn id="12" dur="1" fill="hold">
                                          <p:stCondLst>
                                            <p:cond delay="0"/>
                                          </p:stCondLst>
                                        </p:cTn>
                                        <p:tgtEl>
                                          <p:spTgt spid="2052"/>
                                        </p:tgtEl>
                                        <p:attrNameLst>
                                          <p:attrName>style.visibility</p:attrName>
                                        </p:attrNameLst>
                                      </p:cBhvr>
                                      <p:to>
                                        <p:strVal val="visible"/>
                                      </p:to>
                                    </p:set>
                                    <p:animEffect transition="in" filter="fade">
                                      <p:cBhvr>
                                        <p:cTn id="13" dur="500"/>
                                        <p:tgtEl>
                                          <p:spTgt spid="205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nodeType="clickEffect">
                                  <p:stCondLst>
                                    <p:cond delay="0"/>
                                  </p:stCondLst>
                                  <p:childTnLst>
                                    <p:animEffect transition="out" filter="fade">
                                      <p:cBhvr>
                                        <p:cTn id="17" dur="500"/>
                                        <p:tgtEl>
                                          <p:spTgt spid="8"/>
                                        </p:tgtEl>
                                      </p:cBhvr>
                                    </p:animEffect>
                                    <p:set>
                                      <p:cBhvr>
                                        <p:cTn id="18" dur="1" fill="hold">
                                          <p:stCondLst>
                                            <p:cond delay="499"/>
                                          </p:stCondLst>
                                        </p:cTn>
                                        <p:tgtEl>
                                          <p:spTgt spid="8"/>
                                        </p:tgtEl>
                                        <p:attrNameLst>
                                          <p:attrName>style.visibility</p:attrName>
                                        </p:attrNameLst>
                                      </p:cBhvr>
                                      <p:to>
                                        <p:strVal val="hidden"/>
                                      </p:to>
                                    </p:set>
                                  </p:childTnLst>
                                </p:cTn>
                              </p:par>
                              <p:par>
                                <p:cTn id="19" presetID="10"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nodeType="clickEffect">
                                  <p:stCondLst>
                                    <p:cond delay="0"/>
                                  </p:stCondLst>
                                  <p:childTnLst>
                                    <p:animEffect transition="out" filter="fade">
                                      <p:cBhvr>
                                        <p:cTn id="25" dur="500"/>
                                        <p:tgtEl>
                                          <p:spTgt spid="13"/>
                                        </p:tgtEl>
                                      </p:cBhvr>
                                    </p:animEffect>
                                    <p:set>
                                      <p:cBhvr>
                                        <p:cTn id="26" dur="1" fill="hold">
                                          <p:stCondLst>
                                            <p:cond delay="499"/>
                                          </p:stCondLst>
                                        </p:cTn>
                                        <p:tgtEl>
                                          <p:spTgt spid="13"/>
                                        </p:tgtEl>
                                        <p:attrNameLst>
                                          <p:attrName>style.visibility</p:attrName>
                                        </p:attrNameLst>
                                      </p:cBhvr>
                                      <p:to>
                                        <p:strVal val="hidden"/>
                                      </p:to>
                                    </p:set>
                                  </p:childTnLst>
                                </p:cTn>
                              </p:par>
                              <p:par>
                                <p:cTn id="27" presetID="10" presetClass="entr" presetSubtype="0" fill="hold" nodeType="with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fade">
                                      <p:cBhvr>
                                        <p:cTn id="2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1AEEE764-3CD1-480A-BE22-AC8E1D084270}"/>
              </a:ext>
            </a:extLst>
          </p:cNvPr>
          <p:cNvGrpSpPr/>
          <p:nvPr/>
        </p:nvGrpSpPr>
        <p:grpSpPr>
          <a:xfrm>
            <a:off x="580416" y="3005847"/>
            <a:ext cx="4098588" cy="3648953"/>
            <a:chOff x="580416" y="3005847"/>
            <a:chExt cx="4098588" cy="3648953"/>
          </a:xfrm>
        </p:grpSpPr>
        <p:sp>
          <p:nvSpPr>
            <p:cNvPr id="22" name="Rectangle 21">
              <a:extLst>
                <a:ext uri="{FF2B5EF4-FFF2-40B4-BE49-F238E27FC236}">
                  <a16:creationId xmlns:a16="http://schemas.microsoft.com/office/drawing/2014/main" id="{339B58CB-7C4F-45CF-83C0-93DD0F6B5D57}"/>
                </a:ext>
              </a:extLst>
            </p:cNvPr>
            <p:cNvSpPr/>
            <p:nvPr/>
          </p:nvSpPr>
          <p:spPr>
            <a:xfrm>
              <a:off x="635000" y="4795736"/>
              <a:ext cx="3547894" cy="34046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9DE055D-5667-4356-9587-59CE0358B0DC}"/>
                </a:ext>
              </a:extLst>
            </p:cNvPr>
            <p:cNvSpPr/>
            <p:nvPr/>
          </p:nvSpPr>
          <p:spPr>
            <a:xfrm>
              <a:off x="580416" y="5094051"/>
              <a:ext cx="3816485" cy="34046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BF5F089-453C-4D68-BA46-86C54D9000D9}"/>
                </a:ext>
              </a:extLst>
            </p:cNvPr>
            <p:cNvSpPr/>
            <p:nvPr/>
          </p:nvSpPr>
          <p:spPr>
            <a:xfrm>
              <a:off x="596629" y="5402094"/>
              <a:ext cx="3936460" cy="34046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EED4D367-AEAC-4723-8CF6-FB6DA761EC1B}"/>
                </a:ext>
              </a:extLst>
            </p:cNvPr>
            <p:cNvSpPr/>
            <p:nvPr/>
          </p:nvSpPr>
          <p:spPr>
            <a:xfrm>
              <a:off x="583658" y="5700409"/>
              <a:ext cx="3939704" cy="34046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0330EA6F-F4D3-491E-9A19-E06A1566D77A}"/>
                </a:ext>
              </a:extLst>
            </p:cNvPr>
            <p:cNvSpPr/>
            <p:nvPr/>
          </p:nvSpPr>
          <p:spPr>
            <a:xfrm>
              <a:off x="590143" y="6008451"/>
              <a:ext cx="3933219" cy="3145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E023B005-C974-4034-955B-FDD6F45C488C}"/>
                </a:ext>
              </a:extLst>
            </p:cNvPr>
            <p:cNvSpPr/>
            <p:nvPr/>
          </p:nvSpPr>
          <p:spPr>
            <a:xfrm>
              <a:off x="596629" y="6306766"/>
              <a:ext cx="2603771" cy="34803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C4602AA-2271-4C04-9BD7-E7512A717F3D}"/>
                </a:ext>
              </a:extLst>
            </p:cNvPr>
            <p:cNvSpPr/>
            <p:nvPr/>
          </p:nvSpPr>
          <p:spPr>
            <a:xfrm>
              <a:off x="1138135" y="3005847"/>
              <a:ext cx="3142036" cy="30155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246099F-E186-4C70-B9F0-4DEE9EBADB60}"/>
                </a:ext>
              </a:extLst>
            </p:cNvPr>
            <p:cNvSpPr/>
            <p:nvPr/>
          </p:nvSpPr>
          <p:spPr>
            <a:xfrm>
              <a:off x="599870" y="3291840"/>
              <a:ext cx="4079133" cy="31712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0170FF4-A40E-4174-A70F-25B77264E010}"/>
                </a:ext>
              </a:extLst>
            </p:cNvPr>
            <p:cNvSpPr/>
            <p:nvPr/>
          </p:nvSpPr>
          <p:spPr>
            <a:xfrm>
              <a:off x="586900" y="3573294"/>
              <a:ext cx="3566811" cy="34371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7666814-7C99-4089-8FE6-2A1C81070526}"/>
                </a:ext>
              </a:extLst>
            </p:cNvPr>
            <p:cNvSpPr/>
            <p:nvPr/>
          </p:nvSpPr>
          <p:spPr>
            <a:xfrm>
              <a:off x="583657" y="3852154"/>
              <a:ext cx="4095347" cy="36965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7491C84D-38A5-4850-9A13-BB6FA4D5BED4}"/>
                </a:ext>
              </a:extLst>
            </p:cNvPr>
            <p:cNvSpPr/>
            <p:nvPr/>
          </p:nvSpPr>
          <p:spPr>
            <a:xfrm>
              <a:off x="590142" y="4150469"/>
              <a:ext cx="3738667" cy="36965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8F9C9236-FF7E-4A64-94A9-65A246CC97C9}"/>
                </a:ext>
              </a:extLst>
            </p:cNvPr>
            <p:cNvSpPr/>
            <p:nvPr/>
          </p:nvSpPr>
          <p:spPr>
            <a:xfrm>
              <a:off x="596629" y="4468240"/>
              <a:ext cx="3060972" cy="35667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BE303035-FB3D-4B73-8339-D6973B091B40}"/>
              </a:ext>
            </a:extLst>
          </p:cNvPr>
          <p:cNvGrpSpPr/>
          <p:nvPr/>
        </p:nvGrpSpPr>
        <p:grpSpPr>
          <a:xfrm>
            <a:off x="583657" y="1206230"/>
            <a:ext cx="4173169" cy="2088205"/>
            <a:chOff x="583657" y="1206230"/>
            <a:chExt cx="4173169" cy="2088205"/>
          </a:xfrm>
        </p:grpSpPr>
        <p:sp>
          <p:nvSpPr>
            <p:cNvPr id="4" name="Rectangle 3">
              <a:extLst>
                <a:ext uri="{FF2B5EF4-FFF2-40B4-BE49-F238E27FC236}">
                  <a16:creationId xmlns:a16="http://schemas.microsoft.com/office/drawing/2014/main" id="{ADCB0A5C-7CDF-4456-967F-3F1909CDBACE}"/>
                </a:ext>
              </a:extLst>
            </p:cNvPr>
            <p:cNvSpPr/>
            <p:nvPr/>
          </p:nvSpPr>
          <p:spPr>
            <a:xfrm>
              <a:off x="2451370" y="1206230"/>
              <a:ext cx="2140085" cy="30155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C26B9FB2-1C5D-4DD5-AF8D-3D1F7878E67C}"/>
                </a:ext>
              </a:extLst>
            </p:cNvPr>
            <p:cNvSpPr/>
            <p:nvPr/>
          </p:nvSpPr>
          <p:spPr>
            <a:xfrm>
              <a:off x="590144" y="1475361"/>
              <a:ext cx="4166682" cy="30155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D9659751-71E2-435E-9C67-2AC9F4126D13}"/>
                </a:ext>
              </a:extLst>
            </p:cNvPr>
            <p:cNvSpPr/>
            <p:nvPr/>
          </p:nvSpPr>
          <p:spPr>
            <a:xfrm>
              <a:off x="596629" y="1773676"/>
              <a:ext cx="3936460" cy="33722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4127336-EF49-4C69-9072-9FA323E8734B}"/>
                </a:ext>
              </a:extLst>
            </p:cNvPr>
            <p:cNvSpPr/>
            <p:nvPr/>
          </p:nvSpPr>
          <p:spPr>
            <a:xfrm>
              <a:off x="603113" y="2052536"/>
              <a:ext cx="4124529" cy="33722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7AA7122-62A9-427A-AA6D-337C37A42DC4}"/>
                </a:ext>
              </a:extLst>
            </p:cNvPr>
            <p:cNvSpPr/>
            <p:nvPr/>
          </p:nvSpPr>
          <p:spPr>
            <a:xfrm>
              <a:off x="590143" y="2370307"/>
              <a:ext cx="4049951" cy="33722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C1C8666-8006-471B-A928-8738EFAD4176}"/>
                </a:ext>
              </a:extLst>
            </p:cNvPr>
            <p:cNvSpPr/>
            <p:nvPr/>
          </p:nvSpPr>
          <p:spPr>
            <a:xfrm>
              <a:off x="596628" y="2668622"/>
              <a:ext cx="4121287" cy="33722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B389893-92BF-4AFB-8399-2880B4420ECB}"/>
                </a:ext>
              </a:extLst>
            </p:cNvPr>
            <p:cNvSpPr/>
            <p:nvPr/>
          </p:nvSpPr>
          <p:spPr>
            <a:xfrm>
              <a:off x="583657" y="2957209"/>
              <a:ext cx="496113" cy="33722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a:xfrm>
            <a:off x="0" y="1"/>
            <a:ext cx="9144000" cy="780584"/>
          </a:xfrm>
        </p:spPr>
        <p:txBody>
          <a:bodyPr>
            <a:noAutofit/>
          </a:bodyPr>
          <a:lstStyle/>
          <a:p>
            <a:pPr algn="ctr"/>
            <a:r>
              <a:rPr lang="en-US" sz="4600" b="1" u="sng" dirty="0">
                <a:latin typeface="Rockwell" panose="02060603020205020403" pitchFamily="18" charset="0"/>
              </a:rPr>
              <a:t>Idols Cannot Redeem</a:t>
            </a:r>
            <a:endParaRPr lang="es-GT" sz="4600" b="1" u="sng" dirty="0">
              <a:latin typeface="Rockwell" panose="02060603020205020403" pitchFamily="18" charset="0"/>
            </a:endParaRPr>
          </a:p>
        </p:txBody>
      </p:sp>
      <p:pic>
        <p:nvPicPr>
          <p:cNvPr id="3074" name="Picture 2" descr="Jeremiah 49:22 KJV - Behold, he shall come up and fly as the eagle, and  spread his wings over Bozrah: and at that day shall the heart of the mighty  men of">
            <a:extLst>
              <a:ext uri="{FF2B5EF4-FFF2-40B4-BE49-F238E27FC236}">
                <a16:creationId xmlns:a16="http://schemas.microsoft.com/office/drawing/2014/main" id="{152BFF48-6051-4F3C-9750-F05FA76264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2790" y="3753853"/>
            <a:ext cx="4271210" cy="301992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1 Corinthians 16:13 KJV - 1 Corinthians 1613 Kjv - Sticker | TeePublic">
            <a:extLst>
              <a:ext uri="{FF2B5EF4-FFF2-40B4-BE49-F238E27FC236}">
                <a16:creationId xmlns:a16="http://schemas.microsoft.com/office/drawing/2014/main" id="{CD592856-1C53-42D3-93DA-FEE6B2CC700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84820" y="721893"/>
            <a:ext cx="4259179" cy="3007895"/>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48127" y="735980"/>
            <a:ext cx="4786763" cy="6042009"/>
          </a:xfrm>
          <a:ln w="28575">
            <a:solidFill>
              <a:schemeClr val="tx1"/>
            </a:solidFill>
          </a:ln>
        </p:spPr>
        <p:txBody>
          <a:bodyPr>
            <a:normAutofit/>
          </a:bodyPr>
          <a:lstStyle/>
          <a:p>
            <a:pPr>
              <a:buFont typeface="Wingdings" panose="05000000000000000000" pitchFamily="2" charset="2"/>
              <a:buChar char="q"/>
            </a:pPr>
            <a:r>
              <a:rPr lang="en-US" sz="2600" dirty="0">
                <a:latin typeface="Rockwell" panose="02060603020205020403" pitchFamily="18" charset="0"/>
              </a:rPr>
              <a:t>God’s Plans Are Sure</a:t>
            </a:r>
          </a:p>
          <a:p>
            <a:pPr marL="457200" lvl="1" indent="0">
              <a:buNone/>
            </a:pPr>
            <a:r>
              <a:rPr lang="en-US" sz="2200" b="1" dirty="0">
                <a:latin typeface="Rockwell" panose="02060603020205020403" pitchFamily="18" charset="0"/>
              </a:rPr>
              <a:t>Isa 46:8-11</a:t>
            </a:r>
            <a:r>
              <a:rPr lang="en-US" sz="2200" dirty="0">
                <a:latin typeface="Rockwell" panose="02060603020205020403" pitchFamily="18" charset="0"/>
              </a:rPr>
              <a:t> – “</a:t>
            </a:r>
            <a:r>
              <a:rPr lang="en-US" sz="2200" b="1" baseline="30000" dirty="0">
                <a:solidFill>
                  <a:srgbClr val="000000"/>
                </a:solidFill>
                <a:effectLst/>
                <a:latin typeface="Rockwell" panose="02060603020205020403" pitchFamily="18" charset="0"/>
              </a:rPr>
              <a:t>8</a:t>
            </a:r>
            <a:r>
              <a:rPr lang="en-US" sz="2200" b="0" dirty="0">
                <a:solidFill>
                  <a:srgbClr val="000000"/>
                </a:solidFill>
                <a:effectLst/>
                <a:latin typeface="Rockwell" panose="02060603020205020403" pitchFamily="18" charset="0"/>
              </a:rPr>
              <a:t>Remember this, and be assured; recall it to mind, you transgressors. </a:t>
            </a:r>
            <a:r>
              <a:rPr lang="en-US" sz="2200" b="1" baseline="30000" dirty="0">
                <a:solidFill>
                  <a:srgbClr val="000000"/>
                </a:solidFill>
                <a:effectLst/>
                <a:latin typeface="Rockwell" panose="02060603020205020403" pitchFamily="18" charset="0"/>
              </a:rPr>
              <a:t>9</a:t>
            </a:r>
            <a:r>
              <a:rPr lang="en-US" sz="2200" b="0" dirty="0">
                <a:solidFill>
                  <a:srgbClr val="000000"/>
                </a:solidFill>
                <a:effectLst/>
                <a:latin typeface="Rockwell" panose="02060603020205020403" pitchFamily="18" charset="0"/>
              </a:rPr>
              <a:t>Remember the former things long past, for I am God, and there is no other; I am God, and there is no one like Me, </a:t>
            </a:r>
            <a:r>
              <a:rPr lang="en-US" sz="2200" b="1" baseline="30000" dirty="0">
                <a:solidFill>
                  <a:srgbClr val="000000"/>
                </a:solidFill>
                <a:effectLst/>
                <a:latin typeface="Rockwell" panose="02060603020205020403" pitchFamily="18" charset="0"/>
              </a:rPr>
              <a:t>10</a:t>
            </a:r>
            <a:r>
              <a:rPr lang="en-US" sz="2200" b="0" dirty="0">
                <a:solidFill>
                  <a:srgbClr val="000000"/>
                </a:solidFill>
                <a:effectLst/>
                <a:latin typeface="Rockwell" panose="02060603020205020403" pitchFamily="18" charset="0"/>
              </a:rPr>
              <a:t>declaring the end from the beginning, and from ancient times things which have not been done, saying, ‘My purpose will be established, and I will accomplish all My good pleasure’; </a:t>
            </a:r>
            <a:r>
              <a:rPr lang="en-US" sz="2200" b="1" baseline="30000" dirty="0">
                <a:solidFill>
                  <a:srgbClr val="000000"/>
                </a:solidFill>
                <a:effectLst/>
                <a:latin typeface="Rockwell" panose="02060603020205020403" pitchFamily="18" charset="0"/>
              </a:rPr>
              <a:t>11</a:t>
            </a:r>
            <a:r>
              <a:rPr lang="en-US" sz="2200" b="0" dirty="0">
                <a:solidFill>
                  <a:srgbClr val="000000"/>
                </a:solidFill>
                <a:effectLst/>
                <a:latin typeface="Rockwell" panose="02060603020205020403" pitchFamily="18" charset="0"/>
              </a:rPr>
              <a:t>calling a bird of prey from the east, the man of My purpose from a far country. Truly I have spoken; truly I will bring it to pass. I have planned it, surely I will do it.</a:t>
            </a:r>
            <a:r>
              <a:rPr lang="en-US" sz="2200" dirty="0">
                <a:latin typeface="Rockwell" panose="02060603020205020403" pitchFamily="18" charset="0"/>
              </a:rPr>
              <a:t>”</a:t>
            </a:r>
          </a:p>
        </p:txBody>
      </p:sp>
    </p:spTree>
    <p:extLst>
      <p:ext uri="{BB962C8B-B14F-4D97-AF65-F5344CB8AC3E}">
        <p14:creationId xmlns:p14="http://schemas.microsoft.com/office/powerpoint/2010/main" val="222576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3076"/>
                                        </p:tgtEl>
                                        <p:attrNameLst>
                                          <p:attrName>style.visibility</p:attrName>
                                        </p:attrNameLst>
                                      </p:cBhvr>
                                      <p:to>
                                        <p:strVal val="visible"/>
                                      </p:to>
                                    </p:set>
                                    <p:animEffect transition="in" filter="fade">
                                      <p:cBhvr>
                                        <p:cTn id="10" dur="500"/>
                                        <p:tgtEl>
                                          <p:spTgt spid="307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11"/>
                                        </p:tgtEl>
                                      </p:cBhvr>
                                    </p:animEffect>
                                    <p:set>
                                      <p:cBhvr>
                                        <p:cTn id="15" dur="1" fill="hold">
                                          <p:stCondLst>
                                            <p:cond delay="499"/>
                                          </p:stCondLst>
                                        </p:cTn>
                                        <p:tgtEl>
                                          <p:spTgt spid="11"/>
                                        </p:tgtEl>
                                        <p:attrNameLst>
                                          <p:attrName>style.visibility</p:attrName>
                                        </p:attrNameLst>
                                      </p:cBhvr>
                                      <p:to>
                                        <p:strVal val="hidden"/>
                                      </p:to>
                                    </p:set>
                                  </p:childTnLst>
                                </p:cTn>
                              </p:par>
                              <p:par>
                                <p:cTn id="16" presetID="10" presetClass="entr" presetSubtype="0" fill="hold" nodeType="withEffect">
                                  <p:stCondLst>
                                    <p:cond delay="0"/>
                                  </p:stCondLst>
                                  <p:childTnLst>
                                    <p:set>
                                      <p:cBhvr>
                                        <p:cTn id="17" dur="1" fill="hold">
                                          <p:stCondLst>
                                            <p:cond delay="0"/>
                                          </p:stCondLst>
                                        </p:cTn>
                                        <p:tgtEl>
                                          <p:spTgt spid="3074"/>
                                        </p:tgtEl>
                                        <p:attrNameLst>
                                          <p:attrName>style.visibility</p:attrName>
                                        </p:attrNameLst>
                                      </p:cBhvr>
                                      <p:to>
                                        <p:strVal val="visible"/>
                                      </p:to>
                                    </p:set>
                                    <p:animEffect transition="in" filter="fade">
                                      <p:cBhvr>
                                        <p:cTn id="18" dur="500"/>
                                        <p:tgtEl>
                                          <p:spTgt spid="3074"/>
                                        </p:tgtEl>
                                      </p:cBhvr>
                                    </p:animEffect>
                                  </p:childTnLst>
                                </p:cTn>
                              </p:par>
                              <p:par>
                                <p:cTn id="19" presetID="10" presetClass="entr" presetSubtype="0" fill="hold" nodeType="with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AB0638F7-24C3-4AFA-96D8-9206C84A8BFF}"/>
              </a:ext>
            </a:extLst>
          </p:cNvPr>
          <p:cNvGrpSpPr/>
          <p:nvPr/>
        </p:nvGrpSpPr>
        <p:grpSpPr>
          <a:xfrm>
            <a:off x="590324" y="1215189"/>
            <a:ext cx="8264918" cy="1203546"/>
            <a:chOff x="590324" y="1215189"/>
            <a:chExt cx="8264918" cy="1203546"/>
          </a:xfrm>
        </p:grpSpPr>
        <p:sp>
          <p:nvSpPr>
            <p:cNvPr id="4" name="Rectangle 3">
              <a:extLst>
                <a:ext uri="{FF2B5EF4-FFF2-40B4-BE49-F238E27FC236}">
                  <a16:creationId xmlns:a16="http://schemas.microsoft.com/office/drawing/2014/main" id="{B64134EF-1AC4-417D-9E80-A91C802AF908}"/>
                </a:ext>
              </a:extLst>
            </p:cNvPr>
            <p:cNvSpPr/>
            <p:nvPr/>
          </p:nvSpPr>
          <p:spPr>
            <a:xfrm>
              <a:off x="2610853" y="1215189"/>
              <a:ext cx="6244389" cy="28875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1E0B7249-5458-4CA1-A6ED-C075460D362F}"/>
                </a:ext>
              </a:extLst>
            </p:cNvPr>
            <p:cNvSpPr/>
            <p:nvPr/>
          </p:nvSpPr>
          <p:spPr>
            <a:xfrm>
              <a:off x="590324" y="1456079"/>
              <a:ext cx="8160386" cy="34322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E5A341C8-4369-4E02-BB46-DBA448634868}"/>
                </a:ext>
              </a:extLst>
            </p:cNvPr>
            <p:cNvSpPr/>
            <p:nvPr/>
          </p:nvSpPr>
          <p:spPr>
            <a:xfrm>
              <a:off x="595240" y="1775627"/>
              <a:ext cx="8007986" cy="34322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AD5DEB3E-11F9-44BC-BB8B-1BC989C31C3C}"/>
                </a:ext>
              </a:extLst>
            </p:cNvPr>
            <p:cNvSpPr/>
            <p:nvPr/>
          </p:nvSpPr>
          <p:spPr>
            <a:xfrm>
              <a:off x="590324" y="2075511"/>
              <a:ext cx="3814528" cy="34322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p:cNvSpPr>
            <a:spLocks noGrp="1"/>
          </p:cNvSpPr>
          <p:nvPr>
            <p:ph idx="1"/>
          </p:nvPr>
        </p:nvSpPr>
        <p:spPr>
          <a:xfrm>
            <a:off x="48127" y="735981"/>
            <a:ext cx="9015863" cy="1778619"/>
          </a:xfrm>
          <a:ln w="28575">
            <a:solidFill>
              <a:schemeClr val="tx1"/>
            </a:solidFill>
          </a:ln>
        </p:spPr>
        <p:txBody>
          <a:bodyPr>
            <a:normAutofit/>
          </a:bodyPr>
          <a:lstStyle/>
          <a:p>
            <a:pPr>
              <a:buFont typeface="Wingdings" panose="05000000000000000000" pitchFamily="2" charset="2"/>
              <a:buChar char="q"/>
            </a:pPr>
            <a:r>
              <a:rPr lang="en-US" sz="2600" dirty="0">
                <a:latin typeface="Rockwell" panose="02060603020205020403" pitchFamily="18" charset="0"/>
              </a:rPr>
              <a:t>God’s Salvation Is Sure</a:t>
            </a:r>
          </a:p>
          <a:p>
            <a:pPr marL="457200" lvl="1" indent="0">
              <a:buNone/>
            </a:pPr>
            <a:r>
              <a:rPr lang="en-US" sz="2200" b="1" dirty="0">
                <a:latin typeface="Rockwell" panose="02060603020205020403" pitchFamily="18" charset="0"/>
              </a:rPr>
              <a:t>Isa 46:12-13</a:t>
            </a:r>
            <a:r>
              <a:rPr lang="en-US" sz="2200" dirty="0">
                <a:latin typeface="Rockwell" panose="02060603020205020403" pitchFamily="18" charset="0"/>
              </a:rPr>
              <a:t> – “</a:t>
            </a:r>
            <a:r>
              <a:rPr lang="en-US" sz="2200" b="1" baseline="30000" dirty="0">
                <a:solidFill>
                  <a:srgbClr val="000000"/>
                </a:solidFill>
                <a:effectLst/>
                <a:latin typeface="Rockwell" panose="02060603020205020403" pitchFamily="18" charset="0"/>
              </a:rPr>
              <a:t>12</a:t>
            </a:r>
            <a:r>
              <a:rPr lang="en-US" sz="2200" b="0" dirty="0">
                <a:solidFill>
                  <a:srgbClr val="000000"/>
                </a:solidFill>
                <a:effectLst/>
                <a:latin typeface="Rockwell" panose="02060603020205020403" pitchFamily="18" charset="0"/>
              </a:rPr>
              <a:t>Listen to Me, you stubborn-minded, who are far from righteousness. </a:t>
            </a:r>
            <a:r>
              <a:rPr lang="en-US" sz="2200" b="1" baseline="30000" dirty="0">
                <a:solidFill>
                  <a:srgbClr val="000000"/>
                </a:solidFill>
                <a:effectLst/>
                <a:latin typeface="Rockwell" panose="02060603020205020403" pitchFamily="18" charset="0"/>
              </a:rPr>
              <a:t>13</a:t>
            </a:r>
            <a:r>
              <a:rPr lang="en-US" sz="2200" b="0" dirty="0">
                <a:solidFill>
                  <a:srgbClr val="000000"/>
                </a:solidFill>
                <a:effectLst/>
                <a:latin typeface="Rockwell" panose="02060603020205020403" pitchFamily="18" charset="0"/>
              </a:rPr>
              <a:t>I bring near My righteousness, it is not far off; and My salvation will not delay. And I will grant salvation in Zion, and My glory for Israel.</a:t>
            </a:r>
            <a:r>
              <a:rPr lang="en-US" sz="2200" dirty="0">
                <a:latin typeface="Rockwell" panose="02060603020205020403" pitchFamily="18" charset="0"/>
              </a:rPr>
              <a:t>”</a:t>
            </a:r>
          </a:p>
        </p:txBody>
      </p:sp>
      <p:sp>
        <p:nvSpPr>
          <p:cNvPr id="2" name="Title 1"/>
          <p:cNvSpPr>
            <a:spLocks noGrp="1"/>
          </p:cNvSpPr>
          <p:nvPr>
            <p:ph type="title"/>
          </p:nvPr>
        </p:nvSpPr>
        <p:spPr>
          <a:xfrm>
            <a:off x="0" y="1"/>
            <a:ext cx="9144000" cy="780584"/>
          </a:xfrm>
        </p:spPr>
        <p:txBody>
          <a:bodyPr>
            <a:noAutofit/>
          </a:bodyPr>
          <a:lstStyle/>
          <a:p>
            <a:pPr algn="ctr"/>
            <a:r>
              <a:rPr lang="en-US" sz="4600" b="1" u="sng" dirty="0">
                <a:latin typeface="Rockwell" panose="02060603020205020403" pitchFamily="18" charset="0"/>
              </a:rPr>
              <a:t>Idols Cannot Redeem</a:t>
            </a:r>
            <a:endParaRPr lang="es-GT" sz="4600" b="1" u="sng" dirty="0">
              <a:latin typeface="Rockwell" panose="02060603020205020403" pitchFamily="18" charset="0"/>
            </a:endParaRPr>
          </a:p>
        </p:txBody>
      </p:sp>
      <p:pic>
        <p:nvPicPr>
          <p:cNvPr id="4098" name="Picture 2" descr="5 Signs You Are a Stubborn Person">
            <a:extLst>
              <a:ext uri="{FF2B5EF4-FFF2-40B4-BE49-F238E27FC236}">
                <a16:creationId xmlns:a16="http://schemas.microsoft.com/office/drawing/2014/main" id="{32499CA0-C8E1-4BB4-B8D9-EE34CA6F20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566219"/>
            <a:ext cx="9144000" cy="42917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1192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4098"/>
                                        </p:tgtEl>
                                        <p:attrNameLst>
                                          <p:attrName>style.visibility</p:attrName>
                                        </p:attrNameLst>
                                      </p:cBhvr>
                                      <p:to>
                                        <p:strVal val="visible"/>
                                      </p:to>
                                    </p:set>
                                    <p:animEffect transition="in" filter="fade">
                                      <p:cBhvr>
                                        <p:cTn id="10"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7FA3C412-725E-4195-A7BF-6A15C503BE9D}"/>
              </a:ext>
            </a:extLst>
          </p:cNvPr>
          <p:cNvGrpSpPr/>
          <p:nvPr/>
        </p:nvGrpSpPr>
        <p:grpSpPr>
          <a:xfrm>
            <a:off x="587829" y="2999432"/>
            <a:ext cx="8345156" cy="641419"/>
            <a:chOff x="587829" y="2999432"/>
            <a:chExt cx="8345156" cy="641419"/>
          </a:xfrm>
        </p:grpSpPr>
        <p:sp>
          <p:nvSpPr>
            <p:cNvPr id="13" name="Rectangle 12">
              <a:extLst>
                <a:ext uri="{FF2B5EF4-FFF2-40B4-BE49-F238E27FC236}">
                  <a16:creationId xmlns:a16="http://schemas.microsoft.com/office/drawing/2014/main" id="{76F2032A-2AD9-4283-AFCB-56D90A29394A}"/>
                </a:ext>
              </a:extLst>
            </p:cNvPr>
            <p:cNvSpPr/>
            <p:nvPr/>
          </p:nvSpPr>
          <p:spPr>
            <a:xfrm>
              <a:off x="587829" y="3310930"/>
              <a:ext cx="5310553" cy="32992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B888D3D-A114-46A1-9D10-2606D8AA3483}"/>
                </a:ext>
              </a:extLst>
            </p:cNvPr>
            <p:cNvSpPr/>
            <p:nvPr/>
          </p:nvSpPr>
          <p:spPr>
            <a:xfrm>
              <a:off x="5355771" y="2999432"/>
              <a:ext cx="3577214" cy="32992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63323F10-C74E-4996-B150-718EE904BFDE}"/>
              </a:ext>
            </a:extLst>
          </p:cNvPr>
          <p:cNvGrpSpPr/>
          <p:nvPr/>
        </p:nvGrpSpPr>
        <p:grpSpPr>
          <a:xfrm>
            <a:off x="587830" y="2093405"/>
            <a:ext cx="8093947" cy="1235947"/>
            <a:chOff x="587830" y="2093405"/>
            <a:chExt cx="8093947" cy="1235947"/>
          </a:xfrm>
        </p:grpSpPr>
        <p:sp>
          <p:nvSpPr>
            <p:cNvPr id="8" name="Rectangle 7">
              <a:extLst>
                <a:ext uri="{FF2B5EF4-FFF2-40B4-BE49-F238E27FC236}">
                  <a16:creationId xmlns:a16="http://schemas.microsoft.com/office/drawing/2014/main" id="{7FCA1350-406C-4945-9EAE-86FBD7A191A9}"/>
                </a:ext>
              </a:extLst>
            </p:cNvPr>
            <p:cNvSpPr/>
            <p:nvPr/>
          </p:nvSpPr>
          <p:spPr>
            <a:xfrm>
              <a:off x="596203" y="2093405"/>
              <a:ext cx="8085574" cy="32992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9ABBF7-C56A-4FDD-9F68-6E761CE2871D}"/>
                </a:ext>
              </a:extLst>
            </p:cNvPr>
            <p:cNvSpPr/>
            <p:nvPr/>
          </p:nvSpPr>
          <p:spPr>
            <a:xfrm>
              <a:off x="587830" y="2376434"/>
              <a:ext cx="8043704" cy="32992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E825A06-B7BA-4A08-9A92-635C7BC7C885}"/>
                </a:ext>
              </a:extLst>
            </p:cNvPr>
            <p:cNvSpPr/>
            <p:nvPr/>
          </p:nvSpPr>
          <p:spPr>
            <a:xfrm>
              <a:off x="597878" y="2677885"/>
              <a:ext cx="7450852" cy="32992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55E34B7-ADD6-4E70-995B-85B03D827C5D}"/>
                </a:ext>
              </a:extLst>
            </p:cNvPr>
            <p:cNvSpPr/>
            <p:nvPr/>
          </p:nvSpPr>
          <p:spPr>
            <a:xfrm>
              <a:off x="597878" y="2999431"/>
              <a:ext cx="4717700" cy="32992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B5FE7E97-7026-4351-8533-EF7E860B54C0}"/>
              </a:ext>
            </a:extLst>
          </p:cNvPr>
          <p:cNvGrpSpPr/>
          <p:nvPr/>
        </p:nvGrpSpPr>
        <p:grpSpPr>
          <a:xfrm>
            <a:off x="594527" y="1205802"/>
            <a:ext cx="8358554" cy="885929"/>
            <a:chOff x="594527" y="1205802"/>
            <a:chExt cx="8358554" cy="885929"/>
          </a:xfrm>
        </p:grpSpPr>
        <p:sp>
          <p:nvSpPr>
            <p:cNvPr id="4" name="Rectangle 3">
              <a:extLst>
                <a:ext uri="{FF2B5EF4-FFF2-40B4-BE49-F238E27FC236}">
                  <a16:creationId xmlns:a16="http://schemas.microsoft.com/office/drawing/2014/main" id="{ACA3B83C-15B9-40D6-9515-33D5DD50424F}"/>
                </a:ext>
              </a:extLst>
            </p:cNvPr>
            <p:cNvSpPr/>
            <p:nvPr/>
          </p:nvSpPr>
          <p:spPr>
            <a:xfrm>
              <a:off x="2311121" y="1205802"/>
              <a:ext cx="6501283" cy="29140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129EFD2F-814C-4740-BFF1-FDA8B4AD6BB8}"/>
                </a:ext>
              </a:extLst>
            </p:cNvPr>
            <p:cNvSpPr/>
            <p:nvPr/>
          </p:nvSpPr>
          <p:spPr>
            <a:xfrm>
              <a:off x="594527" y="1468733"/>
              <a:ext cx="8137491" cy="32992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00ACC869-682F-449C-A88C-ABA6E86E99F1}"/>
                </a:ext>
              </a:extLst>
            </p:cNvPr>
            <p:cNvSpPr/>
            <p:nvPr/>
          </p:nvSpPr>
          <p:spPr>
            <a:xfrm>
              <a:off x="606251" y="1761810"/>
              <a:ext cx="8346830" cy="32992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p:cNvSpPr>
            <a:spLocks noGrp="1"/>
          </p:cNvSpPr>
          <p:nvPr>
            <p:ph idx="1"/>
          </p:nvPr>
        </p:nvSpPr>
        <p:spPr>
          <a:xfrm>
            <a:off x="48127" y="735981"/>
            <a:ext cx="9015863" cy="2978769"/>
          </a:xfrm>
          <a:ln w="28575">
            <a:solidFill>
              <a:schemeClr val="tx1"/>
            </a:solidFill>
          </a:ln>
        </p:spPr>
        <p:txBody>
          <a:bodyPr>
            <a:normAutofit/>
          </a:bodyPr>
          <a:lstStyle/>
          <a:p>
            <a:pPr>
              <a:buFont typeface="Wingdings" panose="05000000000000000000" pitchFamily="2" charset="2"/>
              <a:buChar char="q"/>
            </a:pPr>
            <a:r>
              <a:rPr lang="en-US" sz="2600" dirty="0">
                <a:latin typeface="Rockwell" panose="02060603020205020403" pitchFamily="18" charset="0"/>
              </a:rPr>
              <a:t>Babylon’s Humiliation</a:t>
            </a:r>
          </a:p>
          <a:p>
            <a:pPr marL="457200" lvl="1" indent="0">
              <a:buNone/>
            </a:pPr>
            <a:r>
              <a:rPr lang="en-US" sz="2200" b="1" dirty="0">
                <a:latin typeface="Rockwell" panose="02060603020205020403" pitchFamily="18" charset="0"/>
              </a:rPr>
              <a:t>Isa 47:1-4</a:t>
            </a:r>
            <a:r>
              <a:rPr lang="en-US" sz="2200" dirty="0">
                <a:latin typeface="Rockwell" panose="02060603020205020403" pitchFamily="18" charset="0"/>
              </a:rPr>
              <a:t> – “</a:t>
            </a:r>
            <a:r>
              <a:rPr lang="en-US" sz="2200" b="1" baseline="30000" dirty="0">
                <a:solidFill>
                  <a:srgbClr val="000000"/>
                </a:solidFill>
                <a:latin typeface="Rockwell" panose="02060603020205020403" pitchFamily="18" charset="0"/>
              </a:rPr>
              <a:t>1</a:t>
            </a:r>
            <a:r>
              <a:rPr lang="en-US" sz="2200" dirty="0">
                <a:latin typeface="Rockwell" panose="02060603020205020403" pitchFamily="18" charset="0"/>
              </a:rPr>
              <a:t>‘</a:t>
            </a:r>
            <a:r>
              <a:rPr lang="en-US" sz="2200" b="0" i="0" dirty="0">
                <a:solidFill>
                  <a:srgbClr val="000000"/>
                </a:solidFill>
                <a:effectLst/>
                <a:latin typeface="Rockwell" panose="02060603020205020403" pitchFamily="18" charset="0"/>
              </a:rPr>
              <a:t>Come down and sit in the dust, O virgin daughter of Babylon; sit on the ground without a throne, O daughter of the Chaldeans! For you shall no longer be called tender and delicate. </a:t>
            </a:r>
            <a:r>
              <a:rPr lang="en-US" sz="2200" b="1" i="0" baseline="30000" dirty="0">
                <a:solidFill>
                  <a:srgbClr val="000000"/>
                </a:solidFill>
                <a:effectLst/>
                <a:latin typeface="Rockwell" panose="02060603020205020403" pitchFamily="18" charset="0"/>
              </a:rPr>
              <a:t>2</a:t>
            </a:r>
            <a:r>
              <a:rPr lang="en-US" sz="2200" b="0" i="0" dirty="0">
                <a:solidFill>
                  <a:srgbClr val="000000"/>
                </a:solidFill>
                <a:effectLst/>
                <a:latin typeface="Rockwell" panose="02060603020205020403" pitchFamily="18" charset="0"/>
              </a:rPr>
              <a:t>Take the millstones and grind meal. Remove your veil, strip off the skirt, uncover the leg, cross the rivers. </a:t>
            </a:r>
            <a:r>
              <a:rPr lang="en-US" sz="2200" b="1" i="0" baseline="30000" dirty="0">
                <a:solidFill>
                  <a:srgbClr val="000000"/>
                </a:solidFill>
                <a:effectLst/>
                <a:latin typeface="Rockwell" panose="02060603020205020403" pitchFamily="18" charset="0"/>
              </a:rPr>
              <a:t>3</a:t>
            </a:r>
            <a:r>
              <a:rPr lang="en-US" sz="2200" b="0" i="0" dirty="0">
                <a:solidFill>
                  <a:srgbClr val="000000"/>
                </a:solidFill>
                <a:effectLst/>
                <a:latin typeface="Rockwell" panose="02060603020205020403" pitchFamily="18" charset="0"/>
              </a:rPr>
              <a:t>Your nakedness will be uncovered, your shame also will be exposed; I will take vengeance and will not spare a man.’ </a:t>
            </a:r>
            <a:r>
              <a:rPr lang="en-US" sz="2200" b="1" i="0" baseline="30000" dirty="0">
                <a:solidFill>
                  <a:srgbClr val="000000"/>
                </a:solidFill>
                <a:effectLst/>
                <a:latin typeface="Rockwell" panose="02060603020205020403" pitchFamily="18" charset="0"/>
              </a:rPr>
              <a:t>4</a:t>
            </a:r>
            <a:r>
              <a:rPr lang="en-US" sz="2200" b="0" i="0" dirty="0">
                <a:solidFill>
                  <a:srgbClr val="000000"/>
                </a:solidFill>
                <a:effectLst/>
                <a:latin typeface="Rockwell" panose="02060603020205020403" pitchFamily="18" charset="0"/>
              </a:rPr>
              <a:t>Our Redeemer, the </a:t>
            </a:r>
            <a:r>
              <a:rPr lang="en-US" sz="2200" b="0" i="0" cap="small" dirty="0">
                <a:solidFill>
                  <a:srgbClr val="000000"/>
                </a:solidFill>
                <a:effectLst/>
                <a:latin typeface="Rockwell" panose="02060603020205020403" pitchFamily="18" charset="0"/>
              </a:rPr>
              <a:t>Lord</a:t>
            </a:r>
            <a:r>
              <a:rPr lang="en-US" sz="2200" b="0" i="0" dirty="0">
                <a:solidFill>
                  <a:srgbClr val="000000"/>
                </a:solidFill>
                <a:effectLst/>
                <a:latin typeface="Rockwell" panose="02060603020205020403" pitchFamily="18" charset="0"/>
              </a:rPr>
              <a:t> of hosts is His name, the Holy One of Israel.</a:t>
            </a:r>
            <a:r>
              <a:rPr lang="en-US" sz="2200" dirty="0">
                <a:latin typeface="Rockwell" panose="02060603020205020403" pitchFamily="18" charset="0"/>
              </a:rPr>
              <a:t>”</a:t>
            </a:r>
          </a:p>
        </p:txBody>
      </p:sp>
      <p:sp>
        <p:nvSpPr>
          <p:cNvPr id="2" name="Title 1"/>
          <p:cNvSpPr>
            <a:spLocks noGrp="1"/>
          </p:cNvSpPr>
          <p:nvPr>
            <p:ph type="title"/>
          </p:nvPr>
        </p:nvSpPr>
        <p:spPr>
          <a:xfrm>
            <a:off x="0" y="1"/>
            <a:ext cx="9144000" cy="780584"/>
          </a:xfrm>
        </p:spPr>
        <p:txBody>
          <a:bodyPr>
            <a:noAutofit/>
          </a:bodyPr>
          <a:lstStyle/>
          <a:p>
            <a:pPr algn="ctr"/>
            <a:r>
              <a:rPr lang="en-US" sz="4600" b="1" u="sng" dirty="0">
                <a:latin typeface="Rockwell" panose="02060603020205020403" pitchFamily="18" charset="0"/>
              </a:rPr>
              <a:t>Judgment of Babylon</a:t>
            </a:r>
            <a:endParaRPr lang="es-GT" sz="4600" b="1" u="sng" dirty="0">
              <a:latin typeface="Rockwell" panose="02060603020205020403" pitchFamily="18" charset="0"/>
            </a:endParaRPr>
          </a:p>
        </p:txBody>
      </p:sp>
      <p:pic>
        <p:nvPicPr>
          <p:cNvPr id="5122" name="Picture 2" descr="Pin by Yaiqab Thaamayam on Qam Yasharahla | Bible knowledge, Bible truth,  Spirit of truth">
            <a:extLst>
              <a:ext uri="{FF2B5EF4-FFF2-40B4-BE49-F238E27FC236}">
                <a16:creationId xmlns:a16="http://schemas.microsoft.com/office/drawing/2014/main" id="{2F1C0090-DA99-48DE-9EA6-6370EDA45BB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820" b="9351"/>
          <a:stretch/>
        </p:blipFill>
        <p:spPr bwMode="auto">
          <a:xfrm>
            <a:off x="0" y="3774829"/>
            <a:ext cx="4466492" cy="3083171"/>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Exodus 11:5 KJV - And all the firstborn in the land of Egypt shall die,  from the first born of Pharaoh that sitteth upon his throne, even unto the  firstborn of the">
            <a:extLst>
              <a:ext uri="{FF2B5EF4-FFF2-40B4-BE49-F238E27FC236}">
                <a16:creationId xmlns:a16="http://schemas.microsoft.com/office/drawing/2014/main" id="{BC085372-5680-4F63-AC7C-2176D323440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641" t="9359" r="8590"/>
          <a:stretch/>
        </p:blipFill>
        <p:spPr bwMode="auto">
          <a:xfrm>
            <a:off x="4501661" y="3751385"/>
            <a:ext cx="4560277" cy="31066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472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5122"/>
                                        </p:tgtEl>
                                        <p:attrNameLst>
                                          <p:attrName>style.visibility</p:attrName>
                                        </p:attrNameLst>
                                      </p:cBhvr>
                                      <p:to>
                                        <p:strVal val="visible"/>
                                      </p:to>
                                    </p:set>
                                    <p:animEffect transition="in" filter="fade">
                                      <p:cBhvr>
                                        <p:cTn id="10" dur="500"/>
                                        <p:tgtEl>
                                          <p:spTgt spid="512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7"/>
                                        </p:tgtEl>
                                      </p:cBhvr>
                                    </p:animEffect>
                                    <p:set>
                                      <p:cBhvr>
                                        <p:cTn id="15" dur="1" fill="hold">
                                          <p:stCondLst>
                                            <p:cond delay="499"/>
                                          </p:stCondLst>
                                        </p:cTn>
                                        <p:tgtEl>
                                          <p:spTgt spid="7"/>
                                        </p:tgtEl>
                                        <p:attrNameLst>
                                          <p:attrName>style.visibility</p:attrName>
                                        </p:attrNameLst>
                                      </p:cBhvr>
                                      <p:to>
                                        <p:strVal val="hidden"/>
                                      </p:to>
                                    </p:set>
                                  </p:childTnLst>
                                </p:cTn>
                              </p:par>
                              <p:par>
                                <p:cTn id="16" presetID="10" presetClass="entr" presetSubtype="0"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par>
                                <p:cTn id="19" presetID="10" presetClass="entr" presetSubtype="0" fill="hold" nodeType="withEffect">
                                  <p:stCondLst>
                                    <p:cond delay="0"/>
                                  </p:stCondLst>
                                  <p:childTnLst>
                                    <p:set>
                                      <p:cBhvr>
                                        <p:cTn id="20" dur="1" fill="hold">
                                          <p:stCondLst>
                                            <p:cond delay="0"/>
                                          </p:stCondLst>
                                        </p:cTn>
                                        <p:tgtEl>
                                          <p:spTgt spid="5124"/>
                                        </p:tgtEl>
                                        <p:attrNameLst>
                                          <p:attrName>style.visibility</p:attrName>
                                        </p:attrNameLst>
                                      </p:cBhvr>
                                      <p:to>
                                        <p:strVal val="visible"/>
                                      </p:to>
                                    </p:set>
                                    <p:animEffect transition="in" filter="fade">
                                      <p:cBhvr>
                                        <p:cTn id="21" dur="500"/>
                                        <p:tgtEl>
                                          <p:spTgt spid="5124"/>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nodeType="clickEffect">
                                  <p:stCondLst>
                                    <p:cond delay="0"/>
                                  </p:stCondLst>
                                  <p:childTnLst>
                                    <p:animEffect transition="out" filter="fade">
                                      <p:cBhvr>
                                        <p:cTn id="25" dur="500"/>
                                        <p:tgtEl>
                                          <p:spTgt spid="12"/>
                                        </p:tgtEl>
                                      </p:cBhvr>
                                    </p:animEffect>
                                    <p:set>
                                      <p:cBhvr>
                                        <p:cTn id="26" dur="1" fill="hold">
                                          <p:stCondLst>
                                            <p:cond delay="499"/>
                                          </p:stCondLst>
                                        </p:cTn>
                                        <p:tgtEl>
                                          <p:spTgt spid="12"/>
                                        </p:tgtEl>
                                        <p:attrNameLst>
                                          <p:attrName>style.visibility</p:attrName>
                                        </p:attrNameLst>
                                      </p:cBhvr>
                                      <p:to>
                                        <p:strVal val="hidden"/>
                                      </p:to>
                                    </p:set>
                                  </p:childTnLst>
                                </p:cTn>
                              </p:par>
                              <p:par>
                                <p:cTn id="27" presetID="10" presetClass="entr" presetSubtype="0" fill="hold"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25013</TotalTime>
  <Words>3947</Words>
  <Application>Microsoft Office PowerPoint</Application>
  <PresentationFormat>On-screen Show (4:3)</PresentationFormat>
  <Paragraphs>114</Paragraphs>
  <Slides>13</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Calibri Light</vt:lpstr>
      <vt:lpstr>Rockwell</vt:lpstr>
      <vt:lpstr>Wingdings</vt:lpstr>
      <vt:lpstr>Office Theme</vt:lpstr>
      <vt:lpstr>PowerPoint Presentation</vt:lpstr>
      <vt:lpstr>Idols Can’t Redeem</vt:lpstr>
      <vt:lpstr>Idols Can’t Redeem</vt:lpstr>
      <vt:lpstr>Idols Can’t Redeem</vt:lpstr>
      <vt:lpstr>Idols Cannot Redeem</vt:lpstr>
      <vt:lpstr>Idols Cannot Redeem</vt:lpstr>
      <vt:lpstr>Idols Cannot Redeem</vt:lpstr>
      <vt:lpstr>Idols Cannot Redeem</vt:lpstr>
      <vt:lpstr>Judgment of Babylon</vt:lpstr>
      <vt:lpstr>Judgment of Babylon</vt:lpstr>
      <vt:lpstr>Judgment of Babylon</vt:lpstr>
      <vt:lpstr>Judgment of Babylon</vt:lpstr>
      <vt:lpstr>Judgment of Babylon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ryan.h.hasty@gmail.com</dc:creator>
  <cp:lastModifiedBy>R H</cp:lastModifiedBy>
  <cp:revision>489</cp:revision>
  <cp:lastPrinted>2021-12-05T02:04:19Z</cp:lastPrinted>
  <dcterms:created xsi:type="dcterms:W3CDTF">2020-04-05T21:20:11Z</dcterms:created>
  <dcterms:modified xsi:type="dcterms:W3CDTF">2021-12-05T02:07:07Z</dcterms:modified>
</cp:coreProperties>
</file>