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86" r:id="rId3"/>
    <p:sldId id="287" r:id="rId4"/>
    <p:sldId id="288" r:id="rId5"/>
    <p:sldId id="289" r:id="rId6"/>
    <p:sldId id="290" r:id="rId7"/>
    <p:sldId id="295" r:id="rId8"/>
    <p:sldId id="291" r:id="rId9"/>
    <p:sldId id="261" r:id="rId10"/>
    <p:sldId id="292" r:id="rId11"/>
    <p:sldId id="293" r:id="rId12"/>
    <p:sldId id="294" r:id="rId13"/>
    <p:sldId id="262" r:id="rId1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172" autoAdjust="0"/>
  </p:normalViewPr>
  <p:slideViewPr>
    <p:cSldViewPr snapToGrid="0">
      <p:cViewPr varScale="1">
        <p:scale>
          <a:sx n="61" d="100"/>
          <a:sy n="61" d="100"/>
        </p:scale>
        <p:origin x="3054" y="96"/>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760470" y="0"/>
            <a:ext cx="1285355" cy="96401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997787"/>
            <a:ext cx="9144000" cy="556926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575366"/>
            <a:ext cx="3962400" cy="282633"/>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For those joining us for the new semester, we’ve already been well underway in Isaiah, so you may feel a bit lost – hang in there. I’m going to try to do some review at the beginning of each class, and in the beginning of November, we’re going to take an entire class to go back through chapters 1 - 37 before preceding on w/the remainder of the book to ensure we don’t lose the forest from the trees.</a:t>
            </a:r>
          </a:p>
          <a:p>
            <a:endParaRPr lang="en-US" sz="1200" dirty="0">
              <a:latin typeface="+mn-lt"/>
            </a:endParaRPr>
          </a:p>
          <a:p>
            <a:r>
              <a:rPr lang="en-US" sz="1200" dirty="0">
                <a:latin typeface="+mn-lt"/>
              </a:rPr>
              <a:t>In chapters 7 – 12, Judah was dealing w/a local crisis, the Syro-Ephramaite war in which a coalition between Syria and Israel intended to capture Jerusalem and set up a king more favorable to its cause to resist Assyrian expansion in the region. But God’s message in those chapters is that Judah didn’t need to worry about Syria, Israel, or ultimately Assyria because He has future plans to bring a child into the world who will one day reign. And in order for that to happen, neither Israel nor Syria nor Assyria’s plans would be allowed to continue unfettered. This promise was to instill trust in God’s people during that day.</a:t>
            </a:r>
          </a:p>
          <a:p>
            <a:endParaRPr lang="en-US" sz="1200" dirty="0">
              <a:latin typeface="+mn-lt"/>
            </a:endParaRPr>
          </a:p>
          <a:p>
            <a:r>
              <a:rPr lang="en-US" sz="1200" dirty="0">
                <a:latin typeface="+mn-lt"/>
              </a:rPr>
              <a:t>We just finished chapters 13 – 23 where we made the point that those same lessons taught in chapters 7 – 12 apply not just to Syria and Israel, but to all nations. Any nation that threatens God’s people will be judged. None of these nations should be looked to for help against Assyria because one day these nations would stream to Mt. Zion. And so, all we see Isaiah doing in chapters 13 – 23 is expanding the theology of chapters 7 – 12 to a more global perspective.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Chapters 24 – 27 is going to do the same thing, but its going to suggest that a </a:t>
            </a:r>
            <a:r>
              <a:rPr lang="en-US" sz="1200" dirty="0">
                <a:effectLst/>
                <a:latin typeface="+mn-lt"/>
                <a:ea typeface="Calibri" panose="020F0502020204030204" pitchFamily="34" charset="0"/>
              </a:rPr>
              <a:t>nation-by-nation judgment just won’t suffice. </a:t>
            </a:r>
            <a:r>
              <a:rPr lang="en-US" sz="1200" b="0" dirty="0">
                <a:effectLst/>
                <a:latin typeface="+mn-lt"/>
                <a:ea typeface="Calibri" panose="020F0502020204030204" pitchFamily="34" charset="0"/>
              </a:rPr>
              <a:t>Isaiah now invites us to look at the scene of God’s worldwide judgment that expands to the entire earth, a word repeated 17 times in this chapter, and beyond the earth. Scholars have referred to this section</a:t>
            </a:r>
            <a:r>
              <a:rPr lang="en-US" sz="1200" dirty="0">
                <a:latin typeface="+mn-lt"/>
              </a:rPr>
              <a:t> as “The Apocalypse of Isaiah”, but I believe that is misleading in some ways. The central theme of these 4 chapters is a contrast between 2 cities. The first “city” is not identified by name or location because it is metaphorical, and is intended to show what God will do to </a:t>
            </a:r>
            <a:r>
              <a:rPr lang="en-US" sz="1200" u="sng" dirty="0">
                <a:latin typeface="+mn-lt"/>
              </a:rPr>
              <a:t>all</a:t>
            </a:r>
            <a:r>
              <a:rPr lang="en-US" sz="1200" dirty="0">
                <a:latin typeface="+mn-lt"/>
              </a:rPr>
              <a:t> “cities” of man who take on the ungodly attributes enumerated through chapters 13 – 23, in order to show God’s lordship isn’t just over individual nations, but over all the earth. And be on the lookout for the adjectives to describe this city: chaos, desolation, ruined, fortified, ruthless, etc. This “city” and all like it will be destroyed. However, in contrast is a “city” whose name and location is given – Zion, and it will be established. And it is described as a mountain, strong, unassailable, and upright. And this represents the collection of God’s people who resist the temptation of worldly living and who swim upstream toward heavenly heights. We’re also going to see contrasts in song. We’re going to see the song of drunken revelry silenced in the city of man while the song of the city of God will continue all throughout eternity. These four chapters are a fitting finale to chapters 13 – 23. </a:t>
            </a:r>
          </a:p>
          <a:p>
            <a:endParaRPr lang="en-US" sz="1200" dirty="0">
              <a:latin typeface="+mn-lt"/>
            </a:endParaRPr>
          </a:p>
          <a:p>
            <a:r>
              <a:rPr lang="en-US" sz="1200" dirty="0">
                <a:latin typeface="+mn-lt"/>
              </a:rPr>
              <a:t>In this study, we’ll consider chapters 24 and 25, which deal w/2 themes: we’re going to see the overthrow of the metaphorical city of man and the response by God’s people to that overthrow. </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Chapter 25 is the response to the destruction of the “city of chaos”. It is a hymn of thanksgiving consisting of 3 stanzas, describing God’s faithfulness in delivering His people. Stanza 1 of the hymn is as follows – </a:t>
            </a:r>
            <a:r>
              <a:rPr lang="en-US" sz="1200" b="1" dirty="0">
                <a:effectLst/>
                <a:latin typeface="+mn-lt"/>
                <a:ea typeface="Calibri" panose="020F0502020204030204" pitchFamily="34" charset="0"/>
              </a:rPr>
              <a:t>Isa 25:1-5</a:t>
            </a:r>
            <a:r>
              <a:rPr lang="en-US" sz="1200" dirty="0">
                <a:effectLst/>
                <a:latin typeface="+mn-lt"/>
                <a:ea typeface="Calibri" panose="020F0502020204030204" pitchFamily="34" charset="0"/>
              </a:rPr>
              <a:t>.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So, as the pilgrimage of the remnant moves through a ruined world toward Zion, their response is to burst forth in song over the marvel of their rescue and the power of God. Notice the pronouns used – Isaiah feels a personal attachment to God due to his redemption. This suggests that our response to redemption is just as important as the process that gets us there. If we’ve been saved, and we’re not praising, exalting, and giving thanks, have we truly responded to God’s grace? The word “wonders” is the same word used in 9:6, and the word “planned” is the same word as “Counselor” in 9:6. Meaning, this was not off the cuff, but planned from eternity, and God has been perfectly faithful to pull it off despite our sin.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Vs. 2 explains the reason for rejoicing – </a:t>
            </a:r>
            <a:r>
              <a:rPr lang="en-US" sz="1200" b="1" dirty="0">
                <a:effectLst/>
                <a:latin typeface="+mn-lt"/>
                <a:ea typeface="Calibri" panose="020F0502020204030204" pitchFamily="34" charset="0"/>
              </a:rPr>
              <a:t>Isa 25:2-3</a:t>
            </a:r>
            <a:r>
              <a:rPr lang="en-US" sz="1200" dirty="0">
                <a:effectLst/>
                <a:latin typeface="+mn-lt"/>
                <a:ea typeface="Calibri" panose="020F0502020204030204" pitchFamily="34" charset="0"/>
              </a:rPr>
              <a:t> – The “world city” of chapter 24, here called the “fortified city”, is the nemesis of salvation, an organized human society in which rebellion is spread beyond repair. And no matter how well organized, fortified, or beautified, God makes folly every monument to human pride. And the power behind God’s judgment will convince even the most ruthless that He is Lord, and they will revere Him. This doesn’t suggest they are saved; it simply means they now acknowledge His might. Unfortunately, there are some who are so focused on self, they will only recognize power.</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Vs. 4 is an allusion to God’s care for the socially and religiously ostracized – </a:t>
            </a:r>
            <a:r>
              <a:rPr lang="en-US" sz="1200" b="1" dirty="0">
                <a:effectLst/>
                <a:latin typeface="+mn-lt"/>
                <a:ea typeface="Calibri" panose="020F0502020204030204" pitchFamily="34" charset="0"/>
              </a:rPr>
              <a:t>Isa 25:4</a:t>
            </a:r>
            <a:r>
              <a:rPr lang="en-US" sz="1200" dirty="0">
                <a:effectLst/>
                <a:latin typeface="+mn-lt"/>
                <a:ea typeface="Calibri" panose="020F0502020204030204" pitchFamily="34" charset="0"/>
              </a:rPr>
              <a:t> – While God destroys the “ world city”, which is a refuge for the strong/wicked, He Himself becomes a refuge for His people. This verse suggests that while God is opposed to the proud by way of principle, He is also opposed to it because of what it does to others. The storm of the wicked is like rain against a brick wall, ineffectual against God.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How is He a refuge? Vs. 5 tells us that when the enemy “brings the heat”, God brings His cloud – </a:t>
            </a:r>
            <a:r>
              <a:rPr lang="en-US" sz="1200" b="1" dirty="0">
                <a:effectLst/>
                <a:latin typeface="+mn-lt"/>
                <a:ea typeface="Calibri" panose="020F0502020204030204" pitchFamily="34" charset="0"/>
              </a:rPr>
              <a:t>Isa 25:5</a:t>
            </a:r>
            <a:r>
              <a:rPr lang="en-US" sz="1200" dirty="0">
                <a:effectLst/>
                <a:latin typeface="+mn-lt"/>
                <a:ea typeface="Calibri" panose="020F0502020204030204" pitchFamily="34" charset="0"/>
              </a:rPr>
              <a:t> – When the enemy brings rage, God brings a wall against them. Here we see that the unsaved have their song, too. But God brings to silence their tumultuous noise. </a:t>
            </a: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4193580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The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stanza of the hymn begins in vs. 6, showing us more of what will happen on that mountain of the house of the Lord: the marriage supper of the Lamb – </a:t>
            </a:r>
            <a:r>
              <a:rPr lang="en-US" sz="1200" b="1" dirty="0">
                <a:effectLst/>
                <a:latin typeface="+mn-lt"/>
                <a:ea typeface="Calibri" panose="020F0502020204030204" pitchFamily="34" charset="0"/>
              </a:rPr>
              <a:t>Isa 25:6-8</a:t>
            </a:r>
            <a:r>
              <a:rPr lang="en-US" sz="1200" dirty="0">
                <a:effectLst/>
                <a:latin typeface="+mn-lt"/>
                <a:ea typeface="Calibri" panose="020F0502020204030204" pitchFamily="34" charset="0"/>
              </a:rPr>
              <a:t>.</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In the bible, it is very common after a coronation to celebrate a sacrificial meal (1 Sam 11:15; 1 Kings 1:9, 19, 25), the people providing the meal. But God provides this banquet for His own coronation, and He does so w/the choicest food and drink man has to offer. This is a victory banquet, an “awards” ceremony. The phrase “lavish banquet” literally means “feast of fat things”. See, in the Levitical system, the fat of the sacrifices always belonged to God. But now He gives us what is rightfully His. Aged wine is the best wine, the red grapes that have high tannin levels and high acid levels that make them too bitter when pressed, but when cooled over a long period of time falls out of the wine and turns into the most quality beverage you could drink. Marrow literally refers to the high protein substance inside the bone, a delicacy in many countries. The image is God providing us with the richest, choicest food for His coronation meal.</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In vs. 7, the veil represents a blindness that prevents us from seeing things from a kingdom perspective, what had infected the nations of that age. But ultimately it represents the effect of that blindness: death; and before people can experience the joy of God’s great feast, something must be done about the universal cause. And so, at this meal, as a tender father comforts His child, God wipes away the “effect” that death and mourning bring. He is so touched by our hurt, He’s going to put an end to it all even though we were the cause. All the shame and reproach that led to so much loss will be made up for. This is guaranteed for God has spoken it. BTW, this is the first explicate mention of a resurrection in the OT. </a:t>
            </a:r>
          </a:p>
        </p:txBody>
      </p:sp>
      <p:sp>
        <p:nvSpPr>
          <p:cNvPr id="4" name="Slide Number Placeholder 3"/>
          <p:cNvSpPr>
            <a:spLocks noGrp="1"/>
          </p:cNvSpPr>
          <p:nvPr>
            <p:ph type="sldNum" sz="quarter" idx="5"/>
          </p:nvPr>
        </p:nvSpPr>
        <p:spPr/>
        <p:txBody>
          <a:bodyPr/>
          <a:lstStyle/>
          <a:p>
            <a:fld id="{A3C20EB6-D79D-4EFB-8F8C-290B3662F4A9}" type="slidenum">
              <a:rPr lang="en-US" smtClean="0"/>
              <a:t>11</a:t>
            </a:fld>
            <a:endParaRPr lang="en-US"/>
          </a:p>
        </p:txBody>
      </p:sp>
    </p:spTree>
    <p:extLst>
      <p:ext uri="{BB962C8B-B14F-4D97-AF65-F5344CB8AC3E}">
        <p14:creationId xmlns:p14="http://schemas.microsoft.com/office/powerpoint/2010/main" val="1791062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The 3</a:t>
            </a:r>
            <a:r>
              <a:rPr lang="en-US" sz="1200" baseline="30000" dirty="0">
                <a:effectLst/>
                <a:latin typeface="+mn-lt"/>
                <a:ea typeface="Calibri" panose="020F0502020204030204" pitchFamily="34" charset="0"/>
              </a:rPr>
              <a:t>rd</a:t>
            </a:r>
            <a:r>
              <a:rPr lang="en-US" sz="1200" dirty="0">
                <a:effectLst/>
                <a:latin typeface="+mn-lt"/>
                <a:ea typeface="Calibri" panose="020F0502020204030204" pitchFamily="34" charset="0"/>
              </a:rPr>
              <a:t> stanza begins the same as the 1</a:t>
            </a:r>
            <a:r>
              <a:rPr lang="en-US" sz="1200" baseline="30000" dirty="0">
                <a:effectLst/>
                <a:latin typeface="+mn-lt"/>
                <a:ea typeface="Calibri" panose="020F0502020204030204" pitchFamily="34" charset="0"/>
              </a:rPr>
              <a:t>st</a:t>
            </a:r>
            <a:r>
              <a:rPr lang="en-US" sz="1200" dirty="0">
                <a:effectLst/>
                <a:latin typeface="+mn-lt"/>
                <a:ea typeface="Calibri" panose="020F0502020204030204" pitchFamily="34" charset="0"/>
              </a:rPr>
              <a:t> verse.</a:t>
            </a:r>
            <a:endParaRPr lang="en-US" sz="1200" b="1" dirty="0">
              <a:effectLst/>
              <a:latin typeface="+mn-lt"/>
              <a:ea typeface="Calibri" panose="020F0502020204030204" pitchFamily="34" charset="0"/>
            </a:endParaRP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25:9</a:t>
            </a:r>
            <a:r>
              <a:rPr lang="en-US" sz="1200" b="0" dirty="0">
                <a:effectLst/>
                <a:latin typeface="+mn-lt"/>
                <a:ea typeface="Calibri" panose="020F0502020204030204" pitchFamily="34" charset="0"/>
              </a:rPr>
              <a:t> – In</a:t>
            </a:r>
            <a:r>
              <a:rPr lang="en-US" sz="1200" dirty="0">
                <a:effectLst/>
                <a:latin typeface="+mn-lt"/>
                <a:ea typeface="Calibri" panose="020F0502020204030204" pitchFamily="34" charset="0"/>
              </a:rPr>
              <a:t> other words, those who wait on God will realize the object of their expectation, that He will save us. These are people unafraid to confess Jesus before men. This is a trust that contrasts the instant gratification sought after by the world from chapter 24. And notice it is “His” salvation, not ours. No contribution on our part was needed, only waiting in confidence. And when salvation comes, rejoicing follows.</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while there is peace and blessing on Mt. Zion, there is another mountain across the Jordan: Moab – </a:t>
            </a:r>
            <a:r>
              <a:rPr lang="en-US" sz="1200" b="1" dirty="0">
                <a:effectLst/>
                <a:latin typeface="+mn-lt"/>
                <a:ea typeface="Calibri" panose="020F0502020204030204" pitchFamily="34" charset="0"/>
              </a:rPr>
              <a:t>Isa 25:10</a:t>
            </a:r>
            <a:r>
              <a:rPr lang="en-US" sz="1200" dirty="0">
                <a:effectLst/>
                <a:latin typeface="+mn-lt"/>
                <a:ea typeface="Calibri" panose="020F0502020204030204" pitchFamily="34" charset="0"/>
              </a:rPr>
              <a:t> – Don’t think literal Moab, think of it as a word picture. What was Moab’s issue from chapter 16? Pride, even in the midst of suffering. And while God’s hand rests on Zion, His foot presses “Moab” underneath Him. Moab had been proud, but she chose the cesspool over the banquet, so now she will be abased. Israel had been despised and looked down upon, now she will be exalted.</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the next verse shows why such judgment is necessary – </a:t>
            </a:r>
            <a:r>
              <a:rPr lang="en-US" sz="1200" b="1" dirty="0">
                <a:effectLst/>
                <a:latin typeface="+mn-lt"/>
                <a:ea typeface="Calibri" panose="020F0502020204030204" pitchFamily="34" charset="0"/>
              </a:rPr>
              <a:t>Isa 25:11</a:t>
            </a:r>
            <a:r>
              <a:rPr lang="en-US" sz="1200" dirty="0">
                <a:effectLst/>
                <a:latin typeface="+mn-lt"/>
                <a:ea typeface="Calibri" panose="020F0502020204030204" pitchFamily="34" charset="0"/>
              </a:rPr>
              <a:t> – In other words, since Moab sought security through its own self-reliance and self-effort, it was going to attempt to swim out of the cesspool it found itself in. But God does not admire this “go it alone” attitude. The cunning and skill she used to escape judgment will not succeed. The same pride that held back Moab from seeking physical security due to divine promise in an earthly crisis (15 – 16) will keep her from partaking of heavenly promises.</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25:12</a:t>
            </a:r>
            <a:r>
              <a:rPr lang="en-US" sz="1200" dirty="0">
                <a:effectLst/>
                <a:latin typeface="+mn-lt"/>
                <a:ea typeface="Calibri" panose="020F0502020204030204" pitchFamily="34" charset="0"/>
              </a:rPr>
              <a:t> – In other words, Moab is just another “city of chaos” who thinks its walls are unshakable. But not even the ruins and rubble of their forts will remain, only level ground and dust.</a:t>
            </a:r>
          </a:p>
        </p:txBody>
      </p:sp>
      <p:sp>
        <p:nvSpPr>
          <p:cNvPr id="4" name="Slide Number Placeholder 3"/>
          <p:cNvSpPr>
            <a:spLocks noGrp="1"/>
          </p:cNvSpPr>
          <p:nvPr>
            <p:ph type="sldNum" sz="quarter" idx="5"/>
          </p:nvPr>
        </p:nvSpPr>
        <p:spPr/>
        <p:txBody>
          <a:bodyPr/>
          <a:lstStyle/>
          <a:p>
            <a:fld id="{A3C20EB6-D79D-4EFB-8F8C-290B3662F4A9}" type="slidenum">
              <a:rPr lang="en-US" smtClean="0"/>
              <a:t>12</a:t>
            </a:fld>
            <a:endParaRPr lang="en-US"/>
          </a:p>
        </p:txBody>
      </p:sp>
    </p:spTree>
    <p:extLst>
      <p:ext uri="{BB962C8B-B14F-4D97-AF65-F5344CB8AC3E}">
        <p14:creationId xmlns:p14="http://schemas.microsoft.com/office/powerpoint/2010/main" val="2718058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companion oracle to Moab and Arabia contrasts a Gentile world in trouble and on the run, yet held back from Zion by its pride.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both Moab and Arabia’s oracles, we saw many cities affected. In chapter 25, we see the world-city destroyed, being any city who takes on the pride and rebellion of Moab.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Moab was encouraged to send the tribute lamb in chapter 16. Arabia was encouraged to provide the barest of necessities. But on Zion, a lavish banquet is waiting.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Both Moab and Arabia were fleeing from and hiding from strangers. But in 25:2, we read “a palace of strangers is a city no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Moab lost its wine, and Arabia only had water available. But in Zion, there would be aged wine.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We saw self-reliance in Moab, peer-reliance in Arabia, and in chapter 25, they continued in self-reliance even after judgment, only for those on Zion to rely on the Lord.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And we also see the commonality of a remnant spared in all 3 oracles, but it would only be those who see themselves as truly helpless and in need of God who will make it to God’s banquet. The summary of these 3 oracles is reliance of self, the pride of life.</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13</a:t>
            </a:fld>
            <a:endParaRPr lang="es-GT"/>
          </a:p>
        </p:txBody>
      </p:sp>
    </p:spTree>
    <p:extLst>
      <p:ext uri="{BB962C8B-B14F-4D97-AF65-F5344CB8AC3E}">
        <p14:creationId xmlns:p14="http://schemas.microsoft.com/office/powerpoint/2010/main" val="18583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Isa 24:1-3.</a:t>
            </a:r>
          </a:p>
          <a:p>
            <a:endParaRPr lang="en-US" sz="1200" b="1" dirty="0">
              <a:effectLst/>
              <a:latin typeface="+mn-lt"/>
              <a:ea typeface="Calibri" panose="020F0502020204030204" pitchFamily="34" charset="0"/>
            </a:endParaRPr>
          </a:p>
          <a:p>
            <a:r>
              <a:rPr lang="en-US" sz="1200" b="0" dirty="0">
                <a:effectLst/>
                <a:latin typeface="+mn-lt"/>
                <a:ea typeface="Calibri" panose="020F0502020204030204" pitchFamily="34" charset="0"/>
              </a:rPr>
              <a:t>We first see something similar to what we saw in chapter 13, an emptying of the world, which is the opposite of God’s creative purpose. Man is the greatest environmental threat that there is, constantly abusing God’s creative gift, and so we’re reading here that He will take it back. </a:t>
            </a:r>
            <a:r>
              <a:rPr lang="en-US" sz="1200" dirty="0">
                <a:effectLst/>
                <a:latin typeface="+mn-lt"/>
                <a:ea typeface="Calibri" panose="020F0502020204030204" pitchFamily="34" charset="0"/>
              </a:rPr>
              <a:t>Similar to the flood, the face of the Earth will be devastated and changed. Similar to Babel, the people will scatter.</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In vs. 2, we see God saying, “Except for you Mr. President. And this won’t apply to you Madam speaker. And you billionaires? Your high-priced lawyers are just too good, so you’re exempt too.” No, vs. 2 tells us that that a high station in life will not protect you like it does here on Earth. And a low station in life will also not be shown partiality. God’s judgment will be complete in scope; all social distinctions, from religious to domestic to commercial, will be removed and turned on their head.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in vs. 3 we see the certainty of this. Why? Because the Lord has spoken. Just as His word brought Creation into existence, He can bring it to an end anytime He wants. He leaves no doubt at all as to what’s eventually coming for all mankind. </a:t>
            </a: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326940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Isa 24:4</a:t>
            </a:r>
            <a:r>
              <a:rPr lang="en-US" sz="1200" dirty="0">
                <a:effectLst/>
                <a:latin typeface="+mn-lt"/>
                <a:ea typeface="Calibri" panose="020F0502020204030204" pitchFamily="34" charset="0"/>
              </a:rPr>
              <a:t> – The reason the earth is in mourning is because the sin brought on by Adam has reached full expression. And through sin’s disease, the earth fades and withers away like a flower. As we see in vs. 2, even the highest of the earth are affected. This shows that righteous living by Creation’s inhabitants is more important to God than even His creation.</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now we learn the cause – </a:t>
            </a:r>
            <a:r>
              <a:rPr lang="en-US" sz="1200" b="1" dirty="0">
                <a:effectLst/>
                <a:latin typeface="+mn-lt"/>
                <a:ea typeface="Calibri" panose="020F0502020204030204" pitchFamily="34" charset="0"/>
              </a:rPr>
              <a:t>Isa 25:5</a:t>
            </a:r>
            <a:r>
              <a:rPr lang="en-US" sz="1200" dirty="0">
                <a:effectLst/>
                <a:latin typeface="+mn-lt"/>
                <a:ea typeface="Calibri" panose="020F0502020204030204" pitchFamily="34" charset="0"/>
              </a:rPr>
              <a:t> – The reason creation itself suffers is because of mankind’s sins (Rom 8). The earth has always been morally sensitive. Ever since sin came into the world and God cursed the ground because of man, the earth has suffered the consequences – </a:t>
            </a:r>
            <a:r>
              <a:rPr lang="en-US" sz="1200" b="1" dirty="0">
                <a:effectLst/>
                <a:latin typeface="+mn-lt"/>
                <a:ea typeface="Calibri" panose="020F0502020204030204" pitchFamily="34" charset="0"/>
              </a:rPr>
              <a:t>Rom 8:19-22</a:t>
            </a:r>
            <a:r>
              <a:rPr lang="en-US" sz="1200" dirty="0">
                <a:effectLst/>
                <a:latin typeface="+mn-lt"/>
                <a:ea typeface="Calibri" panose="020F0502020204030204" pitchFamily="34" charset="0"/>
              </a:rPr>
              <a:t>. Why? Because everything we touch becomes polluted. That’s why when God would later send the Jews into captivity, He spoke of their punishment has an opportunity to give the land rest so that it would enjoy its sabbaths (Lev 26:34; 2 Chron 36:21).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There are 3 categories of sinfulness listed in vs. 5 to show how sin pollutes the earth.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1) </a:t>
            </a:r>
            <a:r>
              <a:rPr lang="en-US" sz="1200" u="sng" dirty="0">
                <a:effectLst/>
                <a:latin typeface="+mn-lt"/>
                <a:ea typeface="Calibri" panose="020F0502020204030204" pitchFamily="34" charset="0"/>
              </a:rPr>
              <a:t>Transgressed laws</a:t>
            </a:r>
            <a:r>
              <a:rPr lang="en-US" sz="1200" dirty="0">
                <a:effectLst/>
                <a:latin typeface="+mn-lt"/>
                <a:ea typeface="Calibri" panose="020F0502020204030204" pitchFamily="34" charset="0"/>
              </a:rPr>
              <a:t> – To transgress literally means to “cross a line”. The word “Law” is the Jewish word “Torah”, divine revelation given by God. The idea is that those under God’s special covenant did not keep it.</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2) </a:t>
            </a:r>
            <a:r>
              <a:rPr lang="en-US" sz="1200" u="sng" dirty="0">
                <a:effectLst/>
                <a:latin typeface="+mn-lt"/>
                <a:ea typeface="Calibri" panose="020F0502020204030204" pitchFamily="34" charset="0"/>
              </a:rPr>
              <a:t>Violated statutes</a:t>
            </a:r>
            <a:r>
              <a:rPr lang="en-US" sz="1200" dirty="0">
                <a:effectLst/>
                <a:latin typeface="+mn-lt"/>
                <a:ea typeface="Calibri" panose="020F0502020204030204" pitchFamily="34" charset="0"/>
              </a:rPr>
              <a:t> – Some of your translations say “changed” instead of “violated” and that seems to be the better sense of the word. This is a step further than simply not keeping God’s law. This is trying to alter God’s law to make it say something else. And the word “statute” means “to carve, to engrave”, which suggests that law is binding and perpetual. So, the idea is that long-standing laws are being nullified and repealed by those who no longer wish to be bound by them.</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3) </a:t>
            </a:r>
            <a:r>
              <a:rPr lang="en-US" sz="1200" u="sng" dirty="0">
                <a:effectLst/>
                <a:latin typeface="+mn-lt"/>
                <a:ea typeface="Calibri" panose="020F0502020204030204" pitchFamily="34" charset="0"/>
              </a:rPr>
              <a:t>Broke the everlasting covenant</a:t>
            </a:r>
            <a:r>
              <a:rPr lang="en-US" sz="1200" dirty="0">
                <a:effectLst/>
                <a:latin typeface="+mn-lt"/>
                <a:ea typeface="Calibri" panose="020F0502020204030204" pitchFamily="34" charset="0"/>
              </a:rPr>
              <a:t> – To “break” is to nullify, and “everlasting law” is the implicit covenant between creature and Creator, basic law and order as in the days of Noah. So, this goes even further than the prior 2 because now the moral laws of nature, not engraved in stone, but engraved on the conscience, even those are being violated.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to break God’s laws is to break ourselves upon them – </a:t>
            </a:r>
            <a:r>
              <a:rPr lang="en-US" sz="1200" b="1" dirty="0">
                <a:effectLst/>
                <a:latin typeface="+mn-lt"/>
                <a:ea typeface="Calibri" panose="020F0502020204030204" pitchFamily="34" charset="0"/>
              </a:rPr>
              <a:t>Isa 25:6</a:t>
            </a:r>
            <a:r>
              <a:rPr lang="en-US" sz="1200" dirty="0">
                <a:effectLst/>
                <a:latin typeface="+mn-lt"/>
                <a:ea typeface="Calibri" panose="020F0502020204030204" pitchFamily="34" charset="0"/>
              </a:rPr>
              <a:t> – This is no arbitrary judgment; it is a natural consequence to mankind’s sin. God made the laws, and so He is within His right to pronounce curses and hold accountable parties guilty. This God’s way of saying “Enough is enough!”. But rather than total destruction, He allows a remnant to remain as in the days of Noah. There will be gleanings, which we’ll see further in vs. 13.</a:t>
            </a: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1831264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Isa 24:7-12</a:t>
            </a:r>
            <a:r>
              <a:rPr lang="en-US" sz="1200" dirty="0">
                <a:effectLst/>
                <a:latin typeface="+mn-lt"/>
                <a:ea typeface="Calibri" panose="020F0502020204030204" pitchFamily="34" charset="0"/>
              </a:rPr>
              <a:t> – In other words, the party’s over.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In vs. 7-8, we read that the normal social activities of an agricultural community are brought to an end, as we see the same words used as in vs. 4. Oh, how quickly the music will cease. And for the person who merely looks forward to the physical joys of life, he’ll be left sighing.</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In vs. 9, we see what happens to those who always need stimulates to fill the void inside of them. Without it, life is bitter because only in their drink are they able to find pleasure. But when judgment comes and the music stops, even their stimulates bring them no joy.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in vs. 10, we’re now introduced to the word “city”, and as mentioned, there is a play on this word throughout this entire unit. The city is never named, rather it is to be looked at as any conglomeration of people, nation or otherwise, who mutually infect one another w/sin, becoming physically what it already was spiritually. And it is chaos. Life in this “city” is lonely and fearful. Because that is what sin does. God’s law creates order, sin creates chaos. </a:t>
            </a:r>
            <a:r>
              <a:rPr lang="en-US" sz="1200" b="1" i="0" dirty="0">
                <a:effectLst/>
                <a:latin typeface="+mn-lt"/>
                <a:ea typeface="Calibri" panose="020F0502020204030204" pitchFamily="34" charset="0"/>
              </a:rPr>
              <a:t>1 John 2:17a</a:t>
            </a:r>
            <a:r>
              <a:rPr lang="en-US" sz="1200" i="0" dirty="0">
                <a:effectLst/>
                <a:latin typeface="+mn-lt"/>
                <a:ea typeface="Calibri" panose="020F0502020204030204" pitchFamily="34" charset="0"/>
              </a:rPr>
              <a:t> – “</a:t>
            </a:r>
            <a:r>
              <a:rPr lang="en-US" sz="1200" b="0" i="0" dirty="0">
                <a:solidFill>
                  <a:srgbClr val="000000"/>
                </a:solidFill>
                <a:effectLst/>
                <a:latin typeface="+mn-lt"/>
              </a:rPr>
              <a:t>The world is passing away, and also its lusts</a:t>
            </a:r>
            <a:r>
              <a:rPr lang="en-US" sz="1200" i="0" dirty="0">
                <a:effectLst/>
                <a:latin typeface="+mn-lt"/>
                <a:ea typeface="Calibri" panose="020F0502020204030204" pitchFamily="34" charset="0"/>
              </a:rPr>
              <a:t>”. But before t</a:t>
            </a:r>
            <a:r>
              <a:rPr lang="en-US" sz="1200" dirty="0">
                <a:effectLst/>
                <a:latin typeface="+mn-lt"/>
                <a:ea typeface="Calibri" panose="020F0502020204030204" pitchFamily="34" charset="0"/>
              </a:rPr>
              <a:t>he world w/its lusts </a:t>
            </a:r>
            <a:r>
              <a:rPr lang="en-US" sz="1200" i="0" dirty="0">
                <a:effectLst/>
                <a:latin typeface="+mn-lt"/>
                <a:ea typeface="Calibri" panose="020F0502020204030204" pitchFamily="34" charset="0"/>
              </a:rPr>
              <a:t>passes away the city which personifies it must go.</a:t>
            </a:r>
          </a:p>
          <a:p>
            <a:endParaRPr lang="en-US" sz="1200" i="0" dirty="0">
              <a:effectLst/>
              <a:latin typeface="+mn-lt"/>
              <a:ea typeface="Calibri" panose="020F0502020204030204" pitchFamily="34" charset="0"/>
            </a:endParaRPr>
          </a:p>
          <a:p>
            <a:r>
              <a:rPr lang="en-US" sz="1200" i="0" dirty="0">
                <a:effectLst/>
                <a:latin typeface="+mn-lt"/>
                <a:ea typeface="Calibri" panose="020F0502020204030204" pitchFamily="34" charset="0"/>
              </a:rPr>
              <a:t>In vs. 11, why the outcry? B</a:t>
            </a:r>
            <a:r>
              <a:rPr lang="en-US" sz="1200" dirty="0">
                <a:effectLst/>
                <a:latin typeface="+mn-lt"/>
                <a:ea typeface="Calibri" panose="020F0502020204030204" pitchFamily="34" charset="0"/>
              </a:rPr>
              <a:t>ecause of the lack of their failed remedies. Those who have developed a dependency on stimulates are in trouble now; their sources of joy were attached to that which is fleeting and can be taken away rather than the joy which endures.</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after mentioning everything that has been taken away, one thing remains: desolation and battered city gates. The gates are the most important part of the city, so w/it gone, the destruction is complete. Because who will want to enter a “city” left so defenseless?</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310224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Now, as we saw repeatedly in chapters 13 – 23, as well as in vs. 6 of this chapter, when God brings earthly judgment, He spares a remnant. Notice the similar language we’ve seen so far – </a:t>
            </a:r>
            <a:r>
              <a:rPr lang="en-US" sz="1200" b="1" dirty="0">
                <a:effectLst/>
                <a:latin typeface="+mn-lt"/>
                <a:ea typeface="Calibri" panose="020F0502020204030204" pitchFamily="34" charset="0"/>
              </a:rPr>
              <a:t>Isa 24:13</a:t>
            </a:r>
            <a:r>
              <a:rPr lang="en-US" sz="1200" dirty="0">
                <a:effectLst/>
                <a:latin typeface="+mn-lt"/>
                <a:ea typeface="Calibri" panose="020F0502020204030204" pitchFamily="34" charset="0"/>
              </a:rPr>
              <a:t> – Meaning, the judgment will not be complete, because like bare olive trees and grape vines stripped of everything, a few stray clusters or a handful of olives will be left – a remnant. This shows that though God’s judgments are catastrophic, this is not final judgment in any sense, because people are left on the earth.</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how will they respond? – </a:t>
            </a:r>
            <a:r>
              <a:rPr lang="en-US" sz="1200" b="1" dirty="0">
                <a:effectLst/>
                <a:latin typeface="+mn-lt"/>
                <a:ea typeface="Calibri" panose="020F0502020204030204" pitchFamily="34" charset="0"/>
              </a:rPr>
              <a:t>Isa 24:14-15</a:t>
            </a:r>
            <a:r>
              <a:rPr lang="en-US" sz="1200" dirty="0">
                <a:effectLst/>
                <a:latin typeface="+mn-lt"/>
                <a:ea typeface="Calibri" panose="020F0502020204030204" pitchFamily="34" charset="0"/>
              </a:rPr>
              <a:t> – The remnant will praise Him w/gratitude, having been so blessed. They shout loud enough so as to be heard by those far away, knowing how important it is that others know of God’s majesty, perhaps to spare them from the calamity in which they themselves had been spared. Calling for matching songs in the east, the desire is for this praise to become worldwide (Gentiles) because the remnant has finally begun to see the Lord’s hand in world affairs. That the west and east are singing to one another matches the image Isaiah saw from heaven in 6:3. This shows that the result of righteous judgment is always the universal praise of God by those who remain. The word “east” literally means “dawning light”, and if you’re reading the KJV it uses the word “fires”. The Hebrew word contains the word “</a:t>
            </a:r>
            <a:r>
              <a:rPr lang="en-US" sz="1200" dirty="0" err="1">
                <a:effectLst/>
                <a:latin typeface="+mn-lt"/>
                <a:ea typeface="Calibri" panose="020F0502020204030204" pitchFamily="34" charset="0"/>
              </a:rPr>
              <a:t>Urim</a:t>
            </a:r>
            <a:r>
              <a:rPr lang="en-US" sz="1200" dirty="0">
                <a:effectLst/>
                <a:latin typeface="+mn-lt"/>
                <a:ea typeface="Calibri" panose="020F0502020204030204" pitchFamily="34" charset="0"/>
              </a:rPr>
              <a:t>” as in the “</a:t>
            </a:r>
            <a:r>
              <a:rPr lang="en-US" sz="1200" dirty="0" err="1">
                <a:effectLst/>
                <a:latin typeface="+mn-lt"/>
                <a:ea typeface="Calibri" panose="020F0502020204030204" pitchFamily="34" charset="0"/>
              </a:rPr>
              <a:t>Urim</a:t>
            </a:r>
            <a:r>
              <a:rPr lang="en-US" sz="1200" dirty="0">
                <a:effectLst/>
                <a:latin typeface="+mn-lt"/>
                <a:ea typeface="Calibri" panose="020F0502020204030204" pitchFamily="34" charset="0"/>
              </a:rPr>
              <a:t> and Thummim” of the priest’s attire, which is interesting.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The command for worldwide praise sees its culmination – </a:t>
            </a:r>
            <a:r>
              <a:rPr lang="en-US" sz="1200" b="1" dirty="0">
                <a:effectLst/>
                <a:latin typeface="+mn-lt"/>
                <a:ea typeface="Calibri" panose="020F0502020204030204" pitchFamily="34" charset="0"/>
              </a:rPr>
              <a:t>Isa 24:16a</a:t>
            </a:r>
            <a:r>
              <a:rPr lang="en-US" sz="1200" dirty="0">
                <a:effectLst/>
                <a:latin typeface="+mn-lt"/>
                <a:ea typeface="Calibri" panose="020F0502020204030204" pitchFamily="34" charset="0"/>
              </a:rPr>
              <a:t> – That God is Righteousness is recognition that His judgment is just. And notice that Isaiah identifies Himself w/them using the word “we”.</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382058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But this rejoicing is only a momentary break in the clouds.</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24:16b</a:t>
            </a:r>
            <a:r>
              <a:rPr lang="en-US" sz="1200" dirty="0">
                <a:effectLst/>
                <a:latin typeface="+mn-lt"/>
                <a:ea typeface="Calibri" panose="020F0502020204030204" pitchFamily="34" charset="0"/>
              </a:rPr>
              <a:t> – Meaning, Isaiah knows more judgment is coming. He goes into shock and awe like in 21:3-4. He adds woe to himself as he did in 6:5, feeling the condemnation upon others as he did upon himself because the immoral world continues unchanged. Despite rejoicing, there appears to be no real conversion as the wicked continue to prey on everyone that they can.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24:17-18</a:t>
            </a:r>
            <a:r>
              <a:rPr lang="en-US" sz="1200" dirty="0">
                <a:effectLst/>
                <a:latin typeface="+mn-lt"/>
                <a:ea typeface="Calibri" panose="020F0502020204030204" pitchFamily="34" charset="0"/>
              </a:rPr>
              <a:t> – Point being that God’s judgment is inescapable. This is a frequent theme in scripture. God’s judgment has enough backup plans to thwart our attempts to escape it. There is nothing more terrible than for one to breathe a sigh of relief that he has escaped one pitfall only to find himself in another from which there is no escape. Judgment comes from every direction imaginable. Those whom God judges will inevitably be trapped like animals. Day 2 of Creation was the waters above and below separating. This judgment language is the reverse of that – </a:t>
            </a:r>
            <a:r>
              <a:rPr lang="en-US" sz="1200" dirty="0" err="1">
                <a:effectLst/>
                <a:latin typeface="+mn-lt"/>
                <a:ea typeface="Calibri" panose="020F0502020204030204" pitchFamily="34" charset="0"/>
              </a:rPr>
              <a:t>decreation</a:t>
            </a:r>
            <a:r>
              <a:rPr lang="en-US" sz="1200" dirty="0">
                <a:effectLst/>
                <a:latin typeface="+mn-lt"/>
                <a:ea typeface="Calibri" panose="020F0502020204030204" pitchFamily="34" charset="0"/>
              </a:rPr>
              <a:t>.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24:19-20a</a:t>
            </a:r>
            <a:r>
              <a:rPr lang="en-US" sz="1200" dirty="0">
                <a:effectLst/>
                <a:latin typeface="+mn-lt"/>
                <a:ea typeface="Calibri" panose="020F0502020204030204" pitchFamily="34" charset="0"/>
              </a:rPr>
              <a:t> - There was a previous judgment on the earth that this language is very similar to: the Genesis flood. There is an ascending gradation of destruction. The earth was created for humanity for fruitfulness and abundance and enjoyment. But our sin has ruined a good thing. And if the earth is to become such, why put so much trust in it and what it provides?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what is the cause of this destruction? – </a:t>
            </a:r>
            <a:r>
              <a:rPr lang="en-US" sz="1200" b="1" dirty="0">
                <a:effectLst/>
                <a:latin typeface="+mn-lt"/>
                <a:ea typeface="Calibri" panose="020F0502020204030204" pitchFamily="34" charset="0"/>
              </a:rPr>
              <a:t>Isa 24:20b</a:t>
            </a:r>
            <a:r>
              <a:rPr lang="en-US" sz="1200" dirty="0">
                <a:effectLst/>
                <a:latin typeface="+mn-lt"/>
                <a:ea typeface="Calibri" panose="020F0502020204030204" pitchFamily="34" charset="0"/>
              </a:rPr>
              <a:t> – Sin has become so heavy on the earth that it cannot bear the weight. God can tolerate this no longer. Whether the earth is destroyed by man’s weapons or man’s sins, the earth is done for. And when this comes, do we lean on that which is drunk and tottering, or do we lean on that which is everlasting? One will fall, the other will stand.</a:t>
            </a: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423109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Now, as we’ve come to the end of the first set of companion oracles, let’s fill in the blanks.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chapters 13 and 14, an overthrow of national Babylon teased an overthrow of its worldview. Chapter 21 dealt specifically w/the nation itself, and chapter 24 focused solely on the earth, implying that “Babylon” is an ideology and worldview that would infect many cities.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becomes clearer when we see the national judgment become focused on a figurative “city of chaos” that must be judged, a city being a collection of people coming together who mutually infect one another.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We saw the false boasting of Babylon in chapter 14, learned of the treachery of Assyria in chapter 21, and then see this pop up again in chapter 24 to imply that even our of a remnant, more treachery will arise, just in another 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the beginning of chapter 14, we learned that Babylon’s overthrow would be for Israel’s sake. We learned in chapter 21 it would also be for Israel’s sake, but in a different way. They were hoping Babylon would be the one to take Assyria down, but God had no intention of that happening in this instance. And then in chapter 24, we see that judgment against the city of chaos is solely for the remnant of God’s people, that they’d glorify the Lord and not the “city of chaos”.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We also see contrasting reactions. There was joy over Babylon’s destruction in chapter 14 when they were in the position of oppressor. There was lamentation over their destruction in chapter 21 when they were in the potential position of liberator. And then in chapter 24, there is rejoicing once again as the remnant learns not to put its trust in any nation because God is the source of salvation.</a:t>
            </a:r>
          </a:p>
        </p:txBody>
      </p:sp>
      <p:sp>
        <p:nvSpPr>
          <p:cNvPr id="4" name="Slide Number Placeholder 3"/>
          <p:cNvSpPr>
            <a:spLocks noGrp="1"/>
          </p:cNvSpPr>
          <p:nvPr>
            <p:ph type="sldNum" sz="quarter" idx="10"/>
          </p:nvPr>
        </p:nvSpPr>
        <p:spPr/>
        <p:txBody>
          <a:bodyPr/>
          <a:lstStyle/>
          <a:p>
            <a:fld id="{9550D07D-6D7D-49E2-9762-CEB8B528E7F7}" type="slidenum">
              <a:rPr lang="es-GT" smtClean="0"/>
              <a:t>7</a:t>
            </a:fld>
            <a:endParaRPr lang="es-GT"/>
          </a:p>
        </p:txBody>
      </p:sp>
    </p:spTree>
    <p:extLst>
      <p:ext uri="{BB962C8B-B14F-4D97-AF65-F5344CB8AC3E}">
        <p14:creationId xmlns:p14="http://schemas.microsoft.com/office/powerpoint/2010/main" val="2353101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effectLst/>
                <a:latin typeface="+mn-lt"/>
                <a:ea typeface="Calibri" panose="020F0502020204030204" pitchFamily="34" charset="0"/>
              </a:rPr>
              <a:t>Now, since God’s earthly judgments don’t seem to permanently fix the problem, there must be a final judgment, and the end of chapter 24 is going to give us a peak into what that judgment will look like.</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24:21</a:t>
            </a:r>
            <a:r>
              <a:rPr lang="en-US" sz="1200" dirty="0">
                <a:effectLst/>
                <a:latin typeface="+mn-lt"/>
                <a:ea typeface="Calibri" panose="020F0502020204030204" pitchFamily="34" charset="0"/>
              </a:rPr>
              <a:t> – Who are the “host of heaven on high” who will be judged? Likely what Eph 3:10 refers to as “the rulers and authorities in heavenly places”, or what Eph 6:12 calls the “spiritual forces of wickedness in the heavenly places”. Kings on earth sin, but involved in their fall are these wicked spiritual forces, and they will be judged “on high”, in their own sphere and at their most powerful. And no high-priced lawyer or bribed politician will help them escape God’s judgment.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24:22</a:t>
            </a:r>
            <a:r>
              <a:rPr lang="en-US" sz="1200" dirty="0">
                <a:effectLst/>
                <a:latin typeface="+mn-lt"/>
                <a:ea typeface="Calibri" panose="020F0502020204030204" pitchFamily="34" charset="0"/>
              </a:rPr>
              <a:t> – Regardless of stature, both earthly powers and heavenly powers will be herded and confined together to the same prison. This theme develops later in 2 Pet 2:4; Jude 6; Rev 12:7-10; 20:1-6. This is ”</a:t>
            </a:r>
            <a:r>
              <a:rPr lang="en-US" sz="1200" dirty="0" err="1">
                <a:effectLst/>
                <a:latin typeface="+mn-lt"/>
                <a:ea typeface="Calibri" panose="020F0502020204030204" pitchFamily="34" charset="0"/>
              </a:rPr>
              <a:t>Sheol</a:t>
            </a:r>
            <a:r>
              <a:rPr lang="en-US" sz="1200" dirty="0">
                <a:effectLst/>
                <a:latin typeface="+mn-lt"/>
                <a:ea typeface="Calibri" panose="020F0502020204030204" pitchFamily="34" charset="0"/>
              </a:rPr>
              <a:t>” or “Hades”, the temporary home of the dead until the final judgment comes.</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24:23</a:t>
            </a:r>
            <a:r>
              <a:rPr lang="en-US" sz="1200" dirty="0">
                <a:effectLst/>
                <a:latin typeface="+mn-lt"/>
                <a:ea typeface="Calibri" panose="020F0502020204030204" pitchFamily="34" charset="0"/>
              </a:rPr>
              <a:t> – I believe the idea here is that though the sun and moon, in their brightness, are poor by comparison to the Lord’s glory, He will not allow their brightness to detract from His own. God will reign before the elders as He did at Mt. Sinai in Ex 24, and as we see occurring in Rev 4. They only saw His feet in Ex 24, but now they will see His glory. The Lord’s throne on Mt. Zion in Jerusalem is the goal of the worldwide pilgrimage described in 24:13-16; 2:4. This promise provides certainty to those saints who see delay.</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390148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Filling in the 2</a:t>
            </a:r>
            <a:r>
              <a:rPr lang="en-US" sz="1200" b="0" kern="1200" baseline="30000" dirty="0">
                <a:solidFill>
                  <a:schemeClr val="tx1"/>
                </a:solidFill>
                <a:effectLst/>
                <a:latin typeface="+mn-lt"/>
                <a:ea typeface="+mn-ea"/>
                <a:cs typeface="+mn-cs"/>
              </a:rPr>
              <a:t>nd</a:t>
            </a:r>
            <a:r>
              <a:rPr lang="en-US" sz="1200" b="0" kern="1200" dirty="0">
                <a:solidFill>
                  <a:schemeClr val="tx1"/>
                </a:solidFill>
                <a:effectLst/>
                <a:latin typeface="+mn-lt"/>
                <a:ea typeface="+mn-ea"/>
                <a:cs typeface="+mn-cs"/>
              </a:rPr>
              <a:t> set of companion oracles – “Looking forward to the reign of Zion’s 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the oracle to Philistia, there was glee because they thought they understood the times. In the oracle to Edom, there was gloom because they didn’t understand the times. And now we see in 24:21 the phrase “in that day”, meaning God knows the time. And in His time, the proud will be judged.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Also, Philistia was frantically hustling about trying to make alliances. Edom was impatiently asking, “Watchman, how far gone is the night?” But in chapter 24, patience for those who wait on the Lord is rewarded.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And then in the Philistine oracle, Isaiah reminds them of the coming supremacy of David. But to Edom, there is uncertainty about the coming light. And in 24:23, we see both day and night being transcended by the Lord, as the sun and moon are no more, a theme developed more fully in chapter 60.</a:t>
            </a:r>
          </a:p>
        </p:txBody>
      </p:sp>
      <p:sp>
        <p:nvSpPr>
          <p:cNvPr id="4" name="Slide Number Placeholder 3"/>
          <p:cNvSpPr>
            <a:spLocks noGrp="1"/>
          </p:cNvSpPr>
          <p:nvPr>
            <p:ph type="sldNum" sz="quarter" idx="10"/>
          </p:nvPr>
        </p:nvSpPr>
        <p:spPr/>
        <p:txBody>
          <a:bodyPr/>
          <a:lstStyle/>
          <a:p>
            <a:fld id="{9550D07D-6D7D-49E2-9762-CEB8B528E7F7}" type="slidenum">
              <a:rPr lang="es-GT" smtClean="0"/>
              <a:t>9</a:t>
            </a:fld>
            <a:endParaRPr lang="es-GT"/>
          </a:p>
        </p:txBody>
      </p:sp>
    </p:spTree>
    <p:extLst>
      <p:ext uri="{BB962C8B-B14F-4D97-AF65-F5344CB8AC3E}">
        <p14:creationId xmlns:p14="http://schemas.microsoft.com/office/powerpoint/2010/main" val="156314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10/1/2021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8B3E5A69-E536-4082-9B1E-AEF9D76C4B00}"/>
              </a:ext>
            </a:extLst>
          </p:cNvPr>
          <p:cNvPicPr>
            <a:picLocks noChangeAspect="1"/>
          </p:cNvPicPr>
          <p:nvPr/>
        </p:nvPicPr>
        <p:blipFill>
          <a:blip r:embed="rId3"/>
          <a:stretch>
            <a:fillRect/>
          </a:stretch>
        </p:blipFill>
        <p:spPr>
          <a:xfrm>
            <a:off x="0" y="0"/>
            <a:ext cx="9143999" cy="6858000"/>
          </a:xfrm>
          <a:prstGeom prst="rect">
            <a:avLst/>
          </a:prstGeom>
        </p:spPr>
      </p:pic>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BAE90F3-6E73-4CB7-B2DC-C13D680D65B9}"/>
              </a:ext>
            </a:extLst>
          </p:cNvPr>
          <p:cNvGrpSpPr/>
          <p:nvPr/>
        </p:nvGrpSpPr>
        <p:grpSpPr>
          <a:xfrm>
            <a:off x="620751" y="5319132"/>
            <a:ext cx="5568176" cy="1248937"/>
            <a:chOff x="620751" y="5319132"/>
            <a:chExt cx="5568176" cy="1248937"/>
          </a:xfrm>
        </p:grpSpPr>
        <p:sp>
          <p:nvSpPr>
            <p:cNvPr id="24" name="Rectangle 23">
              <a:extLst>
                <a:ext uri="{FF2B5EF4-FFF2-40B4-BE49-F238E27FC236}">
                  <a16:creationId xmlns:a16="http://schemas.microsoft.com/office/drawing/2014/main" id="{123541EE-3638-4FD7-A588-957D8A41EFA4}"/>
                </a:ext>
              </a:extLst>
            </p:cNvPr>
            <p:cNvSpPr/>
            <p:nvPr/>
          </p:nvSpPr>
          <p:spPr>
            <a:xfrm>
              <a:off x="3824868" y="5319132"/>
              <a:ext cx="1616927" cy="3456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FA7B6C5-F912-48DE-A432-F90E4B0F328B}"/>
                </a:ext>
              </a:extLst>
            </p:cNvPr>
            <p:cNvSpPr/>
            <p:nvPr/>
          </p:nvSpPr>
          <p:spPr>
            <a:xfrm>
              <a:off x="620751" y="5627649"/>
              <a:ext cx="5244790" cy="3456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43EF3E9-5373-479E-8468-F409C1895062}"/>
                </a:ext>
              </a:extLst>
            </p:cNvPr>
            <p:cNvSpPr/>
            <p:nvPr/>
          </p:nvSpPr>
          <p:spPr>
            <a:xfrm>
              <a:off x="628185" y="5925015"/>
              <a:ext cx="5560742" cy="3456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22A5426-0594-4903-B27D-B639290093EC}"/>
                </a:ext>
              </a:extLst>
            </p:cNvPr>
            <p:cNvSpPr/>
            <p:nvPr/>
          </p:nvSpPr>
          <p:spPr>
            <a:xfrm>
              <a:off x="624468" y="6222381"/>
              <a:ext cx="3434576" cy="3456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D5CDD9E3-9F7F-47BA-96C0-4CB8BCD54E74}"/>
              </a:ext>
            </a:extLst>
          </p:cNvPr>
          <p:cNvGrpSpPr/>
          <p:nvPr/>
        </p:nvGrpSpPr>
        <p:grpSpPr>
          <a:xfrm>
            <a:off x="598449" y="3836020"/>
            <a:ext cx="5389755" cy="1828800"/>
            <a:chOff x="598449" y="3836020"/>
            <a:chExt cx="5389755" cy="1828800"/>
          </a:xfrm>
        </p:grpSpPr>
        <p:sp>
          <p:nvSpPr>
            <p:cNvPr id="17" name="Rectangle 16">
              <a:extLst>
                <a:ext uri="{FF2B5EF4-FFF2-40B4-BE49-F238E27FC236}">
                  <a16:creationId xmlns:a16="http://schemas.microsoft.com/office/drawing/2014/main" id="{D755E705-E294-441E-BB4C-FC3166842C95}"/>
                </a:ext>
              </a:extLst>
            </p:cNvPr>
            <p:cNvSpPr/>
            <p:nvPr/>
          </p:nvSpPr>
          <p:spPr>
            <a:xfrm>
              <a:off x="4672361" y="3836020"/>
              <a:ext cx="1059366" cy="3010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04969D-F134-4B81-B693-65A372992E0E}"/>
                </a:ext>
              </a:extLst>
            </p:cNvPr>
            <p:cNvSpPr/>
            <p:nvPr/>
          </p:nvSpPr>
          <p:spPr>
            <a:xfrm>
              <a:off x="598449" y="4122235"/>
              <a:ext cx="5044068" cy="3010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D1D92A0-192D-4920-A8BB-BB982C6C7212}"/>
                </a:ext>
              </a:extLst>
            </p:cNvPr>
            <p:cNvSpPr/>
            <p:nvPr/>
          </p:nvSpPr>
          <p:spPr>
            <a:xfrm>
              <a:off x="617035" y="4397299"/>
              <a:ext cx="4913970" cy="364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0E5944-1CBC-49A4-8F18-5FD76BE6B2DF}"/>
                </a:ext>
              </a:extLst>
            </p:cNvPr>
            <p:cNvSpPr/>
            <p:nvPr/>
          </p:nvSpPr>
          <p:spPr>
            <a:xfrm>
              <a:off x="624469" y="4694665"/>
              <a:ext cx="4995746" cy="364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8A34F22-5211-40D4-8CD3-804657D3BA0D}"/>
                </a:ext>
              </a:extLst>
            </p:cNvPr>
            <p:cNvSpPr/>
            <p:nvPr/>
          </p:nvSpPr>
          <p:spPr>
            <a:xfrm>
              <a:off x="620751" y="4992031"/>
              <a:ext cx="5367453" cy="364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E532C0E-58A1-4CF1-958E-1BA55C17903F}"/>
                </a:ext>
              </a:extLst>
            </p:cNvPr>
            <p:cNvSpPr/>
            <p:nvPr/>
          </p:nvSpPr>
          <p:spPr>
            <a:xfrm>
              <a:off x="628185" y="5300548"/>
              <a:ext cx="3196683" cy="364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8EB2DB4D-17F7-43FE-9610-C6C1012108A0}"/>
              </a:ext>
            </a:extLst>
          </p:cNvPr>
          <p:cNvGrpSpPr/>
          <p:nvPr/>
        </p:nvGrpSpPr>
        <p:grpSpPr>
          <a:xfrm>
            <a:off x="597321" y="2321960"/>
            <a:ext cx="5567172" cy="1812177"/>
            <a:chOff x="597321" y="2321960"/>
            <a:chExt cx="5567172" cy="1812177"/>
          </a:xfrm>
        </p:grpSpPr>
        <p:sp>
          <p:nvSpPr>
            <p:cNvPr id="9" name="Rectangle 8">
              <a:extLst>
                <a:ext uri="{FF2B5EF4-FFF2-40B4-BE49-F238E27FC236}">
                  <a16:creationId xmlns:a16="http://schemas.microsoft.com/office/drawing/2014/main" id="{96030039-8D03-453C-B444-BCC15E662D9B}"/>
                </a:ext>
              </a:extLst>
            </p:cNvPr>
            <p:cNvSpPr/>
            <p:nvPr/>
          </p:nvSpPr>
          <p:spPr>
            <a:xfrm>
              <a:off x="5013789" y="2321960"/>
              <a:ext cx="1058238" cy="3320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85CA4B-CF54-44A0-9E18-F91CA32DE91A}"/>
                </a:ext>
              </a:extLst>
            </p:cNvPr>
            <p:cNvSpPr/>
            <p:nvPr/>
          </p:nvSpPr>
          <p:spPr>
            <a:xfrm>
              <a:off x="604462" y="2628471"/>
              <a:ext cx="5560031" cy="3202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2C01CF-92DF-419F-9DEF-62E25C0B3775}"/>
                </a:ext>
              </a:extLst>
            </p:cNvPr>
            <p:cNvSpPr/>
            <p:nvPr/>
          </p:nvSpPr>
          <p:spPr>
            <a:xfrm>
              <a:off x="602751" y="2914435"/>
              <a:ext cx="5541196" cy="3202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07FE5B-0F48-44CD-9E37-D0F9FF5C6303}"/>
                </a:ext>
              </a:extLst>
            </p:cNvPr>
            <p:cNvSpPr/>
            <p:nvPr/>
          </p:nvSpPr>
          <p:spPr>
            <a:xfrm>
              <a:off x="601037" y="3215812"/>
              <a:ext cx="5353713" cy="345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DE76A2-2D14-4772-A4CD-E3310E7E5F50}"/>
                </a:ext>
              </a:extLst>
            </p:cNvPr>
            <p:cNvSpPr/>
            <p:nvPr/>
          </p:nvSpPr>
          <p:spPr>
            <a:xfrm>
              <a:off x="597321" y="3502026"/>
              <a:ext cx="4922534" cy="345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91543E-EF8F-4C25-AD1C-903E98F7A5B7}"/>
                </a:ext>
              </a:extLst>
            </p:cNvPr>
            <p:cNvSpPr/>
            <p:nvPr/>
          </p:nvSpPr>
          <p:spPr>
            <a:xfrm>
              <a:off x="615906" y="3788241"/>
              <a:ext cx="4023001" cy="345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5A0CB3F-4384-4632-89E1-DAB47B22948E}"/>
              </a:ext>
            </a:extLst>
          </p:cNvPr>
          <p:cNvGrpSpPr/>
          <p:nvPr/>
        </p:nvGrpSpPr>
        <p:grpSpPr>
          <a:xfrm>
            <a:off x="573641" y="1428108"/>
            <a:ext cx="5652498" cy="1208924"/>
            <a:chOff x="573641" y="1428108"/>
            <a:chExt cx="5652498" cy="1208924"/>
          </a:xfrm>
        </p:grpSpPr>
        <p:sp>
          <p:nvSpPr>
            <p:cNvPr id="2" name="Rectangle 1">
              <a:extLst>
                <a:ext uri="{FF2B5EF4-FFF2-40B4-BE49-F238E27FC236}">
                  <a16:creationId xmlns:a16="http://schemas.microsoft.com/office/drawing/2014/main" id="{41DAA598-392A-44A6-8698-146E02AD4732}"/>
                </a:ext>
              </a:extLst>
            </p:cNvPr>
            <p:cNvSpPr/>
            <p:nvPr/>
          </p:nvSpPr>
          <p:spPr>
            <a:xfrm>
              <a:off x="2332234" y="1428108"/>
              <a:ext cx="3873357" cy="297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233BFE-8E90-4999-9259-CC75A4AB71C0}"/>
                </a:ext>
              </a:extLst>
            </p:cNvPr>
            <p:cNvSpPr/>
            <p:nvPr/>
          </p:nvSpPr>
          <p:spPr>
            <a:xfrm>
              <a:off x="573641" y="1703797"/>
              <a:ext cx="5282629"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C1F2AA6-D8AB-4FDA-8DE9-406F4E703F92}"/>
                </a:ext>
              </a:extLst>
            </p:cNvPr>
            <p:cNvSpPr/>
            <p:nvPr/>
          </p:nvSpPr>
          <p:spPr>
            <a:xfrm>
              <a:off x="582203" y="2000035"/>
              <a:ext cx="5643936"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70B65D5-587D-45E8-86F8-6248958AD434}"/>
                </a:ext>
              </a:extLst>
            </p:cNvPr>
            <p:cNvSpPr/>
            <p:nvPr/>
          </p:nvSpPr>
          <p:spPr>
            <a:xfrm>
              <a:off x="580491" y="2296273"/>
              <a:ext cx="4453846"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7"/>
            <a:ext cx="6254263" cy="5783032"/>
          </a:xfrm>
          <a:prstGeom prst="rect">
            <a:avLst/>
          </a:prstGeom>
          <a:ln w="28575">
            <a:solidFill>
              <a:schemeClr val="tx1"/>
            </a:solidFill>
          </a:ln>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Thanksgiving of victory</a:t>
            </a:r>
          </a:p>
          <a:p>
            <a:pPr lvl="1" algn="l"/>
            <a:r>
              <a:rPr lang="en-US" sz="2400" b="1" dirty="0">
                <a:latin typeface="Rockwell" panose="02060603020205020403" pitchFamily="18" charset="0"/>
              </a:rPr>
              <a:t>Isa 25:1-5</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a:t>
            </a:r>
            <a:r>
              <a:rPr lang="en-US" sz="2400" b="0" dirty="0">
                <a:solidFill>
                  <a:srgbClr val="000000"/>
                </a:solidFill>
                <a:effectLst/>
                <a:latin typeface="Rockwell" panose="02060603020205020403" pitchFamily="18" charset="0"/>
              </a:rPr>
              <a:t>O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You are my God; I will exalt You, I will give thanks to Your name; for You have worked wonders, plans formed long ago, with perfect faithfulness. </a:t>
            </a:r>
            <a:r>
              <a:rPr lang="en-US" sz="2400" b="1" baseline="30000" dirty="0">
                <a:solidFill>
                  <a:srgbClr val="000000"/>
                </a:solidFill>
                <a:effectLst/>
                <a:latin typeface="Rockwell" panose="02060603020205020403" pitchFamily="18" charset="0"/>
              </a:rPr>
              <a:t>2</a:t>
            </a:r>
            <a:r>
              <a:rPr lang="en-US" sz="2400" b="0" dirty="0">
                <a:solidFill>
                  <a:srgbClr val="000000"/>
                </a:solidFill>
                <a:effectLst/>
                <a:latin typeface="Rockwell" panose="02060603020205020403" pitchFamily="18" charset="0"/>
              </a:rPr>
              <a:t>For You have made a city into a heap, a fortified city into a ruin; a palace of strangers is a city no more, it will never be rebuilt. </a:t>
            </a:r>
            <a:r>
              <a:rPr lang="en-US" sz="2400" b="1" baseline="30000" dirty="0">
                <a:solidFill>
                  <a:srgbClr val="000000"/>
                </a:solidFill>
                <a:effectLst/>
                <a:latin typeface="Rockwell" panose="02060603020205020403" pitchFamily="18" charset="0"/>
              </a:rPr>
              <a:t>3</a:t>
            </a:r>
            <a:r>
              <a:rPr lang="en-US" sz="2400" b="0" dirty="0">
                <a:solidFill>
                  <a:srgbClr val="000000"/>
                </a:solidFill>
                <a:effectLst/>
                <a:latin typeface="Rockwell" panose="02060603020205020403" pitchFamily="18" charset="0"/>
              </a:rPr>
              <a:t>Therefore a strong people will glorify You; cities of ruthless nations will revere You. </a:t>
            </a:r>
            <a:r>
              <a:rPr lang="en-US" sz="2400" b="1" baseline="30000" dirty="0">
                <a:solidFill>
                  <a:srgbClr val="000000"/>
                </a:solidFill>
                <a:effectLst/>
                <a:latin typeface="Rockwell" panose="02060603020205020403" pitchFamily="18" charset="0"/>
              </a:rPr>
              <a:t>4</a:t>
            </a:r>
            <a:r>
              <a:rPr lang="en-US" sz="2400" b="0" dirty="0">
                <a:solidFill>
                  <a:srgbClr val="000000"/>
                </a:solidFill>
                <a:effectLst/>
                <a:latin typeface="Rockwell" panose="02060603020205020403" pitchFamily="18" charset="0"/>
              </a:rPr>
              <a:t>For You have been a defense for the helpless, a defense for the needy in his distress, a refuge from the storm, a shade from the heat; for the breath of the ruthless is like a rain storm against a wall. </a:t>
            </a:r>
            <a:r>
              <a:rPr lang="en-US" sz="2400" b="1" baseline="30000" dirty="0">
                <a:solidFill>
                  <a:srgbClr val="000000"/>
                </a:solidFill>
                <a:effectLst/>
                <a:latin typeface="Rockwell" panose="02060603020205020403" pitchFamily="18" charset="0"/>
              </a:rPr>
              <a:t>5</a:t>
            </a:r>
            <a:r>
              <a:rPr lang="en-US" sz="2400" b="0" dirty="0">
                <a:solidFill>
                  <a:srgbClr val="000000"/>
                </a:solidFill>
                <a:effectLst/>
                <a:latin typeface="Rockwell" panose="02060603020205020403" pitchFamily="18" charset="0"/>
              </a:rPr>
              <a:t>Like heat in drought, You subdue the uproar of aliens; like heat by the shadow of a cloud, the song of the ruthless is silenced.</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Hymns of Praise</a:t>
            </a:r>
            <a:endParaRPr lang="es-GT" sz="6700" b="1" u="sng" dirty="0">
              <a:latin typeface="Rockwell" panose="02060603020205020403" pitchFamily="18" charset="0"/>
            </a:endParaRPr>
          </a:p>
        </p:txBody>
      </p:sp>
      <p:pic>
        <p:nvPicPr>
          <p:cNvPr id="2050" name="Picture 2" descr="Isaiah 25:1,4a Song (NKJV) &amp;quot;You are My God&amp;quot; (Esther Mui) - YouTube">
            <a:extLst>
              <a:ext uri="{FF2B5EF4-FFF2-40B4-BE49-F238E27FC236}">
                <a16:creationId xmlns:a16="http://schemas.microsoft.com/office/drawing/2014/main" id="{7FA3656A-38ED-4CE2-8E5B-522D66A202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667"/>
          <a:stretch/>
        </p:blipFill>
        <p:spPr bwMode="auto">
          <a:xfrm>
            <a:off x="6362700" y="977900"/>
            <a:ext cx="27813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r His Glory: God is our refuge">
            <a:extLst>
              <a:ext uri="{FF2B5EF4-FFF2-40B4-BE49-F238E27FC236}">
                <a16:creationId xmlns:a16="http://schemas.microsoft.com/office/drawing/2014/main" id="{762C352F-EDDF-4808-872B-3785AB28B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3911599"/>
            <a:ext cx="2781300" cy="285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75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9"/>
                                        </p:tgtEl>
                                      </p:cBhvr>
                                    </p:animEffect>
                                    <p:set>
                                      <p:cBhvr>
                                        <p:cTn id="23" dur="1" fill="hold">
                                          <p:stCondLst>
                                            <p:cond delay="499"/>
                                          </p:stCondLst>
                                        </p:cTn>
                                        <p:tgtEl>
                                          <p:spTgt spid="2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99628BD-9B65-44AB-8C3C-32289F774BB6}"/>
              </a:ext>
            </a:extLst>
          </p:cNvPr>
          <p:cNvGrpSpPr/>
          <p:nvPr/>
        </p:nvGrpSpPr>
        <p:grpSpPr>
          <a:xfrm>
            <a:off x="615107" y="3086559"/>
            <a:ext cx="4551804" cy="3633731"/>
            <a:chOff x="615107" y="3086559"/>
            <a:chExt cx="4551804" cy="3633731"/>
          </a:xfrm>
        </p:grpSpPr>
        <p:sp>
          <p:nvSpPr>
            <p:cNvPr id="11" name="Rectangle 10">
              <a:extLst>
                <a:ext uri="{FF2B5EF4-FFF2-40B4-BE49-F238E27FC236}">
                  <a16:creationId xmlns:a16="http://schemas.microsoft.com/office/drawing/2014/main" id="{D5D0AB90-2EBD-4E96-813D-7EC15033C888}"/>
                </a:ext>
              </a:extLst>
            </p:cNvPr>
            <p:cNvSpPr/>
            <p:nvPr/>
          </p:nvSpPr>
          <p:spPr>
            <a:xfrm>
              <a:off x="2216226" y="3086559"/>
              <a:ext cx="1683746"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8BAEE-401A-4A3A-9563-C76E7857C86E}"/>
                </a:ext>
              </a:extLst>
            </p:cNvPr>
            <p:cNvSpPr/>
            <p:nvPr/>
          </p:nvSpPr>
          <p:spPr>
            <a:xfrm>
              <a:off x="627960" y="3426246"/>
              <a:ext cx="4472849"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2EBC6-10B0-40E0-ACB4-69BE506C97EC}"/>
                </a:ext>
              </a:extLst>
            </p:cNvPr>
            <p:cNvSpPr/>
            <p:nvPr/>
          </p:nvSpPr>
          <p:spPr>
            <a:xfrm>
              <a:off x="626124" y="3754916"/>
              <a:ext cx="3582320"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46E49A0-50EF-4B02-A499-D0A38CBC9721}"/>
                </a:ext>
              </a:extLst>
            </p:cNvPr>
            <p:cNvSpPr/>
            <p:nvPr/>
          </p:nvSpPr>
          <p:spPr>
            <a:xfrm>
              <a:off x="626124" y="4063388"/>
              <a:ext cx="4243332"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6A3CDC5-6429-40CA-8B18-BF4D74DC5CD3}"/>
                </a:ext>
              </a:extLst>
            </p:cNvPr>
            <p:cNvSpPr/>
            <p:nvPr/>
          </p:nvSpPr>
          <p:spPr>
            <a:xfrm>
              <a:off x="626125" y="4393895"/>
              <a:ext cx="4155196"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A1CC2B5-CAE7-4645-A984-6FF3D0358D2A}"/>
                </a:ext>
              </a:extLst>
            </p:cNvPr>
            <p:cNvSpPr/>
            <p:nvPr/>
          </p:nvSpPr>
          <p:spPr>
            <a:xfrm>
              <a:off x="626125" y="4724400"/>
              <a:ext cx="3868758"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E02CBCD-16D0-437B-A7FA-5B460D3C328F}"/>
                </a:ext>
              </a:extLst>
            </p:cNvPr>
            <p:cNvSpPr/>
            <p:nvPr/>
          </p:nvSpPr>
          <p:spPr>
            <a:xfrm>
              <a:off x="626124" y="5043889"/>
              <a:ext cx="4540787"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76AD49B-4611-4A7F-A492-1A6A1F6CC4A4}"/>
                </a:ext>
              </a:extLst>
            </p:cNvPr>
            <p:cNvSpPr/>
            <p:nvPr/>
          </p:nvSpPr>
          <p:spPr>
            <a:xfrm>
              <a:off x="615108" y="5374395"/>
              <a:ext cx="4122146"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E79A34-FA8A-4B87-8A0E-3A59A622F079}"/>
                </a:ext>
              </a:extLst>
            </p:cNvPr>
            <p:cNvSpPr/>
            <p:nvPr/>
          </p:nvSpPr>
          <p:spPr>
            <a:xfrm>
              <a:off x="626124" y="5682868"/>
              <a:ext cx="4320449"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2BB2865-F8C6-4F6B-829B-42EF5CF1C12F}"/>
                </a:ext>
              </a:extLst>
            </p:cNvPr>
            <p:cNvSpPr/>
            <p:nvPr/>
          </p:nvSpPr>
          <p:spPr>
            <a:xfrm>
              <a:off x="615107" y="6024390"/>
              <a:ext cx="4518753"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FD83C32-2B38-4872-AB2B-5BD7F5FACE4F}"/>
                </a:ext>
              </a:extLst>
            </p:cNvPr>
            <p:cNvSpPr/>
            <p:nvPr/>
          </p:nvSpPr>
          <p:spPr>
            <a:xfrm>
              <a:off x="615108" y="6354897"/>
              <a:ext cx="3009442"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52647F9-F6DA-40CA-BA23-662EA3B989CD}"/>
              </a:ext>
            </a:extLst>
          </p:cNvPr>
          <p:cNvGrpSpPr/>
          <p:nvPr/>
        </p:nvGrpSpPr>
        <p:grpSpPr>
          <a:xfrm>
            <a:off x="624288" y="1476260"/>
            <a:ext cx="4520588" cy="1953658"/>
            <a:chOff x="624288" y="1476260"/>
            <a:chExt cx="4520588" cy="1953658"/>
          </a:xfrm>
        </p:grpSpPr>
        <p:sp>
          <p:nvSpPr>
            <p:cNvPr id="2" name="Rectangle 1">
              <a:extLst>
                <a:ext uri="{FF2B5EF4-FFF2-40B4-BE49-F238E27FC236}">
                  <a16:creationId xmlns:a16="http://schemas.microsoft.com/office/drawing/2014/main" id="{570989B4-FAA9-4393-9C1E-A1E4EC465662}"/>
                </a:ext>
              </a:extLst>
            </p:cNvPr>
            <p:cNvSpPr/>
            <p:nvPr/>
          </p:nvSpPr>
          <p:spPr>
            <a:xfrm>
              <a:off x="2467778" y="1476260"/>
              <a:ext cx="2566930"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0A62B0F-3AEE-4750-8B2B-CBD9AD0D3F9E}"/>
                </a:ext>
              </a:extLst>
            </p:cNvPr>
            <p:cNvSpPr/>
            <p:nvPr/>
          </p:nvSpPr>
          <p:spPr>
            <a:xfrm>
              <a:off x="626125" y="1749845"/>
              <a:ext cx="4056044"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8FA66A-25C6-409E-AB42-897FA68CF677}"/>
                </a:ext>
              </a:extLst>
            </p:cNvPr>
            <p:cNvSpPr/>
            <p:nvPr/>
          </p:nvSpPr>
          <p:spPr>
            <a:xfrm>
              <a:off x="624288" y="2067498"/>
              <a:ext cx="4476521"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8D60B2-778E-4C30-8953-27B47C6FE392}"/>
                </a:ext>
              </a:extLst>
            </p:cNvPr>
            <p:cNvSpPr/>
            <p:nvPr/>
          </p:nvSpPr>
          <p:spPr>
            <a:xfrm>
              <a:off x="644487" y="2396168"/>
              <a:ext cx="4357172"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13EFA0-AA66-4EE8-B0D7-246DFDF41D37}"/>
                </a:ext>
              </a:extLst>
            </p:cNvPr>
            <p:cNvSpPr/>
            <p:nvPr/>
          </p:nvSpPr>
          <p:spPr>
            <a:xfrm>
              <a:off x="631633" y="2735855"/>
              <a:ext cx="4513243"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76704FB-ED49-47B2-B52A-ECB0FD25D214}"/>
                </a:ext>
              </a:extLst>
            </p:cNvPr>
            <p:cNvSpPr/>
            <p:nvPr/>
          </p:nvSpPr>
          <p:spPr>
            <a:xfrm>
              <a:off x="629798" y="3064525"/>
              <a:ext cx="1540526"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0" y="989557"/>
            <a:ext cx="5199186" cy="5783032"/>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Feast for the redeemed</a:t>
            </a:r>
          </a:p>
          <a:p>
            <a:pPr lvl="1" algn="l"/>
            <a:r>
              <a:rPr lang="en-US" sz="2400" b="1" dirty="0">
                <a:latin typeface="Rockwell" panose="02060603020205020403" pitchFamily="18" charset="0"/>
              </a:rPr>
              <a:t>Isa 25:6-8</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6</a:t>
            </a:r>
            <a:r>
              <a:rPr lang="en-US" sz="2400" b="0" i="0" dirty="0">
                <a:solidFill>
                  <a:srgbClr val="000000"/>
                </a:solidFill>
                <a:effectLst/>
                <a:latin typeface="Rockwell" panose="02060603020205020403" pitchFamily="18" charset="0"/>
              </a:rPr>
              <a:t>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of hosts will prepare a lavish banquet for all peoples on this mountain; a banquet of aged wine, choice pieces with marrow, and refined, aged wine. </a:t>
            </a:r>
            <a:r>
              <a:rPr lang="en-US" sz="2400" b="1" i="0" baseline="30000" dirty="0">
                <a:solidFill>
                  <a:srgbClr val="000000"/>
                </a:solidFill>
                <a:effectLst/>
                <a:latin typeface="Rockwell" panose="02060603020205020403" pitchFamily="18" charset="0"/>
              </a:rPr>
              <a:t>7</a:t>
            </a:r>
            <a:r>
              <a:rPr lang="en-US" sz="2400" b="0" i="0" dirty="0">
                <a:solidFill>
                  <a:srgbClr val="000000"/>
                </a:solidFill>
                <a:effectLst/>
                <a:latin typeface="Rockwell" panose="02060603020205020403" pitchFamily="18" charset="0"/>
              </a:rPr>
              <a:t>And on this mountain He will swallow up the covering which is over all peoples, even the veil which is stretched over all nations. </a:t>
            </a:r>
            <a:r>
              <a:rPr lang="en-US" sz="2400" b="1" i="0" baseline="30000" dirty="0">
                <a:solidFill>
                  <a:srgbClr val="000000"/>
                </a:solidFill>
                <a:effectLst/>
                <a:latin typeface="Rockwell" panose="02060603020205020403" pitchFamily="18" charset="0"/>
              </a:rPr>
              <a:t>8</a:t>
            </a:r>
            <a:r>
              <a:rPr lang="en-US" sz="2400" b="0" i="0" dirty="0">
                <a:solidFill>
                  <a:srgbClr val="000000"/>
                </a:solidFill>
                <a:effectLst/>
                <a:latin typeface="Rockwell" panose="02060603020205020403" pitchFamily="18" charset="0"/>
              </a:rPr>
              <a:t>He will swallow up death for all time, and the Lord God will wipe tears away from all faces, and He will remove the reproach of His people from all the earth; </a:t>
            </a:r>
            <a:r>
              <a:rPr lang="en-US" sz="2400" dirty="0">
                <a:solidFill>
                  <a:srgbClr val="000000"/>
                </a:solidFill>
                <a:latin typeface="Rockwell" panose="02060603020205020403" pitchFamily="18" charset="0"/>
              </a:rPr>
              <a:t>f</a:t>
            </a:r>
            <a:r>
              <a:rPr lang="en-US" sz="2400" b="0" i="0" dirty="0">
                <a:solidFill>
                  <a:srgbClr val="000000"/>
                </a:solidFill>
                <a:effectLst/>
                <a:latin typeface="Rockwell" panose="02060603020205020403" pitchFamily="18" charset="0"/>
              </a:rPr>
              <a:t>or the Lord has spoken.</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Hymns of Praise</a:t>
            </a:r>
            <a:endParaRPr lang="es-GT" sz="6700" b="1" u="sng" dirty="0">
              <a:latin typeface="Rockwell" panose="02060603020205020403" pitchFamily="18" charset="0"/>
            </a:endParaRPr>
          </a:p>
        </p:txBody>
      </p:sp>
      <p:pic>
        <p:nvPicPr>
          <p:cNvPr id="3074" name="Picture 2" descr="In This Mountain – Linda&amp;#39;s Bible Study">
            <a:extLst>
              <a:ext uri="{FF2B5EF4-FFF2-40B4-BE49-F238E27FC236}">
                <a16:creationId xmlns:a16="http://schemas.microsoft.com/office/drawing/2014/main" id="{B661B05F-87A1-4DFC-AC0B-D99098047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442" y="980501"/>
            <a:ext cx="3808558" cy="29525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od will wipe away every tear | Scriptural Seeds Ministries">
            <a:extLst>
              <a:ext uri="{FF2B5EF4-FFF2-40B4-BE49-F238E27FC236}">
                <a16:creationId xmlns:a16="http://schemas.microsoft.com/office/drawing/2014/main" id="{CA5350E2-8337-485C-A186-95AF156C07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462"/>
          <a:stretch/>
        </p:blipFill>
        <p:spPr bwMode="auto">
          <a:xfrm>
            <a:off x="5332164" y="3929823"/>
            <a:ext cx="3811836" cy="284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54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6C1EF8E-986C-4F6F-8808-7BF6EF63D2BC}"/>
              </a:ext>
            </a:extLst>
          </p:cNvPr>
          <p:cNvGrpSpPr/>
          <p:nvPr/>
        </p:nvGrpSpPr>
        <p:grpSpPr>
          <a:xfrm>
            <a:off x="614733" y="5484688"/>
            <a:ext cx="4851119" cy="1203788"/>
            <a:chOff x="614733" y="5484688"/>
            <a:chExt cx="4851119" cy="1203788"/>
          </a:xfrm>
        </p:grpSpPr>
        <p:sp>
          <p:nvSpPr>
            <p:cNvPr id="24" name="Rectangle 23">
              <a:extLst>
                <a:ext uri="{FF2B5EF4-FFF2-40B4-BE49-F238E27FC236}">
                  <a16:creationId xmlns:a16="http://schemas.microsoft.com/office/drawing/2014/main" id="{AA59F33F-ED8C-4CF4-AD2B-27F5D886BF2A}"/>
                </a:ext>
              </a:extLst>
            </p:cNvPr>
            <p:cNvSpPr/>
            <p:nvPr/>
          </p:nvSpPr>
          <p:spPr>
            <a:xfrm>
              <a:off x="1583930" y="5484688"/>
              <a:ext cx="2607926" cy="3099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EACDF4-1873-46CF-8C18-22C9CA4C03C6}"/>
                </a:ext>
              </a:extLst>
            </p:cNvPr>
            <p:cNvSpPr/>
            <p:nvPr/>
          </p:nvSpPr>
          <p:spPr>
            <a:xfrm>
              <a:off x="626720" y="5760378"/>
              <a:ext cx="4623373" cy="3099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6B6A093-A35A-43E3-9EEA-EB5E91CA784C}"/>
                </a:ext>
              </a:extLst>
            </p:cNvPr>
            <p:cNvSpPr/>
            <p:nvPr/>
          </p:nvSpPr>
          <p:spPr>
            <a:xfrm>
              <a:off x="614733" y="6056616"/>
              <a:ext cx="4851119" cy="3099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803FC7E-C6E9-4EF2-9760-71827FE1F185}"/>
                </a:ext>
              </a:extLst>
            </p:cNvPr>
            <p:cNvSpPr/>
            <p:nvPr/>
          </p:nvSpPr>
          <p:spPr>
            <a:xfrm>
              <a:off x="633569" y="6322032"/>
              <a:ext cx="3548013" cy="3664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F45CBEFC-CCB5-4CDF-BF7C-9D6E3212F246}"/>
              </a:ext>
            </a:extLst>
          </p:cNvPr>
          <p:cNvGrpSpPr/>
          <p:nvPr/>
        </p:nvGrpSpPr>
        <p:grpSpPr>
          <a:xfrm>
            <a:off x="625009" y="3981235"/>
            <a:ext cx="5282630" cy="1818528"/>
            <a:chOff x="625009" y="3981235"/>
            <a:chExt cx="5282630" cy="1818528"/>
          </a:xfrm>
        </p:grpSpPr>
        <p:sp>
          <p:nvSpPr>
            <p:cNvPr id="17" name="Rectangle 16">
              <a:extLst>
                <a:ext uri="{FF2B5EF4-FFF2-40B4-BE49-F238E27FC236}">
                  <a16:creationId xmlns:a16="http://schemas.microsoft.com/office/drawing/2014/main" id="{E55941C9-DF66-49E3-BDC7-F5844EB9D646}"/>
                </a:ext>
              </a:extLst>
            </p:cNvPr>
            <p:cNvSpPr/>
            <p:nvPr/>
          </p:nvSpPr>
          <p:spPr>
            <a:xfrm>
              <a:off x="3861368" y="3981235"/>
              <a:ext cx="1820241" cy="3236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535A47-84CE-4EEF-9C18-82E7CBDDC975}"/>
                </a:ext>
              </a:extLst>
            </p:cNvPr>
            <p:cNvSpPr/>
            <p:nvPr/>
          </p:nvSpPr>
          <p:spPr>
            <a:xfrm>
              <a:off x="625009" y="4289460"/>
              <a:ext cx="5169616" cy="3339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9C8E71D-A987-4609-9EB3-7A202FD46CFB}"/>
                </a:ext>
              </a:extLst>
            </p:cNvPr>
            <p:cNvSpPr/>
            <p:nvPr/>
          </p:nvSpPr>
          <p:spPr>
            <a:xfrm>
              <a:off x="633570" y="4544601"/>
              <a:ext cx="5274069" cy="376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624AD3-5AD3-4B9C-87A4-94954CF0221A}"/>
                </a:ext>
              </a:extLst>
            </p:cNvPr>
            <p:cNvSpPr/>
            <p:nvPr/>
          </p:nvSpPr>
          <p:spPr>
            <a:xfrm>
              <a:off x="631858" y="4840840"/>
              <a:ext cx="5029203" cy="376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C95A7E7-1441-4815-B361-ABF39297B8D3}"/>
                </a:ext>
              </a:extLst>
            </p:cNvPr>
            <p:cNvSpPr/>
            <p:nvPr/>
          </p:nvSpPr>
          <p:spPr>
            <a:xfrm>
              <a:off x="640420" y="5116530"/>
              <a:ext cx="5256946" cy="376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7FAE20-9374-4036-A76D-5AA505042806}"/>
                </a:ext>
              </a:extLst>
            </p:cNvPr>
            <p:cNvSpPr/>
            <p:nvPr/>
          </p:nvSpPr>
          <p:spPr>
            <a:xfrm>
              <a:off x="628434" y="5423043"/>
              <a:ext cx="943512" cy="376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DBCA5FF-D8CF-40EB-944E-C89400A62D75}"/>
              </a:ext>
            </a:extLst>
          </p:cNvPr>
          <p:cNvGrpSpPr/>
          <p:nvPr/>
        </p:nvGrpSpPr>
        <p:grpSpPr>
          <a:xfrm>
            <a:off x="614734" y="2825393"/>
            <a:ext cx="5282632" cy="1500027"/>
            <a:chOff x="614734" y="2825393"/>
            <a:chExt cx="5282632" cy="1500027"/>
          </a:xfrm>
        </p:grpSpPr>
        <p:sp>
          <p:nvSpPr>
            <p:cNvPr id="11" name="Rectangle 10">
              <a:extLst>
                <a:ext uri="{FF2B5EF4-FFF2-40B4-BE49-F238E27FC236}">
                  <a16:creationId xmlns:a16="http://schemas.microsoft.com/office/drawing/2014/main" id="{F9B2BC0A-BA6C-439B-A795-91614091AAAC}"/>
                </a:ext>
              </a:extLst>
            </p:cNvPr>
            <p:cNvSpPr/>
            <p:nvPr/>
          </p:nvSpPr>
          <p:spPr>
            <a:xfrm>
              <a:off x="3626778" y="2825393"/>
              <a:ext cx="1993186" cy="33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F07825-3AFD-4E00-82E0-8DE111AEEBFE}"/>
                </a:ext>
              </a:extLst>
            </p:cNvPr>
            <p:cNvSpPr/>
            <p:nvPr/>
          </p:nvSpPr>
          <p:spPr>
            <a:xfrm>
              <a:off x="619872" y="3154165"/>
              <a:ext cx="5123381"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83953F-C8A4-4F00-933E-B3043FD0CA19}"/>
                </a:ext>
              </a:extLst>
            </p:cNvPr>
            <p:cNvSpPr/>
            <p:nvPr/>
          </p:nvSpPr>
          <p:spPr>
            <a:xfrm>
              <a:off x="638708" y="3429855"/>
              <a:ext cx="5258658"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5F8253-64EF-4513-BD17-3D27F734D39B}"/>
                </a:ext>
              </a:extLst>
            </p:cNvPr>
            <p:cNvSpPr/>
            <p:nvPr/>
          </p:nvSpPr>
          <p:spPr>
            <a:xfrm>
              <a:off x="626721" y="3705545"/>
              <a:ext cx="5157630"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A42C9B-DFF5-41DC-A88C-90E7F6BBADD9}"/>
                </a:ext>
              </a:extLst>
            </p:cNvPr>
            <p:cNvSpPr/>
            <p:nvPr/>
          </p:nvSpPr>
          <p:spPr>
            <a:xfrm>
              <a:off x="614734" y="3991509"/>
              <a:ext cx="3196978" cy="3339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0F4D3C56-4973-47BC-AA60-F42B03A06157}"/>
              </a:ext>
            </a:extLst>
          </p:cNvPr>
          <p:cNvGrpSpPr/>
          <p:nvPr/>
        </p:nvGrpSpPr>
        <p:grpSpPr>
          <a:xfrm>
            <a:off x="613024" y="1397285"/>
            <a:ext cx="5140504" cy="1753457"/>
            <a:chOff x="613024" y="1397285"/>
            <a:chExt cx="5140504" cy="1753457"/>
          </a:xfrm>
        </p:grpSpPr>
        <p:sp>
          <p:nvSpPr>
            <p:cNvPr id="2" name="Rectangle 1">
              <a:extLst>
                <a:ext uri="{FF2B5EF4-FFF2-40B4-BE49-F238E27FC236}">
                  <a16:creationId xmlns:a16="http://schemas.microsoft.com/office/drawing/2014/main" id="{6638C68E-35CA-40AB-AA6F-2CB9ED7F6765}"/>
                </a:ext>
              </a:extLst>
            </p:cNvPr>
            <p:cNvSpPr/>
            <p:nvPr/>
          </p:nvSpPr>
          <p:spPr>
            <a:xfrm>
              <a:off x="2640458" y="1397285"/>
              <a:ext cx="3000054" cy="339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7FD1A8A-F921-469D-9D8D-783270CDEE1E}"/>
                </a:ext>
              </a:extLst>
            </p:cNvPr>
            <p:cNvSpPr/>
            <p:nvPr/>
          </p:nvSpPr>
          <p:spPr>
            <a:xfrm>
              <a:off x="614737" y="1683249"/>
              <a:ext cx="4923034" cy="2996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5AC9EC-4661-4480-91F1-084E8A977F67}"/>
                </a:ext>
              </a:extLst>
            </p:cNvPr>
            <p:cNvSpPr/>
            <p:nvPr/>
          </p:nvSpPr>
          <p:spPr>
            <a:xfrm>
              <a:off x="613024" y="1938391"/>
              <a:ext cx="5027487" cy="342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C352405-0D6D-40EB-AC1C-7DB30E27EB81}"/>
                </a:ext>
              </a:extLst>
            </p:cNvPr>
            <p:cNvSpPr/>
            <p:nvPr/>
          </p:nvSpPr>
          <p:spPr>
            <a:xfrm>
              <a:off x="631860" y="2234629"/>
              <a:ext cx="5121668" cy="342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66CDBC-88A8-4F7C-9AE7-860BD7CC076B}"/>
                </a:ext>
              </a:extLst>
            </p:cNvPr>
            <p:cNvSpPr/>
            <p:nvPr/>
          </p:nvSpPr>
          <p:spPr>
            <a:xfrm>
              <a:off x="630147" y="2510319"/>
              <a:ext cx="4650770" cy="342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83A0BD-3050-4A14-B2E7-47B7ABF97881}"/>
                </a:ext>
              </a:extLst>
            </p:cNvPr>
            <p:cNvSpPr/>
            <p:nvPr/>
          </p:nvSpPr>
          <p:spPr>
            <a:xfrm>
              <a:off x="630148" y="2808270"/>
              <a:ext cx="2945259" cy="342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0" y="989557"/>
            <a:ext cx="5922666" cy="5783032"/>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Contrasting judgments</a:t>
            </a:r>
          </a:p>
          <a:p>
            <a:pPr lvl="1" algn="l"/>
            <a:r>
              <a:rPr lang="en-US" sz="2400" b="1" dirty="0">
                <a:latin typeface="Rockwell" panose="02060603020205020403" pitchFamily="18" charset="0"/>
              </a:rPr>
              <a:t>Isa 25:9-12</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9</a:t>
            </a:r>
            <a:r>
              <a:rPr lang="en-US" sz="2400" b="0" dirty="0">
                <a:solidFill>
                  <a:srgbClr val="000000"/>
                </a:solidFill>
                <a:effectLst/>
                <a:latin typeface="Rockwell" panose="02060603020205020403" pitchFamily="18" charset="0"/>
              </a:rPr>
              <a:t>And it will be said in that day, ‘Behold, this is our God for whom we have waited that He might save us. This is the Lord for whom we have waited; let us rejoice and be glad in His salvation.’ </a:t>
            </a:r>
            <a:r>
              <a:rPr lang="en-US" sz="2400" b="1" baseline="30000" dirty="0">
                <a:solidFill>
                  <a:srgbClr val="000000"/>
                </a:solidFill>
                <a:effectLst/>
                <a:latin typeface="Rockwell" panose="02060603020205020403" pitchFamily="18" charset="0"/>
              </a:rPr>
              <a:t>10</a:t>
            </a:r>
            <a:r>
              <a:rPr lang="en-US" sz="2400" b="0" dirty="0">
                <a:solidFill>
                  <a:srgbClr val="000000"/>
                </a:solidFill>
                <a:effectLst/>
                <a:latin typeface="Rockwell" panose="02060603020205020403" pitchFamily="18" charset="0"/>
              </a:rPr>
              <a:t>For the hand of the Lord will rest on this mountain, and Moab will be trodden down in his place as straw is trodden down in the water of a manure pile. </a:t>
            </a:r>
            <a:r>
              <a:rPr lang="en-US" sz="2400" b="1" baseline="30000" dirty="0">
                <a:solidFill>
                  <a:srgbClr val="000000"/>
                </a:solidFill>
                <a:effectLst/>
                <a:latin typeface="Rockwell" panose="02060603020205020403" pitchFamily="18" charset="0"/>
              </a:rPr>
              <a:t>11</a:t>
            </a:r>
            <a:r>
              <a:rPr lang="en-US" sz="2400" b="0" dirty="0">
                <a:solidFill>
                  <a:srgbClr val="000000"/>
                </a:solidFill>
                <a:effectLst/>
                <a:latin typeface="Rockwell" panose="02060603020205020403" pitchFamily="18" charset="0"/>
              </a:rPr>
              <a:t>And he will spread out his hands in the middle of it as a swimmer spreads out his hands to swim, but the Lord will lay low his pride together with the trickery of his hands. </a:t>
            </a:r>
            <a:r>
              <a:rPr lang="en-US" sz="2400" b="1" baseline="30000" dirty="0">
                <a:solidFill>
                  <a:srgbClr val="000000"/>
                </a:solidFill>
                <a:effectLst/>
                <a:latin typeface="Rockwell" panose="02060603020205020403" pitchFamily="18" charset="0"/>
              </a:rPr>
              <a:t>12</a:t>
            </a:r>
            <a:r>
              <a:rPr lang="en-US" sz="2400" b="0" dirty="0">
                <a:solidFill>
                  <a:srgbClr val="000000"/>
                </a:solidFill>
                <a:effectLst/>
                <a:latin typeface="Rockwell" panose="02060603020205020403" pitchFamily="18" charset="0"/>
              </a:rPr>
              <a:t>The unassailable fortifications of your walls He will bring down, lay low and cast to the ground, even to the dust.</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Hymns of Praise</a:t>
            </a:r>
            <a:endParaRPr lang="es-GT" sz="6700" b="1" u="sng" dirty="0">
              <a:latin typeface="Rockwell" panose="02060603020205020403" pitchFamily="18" charset="0"/>
            </a:endParaRPr>
          </a:p>
        </p:txBody>
      </p:sp>
      <p:pic>
        <p:nvPicPr>
          <p:cNvPr id="4098" name="Picture 2" descr="Pin on Daily Inspiration">
            <a:extLst>
              <a:ext uri="{FF2B5EF4-FFF2-40B4-BE49-F238E27FC236}">
                <a16:creationId xmlns:a16="http://schemas.microsoft.com/office/drawing/2014/main" id="{A6BE8D2B-DB77-431F-8EBF-43395EB15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772" y="976045"/>
            <a:ext cx="3100227" cy="29384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70 Most Important Bible Scriptures on Pride – ConnectUS">
            <a:extLst>
              <a:ext uri="{FF2B5EF4-FFF2-40B4-BE49-F238E27FC236}">
                <a16:creationId xmlns:a16="http://schemas.microsoft.com/office/drawing/2014/main" id="{C18649E4-8802-430B-A412-049AC97D0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204" y="3914454"/>
            <a:ext cx="3102796" cy="286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2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4100"/>
                                        </p:tgtEl>
                                        <p:attrNameLst>
                                          <p:attrName>style.visibility</p:attrName>
                                        </p:attrNameLst>
                                      </p:cBhvr>
                                      <p:to>
                                        <p:strVal val="visible"/>
                                      </p:to>
                                    </p:set>
                                    <p:animEffect transition="in" filter="fade">
                                      <p:cBhvr>
                                        <p:cTn id="29" dur="500"/>
                                        <p:tgtEl>
                                          <p:spTgt spid="410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5486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Rockwell" panose="02060603020205020403" pitchFamily="18" charset="0"/>
              </a:rPr>
              <a:t>Reliance on Self (Pride of Life)</a:t>
            </a:r>
            <a:endParaRPr lang="es-GT" sz="3200" b="1" dirty="0">
              <a:latin typeface="Rockwell" panose="02060603020205020403" pitchFamily="18" charset="0"/>
            </a:endParaRPr>
          </a:p>
        </p:txBody>
      </p:sp>
      <p:sp>
        <p:nvSpPr>
          <p:cNvPr id="6" name="AutoShape 4" descr="The Party's Over - Jane Hel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graphicFrame>
        <p:nvGraphicFramePr>
          <p:cNvPr id="9" name="Table 8"/>
          <p:cNvGraphicFramePr>
            <a:graphicFrameLocks noGrp="1"/>
          </p:cNvGraphicFramePr>
          <p:nvPr>
            <p:extLst>
              <p:ext uri="{D42A27DB-BD31-4B8C-83A1-F6EECF244321}">
                <p14:modId xmlns:p14="http://schemas.microsoft.com/office/powerpoint/2010/main" val="3013456230"/>
              </p:ext>
            </p:extLst>
          </p:nvPr>
        </p:nvGraphicFramePr>
        <p:xfrm>
          <a:off x="0" y="548640"/>
          <a:ext cx="9144000" cy="6309360"/>
        </p:xfrm>
        <a:graphic>
          <a:graphicData uri="http://schemas.openxmlformats.org/drawingml/2006/table">
            <a:tbl>
              <a:tblPr firstRow="1" bandRow="1">
                <a:tableStyleId>{9D7B26C5-4107-4FEC-AEDC-1716B250A1EF}</a:tableStyleId>
              </a:tblPr>
              <a:tblGrid>
                <a:gridCol w="3048000">
                  <a:extLst>
                    <a:ext uri="{9D8B030D-6E8A-4147-A177-3AD203B41FA5}">
                      <a16:colId xmlns:a16="http://schemas.microsoft.com/office/drawing/2014/main" val="2366626533"/>
                    </a:ext>
                  </a:extLst>
                </a:gridCol>
                <a:gridCol w="3048000">
                  <a:extLst>
                    <a:ext uri="{9D8B030D-6E8A-4147-A177-3AD203B41FA5}">
                      <a16:colId xmlns:a16="http://schemas.microsoft.com/office/drawing/2014/main" val="1923264779"/>
                    </a:ext>
                  </a:extLst>
                </a:gridCol>
                <a:gridCol w="3048000">
                  <a:extLst>
                    <a:ext uri="{9D8B030D-6E8A-4147-A177-3AD203B41FA5}">
                      <a16:colId xmlns:a16="http://schemas.microsoft.com/office/drawing/2014/main" val="314012475"/>
                    </a:ext>
                  </a:extLst>
                </a:gridCol>
              </a:tblGrid>
              <a:tr h="523081">
                <a:tc>
                  <a:txBody>
                    <a:bodyPr/>
                    <a:lstStyle/>
                    <a:p>
                      <a:pPr algn="ctr"/>
                      <a:endParaRPr lang="en-US" sz="400" dirty="0"/>
                    </a:p>
                    <a:p>
                      <a:pPr algn="ctr"/>
                      <a:r>
                        <a:rPr lang="en-US" sz="1900" dirty="0"/>
                        <a:t>Isa 15</a:t>
                      </a:r>
                      <a:r>
                        <a:rPr lang="en-US" sz="1900" baseline="0" dirty="0"/>
                        <a:t> – 16</a:t>
                      </a:r>
                      <a:r>
                        <a:rPr lang="en-US" sz="1900" dirty="0"/>
                        <a:t> (Moab)</a:t>
                      </a:r>
                      <a:endParaRPr lang="es-GT" sz="1900" dirty="0">
                        <a:latin typeface="Rockwell" panose="02060603020205020403" pitchFamily="18" charset="0"/>
                      </a:endParaRPr>
                    </a:p>
                  </a:txBody>
                  <a:tcPr/>
                </a:tc>
                <a:tc>
                  <a:txBody>
                    <a:bodyPr/>
                    <a:lstStyle/>
                    <a:p>
                      <a:pPr algn="ctr"/>
                      <a:endParaRPr lang="en-US" sz="400" dirty="0"/>
                    </a:p>
                    <a:p>
                      <a:pPr algn="ctr"/>
                      <a:r>
                        <a:rPr lang="en-US" sz="1900" dirty="0"/>
                        <a:t>Isa 21:13-17 (Arabia)</a:t>
                      </a:r>
                      <a:endParaRPr lang="es-GT" sz="1900" dirty="0">
                        <a:latin typeface="Rockwell" panose="02060603020205020403" pitchFamily="18" charset="0"/>
                      </a:endParaRPr>
                    </a:p>
                  </a:txBody>
                  <a:tcPr/>
                </a:tc>
                <a:tc>
                  <a:txBody>
                    <a:bodyPr/>
                    <a:lstStyle/>
                    <a:p>
                      <a:pPr algn="ctr"/>
                      <a:endParaRPr lang="en-US" sz="400" dirty="0"/>
                    </a:p>
                    <a:p>
                      <a:pPr algn="ctr"/>
                      <a:r>
                        <a:rPr lang="en-US" sz="1900" dirty="0"/>
                        <a:t>Isa 25 (Trust</a:t>
                      </a:r>
                      <a:r>
                        <a:rPr lang="en-US" sz="1900" baseline="0" dirty="0"/>
                        <a:t> Fulfilled</a:t>
                      </a:r>
                      <a:r>
                        <a:rPr lang="en-US" sz="1900" dirty="0"/>
                        <a:t>)</a:t>
                      </a:r>
                      <a:endParaRPr lang="es-GT" sz="1900" dirty="0">
                        <a:latin typeface="Rockwell" panose="02060603020205020403" pitchFamily="18" charset="0"/>
                      </a:endParaRPr>
                    </a:p>
                  </a:txBody>
                  <a:tcPr/>
                </a:tc>
                <a:extLst>
                  <a:ext uri="{0D108BD9-81ED-4DB2-BD59-A6C34878D82A}">
                    <a16:rowId xmlns:a16="http://schemas.microsoft.com/office/drawing/2014/main" val="192192666"/>
                  </a:ext>
                </a:extLst>
              </a:tr>
              <a:tr h="952670">
                <a:tc>
                  <a:txBody>
                    <a:bodyPr/>
                    <a:lstStyle/>
                    <a:p>
                      <a:pPr algn="ctr"/>
                      <a:endParaRPr lang="en-US" sz="2000" dirty="0">
                        <a:latin typeface="Rockwell" panose="02060603020205020403" pitchFamily="18" charset="0"/>
                      </a:endParaRPr>
                    </a:p>
                    <a:p>
                      <a:pPr algn="ctr"/>
                      <a:r>
                        <a:rPr lang="en-US" sz="1410" dirty="0">
                          <a:latin typeface="Rockwell" panose="02060603020205020403" pitchFamily="18" charset="0"/>
                        </a:rPr>
                        <a:t>Many </a:t>
                      </a:r>
                      <a:r>
                        <a:rPr lang="en-US" sz="1410" b="0" dirty="0">
                          <a:latin typeface="Rockwell" panose="02060603020205020403" pitchFamily="18" charset="0"/>
                        </a:rPr>
                        <a:t>cities</a:t>
                      </a:r>
                      <a:r>
                        <a:rPr lang="en-US" sz="1410" baseline="0" dirty="0">
                          <a:latin typeface="Rockwell" panose="02060603020205020403" pitchFamily="18" charset="0"/>
                        </a:rPr>
                        <a:t> affected</a:t>
                      </a:r>
                      <a:endParaRPr lang="es-GT" sz="1410" dirty="0">
                        <a:latin typeface="Rockwell" panose="02060603020205020403" pitchFamily="18" charset="0"/>
                      </a:endParaRPr>
                    </a:p>
                  </a:txBody>
                  <a:tcPr/>
                </a:tc>
                <a:tc>
                  <a:txBody>
                    <a:bodyPr/>
                    <a:lstStyle/>
                    <a:p>
                      <a:pPr algn="ctr"/>
                      <a:endParaRPr lang="en-US" sz="2000" u="none" dirty="0">
                        <a:latin typeface="Rockwell" panose="02060603020205020403" pitchFamily="18" charset="0"/>
                      </a:endParaRPr>
                    </a:p>
                    <a:p>
                      <a:pPr algn="ctr"/>
                      <a:r>
                        <a:rPr lang="en-US" sz="1410" u="none" dirty="0">
                          <a:latin typeface="Rockwell" panose="02060603020205020403" pitchFamily="18" charset="0"/>
                        </a:rPr>
                        <a:t>Many</a:t>
                      </a:r>
                      <a:r>
                        <a:rPr lang="en-US" sz="1410" u="none" baseline="0" dirty="0">
                          <a:latin typeface="Rockwell" panose="02060603020205020403" pitchFamily="18" charset="0"/>
                        </a:rPr>
                        <a:t> cities affected</a:t>
                      </a:r>
                      <a:endParaRPr lang="es-GT" sz="141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000" u="none" dirty="0">
                        <a:latin typeface="Rockwell" panose="02060603020205020403" pitchFamily="18" charset="0"/>
                      </a:endParaRPr>
                    </a:p>
                  </a:txBody>
                  <a:tcPr/>
                </a:tc>
                <a:extLst>
                  <a:ext uri="{0D108BD9-81ED-4DB2-BD59-A6C34878D82A}">
                    <a16:rowId xmlns:a16="http://schemas.microsoft.com/office/drawing/2014/main" val="4054459050"/>
                  </a:ext>
                </a:extLst>
              </a:tr>
              <a:tr h="952670">
                <a:tc>
                  <a:txBody>
                    <a:bodyPr/>
                    <a:lstStyle/>
                    <a:p>
                      <a:pPr algn="ctr"/>
                      <a:endParaRPr lang="en-US" sz="600" dirty="0">
                        <a:latin typeface="Rockwell" panose="02060603020205020403" pitchFamily="18" charset="0"/>
                      </a:endParaRPr>
                    </a:p>
                    <a:p>
                      <a:pPr algn="ctr"/>
                      <a:endParaRPr lang="en-US" sz="600" dirty="0">
                        <a:latin typeface="Rockwell" panose="02060603020205020403" pitchFamily="18" charset="0"/>
                      </a:endParaRPr>
                    </a:p>
                    <a:p>
                      <a:pPr algn="ctr"/>
                      <a:r>
                        <a:rPr lang="en-US" sz="1410" dirty="0">
                          <a:latin typeface="Rockwell" panose="02060603020205020403" pitchFamily="18" charset="0"/>
                        </a:rPr>
                        <a:t>Encouraged</a:t>
                      </a:r>
                      <a:r>
                        <a:rPr lang="en-US" sz="1410" baseline="0" dirty="0">
                          <a:latin typeface="Rockwell" panose="02060603020205020403" pitchFamily="18" charset="0"/>
                        </a:rPr>
                        <a:t> to send </a:t>
                      </a:r>
                    </a:p>
                    <a:p>
                      <a:pPr algn="ctr"/>
                      <a:r>
                        <a:rPr lang="en-US" sz="1410" baseline="0" dirty="0">
                          <a:latin typeface="Rockwell" panose="02060603020205020403" pitchFamily="18" charset="0"/>
                        </a:rPr>
                        <a:t>tribute lamb (16:1)</a:t>
                      </a:r>
                      <a:endParaRPr lang="es-GT" sz="1410" dirty="0">
                        <a:latin typeface="Rockwell" panose="02060603020205020403" pitchFamily="18" charset="0"/>
                      </a:endParaRPr>
                    </a:p>
                  </a:txBody>
                  <a:tcPr/>
                </a:tc>
                <a:tc>
                  <a:txBody>
                    <a:bodyPr/>
                    <a:lstStyle/>
                    <a:p>
                      <a:pPr algn="ctr"/>
                      <a:endParaRPr lang="en-US" sz="2000" dirty="0">
                        <a:latin typeface="Rockwell" panose="02060603020205020403" pitchFamily="18" charset="0"/>
                      </a:endParaRPr>
                    </a:p>
                    <a:p>
                      <a:pPr algn="ctr"/>
                      <a:r>
                        <a:rPr lang="en-US" sz="1410" dirty="0">
                          <a:latin typeface="Rockwell" panose="02060603020205020403" pitchFamily="18" charset="0"/>
                        </a:rPr>
                        <a:t>Barest of necessities (21:14)</a:t>
                      </a:r>
                      <a:endParaRPr lang="es-GT" sz="141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000" dirty="0">
                        <a:latin typeface="Rockwell" panose="02060603020205020403" pitchFamily="18" charset="0"/>
                      </a:endParaRPr>
                    </a:p>
                  </a:txBody>
                  <a:tcPr/>
                </a:tc>
                <a:extLst>
                  <a:ext uri="{0D108BD9-81ED-4DB2-BD59-A6C34878D82A}">
                    <a16:rowId xmlns:a16="http://schemas.microsoft.com/office/drawing/2014/main" val="3125353947"/>
                  </a:ext>
                </a:extLst>
              </a:tr>
              <a:tr h="952670">
                <a:tc>
                  <a:txBody>
                    <a:bodyPr/>
                    <a:lstStyle/>
                    <a:p>
                      <a:pPr algn="ctr"/>
                      <a:endParaRPr lang="en-US" sz="2000" dirty="0">
                        <a:latin typeface="Rockwell" panose="02060603020205020403" pitchFamily="18" charset="0"/>
                      </a:endParaRPr>
                    </a:p>
                    <a:p>
                      <a:pPr algn="ctr"/>
                      <a:r>
                        <a:rPr lang="en-US" sz="1410" dirty="0">
                          <a:latin typeface="Rockwell" panose="02060603020205020403" pitchFamily="18" charset="0"/>
                        </a:rPr>
                        <a:t>Fleeing from strangers</a:t>
                      </a:r>
                      <a:r>
                        <a:rPr lang="en-US" sz="1410" baseline="0" dirty="0">
                          <a:latin typeface="Rockwell" panose="02060603020205020403" pitchFamily="18" charset="0"/>
                        </a:rPr>
                        <a:t> (16:4,8)</a:t>
                      </a:r>
                      <a:endParaRPr lang="es-GT" sz="1410" dirty="0">
                        <a:latin typeface="Rockwell" panose="02060603020205020403" pitchFamily="18" charset="0"/>
                      </a:endParaRPr>
                    </a:p>
                  </a:txBody>
                  <a:tcPr/>
                </a:tc>
                <a:tc>
                  <a:txBody>
                    <a:bodyPr/>
                    <a:lstStyle/>
                    <a:p>
                      <a:pPr algn="ctr"/>
                      <a:endParaRPr lang="en-US" sz="2000" dirty="0">
                        <a:latin typeface="Rockwell" panose="02060603020205020403" pitchFamily="18" charset="0"/>
                      </a:endParaRPr>
                    </a:p>
                    <a:p>
                      <a:pPr algn="ctr"/>
                      <a:r>
                        <a:rPr lang="en-US" sz="1410" dirty="0">
                          <a:latin typeface="Rockwell" panose="02060603020205020403" pitchFamily="18" charset="0"/>
                        </a:rPr>
                        <a:t>Hiding from strangers (21:13)</a:t>
                      </a:r>
                      <a:endParaRPr lang="es-GT" sz="141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10" dirty="0">
                        <a:latin typeface="Rockwell" panose="02060603020205020403" pitchFamily="18" charset="0"/>
                      </a:endParaRPr>
                    </a:p>
                    <a:p>
                      <a:pPr marL="0" indent="0" algn="ctr">
                        <a:buFont typeface="Arial" panose="020B0604020202020204" pitchFamily="34" charset="0"/>
                        <a:buNone/>
                      </a:pPr>
                      <a:endParaRPr lang="es-GT" sz="1410" dirty="0">
                        <a:latin typeface="Rockwell" panose="02060603020205020403" pitchFamily="18" charset="0"/>
                      </a:endParaRPr>
                    </a:p>
                  </a:txBody>
                  <a:tcPr/>
                </a:tc>
                <a:extLst>
                  <a:ext uri="{0D108BD9-81ED-4DB2-BD59-A6C34878D82A}">
                    <a16:rowId xmlns:a16="http://schemas.microsoft.com/office/drawing/2014/main" val="3965324184"/>
                  </a:ext>
                </a:extLst>
              </a:tr>
              <a:tr h="952670">
                <a:tc>
                  <a:txBody>
                    <a:bodyPr/>
                    <a:lstStyle/>
                    <a:p>
                      <a:pPr algn="ctr"/>
                      <a:endParaRPr lang="en-US" sz="2000" dirty="0">
                        <a:latin typeface="Rockwell" panose="02060603020205020403" pitchFamily="18" charset="0"/>
                      </a:endParaRPr>
                    </a:p>
                    <a:p>
                      <a:pPr algn="ctr"/>
                      <a:r>
                        <a:rPr lang="en-US" sz="1410" dirty="0">
                          <a:latin typeface="Rockwell" panose="02060603020205020403" pitchFamily="18" charset="0"/>
                        </a:rPr>
                        <a:t>No treader of grapes (16:10)</a:t>
                      </a:r>
                      <a:endParaRPr lang="es-GT" sz="1410" dirty="0">
                        <a:latin typeface="Rockwell" panose="02060603020205020403" pitchFamily="18" charset="0"/>
                      </a:endParaRPr>
                    </a:p>
                  </a:txBody>
                  <a:tcPr/>
                </a:tc>
                <a:tc>
                  <a:txBody>
                    <a:bodyPr/>
                    <a:lstStyle/>
                    <a:p>
                      <a:pPr algn="ctr"/>
                      <a:endParaRPr lang="en-US" sz="2000" u="none" dirty="0">
                        <a:latin typeface="Rockwell" panose="02060603020205020403" pitchFamily="18" charset="0"/>
                      </a:endParaRPr>
                    </a:p>
                    <a:p>
                      <a:pPr algn="ctr"/>
                      <a:r>
                        <a:rPr lang="en-US" sz="1410" u="none" dirty="0">
                          <a:latin typeface="Rockwell" panose="02060603020205020403" pitchFamily="18" charset="0"/>
                        </a:rPr>
                        <a:t>Only water available (21:14)</a:t>
                      </a:r>
                      <a:endParaRPr lang="es-GT" sz="1410" u="none" dirty="0">
                        <a:latin typeface="Rockwell" panose="02060603020205020403" pitchFamily="18" charset="0"/>
                      </a:endParaRPr>
                    </a:p>
                  </a:txBody>
                  <a:tcPr/>
                </a:tc>
                <a:tc>
                  <a:txBody>
                    <a:bodyPr/>
                    <a:lstStyle/>
                    <a:p>
                      <a:pPr marL="0" indent="0">
                        <a:buFont typeface="Arial" panose="020B0604020202020204" pitchFamily="34" charset="0"/>
                        <a:buNone/>
                      </a:pPr>
                      <a:endParaRPr lang="en-US" sz="2000" dirty="0">
                        <a:latin typeface="Rockwell" panose="02060603020205020403" pitchFamily="18" charset="0"/>
                      </a:endParaRPr>
                    </a:p>
                  </a:txBody>
                  <a:tcPr/>
                </a:tc>
                <a:extLst>
                  <a:ext uri="{0D108BD9-81ED-4DB2-BD59-A6C34878D82A}">
                    <a16:rowId xmlns:a16="http://schemas.microsoft.com/office/drawing/2014/main" val="3034112666"/>
                  </a:ext>
                </a:extLst>
              </a:tr>
              <a:tr h="1022929">
                <a:tc>
                  <a:txBody>
                    <a:bodyPr/>
                    <a:lstStyle/>
                    <a:p>
                      <a:pPr marL="0" indent="0" algn="ctr">
                        <a:buFont typeface="Arial" panose="020B0604020202020204" pitchFamily="34" charset="0"/>
                        <a:buNone/>
                      </a:pPr>
                      <a:endParaRPr lang="en-US" sz="2000" dirty="0">
                        <a:latin typeface="Rockwell" panose="02060603020205020403" pitchFamily="18" charset="0"/>
                      </a:endParaRPr>
                    </a:p>
                    <a:p>
                      <a:pPr marL="0" indent="0" algn="ctr">
                        <a:buFont typeface="Arial" panose="020B0604020202020204" pitchFamily="34" charset="0"/>
                        <a:buNone/>
                      </a:pPr>
                      <a:r>
                        <a:rPr lang="en-US" sz="1410" dirty="0">
                          <a:latin typeface="Rockwell" panose="02060603020205020403" pitchFamily="18" charset="0"/>
                        </a:rPr>
                        <a:t>Self-reliance (16:6-7,12)</a:t>
                      </a:r>
                      <a:endParaRPr lang="es-GT" sz="141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000" u="none" dirty="0">
                        <a:latin typeface="Rockwell" panose="02060603020205020403" pitchFamily="18" charset="0"/>
                      </a:endParaRPr>
                    </a:p>
                    <a:p>
                      <a:pPr marL="0" indent="0" algn="ctr">
                        <a:buFont typeface="Arial" panose="020B0604020202020204" pitchFamily="34" charset="0"/>
                        <a:buNone/>
                      </a:pPr>
                      <a:r>
                        <a:rPr lang="en-US" sz="1410" u="none" dirty="0">
                          <a:latin typeface="Rockwell" panose="02060603020205020403" pitchFamily="18" charset="0"/>
                        </a:rPr>
                        <a:t>Peer-reliance (21:14)</a:t>
                      </a:r>
                      <a:endParaRPr lang="es-GT" sz="141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800" dirty="0">
                        <a:latin typeface="Rockwell" panose="02060603020205020403" pitchFamily="18" charset="0"/>
                      </a:endParaRPr>
                    </a:p>
                    <a:p>
                      <a:pPr marL="0" indent="0" algn="ctr">
                        <a:buFont typeface="Arial" panose="020B0604020202020204" pitchFamily="34" charset="0"/>
                        <a:buNone/>
                      </a:pPr>
                      <a:endParaRPr lang="en-US" sz="800" dirty="0">
                        <a:latin typeface="Rockwell" panose="02060603020205020403" pitchFamily="18" charset="0"/>
                      </a:endParaRPr>
                    </a:p>
                  </a:txBody>
                  <a:tcPr/>
                </a:tc>
                <a:extLst>
                  <a:ext uri="{0D108BD9-81ED-4DB2-BD59-A6C34878D82A}">
                    <a16:rowId xmlns:a16="http://schemas.microsoft.com/office/drawing/2014/main" val="1120340284"/>
                  </a:ext>
                </a:extLst>
              </a:tr>
              <a:tr h="952670">
                <a:tc>
                  <a:txBody>
                    <a:bodyPr/>
                    <a:lstStyle/>
                    <a:p>
                      <a:pPr marL="0" indent="0" algn="ctr">
                        <a:buFont typeface="Arial" panose="020B0604020202020204" pitchFamily="34" charset="0"/>
                        <a:buNone/>
                      </a:pPr>
                      <a:endParaRPr lang="en-US" sz="2000" dirty="0">
                        <a:latin typeface="Rockwell" panose="02060603020205020403" pitchFamily="18" charset="0"/>
                      </a:endParaRPr>
                    </a:p>
                    <a:p>
                      <a:pPr marL="0" indent="0" algn="ctr">
                        <a:buFont typeface="Arial" panose="020B0604020202020204" pitchFamily="34" charset="0"/>
                        <a:buNone/>
                      </a:pPr>
                      <a:r>
                        <a:rPr lang="en-US" sz="1410" dirty="0">
                          <a:latin typeface="Rockwell" panose="02060603020205020403" pitchFamily="18" charset="0"/>
                        </a:rPr>
                        <a:t>Only a remnant spared</a:t>
                      </a:r>
                      <a:r>
                        <a:rPr lang="en-US" sz="1410" baseline="0" dirty="0">
                          <a:latin typeface="Rockwell" panose="02060603020205020403" pitchFamily="18" charset="0"/>
                        </a:rPr>
                        <a:t> (16:14)</a:t>
                      </a:r>
                      <a:endParaRPr lang="es-GT" sz="141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000" u="none" dirty="0">
                        <a:latin typeface="Rockwell" panose="02060603020205020403" pitchFamily="18" charset="0"/>
                      </a:endParaRPr>
                    </a:p>
                    <a:p>
                      <a:pPr marL="0" indent="0" algn="ctr">
                        <a:buFont typeface="Arial" panose="020B0604020202020204" pitchFamily="34" charset="0"/>
                        <a:buNone/>
                      </a:pPr>
                      <a:r>
                        <a:rPr lang="en-US" sz="1410" u="none" dirty="0">
                          <a:latin typeface="Rockwell" panose="02060603020205020403" pitchFamily="18" charset="0"/>
                        </a:rPr>
                        <a:t>Only a remnant spared (21:17)</a:t>
                      </a:r>
                      <a:endParaRPr lang="es-GT" sz="141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000" dirty="0">
                        <a:latin typeface="Rockwell" panose="02060603020205020403" pitchFamily="18" charset="0"/>
                      </a:endParaRPr>
                    </a:p>
                  </a:txBody>
                  <a:tcPr/>
                </a:tc>
                <a:extLst>
                  <a:ext uri="{0D108BD9-81ED-4DB2-BD59-A6C34878D82A}">
                    <a16:rowId xmlns:a16="http://schemas.microsoft.com/office/drawing/2014/main" val="2115806795"/>
                  </a:ext>
                </a:extLst>
              </a:tr>
            </a:tbl>
          </a:graphicData>
        </a:graphic>
      </p:graphicFrame>
      <p:sp>
        <p:nvSpPr>
          <p:cNvPr id="7" name="TextBox 6">
            <a:extLst>
              <a:ext uri="{FF2B5EF4-FFF2-40B4-BE49-F238E27FC236}">
                <a16:creationId xmlns:a16="http://schemas.microsoft.com/office/drawing/2014/main" id="{50431A73-8B19-4F1D-91AE-C117E84C69B8}"/>
              </a:ext>
            </a:extLst>
          </p:cNvPr>
          <p:cNvSpPr txBox="1"/>
          <p:nvPr/>
        </p:nvSpPr>
        <p:spPr>
          <a:xfrm>
            <a:off x="6007100" y="1377434"/>
            <a:ext cx="3251200" cy="309315"/>
          </a:xfrm>
          <a:prstGeom prst="rect">
            <a:avLst/>
          </a:prstGeom>
          <a:noFill/>
        </p:spPr>
        <p:txBody>
          <a:bodyPr wrap="square">
            <a:spAutoFit/>
          </a:bodyPr>
          <a:lstStyle/>
          <a:p>
            <a:pPr marL="0" indent="0" algn="ctr">
              <a:buFont typeface="Arial" panose="020B0604020202020204" pitchFamily="34" charset="0"/>
              <a:buNone/>
            </a:pPr>
            <a:r>
              <a:rPr lang="en-US" sz="1410" b="0" u="none" baseline="0" dirty="0">
                <a:latin typeface="Rockwell" panose="02060603020205020403" pitchFamily="18" charset="0"/>
              </a:rPr>
              <a:t>“World city” destroyed (25:2-3,12)</a:t>
            </a:r>
            <a:endParaRPr lang="es-GT" sz="1410" b="0" u="none" dirty="0">
              <a:latin typeface="Rockwell" panose="02060603020205020403" pitchFamily="18" charset="0"/>
            </a:endParaRPr>
          </a:p>
        </p:txBody>
      </p:sp>
      <p:sp>
        <p:nvSpPr>
          <p:cNvPr id="8" name="TextBox 7">
            <a:extLst>
              <a:ext uri="{FF2B5EF4-FFF2-40B4-BE49-F238E27FC236}">
                <a16:creationId xmlns:a16="http://schemas.microsoft.com/office/drawing/2014/main" id="{D0CEE7AA-C230-486B-A3BC-44C92851D19D}"/>
              </a:ext>
            </a:extLst>
          </p:cNvPr>
          <p:cNvSpPr txBox="1"/>
          <p:nvPr/>
        </p:nvSpPr>
        <p:spPr>
          <a:xfrm>
            <a:off x="6591300" y="2329934"/>
            <a:ext cx="2146300" cy="309315"/>
          </a:xfrm>
          <a:prstGeom prst="rect">
            <a:avLst/>
          </a:prstGeom>
          <a:noFill/>
        </p:spPr>
        <p:txBody>
          <a:bodyPr wrap="square">
            <a:spAutoFit/>
          </a:bodyPr>
          <a:lstStyle/>
          <a:p>
            <a:pPr marL="0" indent="0" algn="ctr">
              <a:buFont typeface="Arial" panose="020B0604020202020204" pitchFamily="34" charset="0"/>
              <a:buNone/>
            </a:pPr>
            <a:r>
              <a:rPr lang="en-US" sz="1410" b="0" u="none" dirty="0">
                <a:latin typeface="Rockwell" panose="02060603020205020403" pitchFamily="18" charset="0"/>
              </a:rPr>
              <a:t>Lavish</a:t>
            </a:r>
            <a:r>
              <a:rPr lang="en-US" sz="1410" b="0" u="none" baseline="0" dirty="0">
                <a:latin typeface="Rockwell" panose="02060603020205020403" pitchFamily="18" charset="0"/>
              </a:rPr>
              <a:t> banquet (25:6)</a:t>
            </a:r>
            <a:endParaRPr lang="es-GT" sz="1410" dirty="0">
              <a:latin typeface="Rockwell" panose="02060603020205020403" pitchFamily="18" charset="0"/>
            </a:endParaRPr>
          </a:p>
        </p:txBody>
      </p:sp>
      <p:sp>
        <p:nvSpPr>
          <p:cNvPr id="10" name="TextBox 9">
            <a:extLst>
              <a:ext uri="{FF2B5EF4-FFF2-40B4-BE49-F238E27FC236}">
                <a16:creationId xmlns:a16="http://schemas.microsoft.com/office/drawing/2014/main" id="{F3CF07FD-3431-401B-9938-BD310759780E}"/>
              </a:ext>
            </a:extLst>
          </p:cNvPr>
          <p:cNvSpPr txBox="1"/>
          <p:nvPr/>
        </p:nvSpPr>
        <p:spPr>
          <a:xfrm>
            <a:off x="6654800" y="3169335"/>
            <a:ext cx="2044700" cy="526298"/>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Strangers destroyed</a:t>
            </a:r>
            <a:r>
              <a:rPr lang="en-US" sz="1410" baseline="0" dirty="0">
                <a:latin typeface="Rockwell" panose="02060603020205020403" pitchFamily="18" charset="0"/>
              </a:rPr>
              <a:t>; </a:t>
            </a:r>
          </a:p>
          <a:p>
            <a:pPr marL="0" indent="0" algn="ctr">
              <a:buFont typeface="Arial" panose="020B0604020202020204" pitchFamily="34" charset="0"/>
              <a:buNone/>
            </a:pPr>
            <a:r>
              <a:rPr lang="en-US" sz="1410" baseline="0" dirty="0">
                <a:latin typeface="Rockwell" panose="02060603020205020403" pitchFamily="18" charset="0"/>
              </a:rPr>
              <a:t>fear God (25:2c)</a:t>
            </a:r>
            <a:endParaRPr lang="en-US" sz="1410" dirty="0"/>
          </a:p>
        </p:txBody>
      </p:sp>
      <p:sp>
        <p:nvSpPr>
          <p:cNvPr id="12" name="TextBox 11">
            <a:extLst>
              <a:ext uri="{FF2B5EF4-FFF2-40B4-BE49-F238E27FC236}">
                <a16:creationId xmlns:a16="http://schemas.microsoft.com/office/drawing/2014/main" id="{D8115F0B-260C-48AA-941B-1C359092FDF3}"/>
              </a:ext>
            </a:extLst>
          </p:cNvPr>
          <p:cNvSpPr txBox="1"/>
          <p:nvPr/>
        </p:nvSpPr>
        <p:spPr>
          <a:xfrm>
            <a:off x="6477000" y="4234934"/>
            <a:ext cx="2425700" cy="309315"/>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Aged refined wine (25:6)</a:t>
            </a:r>
            <a:endParaRPr lang="es-GT" sz="1410" dirty="0">
              <a:latin typeface="Rockwell" panose="02060603020205020403" pitchFamily="18" charset="0"/>
            </a:endParaRPr>
          </a:p>
        </p:txBody>
      </p:sp>
      <p:sp>
        <p:nvSpPr>
          <p:cNvPr id="14" name="TextBox 13">
            <a:extLst>
              <a:ext uri="{FF2B5EF4-FFF2-40B4-BE49-F238E27FC236}">
                <a16:creationId xmlns:a16="http://schemas.microsoft.com/office/drawing/2014/main" id="{B38E6CB8-577C-403C-8E26-F1D0756F781D}"/>
              </a:ext>
            </a:extLst>
          </p:cNvPr>
          <p:cNvSpPr txBox="1"/>
          <p:nvPr/>
        </p:nvSpPr>
        <p:spPr>
          <a:xfrm>
            <a:off x="6337300" y="5112435"/>
            <a:ext cx="2667000" cy="526298"/>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Continue self-reliance after discipline (25:10-11)</a:t>
            </a:r>
            <a:endParaRPr lang="es-GT" sz="1410" dirty="0">
              <a:latin typeface="Rockwell" panose="02060603020205020403" pitchFamily="18" charset="0"/>
            </a:endParaRPr>
          </a:p>
        </p:txBody>
      </p:sp>
      <p:sp>
        <p:nvSpPr>
          <p:cNvPr id="16" name="TextBox 15">
            <a:extLst>
              <a:ext uri="{FF2B5EF4-FFF2-40B4-BE49-F238E27FC236}">
                <a16:creationId xmlns:a16="http://schemas.microsoft.com/office/drawing/2014/main" id="{1F69D212-7D24-4FC4-91EF-1A3784812824}"/>
              </a:ext>
            </a:extLst>
          </p:cNvPr>
          <p:cNvSpPr txBox="1"/>
          <p:nvPr/>
        </p:nvSpPr>
        <p:spPr>
          <a:xfrm>
            <a:off x="6223000" y="6216134"/>
            <a:ext cx="3009900" cy="309315"/>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Helpless and needy spared</a:t>
            </a:r>
            <a:r>
              <a:rPr lang="en-US" sz="1410" baseline="0" dirty="0">
                <a:latin typeface="Rockwell" panose="02060603020205020403" pitchFamily="18" charset="0"/>
              </a:rPr>
              <a:t> (25:4)</a:t>
            </a:r>
            <a:endParaRPr lang="es-GT" sz="1410" dirty="0">
              <a:latin typeface="Rockwell" panose="02060603020205020403" pitchFamily="18" charset="0"/>
            </a:endParaRPr>
          </a:p>
        </p:txBody>
      </p:sp>
    </p:spTree>
    <p:extLst>
      <p:ext uri="{BB962C8B-B14F-4D97-AF65-F5344CB8AC3E}">
        <p14:creationId xmlns:p14="http://schemas.microsoft.com/office/powerpoint/2010/main" val="90527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9B993C5-C7C7-4E59-9C02-06DF3DDE02A7}"/>
              </a:ext>
            </a:extLst>
          </p:cNvPr>
          <p:cNvGrpSpPr/>
          <p:nvPr/>
        </p:nvGrpSpPr>
        <p:grpSpPr>
          <a:xfrm>
            <a:off x="620616" y="5078775"/>
            <a:ext cx="3753080" cy="1573577"/>
            <a:chOff x="620616" y="5078775"/>
            <a:chExt cx="3753080" cy="1573577"/>
          </a:xfrm>
        </p:grpSpPr>
        <p:sp>
          <p:nvSpPr>
            <p:cNvPr id="13" name="Rectangle 12">
              <a:extLst>
                <a:ext uri="{FF2B5EF4-FFF2-40B4-BE49-F238E27FC236}">
                  <a16:creationId xmlns:a16="http://schemas.microsoft.com/office/drawing/2014/main" id="{9CB69A2B-F1A9-4F91-B203-46798BFCC4ED}"/>
                </a:ext>
              </a:extLst>
            </p:cNvPr>
            <p:cNvSpPr/>
            <p:nvPr/>
          </p:nvSpPr>
          <p:spPr>
            <a:xfrm>
              <a:off x="2203373" y="5078775"/>
              <a:ext cx="2049138" cy="363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29F588D-48D9-4DAF-A086-5E6F463B240F}"/>
                </a:ext>
              </a:extLst>
            </p:cNvPr>
            <p:cNvSpPr/>
            <p:nvPr/>
          </p:nvSpPr>
          <p:spPr>
            <a:xfrm>
              <a:off x="626124" y="5407445"/>
              <a:ext cx="3516217" cy="3653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0794F-8989-495F-8BF8-4561E753735C}"/>
                </a:ext>
              </a:extLst>
            </p:cNvPr>
            <p:cNvSpPr/>
            <p:nvPr/>
          </p:nvSpPr>
          <p:spPr>
            <a:xfrm>
              <a:off x="624288" y="5736116"/>
              <a:ext cx="3749408"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BD32250-E118-40AB-8975-F39EC2712690}"/>
                </a:ext>
              </a:extLst>
            </p:cNvPr>
            <p:cNvSpPr/>
            <p:nvPr/>
          </p:nvSpPr>
          <p:spPr>
            <a:xfrm>
              <a:off x="622452" y="6031735"/>
              <a:ext cx="3332603" cy="358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45AFC51-6406-4CBD-B8F7-F5FE0BB3AE48}"/>
                </a:ext>
              </a:extLst>
            </p:cNvPr>
            <p:cNvSpPr/>
            <p:nvPr/>
          </p:nvSpPr>
          <p:spPr>
            <a:xfrm>
              <a:off x="620616" y="6294304"/>
              <a:ext cx="1494623" cy="358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B4285A1E-9F6F-4A3A-86CC-102332878035}"/>
              </a:ext>
            </a:extLst>
          </p:cNvPr>
          <p:cNvGrpSpPr/>
          <p:nvPr/>
        </p:nvGrpSpPr>
        <p:grpSpPr>
          <a:xfrm>
            <a:off x="613272" y="2765234"/>
            <a:ext cx="3749407" cy="2645885"/>
            <a:chOff x="613272" y="2765234"/>
            <a:chExt cx="3749407" cy="2645885"/>
          </a:xfrm>
        </p:grpSpPr>
        <p:sp>
          <p:nvSpPr>
            <p:cNvPr id="7" name="Rectangle 6">
              <a:extLst>
                <a:ext uri="{FF2B5EF4-FFF2-40B4-BE49-F238E27FC236}">
                  <a16:creationId xmlns:a16="http://schemas.microsoft.com/office/drawing/2014/main" id="{5A5A438F-ABA9-43FC-8884-380BB9BC732E}"/>
                </a:ext>
              </a:extLst>
            </p:cNvPr>
            <p:cNvSpPr/>
            <p:nvPr/>
          </p:nvSpPr>
          <p:spPr>
            <a:xfrm>
              <a:off x="2291508" y="2765234"/>
              <a:ext cx="1222873" cy="3415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2374C9-72D8-47AD-8758-0504381A972F}"/>
                </a:ext>
              </a:extLst>
            </p:cNvPr>
            <p:cNvSpPr/>
            <p:nvPr/>
          </p:nvSpPr>
          <p:spPr>
            <a:xfrm>
              <a:off x="626125" y="3038819"/>
              <a:ext cx="3108593" cy="4094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3E645D-A195-4FE7-8897-52BE9B8ABBE1}"/>
                </a:ext>
              </a:extLst>
            </p:cNvPr>
            <p:cNvSpPr/>
            <p:nvPr/>
          </p:nvSpPr>
          <p:spPr>
            <a:xfrm>
              <a:off x="613272" y="3378506"/>
              <a:ext cx="3595171" cy="4094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51DBABE-8EC2-4B76-9593-F84E240A9EC5}"/>
                </a:ext>
              </a:extLst>
            </p:cNvPr>
            <p:cNvSpPr/>
            <p:nvPr/>
          </p:nvSpPr>
          <p:spPr>
            <a:xfrm>
              <a:off x="622454" y="3718192"/>
              <a:ext cx="3475822" cy="4094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CF5B74-1FF2-4E80-9357-04FB3C0382D6}"/>
                </a:ext>
              </a:extLst>
            </p:cNvPr>
            <p:cNvSpPr/>
            <p:nvPr/>
          </p:nvSpPr>
          <p:spPr>
            <a:xfrm>
              <a:off x="620616" y="4013812"/>
              <a:ext cx="3742063" cy="4094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A8AC095-EAE6-498E-AE62-CD36A3E846F9}"/>
                </a:ext>
              </a:extLst>
            </p:cNvPr>
            <p:cNvSpPr/>
            <p:nvPr/>
          </p:nvSpPr>
          <p:spPr>
            <a:xfrm>
              <a:off x="618781" y="4353499"/>
              <a:ext cx="3468478" cy="4094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F9BEE4-F554-4089-9D28-802B818D3E84}"/>
                </a:ext>
              </a:extLst>
            </p:cNvPr>
            <p:cNvSpPr/>
            <p:nvPr/>
          </p:nvSpPr>
          <p:spPr>
            <a:xfrm>
              <a:off x="627962" y="4693186"/>
              <a:ext cx="3668616" cy="4094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234A52-5209-4536-9B81-6F253E9F19F2}"/>
                </a:ext>
              </a:extLst>
            </p:cNvPr>
            <p:cNvSpPr/>
            <p:nvPr/>
          </p:nvSpPr>
          <p:spPr>
            <a:xfrm>
              <a:off x="638978" y="5001658"/>
              <a:ext cx="1520328" cy="4094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410CB12-DB6A-49F6-BC14-F59C46B7D63A}"/>
              </a:ext>
            </a:extLst>
          </p:cNvPr>
          <p:cNvGrpSpPr/>
          <p:nvPr/>
        </p:nvGrpSpPr>
        <p:grpSpPr>
          <a:xfrm>
            <a:off x="613273" y="1476260"/>
            <a:ext cx="3562120" cy="1617643"/>
            <a:chOff x="613273" y="1476260"/>
            <a:chExt cx="3562120" cy="1617643"/>
          </a:xfrm>
        </p:grpSpPr>
        <p:sp>
          <p:nvSpPr>
            <p:cNvPr id="2" name="Rectangle 1">
              <a:extLst>
                <a:ext uri="{FF2B5EF4-FFF2-40B4-BE49-F238E27FC236}">
                  <a16:creationId xmlns:a16="http://schemas.microsoft.com/office/drawing/2014/main" id="{4FD914FF-2E22-497D-954C-64EBB029FE60}"/>
                </a:ext>
              </a:extLst>
            </p:cNvPr>
            <p:cNvSpPr/>
            <p:nvPr/>
          </p:nvSpPr>
          <p:spPr>
            <a:xfrm>
              <a:off x="2467778" y="1476260"/>
              <a:ext cx="1707615" cy="2974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BA808F-7128-4E94-9824-16129841ED90}"/>
                </a:ext>
              </a:extLst>
            </p:cNvPr>
            <p:cNvSpPr/>
            <p:nvPr/>
          </p:nvSpPr>
          <p:spPr>
            <a:xfrm>
              <a:off x="615108" y="1749844"/>
              <a:ext cx="3560285" cy="3543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2BC09F1-F9CF-4E26-ADBE-6AEB437F087C}"/>
                </a:ext>
              </a:extLst>
            </p:cNvPr>
            <p:cNvSpPr/>
            <p:nvPr/>
          </p:nvSpPr>
          <p:spPr>
            <a:xfrm>
              <a:off x="613273" y="2045463"/>
              <a:ext cx="3352800" cy="4112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598C28-83CF-421A-9118-BFFB25F26FFC}"/>
                </a:ext>
              </a:extLst>
            </p:cNvPr>
            <p:cNvSpPr/>
            <p:nvPr/>
          </p:nvSpPr>
          <p:spPr>
            <a:xfrm>
              <a:off x="622454" y="2352099"/>
              <a:ext cx="3189382" cy="4112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304A99-E7AE-4D0A-B27D-000E73A85746}"/>
                </a:ext>
              </a:extLst>
            </p:cNvPr>
            <p:cNvSpPr/>
            <p:nvPr/>
          </p:nvSpPr>
          <p:spPr>
            <a:xfrm>
              <a:off x="622454" y="2682605"/>
              <a:ext cx="1624987" cy="4112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0" y="989557"/>
            <a:ext cx="4525946" cy="5783032"/>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Worldwide judgment</a:t>
            </a:r>
          </a:p>
          <a:p>
            <a:pPr lvl="1" algn="l"/>
            <a:r>
              <a:rPr lang="en-US" sz="2400" b="1" dirty="0">
                <a:latin typeface="Rockwell" panose="02060603020205020403" pitchFamily="18" charset="0"/>
              </a:rPr>
              <a:t>Isa 24:1-3</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a:t>
            </a:r>
            <a:r>
              <a:rPr lang="en-US" sz="2400" b="0" i="0" dirty="0">
                <a:solidFill>
                  <a:srgbClr val="000000"/>
                </a:solidFill>
                <a:effectLst/>
                <a:latin typeface="Rockwell" panose="02060603020205020403" pitchFamily="18" charset="0"/>
              </a:rPr>
              <a:t>Behold, the Lord lays the earth waste, devastates it, distorts its surface and scatters its inhabitants. </a:t>
            </a:r>
            <a:r>
              <a:rPr lang="en-US" sz="2400" b="1" i="0" baseline="30000" dirty="0">
                <a:solidFill>
                  <a:srgbClr val="000000"/>
                </a:solidFill>
                <a:effectLst/>
                <a:latin typeface="Rockwell" panose="02060603020205020403" pitchFamily="18" charset="0"/>
              </a:rPr>
              <a:t>2</a:t>
            </a:r>
            <a:r>
              <a:rPr lang="en-US" sz="2400" b="0" i="0" dirty="0">
                <a:solidFill>
                  <a:srgbClr val="000000"/>
                </a:solidFill>
                <a:effectLst/>
                <a:latin typeface="Rockwell" panose="02060603020205020403" pitchFamily="18" charset="0"/>
              </a:rPr>
              <a:t>And the people will be like the priest, the servant like his master, the maid like her mistress, the buyer like the seller, the lender like the borrower, the creditor like the debtor. </a:t>
            </a:r>
            <a:r>
              <a:rPr lang="en-US" sz="2400" b="1" i="0" baseline="30000" dirty="0">
                <a:solidFill>
                  <a:srgbClr val="000000"/>
                </a:solidFill>
                <a:effectLst/>
                <a:latin typeface="Rockwell" panose="02060603020205020403" pitchFamily="18" charset="0"/>
              </a:rPr>
              <a:t>3</a:t>
            </a:r>
            <a:r>
              <a:rPr lang="en-US" sz="2400" b="0" i="0" dirty="0">
                <a:solidFill>
                  <a:srgbClr val="000000"/>
                </a:solidFill>
                <a:effectLst/>
                <a:latin typeface="Rockwell" panose="02060603020205020403" pitchFamily="18" charset="0"/>
              </a:rPr>
              <a:t>The earth will be completely laid waste and completely despoiled, for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has spoken this word.</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World</a:t>
            </a:r>
            <a:endParaRPr lang="es-GT" sz="6700" b="1" u="sng" dirty="0">
              <a:latin typeface="Rockwell" panose="02060603020205020403" pitchFamily="18" charset="0"/>
            </a:endParaRPr>
          </a:p>
        </p:txBody>
      </p:sp>
      <p:pic>
        <p:nvPicPr>
          <p:cNvPr id="1026" name="Picture 2" descr="It&amp;#39;s the end of the world as we know it, again - Vox">
            <a:extLst>
              <a:ext uri="{FF2B5EF4-FFF2-40B4-BE49-F238E27FC236}">
                <a16:creationId xmlns:a16="http://schemas.microsoft.com/office/drawing/2014/main" id="{C171EE72-14A7-419D-8CB1-771CF2333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251" y="992776"/>
            <a:ext cx="4519749" cy="2991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d Has Spoken - The Person of Christ - Community Bible Church">
            <a:extLst>
              <a:ext uri="{FF2B5EF4-FFF2-40B4-BE49-F238E27FC236}">
                <a16:creationId xmlns:a16="http://schemas.microsoft.com/office/drawing/2014/main" id="{C55E6704-D11D-4665-9781-9602D96469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251" y="3974880"/>
            <a:ext cx="4519749" cy="279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A6502B9-4A25-43D1-B564-6F3DB8EB5BAF}"/>
              </a:ext>
            </a:extLst>
          </p:cNvPr>
          <p:cNvGrpSpPr/>
          <p:nvPr/>
        </p:nvGrpSpPr>
        <p:grpSpPr>
          <a:xfrm>
            <a:off x="604787" y="4090737"/>
            <a:ext cx="2985435" cy="654518"/>
            <a:chOff x="604787" y="4090737"/>
            <a:chExt cx="2985435" cy="654518"/>
          </a:xfrm>
        </p:grpSpPr>
        <p:sp>
          <p:nvSpPr>
            <p:cNvPr id="35" name="Rectangle 34">
              <a:extLst>
                <a:ext uri="{FF2B5EF4-FFF2-40B4-BE49-F238E27FC236}">
                  <a16:creationId xmlns:a16="http://schemas.microsoft.com/office/drawing/2014/main" id="{22FADA5E-A7C7-4616-BD75-9746FB492871}"/>
                </a:ext>
              </a:extLst>
            </p:cNvPr>
            <p:cNvSpPr/>
            <p:nvPr/>
          </p:nvSpPr>
          <p:spPr>
            <a:xfrm>
              <a:off x="1790299" y="4090737"/>
              <a:ext cx="1405288"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22D801F-2FA8-478B-B04D-BFC12B8D0979}"/>
                </a:ext>
              </a:extLst>
            </p:cNvPr>
            <p:cNvSpPr/>
            <p:nvPr/>
          </p:nvSpPr>
          <p:spPr>
            <a:xfrm>
              <a:off x="604787" y="4397141"/>
              <a:ext cx="2985435"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5A8DC33-BFCF-4922-8942-4CAE732FA1DE}"/>
              </a:ext>
            </a:extLst>
          </p:cNvPr>
          <p:cNvGrpSpPr/>
          <p:nvPr/>
        </p:nvGrpSpPr>
        <p:grpSpPr>
          <a:xfrm>
            <a:off x="612809" y="3771499"/>
            <a:ext cx="3776311" cy="662539"/>
            <a:chOff x="612809" y="3771499"/>
            <a:chExt cx="3776311" cy="662539"/>
          </a:xfrm>
        </p:grpSpPr>
        <p:sp>
          <p:nvSpPr>
            <p:cNvPr id="33" name="Rectangle 32">
              <a:extLst>
                <a:ext uri="{FF2B5EF4-FFF2-40B4-BE49-F238E27FC236}">
                  <a16:creationId xmlns:a16="http://schemas.microsoft.com/office/drawing/2014/main" id="{C538C2DD-E324-4C8E-9C2F-7DE829B8218C}"/>
                </a:ext>
              </a:extLst>
            </p:cNvPr>
            <p:cNvSpPr/>
            <p:nvPr/>
          </p:nvSpPr>
          <p:spPr>
            <a:xfrm>
              <a:off x="3242110" y="3771499"/>
              <a:ext cx="1147010" cy="288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1418FB2-C104-4A57-A2C3-B4ADBAB87407}"/>
                </a:ext>
              </a:extLst>
            </p:cNvPr>
            <p:cNvSpPr/>
            <p:nvPr/>
          </p:nvSpPr>
          <p:spPr>
            <a:xfrm>
              <a:off x="612809" y="4119613"/>
              <a:ext cx="1090863" cy="314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3995494-D5B6-46CC-82FA-0DB55DA4504A}"/>
              </a:ext>
            </a:extLst>
          </p:cNvPr>
          <p:cNvSpPr/>
          <p:nvPr/>
        </p:nvSpPr>
        <p:spPr>
          <a:xfrm>
            <a:off x="606392" y="3801979"/>
            <a:ext cx="2531444" cy="288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C9A0D0F-D618-41AC-A60D-8166F6C81E9A}"/>
              </a:ext>
            </a:extLst>
          </p:cNvPr>
          <p:cNvGrpSpPr/>
          <p:nvPr/>
        </p:nvGrpSpPr>
        <p:grpSpPr>
          <a:xfrm>
            <a:off x="609601" y="4752975"/>
            <a:ext cx="3848099" cy="1952625"/>
            <a:chOff x="609601" y="4752975"/>
            <a:chExt cx="3848099" cy="1952625"/>
          </a:xfrm>
        </p:grpSpPr>
        <p:sp>
          <p:nvSpPr>
            <p:cNvPr id="22" name="Rectangle 21">
              <a:extLst>
                <a:ext uri="{FF2B5EF4-FFF2-40B4-BE49-F238E27FC236}">
                  <a16:creationId xmlns:a16="http://schemas.microsoft.com/office/drawing/2014/main" id="{739EA2FB-CAC5-4F21-963E-04B5238FA846}"/>
                </a:ext>
              </a:extLst>
            </p:cNvPr>
            <p:cNvSpPr/>
            <p:nvPr/>
          </p:nvSpPr>
          <p:spPr>
            <a:xfrm>
              <a:off x="619125" y="4752975"/>
              <a:ext cx="3838575" cy="352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76A2FA8-CF3B-45A4-9FD9-F48BD186AF89}"/>
                </a:ext>
              </a:extLst>
            </p:cNvPr>
            <p:cNvSpPr/>
            <p:nvPr/>
          </p:nvSpPr>
          <p:spPr>
            <a:xfrm>
              <a:off x="609601" y="5057775"/>
              <a:ext cx="3429000" cy="352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FFAD15-83DD-4BE3-96D8-5E69607C9206}"/>
                </a:ext>
              </a:extLst>
            </p:cNvPr>
            <p:cNvSpPr/>
            <p:nvPr/>
          </p:nvSpPr>
          <p:spPr>
            <a:xfrm>
              <a:off x="619126" y="5400675"/>
              <a:ext cx="3276599"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3786E0F-9FB1-4ABB-9B6E-3EF6EF2A49B5}"/>
                </a:ext>
              </a:extLst>
            </p:cNvPr>
            <p:cNvSpPr/>
            <p:nvPr/>
          </p:nvSpPr>
          <p:spPr>
            <a:xfrm>
              <a:off x="609601" y="5753100"/>
              <a:ext cx="3571874" cy="352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7F0082C-5608-48C2-B3E6-77CF1D7F47A8}"/>
                </a:ext>
              </a:extLst>
            </p:cNvPr>
            <p:cNvSpPr/>
            <p:nvPr/>
          </p:nvSpPr>
          <p:spPr>
            <a:xfrm>
              <a:off x="619126" y="6076950"/>
              <a:ext cx="3305174" cy="352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A852748-2159-4A4E-AE2B-D6B6E3A07490}"/>
                </a:ext>
              </a:extLst>
            </p:cNvPr>
            <p:cNvSpPr/>
            <p:nvPr/>
          </p:nvSpPr>
          <p:spPr>
            <a:xfrm>
              <a:off x="619126" y="6353175"/>
              <a:ext cx="3047999" cy="352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8747003B-6B48-4F29-B683-38E995E3FE7E}"/>
              </a:ext>
            </a:extLst>
          </p:cNvPr>
          <p:cNvGrpSpPr/>
          <p:nvPr/>
        </p:nvGrpSpPr>
        <p:grpSpPr>
          <a:xfrm>
            <a:off x="609600" y="2771775"/>
            <a:ext cx="3800475" cy="1990725"/>
            <a:chOff x="609600" y="2771775"/>
            <a:chExt cx="3800475" cy="1990725"/>
          </a:xfrm>
        </p:grpSpPr>
        <p:sp>
          <p:nvSpPr>
            <p:cNvPr id="15" name="Rectangle 14">
              <a:extLst>
                <a:ext uri="{FF2B5EF4-FFF2-40B4-BE49-F238E27FC236}">
                  <a16:creationId xmlns:a16="http://schemas.microsoft.com/office/drawing/2014/main" id="{2090A1E4-5F4E-4350-8FA6-A8C46E257C1F}"/>
                </a:ext>
              </a:extLst>
            </p:cNvPr>
            <p:cNvSpPr/>
            <p:nvPr/>
          </p:nvSpPr>
          <p:spPr>
            <a:xfrm>
              <a:off x="3467100" y="2771775"/>
              <a:ext cx="676275" cy="352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110E9CC-D9F6-443A-B9DC-2DB69D3E3394}"/>
                </a:ext>
              </a:extLst>
            </p:cNvPr>
            <p:cNvSpPr/>
            <p:nvPr/>
          </p:nvSpPr>
          <p:spPr>
            <a:xfrm>
              <a:off x="619125" y="3076575"/>
              <a:ext cx="3771900" cy="352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5725225-E1E7-4DB7-9914-555BD46C8DE2}"/>
                </a:ext>
              </a:extLst>
            </p:cNvPr>
            <p:cNvSpPr/>
            <p:nvPr/>
          </p:nvSpPr>
          <p:spPr>
            <a:xfrm>
              <a:off x="609600" y="3409950"/>
              <a:ext cx="2781300" cy="352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0AACE9D-D8A5-48D6-8BA5-E93E8BC57864}"/>
                </a:ext>
              </a:extLst>
            </p:cNvPr>
            <p:cNvSpPr/>
            <p:nvPr/>
          </p:nvSpPr>
          <p:spPr>
            <a:xfrm>
              <a:off x="619125" y="3743325"/>
              <a:ext cx="3790950" cy="352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6B68F33-58E6-4E3C-9458-E4B0DEEBB9DC}"/>
                </a:ext>
              </a:extLst>
            </p:cNvPr>
            <p:cNvSpPr/>
            <p:nvPr/>
          </p:nvSpPr>
          <p:spPr>
            <a:xfrm>
              <a:off x="609600" y="4086225"/>
              <a:ext cx="2552700" cy="352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9C1C21-E01C-4A14-9FAF-072A4506FD8C}"/>
                </a:ext>
              </a:extLst>
            </p:cNvPr>
            <p:cNvSpPr/>
            <p:nvPr/>
          </p:nvSpPr>
          <p:spPr>
            <a:xfrm>
              <a:off x="619124" y="4410075"/>
              <a:ext cx="2962275" cy="352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E63B58D-DBBD-44D1-A062-DE93E9F9D4B1}"/>
              </a:ext>
            </a:extLst>
          </p:cNvPr>
          <p:cNvGrpSpPr/>
          <p:nvPr/>
        </p:nvGrpSpPr>
        <p:grpSpPr>
          <a:xfrm>
            <a:off x="619124" y="1447800"/>
            <a:ext cx="3867151" cy="1666875"/>
            <a:chOff x="619124" y="1447800"/>
            <a:chExt cx="3867151" cy="1666875"/>
          </a:xfrm>
        </p:grpSpPr>
        <p:sp>
          <p:nvSpPr>
            <p:cNvPr id="9" name="Rectangle 8">
              <a:extLst>
                <a:ext uri="{FF2B5EF4-FFF2-40B4-BE49-F238E27FC236}">
                  <a16:creationId xmlns:a16="http://schemas.microsoft.com/office/drawing/2014/main" id="{95069107-A4B0-45A7-A268-EDDBFE7FB285}"/>
                </a:ext>
              </a:extLst>
            </p:cNvPr>
            <p:cNvSpPr/>
            <p:nvPr/>
          </p:nvSpPr>
          <p:spPr>
            <a:xfrm>
              <a:off x="2476500" y="1447800"/>
              <a:ext cx="14859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ABF833C-7DBE-460D-A68F-7CE499D2FE51}"/>
                </a:ext>
              </a:extLst>
            </p:cNvPr>
            <p:cNvSpPr/>
            <p:nvPr/>
          </p:nvSpPr>
          <p:spPr>
            <a:xfrm>
              <a:off x="619125" y="1762125"/>
              <a:ext cx="33528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C0262B-DEF1-4F56-8313-48BB177F2F3E}"/>
                </a:ext>
              </a:extLst>
            </p:cNvPr>
            <p:cNvSpPr/>
            <p:nvPr/>
          </p:nvSpPr>
          <p:spPr>
            <a:xfrm>
              <a:off x="619124" y="2076449"/>
              <a:ext cx="3438525" cy="381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BD61E2-8F67-4399-93E9-942E176C0054}"/>
                </a:ext>
              </a:extLst>
            </p:cNvPr>
            <p:cNvSpPr/>
            <p:nvPr/>
          </p:nvSpPr>
          <p:spPr>
            <a:xfrm>
              <a:off x="619124" y="2409824"/>
              <a:ext cx="3867151" cy="381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2296-C2C2-4081-A714-8134128AF208}"/>
                </a:ext>
              </a:extLst>
            </p:cNvPr>
            <p:cNvSpPr/>
            <p:nvPr/>
          </p:nvSpPr>
          <p:spPr>
            <a:xfrm>
              <a:off x="619124" y="2733674"/>
              <a:ext cx="2800351" cy="381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0" y="989557"/>
            <a:ext cx="4525946" cy="5783032"/>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Cause</a:t>
            </a:r>
          </a:p>
          <a:p>
            <a:pPr lvl="1" algn="l"/>
            <a:r>
              <a:rPr lang="en-US" sz="2400" b="1" dirty="0">
                <a:latin typeface="Rockwell" panose="02060603020205020403" pitchFamily="18" charset="0"/>
              </a:rPr>
              <a:t>Isa 24:4-6</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4</a:t>
            </a:r>
            <a:r>
              <a:rPr lang="en-US" sz="2400" b="0" dirty="0">
                <a:solidFill>
                  <a:srgbClr val="000000"/>
                </a:solidFill>
                <a:effectLst/>
                <a:latin typeface="Rockwell" panose="02060603020205020403" pitchFamily="18" charset="0"/>
              </a:rPr>
              <a:t>The earth mourns and withers, the world fades and withers, the exalted of the people of the earth fade away. </a:t>
            </a:r>
            <a:r>
              <a:rPr lang="en-US" sz="2400" b="1" baseline="30000" dirty="0">
                <a:solidFill>
                  <a:srgbClr val="000000"/>
                </a:solidFill>
                <a:effectLst/>
                <a:latin typeface="Rockwell" panose="02060603020205020403" pitchFamily="18" charset="0"/>
              </a:rPr>
              <a:t>5</a:t>
            </a:r>
            <a:r>
              <a:rPr lang="en-US" sz="2400" b="0" dirty="0">
                <a:solidFill>
                  <a:srgbClr val="000000"/>
                </a:solidFill>
                <a:effectLst/>
                <a:latin typeface="Rockwell" panose="02060603020205020403" pitchFamily="18" charset="0"/>
              </a:rPr>
              <a:t>The earth is also polluted by its inhabitants, for they transgressed laws, violated statutes, broke the everlasting covenant. </a:t>
            </a:r>
            <a:r>
              <a:rPr lang="en-US" sz="2400" b="1" baseline="30000" dirty="0">
                <a:solidFill>
                  <a:srgbClr val="000000"/>
                </a:solidFill>
                <a:effectLst/>
                <a:latin typeface="Rockwell" panose="02060603020205020403" pitchFamily="18" charset="0"/>
              </a:rPr>
              <a:t>6</a:t>
            </a:r>
            <a:r>
              <a:rPr lang="en-US" sz="2400" b="0" dirty="0">
                <a:solidFill>
                  <a:srgbClr val="000000"/>
                </a:solidFill>
                <a:effectLst/>
                <a:latin typeface="Rockwell" panose="02060603020205020403" pitchFamily="18" charset="0"/>
              </a:rPr>
              <a:t>Therefore, a curse devours the earth, and those who live in it are held guilty. Therefore, the inhabitants of the earth are burned, and few men are left.</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World</a:t>
            </a:r>
            <a:endParaRPr lang="es-GT" sz="6700" b="1" u="sng" dirty="0">
              <a:latin typeface="Rockwell" panose="02060603020205020403" pitchFamily="18" charset="0"/>
            </a:endParaRPr>
          </a:p>
        </p:txBody>
      </p:sp>
      <p:sp>
        <p:nvSpPr>
          <p:cNvPr id="5" name="TextBox 4">
            <a:extLst>
              <a:ext uri="{FF2B5EF4-FFF2-40B4-BE49-F238E27FC236}">
                <a16:creationId xmlns:a16="http://schemas.microsoft.com/office/drawing/2014/main" id="{71989DF4-D9B3-4F5A-8098-322B9EC95F96}"/>
              </a:ext>
            </a:extLst>
          </p:cNvPr>
          <p:cNvSpPr txBox="1"/>
          <p:nvPr/>
        </p:nvSpPr>
        <p:spPr>
          <a:xfrm>
            <a:off x="4650057" y="995823"/>
            <a:ext cx="4415884" cy="3416320"/>
          </a:xfrm>
          <a:prstGeom prst="rect">
            <a:avLst/>
          </a:prstGeom>
          <a:noFill/>
          <a:ln w="28575">
            <a:solidFill>
              <a:schemeClr val="tx1"/>
            </a:solidFill>
          </a:ln>
        </p:spPr>
        <p:txBody>
          <a:bodyPr wrap="square">
            <a:spAutoFit/>
          </a:bodyPr>
          <a:lstStyle/>
          <a:p>
            <a:r>
              <a:rPr lang="en-US" b="1" i="0" dirty="0">
                <a:solidFill>
                  <a:srgbClr val="000000"/>
                </a:solidFill>
                <a:effectLst/>
                <a:latin typeface="Rockwell" panose="02060603020205020403" pitchFamily="18" charset="0"/>
              </a:rPr>
              <a:t>Rom 8:19-22</a:t>
            </a:r>
            <a:r>
              <a:rPr lang="en-US" b="0" i="0" dirty="0">
                <a:solidFill>
                  <a:srgbClr val="000000"/>
                </a:solidFill>
                <a:effectLst/>
                <a:latin typeface="Rockwell" panose="02060603020205020403" pitchFamily="18" charset="0"/>
              </a:rPr>
              <a:t> – “</a:t>
            </a:r>
            <a:r>
              <a:rPr lang="en-US" b="1" i="0" baseline="30000" dirty="0">
                <a:solidFill>
                  <a:srgbClr val="000000"/>
                </a:solidFill>
                <a:effectLst/>
                <a:latin typeface="Rockwell" panose="02060603020205020403" pitchFamily="18" charset="0"/>
              </a:rPr>
              <a:t>19</a:t>
            </a:r>
            <a:r>
              <a:rPr lang="en-US" b="0" i="0" dirty="0">
                <a:solidFill>
                  <a:srgbClr val="000000"/>
                </a:solidFill>
                <a:effectLst/>
                <a:latin typeface="Rockwell" panose="02060603020205020403" pitchFamily="18" charset="0"/>
              </a:rPr>
              <a:t>For the anxious longing of the creation waits eagerly for the revealing of the sons of God. </a:t>
            </a:r>
            <a:r>
              <a:rPr lang="en-US" b="1" i="0" baseline="30000" dirty="0">
                <a:solidFill>
                  <a:srgbClr val="000000"/>
                </a:solidFill>
                <a:effectLst/>
                <a:latin typeface="Rockwell" panose="02060603020205020403" pitchFamily="18" charset="0"/>
              </a:rPr>
              <a:t>20</a:t>
            </a:r>
            <a:r>
              <a:rPr lang="en-US" b="0" i="0" dirty="0">
                <a:solidFill>
                  <a:srgbClr val="000000"/>
                </a:solidFill>
                <a:effectLst/>
                <a:latin typeface="Rockwell" panose="02060603020205020403" pitchFamily="18" charset="0"/>
              </a:rPr>
              <a:t>For the creation was subjected to futility, not willingly, but because of Him who subjected it, in hope </a:t>
            </a:r>
            <a:r>
              <a:rPr lang="en-US" b="1" i="0" baseline="30000" dirty="0">
                <a:solidFill>
                  <a:srgbClr val="000000"/>
                </a:solidFill>
                <a:effectLst/>
                <a:latin typeface="Rockwell" panose="02060603020205020403" pitchFamily="18" charset="0"/>
              </a:rPr>
              <a:t>21</a:t>
            </a:r>
            <a:r>
              <a:rPr lang="en-US" b="0" i="0" dirty="0">
                <a:solidFill>
                  <a:srgbClr val="000000"/>
                </a:solidFill>
                <a:effectLst/>
                <a:latin typeface="Rockwell" panose="02060603020205020403" pitchFamily="18" charset="0"/>
              </a:rPr>
              <a:t>that the creation itself also will be set free from its slavery to corruption into the freedom of the glory of the children of God. </a:t>
            </a:r>
            <a:r>
              <a:rPr lang="en-US" b="1" i="0" baseline="30000" dirty="0">
                <a:solidFill>
                  <a:srgbClr val="000000"/>
                </a:solidFill>
                <a:effectLst/>
                <a:latin typeface="Rockwell" panose="02060603020205020403" pitchFamily="18" charset="0"/>
              </a:rPr>
              <a:t>22</a:t>
            </a:r>
            <a:r>
              <a:rPr lang="en-US" b="0" i="0" dirty="0">
                <a:solidFill>
                  <a:srgbClr val="000000"/>
                </a:solidFill>
                <a:effectLst/>
                <a:latin typeface="Rockwell" panose="02060603020205020403" pitchFamily="18" charset="0"/>
              </a:rPr>
              <a:t>For we know that the whole creation groans and suffers the pains of childbirth together until now.</a:t>
            </a:r>
            <a:endParaRPr lang="en-US" dirty="0">
              <a:latin typeface="Rockwell" panose="02060603020205020403" pitchFamily="18" charset="0"/>
            </a:endParaRPr>
          </a:p>
        </p:txBody>
      </p:sp>
      <p:sp>
        <p:nvSpPr>
          <p:cNvPr id="31" name="TextBox 30">
            <a:extLst>
              <a:ext uri="{FF2B5EF4-FFF2-40B4-BE49-F238E27FC236}">
                <a16:creationId xmlns:a16="http://schemas.microsoft.com/office/drawing/2014/main" id="{18CE11CE-172C-4CA8-B5D8-7A6485D107DC}"/>
              </a:ext>
            </a:extLst>
          </p:cNvPr>
          <p:cNvSpPr txBox="1"/>
          <p:nvPr/>
        </p:nvSpPr>
        <p:spPr>
          <a:xfrm>
            <a:off x="4653643" y="4463534"/>
            <a:ext cx="4414157" cy="2308324"/>
          </a:xfrm>
          <a:prstGeom prst="rect">
            <a:avLst/>
          </a:prstGeom>
          <a:noFill/>
          <a:ln w="28575">
            <a:solidFill>
              <a:schemeClr val="tx1"/>
            </a:solidFill>
          </a:ln>
        </p:spPr>
        <p:txBody>
          <a:bodyPr wrap="square">
            <a:spAutoFit/>
          </a:bodyPr>
          <a:lstStyle/>
          <a:p>
            <a:pPr algn="ctr"/>
            <a:r>
              <a:rPr lang="en-US" sz="2000" b="1" u="sng" dirty="0">
                <a:effectLst/>
                <a:latin typeface="Rockwell" panose="02060603020205020403" pitchFamily="18" charset="0"/>
                <a:ea typeface="Calibri" panose="020F0502020204030204" pitchFamily="34" charset="0"/>
              </a:rPr>
              <a:t>How Sin </a:t>
            </a:r>
            <a:r>
              <a:rPr lang="en-US" sz="2000" b="1" u="sng" dirty="0">
                <a:latin typeface="Rockwell" panose="02060603020205020403" pitchFamily="18" charset="0"/>
                <a:ea typeface="Calibri" panose="020F0502020204030204" pitchFamily="34" charset="0"/>
              </a:rPr>
              <a:t>P</a:t>
            </a:r>
            <a:r>
              <a:rPr lang="en-US" sz="2000" b="1" u="sng" dirty="0">
                <a:effectLst/>
                <a:latin typeface="Rockwell" panose="02060603020205020403" pitchFamily="18" charset="0"/>
                <a:ea typeface="Calibri" panose="020F0502020204030204" pitchFamily="34" charset="0"/>
              </a:rPr>
              <a:t>ollutes </a:t>
            </a:r>
            <a:r>
              <a:rPr lang="en-US" sz="2000" b="1" u="sng" dirty="0">
                <a:latin typeface="Rockwell" panose="02060603020205020403" pitchFamily="18" charset="0"/>
                <a:ea typeface="Calibri" panose="020F0502020204030204" pitchFamily="34" charset="0"/>
              </a:rPr>
              <a:t>T</a:t>
            </a:r>
            <a:r>
              <a:rPr lang="en-US" sz="2000" b="1" u="sng" dirty="0">
                <a:effectLst/>
                <a:latin typeface="Rockwell" panose="02060603020205020403" pitchFamily="18" charset="0"/>
                <a:ea typeface="Calibri" panose="020F0502020204030204" pitchFamily="34" charset="0"/>
              </a:rPr>
              <a:t>he </a:t>
            </a:r>
            <a:r>
              <a:rPr lang="en-US" sz="2000" b="1" u="sng" dirty="0">
                <a:latin typeface="Rockwell" panose="02060603020205020403" pitchFamily="18" charset="0"/>
                <a:ea typeface="Calibri" panose="020F0502020204030204" pitchFamily="34" charset="0"/>
              </a:rPr>
              <a:t>E</a:t>
            </a:r>
            <a:r>
              <a:rPr lang="en-US" sz="2000" b="1" u="sng" dirty="0">
                <a:effectLst/>
                <a:latin typeface="Rockwell" panose="02060603020205020403" pitchFamily="18" charset="0"/>
                <a:ea typeface="Calibri" panose="020F0502020204030204" pitchFamily="34" charset="0"/>
              </a:rPr>
              <a:t>arth</a:t>
            </a:r>
          </a:p>
          <a:p>
            <a:endParaRPr lang="en-US" sz="1600" dirty="0">
              <a:latin typeface="Rockwell" panose="02060603020205020403" pitchFamily="18" charset="0"/>
              <a:ea typeface="Calibri" panose="020F0502020204030204" pitchFamily="34" charset="0"/>
            </a:endParaRPr>
          </a:p>
          <a:p>
            <a:pPr marL="342900" indent="-342900">
              <a:buAutoNum type="arabicParenR"/>
            </a:pPr>
            <a:r>
              <a:rPr lang="en-US" sz="2000" dirty="0">
                <a:effectLst/>
                <a:latin typeface="Rockwell" panose="02060603020205020403" pitchFamily="18" charset="0"/>
                <a:ea typeface="Calibri" panose="020F0502020204030204" pitchFamily="34" charset="0"/>
              </a:rPr>
              <a:t>Transgressed laws</a:t>
            </a:r>
          </a:p>
          <a:p>
            <a:pPr marL="342900" indent="-342900">
              <a:buAutoNum type="arabicParenR"/>
            </a:pPr>
            <a:endParaRPr lang="en-US" sz="2400" dirty="0">
              <a:effectLst/>
              <a:latin typeface="Rockwell" panose="02060603020205020403" pitchFamily="18" charset="0"/>
              <a:ea typeface="Calibri" panose="020F0502020204030204" pitchFamily="34" charset="0"/>
            </a:endParaRPr>
          </a:p>
          <a:p>
            <a:pPr marL="342900" indent="-342900">
              <a:buAutoNum type="arabicParenR"/>
            </a:pPr>
            <a:r>
              <a:rPr lang="en-US" sz="2000" dirty="0">
                <a:latin typeface="Rockwell" panose="02060603020205020403" pitchFamily="18" charset="0"/>
                <a:ea typeface="Calibri" panose="020F0502020204030204" pitchFamily="34" charset="0"/>
              </a:rPr>
              <a:t>Violate/change statutes</a:t>
            </a:r>
          </a:p>
          <a:p>
            <a:pPr marL="342900" indent="-342900">
              <a:buAutoNum type="arabicParenR"/>
            </a:pPr>
            <a:endParaRPr lang="en-US" sz="2400" dirty="0">
              <a:latin typeface="Rockwell" panose="02060603020205020403" pitchFamily="18" charset="0"/>
              <a:ea typeface="Calibri" panose="020F0502020204030204" pitchFamily="34" charset="0"/>
            </a:endParaRPr>
          </a:p>
          <a:p>
            <a:pPr marL="342900" indent="-342900">
              <a:buAutoNum type="arabicParenR"/>
            </a:pPr>
            <a:r>
              <a:rPr lang="en-US" sz="2000" dirty="0">
                <a:effectLst/>
                <a:latin typeface="Rockwell" panose="02060603020205020403" pitchFamily="18" charset="0"/>
                <a:ea typeface="Calibri" panose="020F0502020204030204" pitchFamily="34" charset="0"/>
              </a:rPr>
              <a:t>Break everlasting laws</a:t>
            </a:r>
          </a:p>
        </p:txBody>
      </p:sp>
    </p:spTree>
    <p:extLst>
      <p:ext uri="{BB962C8B-B14F-4D97-AF65-F5344CB8AC3E}">
        <p14:creationId xmlns:p14="http://schemas.microsoft.com/office/powerpoint/2010/main" val="181819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fade">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xEl>
                                              <p:pRg st="2" end="2"/>
                                            </p:txEl>
                                          </p:spTgt>
                                        </p:tgtEl>
                                        <p:attrNameLst>
                                          <p:attrName>style.visibility</p:attrName>
                                        </p:attrNameLst>
                                      </p:cBhvr>
                                      <p:to>
                                        <p:strVal val="visible"/>
                                      </p:to>
                                    </p:set>
                                    <p:animEffect transition="in" filter="fade">
                                      <p:cBhvr>
                                        <p:cTn id="32" dur="500"/>
                                        <p:tgtEl>
                                          <p:spTgt spid="3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0"/>
                                        </p:tgtEl>
                                      </p:cBhvr>
                                    </p:animEffect>
                                    <p:set>
                                      <p:cBhvr>
                                        <p:cTn id="37" dur="1" fill="hold">
                                          <p:stCondLst>
                                            <p:cond delay="499"/>
                                          </p:stCondLst>
                                        </p:cTn>
                                        <p:tgtEl>
                                          <p:spTgt spid="30"/>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nodeType="withEffect">
                                  <p:stCondLst>
                                    <p:cond delay="0"/>
                                  </p:stCondLst>
                                  <p:childTnLst>
                                    <p:set>
                                      <p:cBhvr>
                                        <p:cTn id="42" dur="1" fill="hold">
                                          <p:stCondLst>
                                            <p:cond delay="0"/>
                                          </p:stCondLst>
                                        </p:cTn>
                                        <p:tgtEl>
                                          <p:spTgt spid="31">
                                            <p:txEl>
                                              <p:pRg st="4" end="4"/>
                                            </p:txEl>
                                          </p:spTgt>
                                        </p:tgtEl>
                                        <p:attrNameLst>
                                          <p:attrName>style.visibility</p:attrName>
                                        </p:attrNameLst>
                                      </p:cBhvr>
                                      <p:to>
                                        <p:strVal val="visible"/>
                                      </p:to>
                                    </p:set>
                                    <p:animEffect transition="in" filter="fade">
                                      <p:cBhvr>
                                        <p:cTn id="43" dur="500"/>
                                        <p:tgtEl>
                                          <p:spTgt spid="31">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nodeType="withEffect">
                                  <p:stCondLst>
                                    <p:cond delay="0"/>
                                  </p:stCondLst>
                                  <p:childTnLst>
                                    <p:set>
                                      <p:cBhvr>
                                        <p:cTn id="53" dur="1" fill="hold">
                                          <p:stCondLst>
                                            <p:cond delay="0"/>
                                          </p:stCondLst>
                                        </p:cTn>
                                        <p:tgtEl>
                                          <p:spTgt spid="31">
                                            <p:txEl>
                                              <p:pRg st="6" end="6"/>
                                            </p:txEl>
                                          </p:spTgt>
                                        </p:tgtEl>
                                        <p:attrNameLst>
                                          <p:attrName>style.visibility</p:attrName>
                                        </p:attrNameLst>
                                      </p:cBhvr>
                                      <p:to>
                                        <p:strVal val="visible"/>
                                      </p:to>
                                    </p:set>
                                    <p:animEffect transition="in" filter="fade">
                                      <p:cBhvr>
                                        <p:cTn id="54" dur="500"/>
                                        <p:tgtEl>
                                          <p:spTgt spid="31">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6"/>
                                        </p:tgtEl>
                                      </p:cBhvr>
                                    </p:animEffect>
                                    <p:set>
                                      <p:cBhvr>
                                        <p:cTn id="59" dur="1" fill="hold">
                                          <p:stCondLst>
                                            <p:cond delay="499"/>
                                          </p:stCondLst>
                                        </p:cTn>
                                        <p:tgtEl>
                                          <p:spTgt spid="36"/>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5"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7FC90CA-EF3C-4D39-8674-896BEF202BC5}"/>
              </a:ext>
            </a:extLst>
          </p:cNvPr>
          <p:cNvGrpSpPr/>
          <p:nvPr/>
        </p:nvGrpSpPr>
        <p:grpSpPr>
          <a:xfrm>
            <a:off x="619760" y="5760720"/>
            <a:ext cx="4003040" cy="914400"/>
            <a:chOff x="619760" y="5760720"/>
            <a:chExt cx="4003040" cy="914400"/>
          </a:xfrm>
        </p:grpSpPr>
        <p:sp>
          <p:nvSpPr>
            <p:cNvPr id="26" name="Rectangle 25">
              <a:extLst>
                <a:ext uri="{FF2B5EF4-FFF2-40B4-BE49-F238E27FC236}">
                  <a16:creationId xmlns:a16="http://schemas.microsoft.com/office/drawing/2014/main" id="{38F11591-2FFA-4042-AE44-0FEAC60AD514}"/>
                </a:ext>
              </a:extLst>
            </p:cNvPr>
            <p:cNvSpPr/>
            <p:nvPr/>
          </p:nvSpPr>
          <p:spPr>
            <a:xfrm>
              <a:off x="2072640" y="5760720"/>
              <a:ext cx="255016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F178025-0FA2-4DE2-94F3-1F8424D6D7D9}"/>
                </a:ext>
              </a:extLst>
            </p:cNvPr>
            <p:cNvSpPr/>
            <p:nvPr/>
          </p:nvSpPr>
          <p:spPr>
            <a:xfrm>
              <a:off x="619760" y="6045200"/>
              <a:ext cx="34848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D41C6F4-674E-46E0-B496-4ECA0A787A18}"/>
                </a:ext>
              </a:extLst>
            </p:cNvPr>
            <p:cNvSpPr/>
            <p:nvPr/>
          </p:nvSpPr>
          <p:spPr>
            <a:xfrm>
              <a:off x="629920" y="6350000"/>
              <a:ext cx="25196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4EA9E70-68AB-4015-846C-53E2DADCFB02}"/>
              </a:ext>
            </a:extLst>
          </p:cNvPr>
          <p:cNvGrpSpPr/>
          <p:nvPr/>
        </p:nvGrpSpPr>
        <p:grpSpPr>
          <a:xfrm>
            <a:off x="599440" y="4582160"/>
            <a:ext cx="4307840" cy="1493520"/>
            <a:chOff x="599440" y="4582160"/>
            <a:chExt cx="4307840" cy="1493520"/>
          </a:xfrm>
        </p:grpSpPr>
        <p:sp>
          <p:nvSpPr>
            <p:cNvPr id="20" name="Rectangle 19">
              <a:extLst>
                <a:ext uri="{FF2B5EF4-FFF2-40B4-BE49-F238E27FC236}">
                  <a16:creationId xmlns:a16="http://schemas.microsoft.com/office/drawing/2014/main" id="{C44AABFA-7058-4BF2-BCF0-1576C4C38AE9}"/>
                </a:ext>
              </a:extLst>
            </p:cNvPr>
            <p:cNvSpPr/>
            <p:nvPr/>
          </p:nvSpPr>
          <p:spPr>
            <a:xfrm>
              <a:off x="2164080" y="4582160"/>
              <a:ext cx="27432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5593702-9426-43C2-B7DA-694C456B1753}"/>
                </a:ext>
              </a:extLst>
            </p:cNvPr>
            <p:cNvSpPr/>
            <p:nvPr/>
          </p:nvSpPr>
          <p:spPr>
            <a:xfrm>
              <a:off x="629920" y="4886960"/>
              <a:ext cx="39624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7CE0687-A9E0-4AC0-87CC-3F6ED92B03EA}"/>
                </a:ext>
              </a:extLst>
            </p:cNvPr>
            <p:cNvSpPr/>
            <p:nvPr/>
          </p:nvSpPr>
          <p:spPr>
            <a:xfrm>
              <a:off x="619760" y="5181600"/>
              <a:ext cx="38303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7C605B2-EF51-4692-885E-A6D169B66591}"/>
                </a:ext>
              </a:extLst>
            </p:cNvPr>
            <p:cNvSpPr/>
            <p:nvPr/>
          </p:nvSpPr>
          <p:spPr>
            <a:xfrm>
              <a:off x="599440" y="5455920"/>
              <a:ext cx="34950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6BFFFD-09E2-4CD5-83AE-1810B1894C2E}"/>
                </a:ext>
              </a:extLst>
            </p:cNvPr>
            <p:cNvSpPr/>
            <p:nvPr/>
          </p:nvSpPr>
          <p:spPr>
            <a:xfrm>
              <a:off x="619760" y="5740400"/>
              <a:ext cx="14122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33FA3EC8-A3C6-47CB-A347-89E1DF260EB3}"/>
              </a:ext>
            </a:extLst>
          </p:cNvPr>
          <p:cNvGrpSpPr/>
          <p:nvPr/>
        </p:nvGrpSpPr>
        <p:grpSpPr>
          <a:xfrm>
            <a:off x="609600" y="3718560"/>
            <a:ext cx="4318000" cy="1198880"/>
            <a:chOff x="609600" y="3718560"/>
            <a:chExt cx="4318000" cy="1198880"/>
          </a:xfrm>
        </p:grpSpPr>
        <p:sp>
          <p:nvSpPr>
            <p:cNvPr id="15" name="Rectangle 14">
              <a:extLst>
                <a:ext uri="{FF2B5EF4-FFF2-40B4-BE49-F238E27FC236}">
                  <a16:creationId xmlns:a16="http://schemas.microsoft.com/office/drawing/2014/main" id="{73B75C66-F7AD-4707-AEA4-89BAFFC64BDD}"/>
                </a:ext>
              </a:extLst>
            </p:cNvPr>
            <p:cNvSpPr/>
            <p:nvPr/>
          </p:nvSpPr>
          <p:spPr>
            <a:xfrm>
              <a:off x="3291840" y="3718560"/>
              <a:ext cx="132080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198BF6F-1C6E-4FC9-B57F-7CECFB0EE496}"/>
                </a:ext>
              </a:extLst>
            </p:cNvPr>
            <p:cNvSpPr/>
            <p:nvPr/>
          </p:nvSpPr>
          <p:spPr>
            <a:xfrm>
              <a:off x="609600" y="4013200"/>
              <a:ext cx="431800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CCA39C-A2F7-4F71-9ECF-F8C5E409974A}"/>
                </a:ext>
              </a:extLst>
            </p:cNvPr>
            <p:cNvSpPr/>
            <p:nvPr/>
          </p:nvSpPr>
          <p:spPr>
            <a:xfrm>
              <a:off x="619760" y="4307840"/>
              <a:ext cx="400304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A3686C5-D7F2-4184-9369-B149EDE4C07C}"/>
                </a:ext>
              </a:extLst>
            </p:cNvPr>
            <p:cNvSpPr/>
            <p:nvPr/>
          </p:nvSpPr>
          <p:spPr>
            <a:xfrm>
              <a:off x="619760" y="4582160"/>
              <a:ext cx="14833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35042F5-C298-4927-BCD6-AFB5621A1239}"/>
              </a:ext>
            </a:extLst>
          </p:cNvPr>
          <p:cNvGrpSpPr/>
          <p:nvPr/>
        </p:nvGrpSpPr>
        <p:grpSpPr>
          <a:xfrm>
            <a:off x="619760" y="3139440"/>
            <a:ext cx="4053840" cy="883920"/>
            <a:chOff x="619760" y="3139440"/>
            <a:chExt cx="4053840" cy="883920"/>
          </a:xfrm>
        </p:grpSpPr>
        <p:sp>
          <p:nvSpPr>
            <p:cNvPr id="11" name="Rectangle 10">
              <a:extLst>
                <a:ext uri="{FF2B5EF4-FFF2-40B4-BE49-F238E27FC236}">
                  <a16:creationId xmlns:a16="http://schemas.microsoft.com/office/drawing/2014/main" id="{FD6771E4-BC88-4F29-B2AF-95520E0D79B7}"/>
                </a:ext>
              </a:extLst>
            </p:cNvPr>
            <p:cNvSpPr/>
            <p:nvPr/>
          </p:nvSpPr>
          <p:spPr>
            <a:xfrm>
              <a:off x="619760" y="3139440"/>
              <a:ext cx="402336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FF35F0D-98F8-4E00-A21B-7441D754B526}"/>
                </a:ext>
              </a:extLst>
            </p:cNvPr>
            <p:cNvSpPr/>
            <p:nvPr/>
          </p:nvSpPr>
          <p:spPr>
            <a:xfrm>
              <a:off x="629920" y="3444240"/>
              <a:ext cx="404368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8E550D-8FE9-4BDF-B24F-2AD2DD1FC23C}"/>
                </a:ext>
              </a:extLst>
            </p:cNvPr>
            <p:cNvSpPr/>
            <p:nvPr/>
          </p:nvSpPr>
          <p:spPr>
            <a:xfrm>
              <a:off x="629920" y="3718560"/>
              <a:ext cx="2590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943C3C6A-6B24-4291-A581-F367D3BEA446}"/>
              </a:ext>
            </a:extLst>
          </p:cNvPr>
          <p:cNvGrpSpPr/>
          <p:nvPr/>
        </p:nvGrpSpPr>
        <p:grpSpPr>
          <a:xfrm>
            <a:off x="609600" y="1381760"/>
            <a:ext cx="4226560" cy="1778000"/>
            <a:chOff x="609600" y="1381760"/>
            <a:chExt cx="4226560" cy="1778000"/>
          </a:xfrm>
        </p:grpSpPr>
        <p:sp>
          <p:nvSpPr>
            <p:cNvPr id="2" name="Rectangle 1">
              <a:extLst>
                <a:ext uri="{FF2B5EF4-FFF2-40B4-BE49-F238E27FC236}">
                  <a16:creationId xmlns:a16="http://schemas.microsoft.com/office/drawing/2014/main" id="{F02164E6-F8A9-4486-997F-96C0F26F4BA4}"/>
                </a:ext>
              </a:extLst>
            </p:cNvPr>
            <p:cNvSpPr/>
            <p:nvPr/>
          </p:nvSpPr>
          <p:spPr>
            <a:xfrm>
              <a:off x="2621280" y="1381760"/>
              <a:ext cx="2082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600845-264D-4E26-9C6C-2DA0CA682448}"/>
                </a:ext>
              </a:extLst>
            </p:cNvPr>
            <p:cNvSpPr/>
            <p:nvPr/>
          </p:nvSpPr>
          <p:spPr>
            <a:xfrm>
              <a:off x="629920" y="1656080"/>
              <a:ext cx="387096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E1448D-0CE6-4303-9FCE-9E2A61D2DADD}"/>
                </a:ext>
              </a:extLst>
            </p:cNvPr>
            <p:cNvSpPr/>
            <p:nvPr/>
          </p:nvSpPr>
          <p:spPr>
            <a:xfrm>
              <a:off x="629920" y="1960880"/>
              <a:ext cx="40640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88C3839-B388-42A4-A1BC-5017B1068E0A}"/>
                </a:ext>
              </a:extLst>
            </p:cNvPr>
            <p:cNvSpPr/>
            <p:nvPr/>
          </p:nvSpPr>
          <p:spPr>
            <a:xfrm>
              <a:off x="619760" y="2275840"/>
              <a:ext cx="417576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6196301-3643-4CFA-9821-8C976F4DBB05}"/>
                </a:ext>
              </a:extLst>
            </p:cNvPr>
            <p:cNvSpPr/>
            <p:nvPr/>
          </p:nvSpPr>
          <p:spPr>
            <a:xfrm>
              <a:off x="619760" y="2560320"/>
              <a:ext cx="42164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69EF33-8CE3-4A9B-AB82-405981677F29}"/>
                </a:ext>
              </a:extLst>
            </p:cNvPr>
            <p:cNvSpPr/>
            <p:nvPr/>
          </p:nvSpPr>
          <p:spPr>
            <a:xfrm>
              <a:off x="609600" y="2834640"/>
              <a:ext cx="35864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7"/>
            <a:ext cx="4958025" cy="5783032"/>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city of chaos</a:t>
            </a:r>
          </a:p>
          <a:p>
            <a:pPr lvl="1" algn="l"/>
            <a:r>
              <a:rPr lang="en-US" sz="2400" b="1" dirty="0">
                <a:latin typeface="Rockwell" panose="02060603020205020403" pitchFamily="18" charset="0"/>
              </a:rPr>
              <a:t>Isa 24:7-12</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7</a:t>
            </a:r>
            <a:r>
              <a:rPr lang="en-US" sz="2400" b="0" i="0" dirty="0">
                <a:solidFill>
                  <a:srgbClr val="000000"/>
                </a:solidFill>
                <a:effectLst/>
                <a:latin typeface="Rockwell" panose="02060603020205020403" pitchFamily="18" charset="0"/>
              </a:rPr>
              <a:t>The new wine mourns, the vine decays, all the merry-hearted sigh. </a:t>
            </a:r>
            <a:r>
              <a:rPr lang="en-US" sz="2400" b="1" i="0" baseline="30000" dirty="0">
                <a:solidFill>
                  <a:srgbClr val="000000"/>
                </a:solidFill>
                <a:effectLst/>
                <a:latin typeface="Rockwell" panose="02060603020205020403" pitchFamily="18" charset="0"/>
              </a:rPr>
              <a:t>8</a:t>
            </a:r>
            <a:r>
              <a:rPr lang="en-US" sz="2400" b="0" i="0" dirty="0">
                <a:solidFill>
                  <a:srgbClr val="000000"/>
                </a:solidFill>
                <a:effectLst/>
                <a:latin typeface="Rockwell" panose="02060603020205020403" pitchFamily="18" charset="0"/>
              </a:rPr>
              <a:t>The gaiety of tambourines ceases, the noise of revelers stops, the gaiety of the harp ceases. </a:t>
            </a:r>
            <a:r>
              <a:rPr lang="en-US" sz="2400" b="1" i="0" baseline="30000" dirty="0">
                <a:solidFill>
                  <a:srgbClr val="000000"/>
                </a:solidFill>
                <a:effectLst/>
                <a:latin typeface="Rockwell" panose="02060603020205020403" pitchFamily="18" charset="0"/>
              </a:rPr>
              <a:t>9</a:t>
            </a:r>
            <a:r>
              <a:rPr lang="en-US" sz="2400" b="0" i="0" dirty="0">
                <a:solidFill>
                  <a:srgbClr val="000000"/>
                </a:solidFill>
                <a:effectLst/>
                <a:latin typeface="Rockwell" panose="02060603020205020403" pitchFamily="18" charset="0"/>
              </a:rPr>
              <a:t>They do not drink wine with song; strong drink is bitter to those who drink it. </a:t>
            </a:r>
            <a:r>
              <a:rPr lang="en-US" sz="2400" b="1" i="0" baseline="30000" dirty="0">
                <a:solidFill>
                  <a:srgbClr val="000000"/>
                </a:solidFill>
                <a:effectLst/>
                <a:latin typeface="Rockwell" panose="02060603020205020403" pitchFamily="18" charset="0"/>
              </a:rPr>
              <a:t>10</a:t>
            </a:r>
            <a:r>
              <a:rPr lang="en-US" sz="2400" b="0" i="0" dirty="0">
                <a:solidFill>
                  <a:srgbClr val="000000"/>
                </a:solidFill>
                <a:effectLst/>
                <a:latin typeface="Rockwell" panose="02060603020205020403" pitchFamily="18" charset="0"/>
              </a:rPr>
              <a:t>The city of chaos is broken down; every house is shut up so that none may enter. </a:t>
            </a:r>
            <a:r>
              <a:rPr lang="en-US" sz="2400" b="1" i="0" baseline="30000" dirty="0">
                <a:solidFill>
                  <a:srgbClr val="000000"/>
                </a:solidFill>
                <a:effectLst/>
                <a:latin typeface="Rockwell" panose="02060603020205020403" pitchFamily="18" charset="0"/>
              </a:rPr>
              <a:t>11</a:t>
            </a:r>
            <a:r>
              <a:rPr lang="en-US" sz="2400" b="0" i="0" dirty="0">
                <a:solidFill>
                  <a:srgbClr val="000000"/>
                </a:solidFill>
                <a:effectLst/>
                <a:latin typeface="Rockwell" panose="02060603020205020403" pitchFamily="18" charset="0"/>
              </a:rPr>
              <a:t>There is an outcry in the streets concerning the wine; all joy turns to gloom. The gaiety of the earth is banished. </a:t>
            </a:r>
            <a:r>
              <a:rPr lang="en-US" sz="2400" b="1" i="0" baseline="30000" dirty="0">
                <a:solidFill>
                  <a:srgbClr val="000000"/>
                </a:solidFill>
                <a:effectLst/>
                <a:latin typeface="Rockwell" panose="02060603020205020403" pitchFamily="18" charset="0"/>
              </a:rPr>
              <a:t>12</a:t>
            </a:r>
            <a:r>
              <a:rPr lang="en-US" sz="2400" b="0" i="0" dirty="0">
                <a:solidFill>
                  <a:srgbClr val="000000"/>
                </a:solidFill>
                <a:effectLst/>
                <a:latin typeface="Rockwell" panose="02060603020205020403" pitchFamily="18" charset="0"/>
              </a:rPr>
              <a:t>Desolation is left in the city and the gate is battered to ruins.</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World</a:t>
            </a:r>
            <a:endParaRPr lang="es-GT" sz="6700" b="1" u="sng" dirty="0">
              <a:latin typeface="Rockwell" panose="02060603020205020403" pitchFamily="18" charset="0"/>
            </a:endParaRPr>
          </a:p>
        </p:txBody>
      </p:sp>
      <p:pic>
        <p:nvPicPr>
          <p:cNvPr id="3074" name="Picture 2" descr="LIVING in a WORLD of CHAOS | Source Ministries International">
            <a:extLst>
              <a:ext uri="{FF2B5EF4-FFF2-40B4-BE49-F238E27FC236}">
                <a16:creationId xmlns:a16="http://schemas.microsoft.com/office/drawing/2014/main" id="{73AE9118-B409-4C2A-ACF1-C778A942E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081" y="3863661"/>
            <a:ext cx="4068919" cy="29035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lcohol Detox Withdrawal Symptoms- Detox Plus UK">
            <a:extLst>
              <a:ext uri="{FF2B5EF4-FFF2-40B4-BE49-F238E27FC236}">
                <a16:creationId xmlns:a16="http://schemas.microsoft.com/office/drawing/2014/main" id="{6CA3D5C2-BFDA-4C93-BE42-3855E5234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277" y="991673"/>
            <a:ext cx="4069724" cy="288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56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fade">
                                      <p:cBhvr>
                                        <p:cTn id="29" dur="500"/>
                                        <p:tgtEl>
                                          <p:spTgt spid="307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9EEAA99-4274-480A-8B98-4511ECB23391}"/>
              </a:ext>
            </a:extLst>
          </p:cNvPr>
          <p:cNvGrpSpPr/>
          <p:nvPr/>
        </p:nvGrpSpPr>
        <p:grpSpPr>
          <a:xfrm>
            <a:off x="613025" y="5722706"/>
            <a:ext cx="3928153" cy="993168"/>
            <a:chOff x="613025" y="5722706"/>
            <a:chExt cx="3928153" cy="993168"/>
          </a:xfrm>
        </p:grpSpPr>
        <p:sp>
          <p:nvSpPr>
            <p:cNvPr id="20" name="Rectangle 19">
              <a:extLst>
                <a:ext uri="{FF2B5EF4-FFF2-40B4-BE49-F238E27FC236}">
                  <a16:creationId xmlns:a16="http://schemas.microsoft.com/office/drawing/2014/main" id="{113A8B6A-DDDC-4295-B175-26FB42731E86}"/>
                </a:ext>
              </a:extLst>
            </p:cNvPr>
            <p:cNvSpPr/>
            <p:nvPr/>
          </p:nvSpPr>
          <p:spPr>
            <a:xfrm>
              <a:off x="616449" y="5722706"/>
              <a:ext cx="3924729" cy="359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7F8A6F-8954-4C23-A346-7F63ABF9F480}"/>
                </a:ext>
              </a:extLst>
            </p:cNvPr>
            <p:cNvSpPr/>
            <p:nvPr/>
          </p:nvSpPr>
          <p:spPr>
            <a:xfrm>
              <a:off x="614736" y="6060041"/>
              <a:ext cx="3905893" cy="359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E098591-8EE7-4823-A1AC-0E6301EFB1A4}"/>
                </a:ext>
              </a:extLst>
            </p:cNvPr>
            <p:cNvSpPr/>
            <p:nvPr/>
          </p:nvSpPr>
          <p:spPr>
            <a:xfrm>
              <a:off x="613025" y="6356279"/>
              <a:ext cx="2366482" cy="359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032E1214-41E9-4CD8-9F43-1628A11CEB9E}"/>
              </a:ext>
            </a:extLst>
          </p:cNvPr>
          <p:cNvGrpSpPr/>
          <p:nvPr/>
        </p:nvGrpSpPr>
        <p:grpSpPr>
          <a:xfrm>
            <a:off x="613023" y="3082247"/>
            <a:ext cx="4164460" cy="2650733"/>
            <a:chOff x="613023" y="3082247"/>
            <a:chExt cx="4164460" cy="2650733"/>
          </a:xfrm>
        </p:grpSpPr>
        <p:sp>
          <p:nvSpPr>
            <p:cNvPr id="11" name="Rectangle 10">
              <a:extLst>
                <a:ext uri="{FF2B5EF4-FFF2-40B4-BE49-F238E27FC236}">
                  <a16:creationId xmlns:a16="http://schemas.microsoft.com/office/drawing/2014/main" id="{AB0CC814-8344-4973-8513-4B8649127CB3}"/>
                </a:ext>
              </a:extLst>
            </p:cNvPr>
            <p:cNvSpPr/>
            <p:nvPr/>
          </p:nvSpPr>
          <p:spPr>
            <a:xfrm>
              <a:off x="2774022" y="3082247"/>
              <a:ext cx="1695236" cy="33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E6A62B-B6EF-415F-BD90-A3292C2808C2}"/>
                </a:ext>
              </a:extLst>
            </p:cNvPr>
            <p:cNvSpPr/>
            <p:nvPr/>
          </p:nvSpPr>
          <p:spPr>
            <a:xfrm>
              <a:off x="635284" y="3378485"/>
              <a:ext cx="3659313" cy="4024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10412E-7088-4FD8-BF85-9BCAFB4A7B94}"/>
                </a:ext>
              </a:extLst>
            </p:cNvPr>
            <p:cNvSpPr/>
            <p:nvPr/>
          </p:nvSpPr>
          <p:spPr>
            <a:xfrm>
              <a:off x="613023" y="3705545"/>
              <a:ext cx="4164460" cy="4024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7917A2-A765-4E9E-A16F-3081928F7221}"/>
                </a:ext>
              </a:extLst>
            </p:cNvPr>
            <p:cNvSpPr/>
            <p:nvPr/>
          </p:nvSpPr>
          <p:spPr>
            <a:xfrm>
              <a:off x="631859" y="4001783"/>
              <a:ext cx="4135350" cy="4024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24E0A6-BB58-4D08-808E-FC295CF71885}"/>
                </a:ext>
              </a:extLst>
            </p:cNvPr>
            <p:cNvSpPr/>
            <p:nvPr/>
          </p:nvSpPr>
          <p:spPr>
            <a:xfrm>
              <a:off x="619872" y="4339118"/>
              <a:ext cx="3407598" cy="4024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4D50885-EEF8-4F5E-80E3-86106712662E}"/>
                </a:ext>
              </a:extLst>
            </p:cNvPr>
            <p:cNvSpPr/>
            <p:nvPr/>
          </p:nvSpPr>
          <p:spPr>
            <a:xfrm>
              <a:off x="618159" y="4686727"/>
              <a:ext cx="4118228" cy="4024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FD33B01-EB78-4A6E-8BFC-73073094A3AE}"/>
                </a:ext>
              </a:extLst>
            </p:cNvPr>
            <p:cNvSpPr/>
            <p:nvPr/>
          </p:nvSpPr>
          <p:spPr>
            <a:xfrm>
              <a:off x="616446" y="5024062"/>
              <a:ext cx="4078844" cy="4024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C35B5DF-3812-42F9-922A-FA83CA508AF6}"/>
                </a:ext>
              </a:extLst>
            </p:cNvPr>
            <p:cNvSpPr/>
            <p:nvPr/>
          </p:nvSpPr>
          <p:spPr>
            <a:xfrm>
              <a:off x="625008" y="5330575"/>
              <a:ext cx="3844250" cy="4024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F9F1E8DC-BA68-4BF0-B146-50D3C2408945}"/>
              </a:ext>
            </a:extLst>
          </p:cNvPr>
          <p:cNvGrpSpPr/>
          <p:nvPr/>
        </p:nvGrpSpPr>
        <p:grpSpPr>
          <a:xfrm>
            <a:off x="602750" y="1448656"/>
            <a:ext cx="4215830" cy="1976062"/>
            <a:chOff x="602750" y="1448656"/>
            <a:chExt cx="4215830" cy="1976062"/>
          </a:xfrm>
        </p:grpSpPr>
        <p:sp>
          <p:nvSpPr>
            <p:cNvPr id="2" name="Rectangle 1">
              <a:extLst>
                <a:ext uri="{FF2B5EF4-FFF2-40B4-BE49-F238E27FC236}">
                  <a16:creationId xmlns:a16="http://schemas.microsoft.com/office/drawing/2014/main" id="{62D266EC-57B4-4ED8-8A04-5E6E46D05C12}"/>
                </a:ext>
              </a:extLst>
            </p:cNvPr>
            <p:cNvSpPr/>
            <p:nvPr/>
          </p:nvSpPr>
          <p:spPr>
            <a:xfrm>
              <a:off x="3000054" y="1448656"/>
              <a:ext cx="1623317" cy="339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AE58DD-8472-452E-AAC2-CC380EC9ADCE}"/>
                </a:ext>
              </a:extLst>
            </p:cNvPr>
            <p:cNvSpPr/>
            <p:nvPr/>
          </p:nvSpPr>
          <p:spPr>
            <a:xfrm>
              <a:off x="604463" y="1744894"/>
              <a:ext cx="3525748" cy="3715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2224CD-D087-4934-BC36-A1DBDE7DD62B}"/>
                </a:ext>
              </a:extLst>
            </p:cNvPr>
            <p:cNvSpPr/>
            <p:nvPr/>
          </p:nvSpPr>
          <p:spPr>
            <a:xfrm>
              <a:off x="602750" y="2061681"/>
              <a:ext cx="3958976" cy="3715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3B6E6E-EF05-4143-B3C6-2BEB9DCA3613}"/>
                </a:ext>
              </a:extLst>
            </p:cNvPr>
            <p:cNvSpPr/>
            <p:nvPr/>
          </p:nvSpPr>
          <p:spPr>
            <a:xfrm>
              <a:off x="611312" y="2409290"/>
              <a:ext cx="4207268" cy="3715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BA7320-79A2-47CD-AA14-DB68EEEF5118}"/>
                </a:ext>
              </a:extLst>
            </p:cNvPr>
            <p:cNvSpPr/>
            <p:nvPr/>
          </p:nvSpPr>
          <p:spPr>
            <a:xfrm>
              <a:off x="619873" y="2726076"/>
              <a:ext cx="4167884" cy="3715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C881FC-6F80-48F8-AA39-F6132DF96041}"/>
                </a:ext>
              </a:extLst>
            </p:cNvPr>
            <p:cNvSpPr/>
            <p:nvPr/>
          </p:nvSpPr>
          <p:spPr>
            <a:xfrm>
              <a:off x="628434" y="3053136"/>
              <a:ext cx="2135314" cy="3715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0" y="989557"/>
            <a:ext cx="4857542" cy="5783032"/>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Remnant singing</a:t>
            </a:r>
          </a:p>
          <a:p>
            <a:pPr lvl="1" algn="l"/>
            <a:r>
              <a:rPr lang="en-US" sz="2400" b="1" dirty="0">
                <a:latin typeface="Rockwell" panose="02060603020205020403" pitchFamily="18" charset="0"/>
              </a:rPr>
              <a:t>Isa 24:13-16a</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13</a:t>
            </a:r>
            <a:r>
              <a:rPr lang="en-US" sz="2400" b="0" i="0" dirty="0">
                <a:solidFill>
                  <a:srgbClr val="000000"/>
                </a:solidFill>
                <a:effectLst/>
                <a:latin typeface="Rockwell" panose="02060603020205020403" pitchFamily="18" charset="0"/>
              </a:rPr>
              <a:t>For thus it will be in the midst of the earth among the peoples, as the shaking of an olive tree, </a:t>
            </a:r>
            <a:r>
              <a:rPr lang="en-US" sz="2400" dirty="0">
                <a:solidFill>
                  <a:srgbClr val="000000"/>
                </a:solidFill>
                <a:latin typeface="Rockwell" panose="02060603020205020403" pitchFamily="18" charset="0"/>
              </a:rPr>
              <a:t>a</a:t>
            </a:r>
            <a:r>
              <a:rPr lang="en-US" sz="2400" b="0" i="0" dirty="0">
                <a:solidFill>
                  <a:srgbClr val="000000"/>
                </a:solidFill>
                <a:effectLst/>
                <a:latin typeface="Rockwell" panose="02060603020205020403" pitchFamily="18" charset="0"/>
              </a:rPr>
              <a:t>s the gleanings when the grape harvest is over. </a:t>
            </a:r>
            <a:r>
              <a:rPr lang="en-US" sz="2400" b="1" i="0" baseline="30000" dirty="0">
                <a:solidFill>
                  <a:srgbClr val="000000"/>
                </a:solidFill>
                <a:effectLst/>
                <a:latin typeface="Rockwell" panose="02060603020205020403" pitchFamily="18" charset="0"/>
              </a:rPr>
              <a:t>14</a:t>
            </a:r>
            <a:r>
              <a:rPr lang="en-US" sz="2400" b="0" i="0" dirty="0">
                <a:solidFill>
                  <a:srgbClr val="000000"/>
                </a:solidFill>
                <a:effectLst/>
                <a:latin typeface="Rockwell" panose="02060603020205020403" pitchFamily="18" charset="0"/>
              </a:rPr>
              <a:t>They raise their voices, they shout for joy; they cry out from the west concerning the majesty of the Lord. </a:t>
            </a:r>
            <a:r>
              <a:rPr lang="en-US" sz="2400" b="1" i="0" baseline="30000" dirty="0">
                <a:solidFill>
                  <a:srgbClr val="000000"/>
                </a:solidFill>
                <a:effectLst/>
                <a:latin typeface="Rockwell" panose="02060603020205020403" pitchFamily="18" charset="0"/>
              </a:rPr>
              <a:t>15</a:t>
            </a:r>
            <a:r>
              <a:rPr lang="en-US" sz="2400" b="0" i="0" dirty="0">
                <a:solidFill>
                  <a:srgbClr val="000000"/>
                </a:solidFill>
                <a:effectLst/>
                <a:latin typeface="Rockwell" panose="02060603020205020403" pitchFamily="18" charset="0"/>
              </a:rPr>
              <a:t>Therefore glorify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in the east, </a:t>
            </a:r>
            <a:r>
              <a:rPr lang="en-US" sz="2400" dirty="0">
                <a:solidFill>
                  <a:srgbClr val="000000"/>
                </a:solidFill>
                <a:latin typeface="Rockwell" panose="02060603020205020403" pitchFamily="18" charset="0"/>
              </a:rPr>
              <a:t>t</a:t>
            </a:r>
            <a:r>
              <a:rPr lang="en-US" sz="2400" b="0" i="0" dirty="0">
                <a:solidFill>
                  <a:srgbClr val="000000"/>
                </a:solidFill>
                <a:effectLst/>
                <a:latin typeface="Rockwell" panose="02060603020205020403" pitchFamily="18" charset="0"/>
              </a:rPr>
              <a:t>he name of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the God of Israel, </a:t>
            </a:r>
            <a:r>
              <a:rPr lang="en-US" sz="2400" dirty="0">
                <a:solidFill>
                  <a:srgbClr val="000000"/>
                </a:solidFill>
                <a:latin typeface="Rockwell" panose="02060603020205020403" pitchFamily="18" charset="0"/>
              </a:rPr>
              <a:t>i</a:t>
            </a:r>
            <a:r>
              <a:rPr lang="en-US" sz="2400" b="0" i="0" dirty="0">
                <a:solidFill>
                  <a:srgbClr val="000000"/>
                </a:solidFill>
                <a:effectLst/>
                <a:latin typeface="Rockwell" panose="02060603020205020403" pitchFamily="18" charset="0"/>
              </a:rPr>
              <a:t>n the coastlands of the sea. </a:t>
            </a:r>
            <a:r>
              <a:rPr lang="en-US" sz="2400" b="1" i="0" baseline="30000" dirty="0">
                <a:solidFill>
                  <a:srgbClr val="000000"/>
                </a:solidFill>
                <a:effectLst/>
                <a:latin typeface="Rockwell" panose="02060603020205020403" pitchFamily="18" charset="0"/>
              </a:rPr>
              <a:t>16</a:t>
            </a:r>
            <a:r>
              <a:rPr lang="en-US" sz="2400" b="0" i="0" dirty="0">
                <a:solidFill>
                  <a:srgbClr val="000000"/>
                </a:solidFill>
                <a:effectLst/>
                <a:latin typeface="Rockwell" panose="02060603020205020403" pitchFamily="18" charset="0"/>
              </a:rPr>
              <a:t>From the ends of the earth we hear songs, ‘Glory to the Righteous One,’”</a:t>
            </a:r>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World</a:t>
            </a:r>
            <a:endParaRPr lang="es-GT" sz="6700" b="1" u="sng" dirty="0">
              <a:latin typeface="Rockwell" panose="02060603020205020403" pitchFamily="18" charset="0"/>
            </a:endParaRPr>
          </a:p>
        </p:txBody>
      </p:sp>
      <p:pic>
        <p:nvPicPr>
          <p:cNvPr id="4098" name="Picture 2" descr="Video Illustration about Isaiah 24:13 - SermonCentral.com">
            <a:extLst>
              <a:ext uri="{FF2B5EF4-FFF2-40B4-BE49-F238E27FC236}">
                <a16:creationId xmlns:a16="http://schemas.microsoft.com/office/drawing/2014/main" id="{7CC4CD5A-FFDD-457F-88A6-FA12FE7E52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310"/>
          <a:stretch/>
        </p:blipFill>
        <p:spPr bwMode="auto">
          <a:xfrm>
            <a:off x="4977493" y="980396"/>
            <a:ext cx="4166507" cy="23615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et Us Sing This Song for the Healing of the Earth - Peace Church UCC">
            <a:extLst>
              <a:ext uri="{FF2B5EF4-FFF2-40B4-BE49-F238E27FC236}">
                <a16:creationId xmlns:a16="http://schemas.microsoft.com/office/drawing/2014/main" id="{2AD646B5-80E9-4759-8B12-0010A0981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543" y="3352800"/>
            <a:ext cx="4147457"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54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66791DEB-4EEC-4669-A301-EC8CE32E8C45}"/>
              </a:ext>
            </a:extLst>
          </p:cNvPr>
          <p:cNvGrpSpPr/>
          <p:nvPr/>
        </p:nvGrpSpPr>
        <p:grpSpPr>
          <a:xfrm>
            <a:off x="616299" y="5787851"/>
            <a:ext cx="5101213" cy="885929"/>
            <a:chOff x="616299" y="5787851"/>
            <a:chExt cx="5101213" cy="885929"/>
          </a:xfrm>
        </p:grpSpPr>
        <p:sp>
          <p:nvSpPr>
            <p:cNvPr id="24" name="Rectangle 23">
              <a:extLst>
                <a:ext uri="{FF2B5EF4-FFF2-40B4-BE49-F238E27FC236}">
                  <a16:creationId xmlns:a16="http://schemas.microsoft.com/office/drawing/2014/main" id="{6B8BDEEA-1AC8-4CC3-83CE-5A8A25D0A017}"/>
                </a:ext>
              </a:extLst>
            </p:cNvPr>
            <p:cNvSpPr/>
            <p:nvPr/>
          </p:nvSpPr>
          <p:spPr>
            <a:xfrm>
              <a:off x="3356149" y="5787851"/>
              <a:ext cx="823965" cy="3014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0E3D5-7B8D-4E09-9F80-2003FA92A440}"/>
                </a:ext>
              </a:extLst>
            </p:cNvPr>
            <p:cNvSpPr/>
            <p:nvPr/>
          </p:nvSpPr>
          <p:spPr>
            <a:xfrm>
              <a:off x="624672" y="6070879"/>
              <a:ext cx="5092840" cy="3098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3DE54A9-645D-4F42-8C35-3DC0238EAED1}"/>
                </a:ext>
              </a:extLst>
            </p:cNvPr>
            <p:cNvSpPr/>
            <p:nvPr/>
          </p:nvSpPr>
          <p:spPr>
            <a:xfrm>
              <a:off x="616299" y="6363956"/>
              <a:ext cx="3965749" cy="3098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FB90C835-777C-48B8-A4CF-C12098F24C87}"/>
              </a:ext>
            </a:extLst>
          </p:cNvPr>
          <p:cNvGrpSpPr/>
          <p:nvPr/>
        </p:nvGrpSpPr>
        <p:grpSpPr>
          <a:xfrm>
            <a:off x="628022" y="4582048"/>
            <a:ext cx="5230167" cy="1453662"/>
            <a:chOff x="628022" y="4582048"/>
            <a:chExt cx="5230167" cy="1453662"/>
          </a:xfrm>
        </p:grpSpPr>
        <p:sp>
          <p:nvSpPr>
            <p:cNvPr id="18" name="Rectangle 17">
              <a:extLst>
                <a:ext uri="{FF2B5EF4-FFF2-40B4-BE49-F238E27FC236}">
                  <a16:creationId xmlns:a16="http://schemas.microsoft.com/office/drawing/2014/main" id="{06AAB3A8-73C2-4CDB-B3A5-1379B14D7749}"/>
                </a:ext>
              </a:extLst>
            </p:cNvPr>
            <p:cNvSpPr/>
            <p:nvPr/>
          </p:nvSpPr>
          <p:spPr>
            <a:xfrm>
              <a:off x="2381459" y="4582048"/>
              <a:ext cx="2994409" cy="381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3D8831-67E6-42C3-B1DC-03DEBA1FDA8B}"/>
                </a:ext>
              </a:extLst>
            </p:cNvPr>
            <p:cNvSpPr/>
            <p:nvPr/>
          </p:nvSpPr>
          <p:spPr>
            <a:xfrm>
              <a:off x="634721" y="4915319"/>
              <a:ext cx="5223468" cy="31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E571FC1-DAE7-47E2-A288-0CD0402804ED}"/>
                </a:ext>
              </a:extLst>
            </p:cNvPr>
            <p:cNvSpPr/>
            <p:nvPr/>
          </p:nvSpPr>
          <p:spPr>
            <a:xfrm>
              <a:off x="646444" y="5168202"/>
              <a:ext cx="5040923" cy="31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A143FD2-5529-4425-A663-9922E4990B56}"/>
                </a:ext>
              </a:extLst>
            </p:cNvPr>
            <p:cNvSpPr/>
            <p:nvPr/>
          </p:nvSpPr>
          <p:spPr>
            <a:xfrm>
              <a:off x="628022" y="5451231"/>
              <a:ext cx="5179925" cy="31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92F52B4-261F-42EF-A382-524F305B8E44}"/>
                </a:ext>
              </a:extLst>
            </p:cNvPr>
            <p:cNvSpPr/>
            <p:nvPr/>
          </p:nvSpPr>
          <p:spPr>
            <a:xfrm>
              <a:off x="629697" y="5724211"/>
              <a:ext cx="2625969" cy="31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F0D0FA20-8546-4B12-8E61-CE1927DAC8AB}"/>
              </a:ext>
            </a:extLst>
          </p:cNvPr>
          <p:cNvGrpSpPr/>
          <p:nvPr/>
        </p:nvGrpSpPr>
        <p:grpSpPr>
          <a:xfrm>
            <a:off x="614515" y="2536723"/>
            <a:ext cx="5491317" cy="2394154"/>
            <a:chOff x="614515" y="2536723"/>
            <a:chExt cx="5491317" cy="2394154"/>
          </a:xfrm>
        </p:grpSpPr>
        <p:sp>
          <p:nvSpPr>
            <p:cNvPr id="9" name="Rectangle 8">
              <a:extLst>
                <a:ext uri="{FF2B5EF4-FFF2-40B4-BE49-F238E27FC236}">
                  <a16:creationId xmlns:a16="http://schemas.microsoft.com/office/drawing/2014/main" id="{E8F3E900-3DBB-472B-9E54-BDA8414FEB66}"/>
                </a:ext>
              </a:extLst>
            </p:cNvPr>
            <p:cNvSpPr/>
            <p:nvPr/>
          </p:nvSpPr>
          <p:spPr>
            <a:xfrm>
              <a:off x="639097" y="2536723"/>
              <a:ext cx="5466735" cy="314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B4499F-3361-464A-BFCE-7AA86D9CCDFD}"/>
                </a:ext>
              </a:extLst>
            </p:cNvPr>
            <p:cNvSpPr/>
            <p:nvPr/>
          </p:nvSpPr>
          <p:spPr>
            <a:xfrm>
              <a:off x="624349" y="2836607"/>
              <a:ext cx="5304503" cy="314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64D925-F4B3-4696-B14A-39627221F778}"/>
                </a:ext>
              </a:extLst>
            </p:cNvPr>
            <p:cNvSpPr/>
            <p:nvPr/>
          </p:nvSpPr>
          <p:spPr>
            <a:xfrm>
              <a:off x="619433" y="3146323"/>
              <a:ext cx="4621161" cy="314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6535FE8-7F57-451A-B61E-184ED20FD9DD}"/>
                </a:ext>
              </a:extLst>
            </p:cNvPr>
            <p:cNvSpPr/>
            <p:nvPr/>
          </p:nvSpPr>
          <p:spPr>
            <a:xfrm>
              <a:off x="634181" y="3436375"/>
              <a:ext cx="4871884" cy="314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5BDDCD-0092-49B7-8884-CCA3DAAF5C7B}"/>
                </a:ext>
              </a:extLst>
            </p:cNvPr>
            <p:cNvSpPr/>
            <p:nvPr/>
          </p:nvSpPr>
          <p:spPr>
            <a:xfrm>
              <a:off x="619432" y="3716594"/>
              <a:ext cx="5466736" cy="314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84B18F-F4A0-46E6-9ED6-D632C9247161}"/>
                </a:ext>
              </a:extLst>
            </p:cNvPr>
            <p:cNvSpPr/>
            <p:nvPr/>
          </p:nvSpPr>
          <p:spPr>
            <a:xfrm>
              <a:off x="614515" y="3986981"/>
              <a:ext cx="5442155" cy="3293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926BB4-9769-4891-A383-26FAB72EEA35}"/>
                </a:ext>
              </a:extLst>
            </p:cNvPr>
            <p:cNvSpPr/>
            <p:nvPr/>
          </p:nvSpPr>
          <p:spPr>
            <a:xfrm>
              <a:off x="619432" y="4306529"/>
              <a:ext cx="4857136" cy="314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DF9415-8A6D-4352-B52B-4FA0FFD105E4}"/>
                </a:ext>
              </a:extLst>
            </p:cNvPr>
            <p:cNvSpPr/>
            <p:nvPr/>
          </p:nvSpPr>
          <p:spPr>
            <a:xfrm>
              <a:off x="644013" y="4616245"/>
              <a:ext cx="1696064" cy="314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986329E-763B-4C06-8F3E-F3D99A66CC3E}"/>
              </a:ext>
            </a:extLst>
          </p:cNvPr>
          <p:cNvGrpSpPr/>
          <p:nvPr/>
        </p:nvGrpSpPr>
        <p:grpSpPr>
          <a:xfrm>
            <a:off x="614517" y="1396181"/>
            <a:ext cx="5491315" cy="1170037"/>
            <a:chOff x="614517" y="1396181"/>
            <a:chExt cx="5491315" cy="1170037"/>
          </a:xfrm>
        </p:grpSpPr>
        <p:sp>
          <p:nvSpPr>
            <p:cNvPr id="2" name="Rectangle 1">
              <a:extLst>
                <a:ext uri="{FF2B5EF4-FFF2-40B4-BE49-F238E27FC236}">
                  <a16:creationId xmlns:a16="http://schemas.microsoft.com/office/drawing/2014/main" id="{D3401954-9BA4-449E-8D50-E09DAAE77FD9}"/>
                </a:ext>
              </a:extLst>
            </p:cNvPr>
            <p:cNvSpPr/>
            <p:nvPr/>
          </p:nvSpPr>
          <p:spPr>
            <a:xfrm>
              <a:off x="2998839" y="1396181"/>
              <a:ext cx="292018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E84D5A2-E8EE-4453-8856-4662CA79C239}"/>
                </a:ext>
              </a:extLst>
            </p:cNvPr>
            <p:cNvSpPr/>
            <p:nvPr/>
          </p:nvSpPr>
          <p:spPr>
            <a:xfrm>
              <a:off x="614517" y="1666567"/>
              <a:ext cx="3937818" cy="3490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DC24D4-830E-4F56-B700-37C2F8669336}"/>
                </a:ext>
              </a:extLst>
            </p:cNvPr>
            <p:cNvSpPr/>
            <p:nvPr/>
          </p:nvSpPr>
          <p:spPr>
            <a:xfrm>
              <a:off x="629266" y="1946786"/>
              <a:ext cx="5476566" cy="3490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6659BB-A4EA-4DC4-BDE9-BC39F073AAAE}"/>
                </a:ext>
              </a:extLst>
            </p:cNvPr>
            <p:cNvSpPr/>
            <p:nvPr/>
          </p:nvSpPr>
          <p:spPr>
            <a:xfrm>
              <a:off x="614518" y="2217173"/>
              <a:ext cx="5206179" cy="3490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0" y="989557"/>
            <a:ext cx="6123634" cy="5783032"/>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Return of sin, more judgment</a:t>
            </a:r>
          </a:p>
          <a:p>
            <a:pPr lvl="1" algn="l"/>
            <a:r>
              <a:rPr lang="en-US" sz="2400" b="1" dirty="0">
                <a:latin typeface="Rockwell" panose="02060603020205020403" pitchFamily="18" charset="0"/>
              </a:rPr>
              <a:t>Isa 24:16b-20</a:t>
            </a:r>
            <a:r>
              <a:rPr lang="en-US" sz="2400" dirty="0">
                <a:latin typeface="Rockwell" panose="02060603020205020403" pitchFamily="18" charset="0"/>
              </a:rPr>
              <a:t> – “</a:t>
            </a:r>
            <a:r>
              <a:rPr lang="en-US" sz="2400" b="0" i="0" dirty="0">
                <a:solidFill>
                  <a:srgbClr val="000000"/>
                </a:solidFill>
                <a:effectLst/>
                <a:latin typeface="Rockwell" panose="02060603020205020403" pitchFamily="18" charset="0"/>
              </a:rPr>
              <a:t>But I say, ‘Woe to me! Woe to me! Alas for me! The treacherous deal treacherously, and the treacherous deal very treacherously.” </a:t>
            </a:r>
            <a:r>
              <a:rPr lang="en-US" sz="2400" b="1" i="0" baseline="30000" dirty="0">
                <a:solidFill>
                  <a:srgbClr val="000000"/>
                </a:solidFill>
                <a:effectLst/>
                <a:latin typeface="Rockwell" panose="02060603020205020403" pitchFamily="18" charset="0"/>
              </a:rPr>
              <a:t>17</a:t>
            </a:r>
            <a:r>
              <a:rPr lang="en-US" sz="2400" b="0" i="0" dirty="0">
                <a:solidFill>
                  <a:srgbClr val="000000"/>
                </a:solidFill>
                <a:effectLst/>
                <a:latin typeface="Rockwell" panose="02060603020205020403" pitchFamily="18" charset="0"/>
              </a:rPr>
              <a:t>Terror and pit and snare confront you, O inhabitant of the earth. </a:t>
            </a:r>
            <a:r>
              <a:rPr lang="en-US" sz="2400" b="1" i="0" baseline="30000" dirty="0">
                <a:solidFill>
                  <a:srgbClr val="000000"/>
                </a:solidFill>
                <a:effectLst/>
                <a:latin typeface="Rockwell" panose="02060603020205020403" pitchFamily="18" charset="0"/>
              </a:rPr>
              <a:t>18</a:t>
            </a:r>
            <a:r>
              <a:rPr lang="en-US" sz="2400" b="0" i="0" dirty="0">
                <a:solidFill>
                  <a:srgbClr val="000000"/>
                </a:solidFill>
                <a:effectLst/>
                <a:latin typeface="Rockwell" panose="02060603020205020403" pitchFamily="18" charset="0"/>
              </a:rPr>
              <a:t>Then it will be that he who flees the report of disaster will fall into the pit, and he who climbs out of the pit will be caught in the snare; for the windows above are opened, and the foundations of the earth shake. </a:t>
            </a:r>
            <a:r>
              <a:rPr lang="en-US" sz="2400" b="1" i="0" baseline="30000" dirty="0">
                <a:solidFill>
                  <a:srgbClr val="000000"/>
                </a:solidFill>
                <a:effectLst/>
                <a:latin typeface="Rockwell" panose="02060603020205020403" pitchFamily="18" charset="0"/>
              </a:rPr>
              <a:t>19</a:t>
            </a:r>
            <a:r>
              <a:rPr lang="en-US" sz="2400" b="0" i="0" dirty="0">
                <a:solidFill>
                  <a:srgbClr val="000000"/>
                </a:solidFill>
                <a:effectLst/>
                <a:latin typeface="Rockwell" panose="02060603020205020403" pitchFamily="18" charset="0"/>
              </a:rPr>
              <a:t>The earth is broken asunder, the earth is split through, the earth is shaken violently. </a:t>
            </a:r>
            <a:r>
              <a:rPr lang="en-US" sz="2400" b="1" i="0" baseline="30000" dirty="0">
                <a:solidFill>
                  <a:srgbClr val="000000"/>
                </a:solidFill>
                <a:effectLst/>
                <a:latin typeface="Rockwell" panose="02060603020205020403" pitchFamily="18" charset="0"/>
              </a:rPr>
              <a:t>20</a:t>
            </a:r>
            <a:r>
              <a:rPr lang="en-US" sz="2400" b="0" i="0" dirty="0">
                <a:solidFill>
                  <a:srgbClr val="000000"/>
                </a:solidFill>
                <a:effectLst/>
                <a:latin typeface="Rockwell" panose="02060603020205020403" pitchFamily="18" charset="0"/>
              </a:rPr>
              <a:t>The earth reels to and fro like a drunkard and it totters like a shack, for its transgression is heavy upon it, and it will fall, never to rise again.</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World</a:t>
            </a:r>
            <a:endParaRPr lang="es-GT" sz="6700" b="1" u="sng" dirty="0">
              <a:latin typeface="Rockwell" panose="02060603020205020403" pitchFamily="18" charset="0"/>
            </a:endParaRPr>
          </a:p>
        </p:txBody>
      </p:sp>
      <p:pic>
        <p:nvPicPr>
          <p:cNvPr id="5122" name="Picture 2" descr="Splatoon Inklings go to Subway. - Drawception">
            <a:extLst>
              <a:ext uri="{FF2B5EF4-FFF2-40B4-BE49-F238E27FC236}">
                <a16:creationId xmlns:a16="http://schemas.microsoft.com/office/drawing/2014/main" id="{F50D4653-883C-40BF-B7CB-6C1B85354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220" y="962233"/>
            <a:ext cx="2863780" cy="29164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in on Christian Apologetic Memes and Spiritual Inspiration">
            <a:extLst>
              <a:ext uri="{FF2B5EF4-FFF2-40B4-BE49-F238E27FC236}">
                <a16:creationId xmlns:a16="http://schemas.microsoft.com/office/drawing/2014/main" id="{58FFAFBA-AF86-439A-A63B-979D9A86D2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232" y="3897653"/>
            <a:ext cx="2866768" cy="287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4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animEffect transition="in" filter="fade">
                                      <p:cBhvr>
                                        <p:cTn id="29" dur="500"/>
                                        <p:tgtEl>
                                          <p:spTgt spid="51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69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Rockwell" panose="02060603020205020403" pitchFamily="18" charset="0"/>
              </a:rPr>
              <a:t>Overthrow of Babylonian Worldview</a:t>
            </a:r>
            <a:endParaRPr lang="es-GT" sz="4000" b="1" dirty="0">
              <a:latin typeface="Rockwell" panose="02060603020205020403" pitchFamily="18" charset="0"/>
            </a:endParaRPr>
          </a:p>
        </p:txBody>
      </p:sp>
      <p:sp>
        <p:nvSpPr>
          <p:cNvPr id="6" name="AutoShape 4" descr="The Party's Over - Jane Hel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graphicFrame>
        <p:nvGraphicFramePr>
          <p:cNvPr id="9" name="Table 8"/>
          <p:cNvGraphicFramePr>
            <a:graphicFrameLocks noGrp="1"/>
          </p:cNvGraphicFramePr>
          <p:nvPr>
            <p:extLst>
              <p:ext uri="{D42A27DB-BD31-4B8C-83A1-F6EECF244321}">
                <p14:modId xmlns:p14="http://schemas.microsoft.com/office/powerpoint/2010/main" val="510602887"/>
              </p:ext>
            </p:extLst>
          </p:nvPr>
        </p:nvGraphicFramePr>
        <p:xfrm>
          <a:off x="0" y="669696"/>
          <a:ext cx="9144000" cy="6188303"/>
        </p:xfrm>
        <a:graphic>
          <a:graphicData uri="http://schemas.openxmlformats.org/drawingml/2006/table">
            <a:tbl>
              <a:tblPr firstRow="1" bandRow="1">
                <a:tableStyleId>{9D7B26C5-4107-4FEC-AEDC-1716B250A1EF}</a:tableStyleId>
              </a:tblPr>
              <a:tblGrid>
                <a:gridCol w="3166946">
                  <a:extLst>
                    <a:ext uri="{9D8B030D-6E8A-4147-A177-3AD203B41FA5}">
                      <a16:colId xmlns:a16="http://schemas.microsoft.com/office/drawing/2014/main" val="2366626533"/>
                    </a:ext>
                  </a:extLst>
                </a:gridCol>
                <a:gridCol w="3044283">
                  <a:extLst>
                    <a:ext uri="{9D8B030D-6E8A-4147-A177-3AD203B41FA5}">
                      <a16:colId xmlns:a16="http://schemas.microsoft.com/office/drawing/2014/main" val="1923264779"/>
                    </a:ext>
                  </a:extLst>
                </a:gridCol>
                <a:gridCol w="2932771">
                  <a:extLst>
                    <a:ext uri="{9D8B030D-6E8A-4147-A177-3AD203B41FA5}">
                      <a16:colId xmlns:a16="http://schemas.microsoft.com/office/drawing/2014/main" val="314012475"/>
                    </a:ext>
                  </a:extLst>
                </a:gridCol>
              </a:tblGrid>
              <a:tr h="604288">
                <a:tc>
                  <a:txBody>
                    <a:bodyPr/>
                    <a:lstStyle/>
                    <a:p>
                      <a:pPr algn="ctr"/>
                      <a:r>
                        <a:rPr lang="en-US" sz="1900" dirty="0"/>
                        <a:t>Isa 13-14:27 (Babylon/World)</a:t>
                      </a:r>
                      <a:endParaRPr lang="es-GT" sz="1900" dirty="0">
                        <a:latin typeface="Rockwell" panose="02060603020205020403" pitchFamily="18" charset="0"/>
                      </a:endParaRPr>
                    </a:p>
                  </a:txBody>
                  <a:tcPr/>
                </a:tc>
                <a:tc>
                  <a:txBody>
                    <a:bodyPr/>
                    <a:lstStyle/>
                    <a:p>
                      <a:pPr algn="ctr"/>
                      <a:r>
                        <a:rPr lang="en-US" sz="1900" dirty="0"/>
                        <a:t>Isa 21:1-10 (Babylon)</a:t>
                      </a:r>
                      <a:endParaRPr lang="es-GT" sz="1900" dirty="0">
                        <a:latin typeface="Rockwell" panose="02060603020205020403" pitchFamily="18" charset="0"/>
                      </a:endParaRPr>
                    </a:p>
                  </a:txBody>
                  <a:tcPr/>
                </a:tc>
                <a:tc>
                  <a:txBody>
                    <a:bodyPr/>
                    <a:lstStyle/>
                    <a:p>
                      <a:pPr algn="ctr"/>
                      <a:r>
                        <a:rPr lang="en-US" sz="1900" dirty="0"/>
                        <a:t>Isa 24:1-22 (World)</a:t>
                      </a:r>
                      <a:endParaRPr lang="es-GT" sz="1900" dirty="0">
                        <a:latin typeface="Rockwell" panose="02060603020205020403" pitchFamily="18" charset="0"/>
                      </a:endParaRPr>
                    </a:p>
                  </a:txBody>
                  <a:tcPr/>
                </a:tc>
                <a:extLst>
                  <a:ext uri="{0D108BD9-81ED-4DB2-BD59-A6C34878D82A}">
                    <a16:rowId xmlns:a16="http://schemas.microsoft.com/office/drawing/2014/main" val="192192666"/>
                  </a:ext>
                </a:extLst>
              </a:tr>
              <a:tr h="1100570">
                <a:tc>
                  <a:txBody>
                    <a:bodyPr/>
                    <a:lstStyle/>
                    <a:p>
                      <a:pPr algn="ctr"/>
                      <a:endParaRPr lang="en-US" sz="1410" dirty="0">
                        <a:latin typeface="Rockwell" panose="02060603020205020403" pitchFamily="18" charset="0"/>
                      </a:endParaRPr>
                    </a:p>
                    <a:p>
                      <a:pPr algn="ctr"/>
                      <a:endParaRPr lang="en-US" sz="1410" dirty="0">
                        <a:latin typeface="Rockwell" panose="02060603020205020403" pitchFamily="18" charset="0"/>
                      </a:endParaRPr>
                    </a:p>
                    <a:p>
                      <a:pPr algn="ctr"/>
                      <a:r>
                        <a:rPr lang="en-US" sz="1410" dirty="0">
                          <a:latin typeface="Rockwell" panose="02060603020205020403" pitchFamily="18" charset="0"/>
                        </a:rPr>
                        <a:t>National/Worldview Overthrow</a:t>
                      </a:r>
                      <a:endParaRPr lang="es-GT" sz="1410" dirty="0">
                        <a:latin typeface="Rockwell" panose="02060603020205020403" pitchFamily="18" charset="0"/>
                      </a:endParaRPr>
                    </a:p>
                  </a:txBody>
                  <a:tcPr/>
                </a:tc>
                <a:tc>
                  <a:txBody>
                    <a:bodyPr/>
                    <a:lstStyle/>
                    <a:p>
                      <a:pPr algn="ctr"/>
                      <a:endParaRPr lang="en-US" sz="1410" u="none" dirty="0">
                        <a:latin typeface="Rockwell" panose="02060603020205020403" pitchFamily="18" charset="0"/>
                      </a:endParaRPr>
                    </a:p>
                    <a:p>
                      <a:pPr algn="ctr"/>
                      <a:endParaRPr lang="en-US" sz="1410" u="none" dirty="0">
                        <a:latin typeface="Rockwell" panose="02060603020205020403" pitchFamily="18" charset="0"/>
                      </a:endParaRPr>
                    </a:p>
                    <a:p>
                      <a:pPr algn="ctr"/>
                      <a:r>
                        <a:rPr lang="en-US" sz="1410" u="none" dirty="0">
                          <a:latin typeface="Rockwell" panose="02060603020205020403" pitchFamily="18" charset="0"/>
                        </a:rPr>
                        <a:t>National Overthrow</a:t>
                      </a:r>
                      <a:endParaRPr lang="es-GT" sz="141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10" u="none" dirty="0">
                        <a:latin typeface="Rockwell" panose="02060603020205020403" pitchFamily="18" charset="0"/>
                      </a:endParaRPr>
                    </a:p>
                    <a:p>
                      <a:pPr marL="0" indent="0" algn="ctr">
                        <a:buFont typeface="Arial" panose="020B0604020202020204" pitchFamily="34" charset="0"/>
                        <a:buNone/>
                      </a:pPr>
                      <a:endParaRPr lang="en-US" sz="1410" u="none" dirty="0">
                        <a:latin typeface="Rockwell" panose="02060603020205020403" pitchFamily="18" charset="0"/>
                      </a:endParaRPr>
                    </a:p>
                  </a:txBody>
                  <a:tcPr/>
                </a:tc>
                <a:extLst>
                  <a:ext uri="{0D108BD9-81ED-4DB2-BD59-A6C34878D82A}">
                    <a16:rowId xmlns:a16="http://schemas.microsoft.com/office/drawing/2014/main" val="4054459050"/>
                  </a:ext>
                </a:extLst>
              </a:tr>
              <a:tr h="1100570">
                <a:tc>
                  <a:txBody>
                    <a:bodyPr/>
                    <a:lstStyle/>
                    <a:p>
                      <a:pPr algn="ctr"/>
                      <a:endParaRPr lang="en-US" sz="600" dirty="0">
                        <a:latin typeface="Rockwell" panose="02060603020205020403" pitchFamily="18" charset="0"/>
                      </a:endParaRPr>
                    </a:p>
                    <a:p>
                      <a:pPr algn="ctr"/>
                      <a:endParaRPr lang="en-US" sz="1410" dirty="0">
                        <a:latin typeface="Rockwell" panose="02060603020205020403" pitchFamily="18" charset="0"/>
                      </a:endParaRPr>
                    </a:p>
                    <a:p>
                      <a:pPr algn="ctr"/>
                      <a:r>
                        <a:rPr lang="en-US" sz="1410" dirty="0">
                          <a:latin typeface="Rockwell" panose="02060603020205020403" pitchFamily="18" charset="0"/>
                        </a:rPr>
                        <a:t>Object of judgment goes</a:t>
                      </a:r>
                      <a:r>
                        <a:rPr lang="en-US" sz="1410" baseline="0" dirty="0">
                          <a:latin typeface="Rockwell" panose="02060603020205020403" pitchFamily="18" charset="0"/>
                        </a:rPr>
                        <a:t> from Babylon to Earth (13:9,11,13)</a:t>
                      </a:r>
                      <a:endParaRPr lang="es-GT" sz="1410" dirty="0">
                        <a:latin typeface="Rockwell" panose="02060603020205020403" pitchFamily="18" charset="0"/>
                      </a:endParaRPr>
                    </a:p>
                  </a:txBody>
                  <a:tcPr/>
                </a:tc>
                <a:tc>
                  <a:txBody>
                    <a:bodyPr/>
                    <a:lstStyle/>
                    <a:p>
                      <a:pPr algn="ctr"/>
                      <a:endParaRPr lang="en-US" sz="1410" dirty="0">
                        <a:latin typeface="Rockwell" panose="02060603020205020403" pitchFamily="18" charset="0"/>
                      </a:endParaRPr>
                    </a:p>
                    <a:p>
                      <a:pPr algn="ctr"/>
                      <a:endParaRPr lang="en-US" sz="1410" dirty="0">
                        <a:latin typeface="Rockwell" panose="02060603020205020403" pitchFamily="18" charset="0"/>
                      </a:endParaRPr>
                    </a:p>
                    <a:p>
                      <a:pPr algn="ctr"/>
                      <a:r>
                        <a:rPr lang="en-US" sz="1410" dirty="0">
                          <a:latin typeface="Rockwell" panose="02060603020205020403" pitchFamily="18" charset="0"/>
                        </a:rPr>
                        <a:t>Babylon judged</a:t>
                      </a:r>
                      <a:r>
                        <a:rPr lang="en-US" sz="1410" baseline="0" dirty="0">
                          <a:latin typeface="Rockwell" panose="02060603020205020403" pitchFamily="18" charset="0"/>
                        </a:rPr>
                        <a:t> (21:9)</a:t>
                      </a:r>
                      <a:endParaRPr lang="es-GT" sz="141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10" dirty="0">
                        <a:latin typeface="Rockwell" panose="02060603020205020403" pitchFamily="18" charset="0"/>
                      </a:endParaRPr>
                    </a:p>
                    <a:p>
                      <a:pPr marL="0" indent="0" algn="ctr">
                        <a:buFont typeface="Arial" panose="020B0604020202020204" pitchFamily="34" charset="0"/>
                        <a:buNone/>
                      </a:pPr>
                      <a:endParaRPr lang="en-US" sz="1410" dirty="0">
                        <a:latin typeface="Rockwell" panose="02060603020205020403" pitchFamily="18" charset="0"/>
                      </a:endParaRPr>
                    </a:p>
                  </a:txBody>
                  <a:tcPr/>
                </a:tc>
                <a:extLst>
                  <a:ext uri="{0D108BD9-81ED-4DB2-BD59-A6C34878D82A}">
                    <a16:rowId xmlns:a16="http://schemas.microsoft.com/office/drawing/2014/main" val="3125353947"/>
                  </a:ext>
                </a:extLst>
              </a:tr>
              <a:tr h="1100570">
                <a:tc>
                  <a:txBody>
                    <a:bodyPr/>
                    <a:lstStyle/>
                    <a:p>
                      <a:pPr algn="ctr"/>
                      <a:endParaRPr lang="en-US" sz="1410" dirty="0">
                        <a:latin typeface="Rockwell" panose="02060603020205020403" pitchFamily="18" charset="0"/>
                      </a:endParaRPr>
                    </a:p>
                    <a:p>
                      <a:pPr algn="ctr"/>
                      <a:endParaRPr lang="en-US" sz="1410" dirty="0">
                        <a:latin typeface="Rockwell" panose="02060603020205020403" pitchFamily="18" charset="0"/>
                      </a:endParaRPr>
                    </a:p>
                    <a:p>
                      <a:pPr algn="ctr"/>
                      <a:r>
                        <a:rPr lang="en-US" sz="1410" dirty="0">
                          <a:latin typeface="Rockwell" panose="02060603020205020403" pitchFamily="18" charset="0"/>
                        </a:rPr>
                        <a:t>False boasting (14:13-14)</a:t>
                      </a:r>
                      <a:endParaRPr lang="es-GT" sz="1410" dirty="0">
                        <a:latin typeface="Rockwell" panose="02060603020205020403" pitchFamily="18" charset="0"/>
                      </a:endParaRPr>
                    </a:p>
                  </a:txBody>
                  <a:tcPr/>
                </a:tc>
                <a:tc>
                  <a:txBody>
                    <a:bodyPr/>
                    <a:lstStyle/>
                    <a:p>
                      <a:pPr algn="ctr"/>
                      <a:endParaRPr lang="en-US" sz="1410" u="none" dirty="0">
                        <a:latin typeface="Rockwell" panose="02060603020205020403" pitchFamily="18" charset="0"/>
                      </a:endParaRPr>
                    </a:p>
                    <a:p>
                      <a:pPr algn="ctr"/>
                      <a:endParaRPr lang="en-US" sz="1410" u="none" dirty="0">
                        <a:latin typeface="Rockwell" panose="02060603020205020403" pitchFamily="18" charset="0"/>
                      </a:endParaRPr>
                    </a:p>
                    <a:p>
                      <a:pPr algn="ctr"/>
                      <a:r>
                        <a:rPr lang="en-US" sz="1410" u="none" dirty="0">
                          <a:latin typeface="Rockwell" panose="02060603020205020403" pitchFamily="18" charset="0"/>
                        </a:rPr>
                        <a:t>Treacherous ones (21:2)</a:t>
                      </a:r>
                      <a:endParaRPr lang="es-GT" sz="1410" u="none" dirty="0">
                        <a:latin typeface="Rockwell" panose="02060603020205020403" pitchFamily="18" charset="0"/>
                      </a:endParaRPr>
                    </a:p>
                  </a:txBody>
                  <a:tcPr/>
                </a:tc>
                <a:tc>
                  <a:txBody>
                    <a:bodyPr/>
                    <a:lstStyle/>
                    <a:p>
                      <a:pPr marL="0" indent="0">
                        <a:buFont typeface="Arial" panose="020B0604020202020204" pitchFamily="34" charset="0"/>
                        <a:buNone/>
                      </a:pPr>
                      <a:endParaRPr lang="en-US" sz="1410" dirty="0">
                        <a:latin typeface="Rockwell" panose="02060603020205020403" pitchFamily="18" charset="0"/>
                      </a:endParaRPr>
                    </a:p>
                    <a:p>
                      <a:pPr marL="0" indent="0" algn="ctr">
                        <a:buFont typeface="Arial" panose="020B0604020202020204" pitchFamily="34" charset="0"/>
                        <a:buNone/>
                      </a:pPr>
                      <a:endParaRPr lang="en-US" sz="1410" dirty="0">
                        <a:latin typeface="Rockwell" panose="02060603020205020403" pitchFamily="18" charset="0"/>
                      </a:endParaRPr>
                    </a:p>
                  </a:txBody>
                  <a:tcPr/>
                </a:tc>
                <a:extLst>
                  <a:ext uri="{0D108BD9-81ED-4DB2-BD59-A6C34878D82A}">
                    <a16:rowId xmlns:a16="http://schemas.microsoft.com/office/drawing/2014/main" val="3034112666"/>
                  </a:ext>
                </a:extLst>
              </a:tr>
              <a:tr h="1181735">
                <a:tc>
                  <a:txBody>
                    <a:bodyPr/>
                    <a:lstStyle/>
                    <a:p>
                      <a:pPr marL="0" indent="0" algn="ctr">
                        <a:buFont typeface="Arial" panose="020B0604020202020204" pitchFamily="34" charset="0"/>
                        <a:buNone/>
                      </a:pPr>
                      <a:endParaRPr lang="en-US" sz="1410" dirty="0">
                        <a:latin typeface="Rockwell" panose="02060603020205020403" pitchFamily="18" charset="0"/>
                      </a:endParaRPr>
                    </a:p>
                    <a:p>
                      <a:pPr marL="0" indent="0" algn="ctr">
                        <a:buFont typeface="Arial" panose="020B0604020202020204" pitchFamily="34" charset="0"/>
                        <a:buNone/>
                      </a:pPr>
                      <a:endParaRPr lang="en-US" sz="1410" dirty="0">
                        <a:latin typeface="Rockwell" panose="02060603020205020403" pitchFamily="18" charset="0"/>
                      </a:endParaRPr>
                    </a:p>
                    <a:p>
                      <a:pPr marL="0" indent="0" algn="ctr">
                        <a:buFont typeface="Arial" panose="020B0604020202020204" pitchFamily="34" charset="0"/>
                        <a:buNone/>
                      </a:pPr>
                      <a:r>
                        <a:rPr lang="en-US" sz="1410" dirty="0">
                          <a:latin typeface="Rockwell" panose="02060603020205020403" pitchFamily="18" charset="0"/>
                        </a:rPr>
                        <a:t>For</a:t>
                      </a:r>
                      <a:r>
                        <a:rPr lang="en-US" sz="1410" baseline="0" dirty="0">
                          <a:latin typeface="Rockwell" panose="02060603020205020403" pitchFamily="18" charset="0"/>
                        </a:rPr>
                        <a:t> Israel’s sake (14:1-2)</a:t>
                      </a:r>
                      <a:endParaRPr lang="es-GT" sz="141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10" u="none" dirty="0">
                        <a:latin typeface="Rockwell" panose="02060603020205020403" pitchFamily="18" charset="0"/>
                      </a:endParaRPr>
                    </a:p>
                    <a:p>
                      <a:pPr marL="0" indent="0" algn="ctr">
                        <a:buFont typeface="Arial" panose="020B0604020202020204" pitchFamily="34" charset="0"/>
                        <a:buNone/>
                      </a:pPr>
                      <a:endParaRPr lang="en-US" sz="1410" u="none" dirty="0">
                        <a:latin typeface="Rockwell" panose="02060603020205020403" pitchFamily="18" charset="0"/>
                      </a:endParaRPr>
                    </a:p>
                    <a:p>
                      <a:pPr marL="0" indent="0" algn="ctr">
                        <a:buFont typeface="Arial" panose="020B0604020202020204" pitchFamily="34" charset="0"/>
                        <a:buNone/>
                      </a:pPr>
                      <a:r>
                        <a:rPr lang="en-US" sz="1410" u="none" dirty="0">
                          <a:latin typeface="Rockwell" panose="02060603020205020403" pitchFamily="18" charset="0"/>
                        </a:rPr>
                        <a:t>For Israel’s sake (21:10)</a:t>
                      </a:r>
                      <a:endParaRPr lang="es-GT" sz="141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10" dirty="0">
                        <a:latin typeface="Rockwell" panose="02060603020205020403" pitchFamily="18" charset="0"/>
                      </a:endParaRPr>
                    </a:p>
                    <a:p>
                      <a:pPr marL="0" indent="0" algn="ctr">
                        <a:buFont typeface="Arial" panose="020B0604020202020204" pitchFamily="34" charset="0"/>
                        <a:buNone/>
                      </a:pPr>
                      <a:endParaRPr lang="en-US" sz="1410" dirty="0">
                        <a:latin typeface="Rockwell" panose="02060603020205020403" pitchFamily="18" charset="0"/>
                      </a:endParaRPr>
                    </a:p>
                  </a:txBody>
                  <a:tcPr/>
                </a:tc>
                <a:extLst>
                  <a:ext uri="{0D108BD9-81ED-4DB2-BD59-A6C34878D82A}">
                    <a16:rowId xmlns:a16="http://schemas.microsoft.com/office/drawing/2014/main" val="315264592"/>
                  </a:ext>
                </a:extLst>
              </a:tr>
              <a:tr h="1100570">
                <a:tc>
                  <a:txBody>
                    <a:bodyPr/>
                    <a:lstStyle/>
                    <a:p>
                      <a:pPr marL="0" indent="0" algn="ctr">
                        <a:buFont typeface="Arial" panose="020B0604020202020204" pitchFamily="34" charset="0"/>
                        <a:buNone/>
                      </a:pPr>
                      <a:endParaRPr lang="en-US" sz="1410" dirty="0">
                        <a:latin typeface="Rockwell" panose="02060603020205020403" pitchFamily="18" charset="0"/>
                      </a:endParaRPr>
                    </a:p>
                    <a:p>
                      <a:pPr marL="0" indent="0" algn="ctr">
                        <a:buFont typeface="Arial" panose="020B0604020202020204" pitchFamily="34" charset="0"/>
                        <a:buNone/>
                      </a:pPr>
                      <a:endParaRPr lang="en-US" sz="1410" dirty="0">
                        <a:latin typeface="Rockwell" panose="02060603020205020403" pitchFamily="18" charset="0"/>
                      </a:endParaRPr>
                    </a:p>
                    <a:p>
                      <a:pPr marL="0" indent="0" algn="ctr">
                        <a:buFont typeface="Arial" panose="020B0604020202020204" pitchFamily="34" charset="0"/>
                        <a:buNone/>
                      </a:pPr>
                      <a:r>
                        <a:rPr lang="en-US" sz="1410" dirty="0">
                          <a:latin typeface="Rockwell" panose="02060603020205020403" pitchFamily="18" charset="0"/>
                        </a:rPr>
                        <a:t>Joy over destruction (14:7b)</a:t>
                      </a:r>
                      <a:endParaRPr lang="es-GT" sz="141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10" u="none" dirty="0">
                        <a:latin typeface="Rockwell" panose="02060603020205020403" pitchFamily="18" charset="0"/>
                      </a:endParaRPr>
                    </a:p>
                    <a:p>
                      <a:pPr marL="0" indent="0" algn="ctr">
                        <a:buFont typeface="Arial" panose="020B0604020202020204" pitchFamily="34" charset="0"/>
                        <a:buNone/>
                      </a:pPr>
                      <a:endParaRPr lang="en-US" sz="1410" u="none" dirty="0">
                        <a:latin typeface="Rockwell" panose="02060603020205020403" pitchFamily="18" charset="0"/>
                      </a:endParaRPr>
                    </a:p>
                    <a:p>
                      <a:pPr marL="0" indent="0" algn="ctr">
                        <a:buFont typeface="Arial" panose="020B0604020202020204" pitchFamily="34" charset="0"/>
                        <a:buNone/>
                      </a:pPr>
                      <a:r>
                        <a:rPr lang="en-US" sz="1410" u="none" dirty="0">
                          <a:latin typeface="Rockwell" panose="02060603020205020403" pitchFamily="18" charset="0"/>
                        </a:rPr>
                        <a:t>Lament</a:t>
                      </a:r>
                      <a:r>
                        <a:rPr lang="en-US" sz="1410" u="none" baseline="0" dirty="0">
                          <a:latin typeface="Rockwell" panose="02060603020205020403" pitchFamily="18" charset="0"/>
                        </a:rPr>
                        <a:t> over destruction (21:10)</a:t>
                      </a:r>
                      <a:endParaRPr lang="es-GT" sz="141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10" dirty="0">
                        <a:latin typeface="Rockwell" panose="02060603020205020403" pitchFamily="18" charset="0"/>
                      </a:endParaRPr>
                    </a:p>
                    <a:p>
                      <a:pPr marL="0" indent="0" algn="ctr">
                        <a:buFont typeface="Arial" panose="020B0604020202020204" pitchFamily="34" charset="0"/>
                        <a:buNone/>
                      </a:pPr>
                      <a:endParaRPr lang="en-US" sz="1410" dirty="0">
                        <a:latin typeface="Rockwell" panose="02060603020205020403" pitchFamily="18" charset="0"/>
                      </a:endParaRPr>
                    </a:p>
                  </a:txBody>
                  <a:tcPr/>
                </a:tc>
                <a:extLst>
                  <a:ext uri="{0D108BD9-81ED-4DB2-BD59-A6C34878D82A}">
                    <a16:rowId xmlns:a16="http://schemas.microsoft.com/office/drawing/2014/main" val="4218932105"/>
                  </a:ext>
                </a:extLst>
              </a:tr>
            </a:tbl>
          </a:graphicData>
        </a:graphic>
      </p:graphicFrame>
      <p:sp>
        <p:nvSpPr>
          <p:cNvPr id="7" name="TextBox 6">
            <a:extLst>
              <a:ext uri="{FF2B5EF4-FFF2-40B4-BE49-F238E27FC236}">
                <a16:creationId xmlns:a16="http://schemas.microsoft.com/office/drawing/2014/main" id="{C9D54544-2931-482D-AA25-3E5AEDCEA51F}"/>
              </a:ext>
            </a:extLst>
          </p:cNvPr>
          <p:cNvSpPr txBox="1"/>
          <p:nvPr/>
        </p:nvSpPr>
        <p:spPr>
          <a:xfrm>
            <a:off x="6250675" y="1699497"/>
            <a:ext cx="3012164" cy="320372"/>
          </a:xfrm>
          <a:prstGeom prst="rect">
            <a:avLst/>
          </a:prstGeom>
          <a:noFill/>
        </p:spPr>
        <p:txBody>
          <a:bodyPr wrap="square">
            <a:spAutoFit/>
          </a:bodyPr>
          <a:lstStyle/>
          <a:p>
            <a:pPr marL="0" indent="0" algn="ctr">
              <a:buFont typeface="Arial" panose="020B0604020202020204" pitchFamily="34" charset="0"/>
              <a:buNone/>
            </a:pPr>
            <a:r>
              <a:rPr lang="en-US" sz="1410" u="none" dirty="0">
                <a:latin typeface="Rockwell" panose="02060603020205020403" pitchFamily="18" charset="0"/>
              </a:rPr>
              <a:t>Earth</a:t>
            </a:r>
            <a:r>
              <a:rPr lang="en-US" sz="1410" u="none" baseline="0" dirty="0">
                <a:latin typeface="Rockwell" panose="02060603020205020403" pitchFamily="18" charset="0"/>
              </a:rPr>
              <a:t> Overthrow </a:t>
            </a:r>
            <a:r>
              <a:rPr lang="en-US" sz="1410" dirty="0">
                <a:latin typeface="Rockwell" panose="02060603020205020403" pitchFamily="18" charset="0"/>
              </a:rPr>
              <a:t>(24:1,3-4,19-20)</a:t>
            </a:r>
            <a:endParaRPr lang="es-GT" sz="1410" b="0" u="none" dirty="0">
              <a:latin typeface="Rockwell" panose="02060603020205020403" pitchFamily="18" charset="0"/>
            </a:endParaRPr>
          </a:p>
        </p:txBody>
      </p:sp>
      <p:sp>
        <p:nvSpPr>
          <p:cNvPr id="8" name="TextBox 7">
            <a:extLst>
              <a:ext uri="{FF2B5EF4-FFF2-40B4-BE49-F238E27FC236}">
                <a16:creationId xmlns:a16="http://schemas.microsoft.com/office/drawing/2014/main" id="{0AD68E66-3938-442C-9380-D762B2B23FD7}"/>
              </a:ext>
            </a:extLst>
          </p:cNvPr>
          <p:cNvSpPr txBox="1"/>
          <p:nvPr/>
        </p:nvSpPr>
        <p:spPr>
          <a:xfrm>
            <a:off x="6550925" y="2776898"/>
            <a:ext cx="2306471" cy="321144"/>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“City” judged (24:10,12)</a:t>
            </a:r>
            <a:endParaRPr lang="es-GT" sz="1410" dirty="0">
              <a:latin typeface="Rockwell" panose="02060603020205020403" pitchFamily="18" charset="0"/>
            </a:endParaRPr>
          </a:p>
        </p:txBody>
      </p:sp>
      <p:sp>
        <p:nvSpPr>
          <p:cNvPr id="10" name="TextBox 9">
            <a:extLst>
              <a:ext uri="{FF2B5EF4-FFF2-40B4-BE49-F238E27FC236}">
                <a16:creationId xmlns:a16="http://schemas.microsoft.com/office/drawing/2014/main" id="{21CCE7E8-30AB-4733-8701-E94D550D1E24}"/>
              </a:ext>
            </a:extLst>
          </p:cNvPr>
          <p:cNvSpPr txBox="1"/>
          <p:nvPr/>
        </p:nvSpPr>
        <p:spPr>
          <a:xfrm>
            <a:off x="6373504" y="3896014"/>
            <a:ext cx="2634018" cy="309315"/>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Treacherous</a:t>
            </a:r>
            <a:r>
              <a:rPr lang="en-US" sz="1410" baseline="0" dirty="0">
                <a:latin typeface="Rockwell" panose="02060603020205020403" pitchFamily="18" charset="0"/>
              </a:rPr>
              <a:t> ones (24:16cd)</a:t>
            </a:r>
            <a:endParaRPr lang="es-GT" sz="1410" dirty="0">
              <a:latin typeface="Rockwell" panose="02060603020205020403" pitchFamily="18" charset="0"/>
            </a:endParaRPr>
          </a:p>
        </p:txBody>
      </p:sp>
      <p:sp>
        <p:nvSpPr>
          <p:cNvPr id="12" name="TextBox 11">
            <a:extLst>
              <a:ext uri="{FF2B5EF4-FFF2-40B4-BE49-F238E27FC236}">
                <a16:creationId xmlns:a16="http://schemas.microsoft.com/office/drawing/2014/main" id="{956B6BD3-AA0E-4561-99BA-30288CE30296}"/>
              </a:ext>
            </a:extLst>
          </p:cNvPr>
          <p:cNvSpPr txBox="1"/>
          <p:nvPr/>
        </p:nvSpPr>
        <p:spPr>
          <a:xfrm>
            <a:off x="6387152" y="5001483"/>
            <a:ext cx="2634018" cy="321144"/>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For remnant’s sake (24:13-16)</a:t>
            </a:r>
            <a:endParaRPr lang="es-GT" sz="1410" dirty="0">
              <a:latin typeface="Rockwell" panose="02060603020205020403" pitchFamily="18" charset="0"/>
            </a:endParaRPr>
          </a:p>
        </p:txBody>
      </p:sp>
      <p:sp>
        <p:nvSpPr>
          <p:cNvPr id="14" name="TextBox 13">
            <a:extLst>
              <a:ext uri="{FF2B5EF4-FFF2-40B4-BE49-F238E27FC236}">
                <a16:creationId xmlns:a16="http://schemas.microsoft.com/office/drawing/2014/main" id="{E63B7844-7CD0-4DCE-8B89-C43ED99136EC}"/>
              </a:ext>
            </a:extLst>
          </p:cNvPr>
          <p:cNvSpPr txBox="1"/>
          <p:nvPr/>
        </p:nvSpPr>
        <p:spPr>
          <a:xfrm>
            <a:off x="6291619" y="6161544"/>
            <a:ext cx="2852382" cy="307496"/>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Joy over destruction (24:13-16)</a:t>
            </a:r>
            <a:endParaRPr lang="es-GT" sz="1410" dirty="0">
              <a:latin typeface="Rockwell" panose="02060603020205020403" pitchFamily="18" charset="0"/>
            </a:endParaRPr>
          </a:p>
        </p:txBody>
      </p:sp>
    </p:spTree>
    <p:extLst>
      <p:ext uri="{BB962C8B-B14F-4D97-AF65-F5344CB8AC3E}">
        <p14:creationId xmlns:p14="http://schemas.microsoft.com/office/powerpoint/2010/main" val="182495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EC336C5-6DE4-434B-A160-F8F4E02CB538}"/>
              </a:ext>
            </a:extLst>
          </p:cNvPr>
          <p:cNvGrpSpPr/>
          <p:nvPr/>
        </p:nvGrpSpPr>
        <p:grpSpPr>
          <a:xfrm>
            <a:off x="609600" y="4079631"/>
            <a:ext cx="4314092" cy="1982874"/>
            <a:chOff x="609600" y="4079631"/>
            <a:chExt cx="4314092" cy="1982874"/>
          </a:xfrm>
        </p:grpSpPr>
        <p:sp>
          <p:nvSpPr>
            <p:cNvPr id="12" name="Rectangle 11">
              <a:extLst>
                <a:ext uri="{FF2B5EF4-FFF2-40B4-BE49-F238E27FC236}">
                  <a16:creationId xmlns:a16="http://schemas.microsoft.com/office/drawing/2014/main" id="{FE83960F-E8F6-4A64-8E82-8A4197700A1E}"/>
                </a:ext>
              </a:extLst>
            </p:cNvPr>
            <p:cNvSpPr/>
            <p:nvPr/>
          </p:nvSpPr>
          <p:spPr>
            <a:xfrm>
              <a:off x="3084844" y="4079631"/>
              <a:ext cx="1477108" cy="3516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AEC174F-5593-4ACC-A4AF-A3F55B95418B}"/>
                </a:ext>
              </a:extLst>
            </p:cNvPr>
            <p:cNvSpPr/>
            <p:nvPr/>
          </p:nvSpPr>
          <p:spPr>
            <a:xfrm>
              <a:off x="624673" y="4402853"/>
              <a:ext cx="4198536" cy="3516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CEDC369-2D5B-4362-AFB7-80F9E5097CBB}"/>
                </a:ext>
              </a:extLst>
            </p:cNvPr>
            <p:cNvSpPr/>
            <p:nvPr/>
          </p:nvSpPr>
          <p:spPr>
            <a:xfrm>
              <a:off x="636396" y="4716027"/>
              <a:ext cx="3975797" cy="3516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17E4FAF-AE2E-4610-A5B0-5BA551FF97BA}"/>
                </a:ext>
              </a:extLst>
            </p:cNvPr>
            <p:cNvSpPr/>
            <p:nvPr/>
          </p:nvSpPr>
          <p:spPr>
            <a:xfrm>
              <a:off x="628022" y="5009103"/>
              <a:ext cx="4195187" cy="3868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F76922-9AF4-4113-96A0-CE46124A660C}"/>
                </a:ext>
              </a:extLst>
            </p:cNvPr>
            <p:cNvSpPr/>
            <p:nvPr/>
          </p:nvSpPr>
          <p:spPr>
            <a:xfrm>
              <a:off x="609600" y="5352422"/>
              <a:ext cx="4314092" cy="3868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0971D1-6119-469B-825C-CD276F6D0950}"/>
                </a:ext>
              </a:extLst>
            </p:cNvPr>
            <p:cNvSpPr/>
            <p:nvPr/>
          </p:nvSpPr>
          <p:spPr>
            <a:xfrm>
              <a:off x="611275" y="5675644"/>
              <a:ext cx="3669323" cy="3868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3A69F9-5FCE-4048-BC7A-8DEA4B806E48}"/>
              </a:ext>
            </a:extLst>
          </p:cNvPr>
          <p:cNvGrpSpPr/>
          <p:nvPr/>
        </p:nvGrpSpPr>
        <p:grpSpPr>
          <a:xfrm>
            <a:off x="619649" y="2753247"/>
            <a:ext cx="4595446" cy="1659654"/>
            <a:chOff x="619649" y="2753247"/>
            <a:chExt cx="4595446" cy="1659654"/>
          </a:xfrm>
        </p:grpSpPr>
        <p:sp>
          <p:nvSpPr>
            <p:cNvPr id="5" name="Rectangle 4">
              <a:extLst>
                <a:ext uri="{FF2B5EF4-FFF2-40B4-BE49-F238E27FC236}">
                  <a16:creationId xmlns:a16="http://schemas.microsoft.com/office/drawing/2014/main" id="{99C4449A-1D67-4A8C-AC06-FDEAD4748460}"/>
                </a:ext>
              </a:extLst>
            </p:cNvPr>
            <p:cNvSpPr/>
            <p:nvPr/>
          </p:nvSpPr>
          <p:spPr>
            <a:xfrm>
              <a:off x="1899138" y="2753247"/>
              <a:ext cx="3315957" cy="411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7F8097-6525-4DE1-A559-EFA729EDA512}"/>
                </a:ext>
              </a:extLst>
            </p:cNvPr>
            <p:cNvSpPr/>
            <p:nvPr/>
          </p:nvSpPr>
          <p:spPr>
            <a:xfrm>
              <a:off x="624672" y="3096567"/>
              <a:ext cx="4057860" cy="3416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82BED7-4A5C-46D1-A7AC-BE9EA862FBB3}"/>
                </a:ext>
              </a:extLst>
            </p:cNvPr>
            <p:cNvSpPr/>
            <p:nvPr/>
          </p:nvSpPr>
          <p:spPr>
            <a:xfrm>
              <a:off x="626346" y="3399692"/>
              <a:ext cx="4568651" cy="3583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822B68-EC22-4301-8E55-9B1C996130B5}"/>
                </a:ext>
              </a:extLst>
            </p:cNvPr>
            <p:cNvSpPr/>
            <p:nvPr/>
          </p:nvSpPr>
          <p:spPr>
            <a:xfrm>
              <a:off x="628021" y="3702817"/>
              <a:ext cx="4526783" cy="3868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3E87BE-A64D-44A4-92DC-24DC3BF20B2D}"/>
                </a:ext>
              </a:extLst>
            </p:cNvPr>
            <p:cNvSpPr/>
            <p:nvPr/>
          </p:nvSpPr>
          <p:spPr>
            <a:xfrm>
              <a:off x="619649" y="4026039"/>
              <a:ext cx="2414954" cy="3868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5DABA8C7-6DDE-484C-BB13-077F4C59DA15}"/>
              </a:ext>
            </a:extLst>
          </p:cNvPr>
          <p:cNvGrpSpPr/>
          <p:nvPr/>
        </p:nvGrpSpPr>
        <p:grpSpPr>
          <a:xfrm>
            <a:off x="614624" y="1446963"/>
            <a:ext cx="4560277" cy="1663002"/>
            <a:chOff x="614624" y="1446963"/>
            <a:chExt cx="4560277" cy="1663002"/>
          </a:xfrm>
        </p:grpSpPr>
        <p:sp>
          <p:nvSpPr>
            <p:cNvPr id="2" name="Rectangle 1">
              <a:extLst>
                <a:ext uri="{FF2B5EF4-FFF2-40B4-BE49-F238E27FC236}">
                  <a16:creationId xmlns:a16="http://schemas.microsoft.com/office/drawing/2014/main" id="{20F17CA8-D54A-4D85-80DD-05DB720CF1A7}"/>
                </a:ext>
              </a:extLst>
            </p:cNvPr>
            <p:cNvSpPr/>
            <p:nvPr/>
          </p:nvSpPr>
          <p:spPr>
            <a:xfrm>
              <a:off x="2813538" y="1446963"/>
              <a:ext cx="1436915" cy="331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A89142-7FC8-4DD6-AA52-D42CA1C2ACBC}"/>
                </a:ext>
              </a:extLst>
            </p:cNvPr>
            <p:cNvSpPr/>
            <p:nvPr/>
          </p:nvSpPr>
          <p:spPr>
            <a:xfrm>
              <a:off x="614624" y="1760136"/>
              <a:ext cx="4489939" cy="3500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75C01C-0326-4D1C-8522-6E84C90AC09F}"/>
                </a:ext>
              </a:extLst>
            </p:cNvPr>
            <p:cNvSpPr/>
            <p:nvPr/>
          </p:nvSpPr>
          <p:spPr>
            <a:xfrm>
              <a:off x="626347" y="2093406"/>
              <a:ext cx="4548554" cy="3500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962C89-41E9-4087-BB39-A9B5571B0546}"/>
                </a:ext>
              </a:extLst>
            </p:cNvPr>
            <p:cNvSpPr/>
            <p:nvPr/>
          </p:nvSpPr>
          <p:spPr>
            <a:xfrm>
              <a:off x="628022" y="2416628"/>
              <a:ext cx="4335864" cy="3500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DCBE44-9F3A-405C-9C21-1D6F6BF7B3ED}"/>
                </a:ext>
              </a:extLst>
            </p:cNvPr>
            <p:cNvSpPr/>
            <p:nvPr/>
          </p:nvSpPr>
          <p:spPr>
            <a:xfrm>
              <a:off x="629696" y="2723103"/>
              <a:ext cx="1239297" cy="3868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0" y="989557"/>
            <a:ext cx="5320048" cy="5783032"/>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Last judgment, reign of the king</a:t>
            </a:r>
          </a:p>
          <a:p>
            <a:pPr lvl="1" algn="l"/>
            <a:r>
              <a:rPr lang="en-US" sz="2400" b="1" dirty="0">
                <a:latin typeface="Rockwell" panose="02060603020205020403" pitchFamily="18" charset="0"/>
              </a:rPr>
              <a:t>Isa 24:21-23</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21</a:t>
            </a:r>
            <a:r>
              <a:rPr lang="en-US" sz="2400" b="0" dirty="0">
                <a:solidFill>
                  <a:srgbClr val="000000"/>
                </a:solidFill>
                <a:effectLst/>
                <a:latin typeface="Rockwell" panose="02060603020205020403" pitchFamily="18" charset="0"/>
              </a:rPr>
              <a:t>So it will happen in that day, </a:t>
            </a:r>
            <a:r>
              <a:rPr lang="en-US" sz="2400" dirty="0">
                <a:solidFill>
                  <a:srgbClr val="000000"/>
                </a:solidFill>
                <a:latin typeface="Rockwell" panose="02060603020205020403" pitchFamily="18" charset="0"/>
              </a:rPr>
              <a:t>t</a:t>
            </a:r>
            <a:r>
              <a:rPr lang="en-US" sz="2400" b="0" dirty="0">
                <a:solidFill>
                  <a:srgbClr val="000000"/>
                </a:solidFill>
                <a:effectLst/>
                <a:latin typeface="Rockwell" panose="02060603020205020403" pitchFamily="18" charset="0"/>
              </a:rPr>
              <a:t>hat the Lord will punish the host of heaven on high, </a:t>
            </a:r>
            <a:r>
              <a:rPr lang="en-US" sz="2400" dirty="0">
                <a:solidFill>
                  <a:srgbClr val="000000"/>
                </a:solidFill>
                <a:latin typeface="Rockwell" panose="02060603020205020403" pitchFamily="18" charset="0"/>
              </a:rPr>
              <a:t>a</a:t>
            </a:r>
            <a:r>
              <a:rPr lang="en-US" sz="2400" b="0" dirty="0">
                <a:solidFill>
                  <a:srgbClr val="000000"/>
                </a:solidFill>
                <a:effectLst/>
                <a:latin typeface="Rockwell" panose="02060603020205020403" pitchFamily="18" charset="0"/>
              </a:rPr>
              <a:t>nd the kings of the earth on earth. </a:t>
            </a:r>
            <a:r>
              <a:rPr lang="en-US" sz="2400" b="1" baseline="30000" dirty="0">
                <a:solidFill>
                  <a:srgbClr val="000000"/>
                </a:solidFill>
                <a:effectLst/>
                <a:latin typeface="Rockwell" panose="02060603020205020403" pitchFamily="18" charset="0"/>
              </a:rPr>
              <a:t>22</a:t>
            </a:r>
            <a:r>
              <a:rPr lang="en-US" sz="2400" b="0" dirty="0">
                <a:solidFill>
                  <a:srgbClr val="000000"/>
                </a:solidFill>
                <a:effectLst/>
                <a:latin typeface="Rockwell" panose="02060603020205020403" pitchFamily="18" charset="0"/>
              </a:rPr>
              <a:t>They will be gathered together like prisoners in the dungeon, and will be confined in prison; and after many days they will be punished. </a:t>
            </a:r>
            <a:r>
              <a:rPr lang="en-US" sz="2400" b="1" baseline="30000" dirty="0">
                <a:solidFill>
                  <a:srgbClr val="000000"/>
                </a:solidFill>
                <a:effectLst/>
                <a:latin typeface="Rockwell" panose="02060603020205020403" pitchFamily="18" charset="0"/>
              </a:rPr>
              <a:t>23</a:t>
            </a:r>
            <a:r>
              <a:rPr lang="en-US" sz="2400" b="0" dirty="0">
                <a:solidFill>
                  <a:srgbClr val="000000"/>
                </a:solidFill>
                <a:effectLst/>
                <a:latin typeface="Rockwell" panose="02060603020205020403" pitchFamily="18" charset="0"/>
              </a:rPr>
              <a:t>Then the moon will be abashed and the sun ashamed, for the Lord of hosts will reign on Mount Zion and in Jerusalem, and his glory will be before His elders.</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Zion’s King</a:t>
            </a:r>
            <a:endParaRPr lang="es-GT" sz="6700" b="1" u="sng" dirty="0">
              <a:latin typeface="Rockwell" panose="02060603020205020403" pitchFamily="18" charset="0"/>
            </a:endParaRPr>
          </a:p>
        </p:txBody>
      </p:sp>
      <p:pic>
        <p:nvPicPr>
          <p:cNvPr id="1026" name="Picture 2" descr="2 Nephi 24:21-22. (Isaiah 14:21-22). Prepare slaughter for his children for  the iniquities of their fathers, that they do … | Isaiah 14, The book of  mormon, Babylon">
            <a:extLst>
              <a:ext uri="{FF2B5EF4-FFF2-40B4-BE49-F238E27FC236}">
                <a16:creationId xmlns:a16="http://schemas.microsoft.com/office/drawing/2014/main" id="{997DE235-99BC-4238-8E8B-D3A85EBE9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094" y="990598"/>
            <a:ext cx="3708906" cy="29609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ull of Eyes » Isaiah 24:23">
            <a:extLst>
              <a:ext uri="{FF2B5EF4-FFF2-40B4-BE49-F238E27FC236}">
                <a16:creationId xmlns:a16="http://schemas.microsoft.com/office/drawing/2014/main" id="{DE56CB21-DE59-42F6-9C55-70CFEE586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159" y="3951513"/>
            <a:ext cx="3707842" cy="283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97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69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00" b="1" dirty="0">
                <a:latin typeface="Rockwell" panose="02060603020205020403" pitchFamily="18" charset="0"/>
              </a:rPr>
              <a:t>Looking Forward To Reign of Zion’s King</a:t>
            </a:r>
            <a:endParaRPr lang="es-GT" sz="3500" b="1" dirty="0">
              <a:latin typeface="Rockwell" panose="02060603020205020403" pitchFamily="18" charset="0"/>
            </a:endParaRPr>
          </a:p>
        </p:txBody>
      </p:sp>
      <p:sp>
        <p:nvSpPr>
          <p:cNvPr id="6" name="AutoShape 4" descr="The Party's Over - Jane Hel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graphicFrame>
        <p:nvGraphicFramePr>
          <p:cNvPr id="9" name="Table 8"/>
          <p:cNvGraphicFramePr>
            <a:graphicFrameLocks noGrp="1"/>
          </p:cNvGraphicFramePr>
          <p:nvPr>
            <p:extLst>
              <p:ext uri="{D42A27DB-BD31-4B8C-83A1-F6EECF244321}">
                <p14:modId xmlns:p14="http://schemas.microsoft.com/office/powerpoint/2010/main" val="3375551793"/>
              </p:ext>
            </p:extLst>
          </p:nvPr>
        </p:nvGraphicFramePr>
        <p:xfrm>
          <a:off x="0" y="669697"/>
          <a:ext cx="9144000" cy="6188302"/>
        </p:xfrm>
        <a:graphic>
          <a:graphicData uri="http://schemas.openxmlformats.org/drawingml/2006/table">
            <a:tbl>
              <a:tblPr firstRow="1" bandRow="1">
                <a:tableStyleId>{9D7B26C5-4107-4FEC-AEDC-1716B250A1EF}</a:tableStyleId>
              </a:tblPr>
              <a:tblGrid>
                <a:gridCol w="3048000">
                  <a:extLst>
                    <a:ext uri="{9D8B030D-6E8A-4147-A177-3AD203B41FA5}">
                      <a16:colId xmlns:a16="http://schemas.microsoft.com/office/drawing/2014/main" val="2366626533"/>
                    </a:ext>
                  </a:extLst>
                </a:gridCol>
                <a:gridCol w="2754284">
                  <a:extLst>
                    <a:ext uri="{9D8B030D-6E8A-4147-A177-3AD203B41FA5}">
                      <a16:colId xmlns:a16="http://schemas.microsoft.com/office/drawing/2014/main" val="1923264779"/>
                    </a:ext>
                  </a:extLst>
                </a:gridCol>
                <a:gridCol w="3341716">
                  <a:extLst>
                    <a:ext uri="{9D8B030D-6E8A-4147-A177-3AD203B41FA5}">
                      <a16:colId xmlns:a16="http://schemas.microsoft.com/office/drawing/2014/main" val="314012475"/>
                    </a:ext>
                  </a:extLst>
                </a:gridCol>
              </a:tblGrid>
              <a:tr h="771499">
                <a:tc>
                  <a:txBody>
                    <a:bodyPr/>
                    <a:lstStyle/>
                    <a:p>
                      <a:pPr algn="ctr"/>
                      <a:endParaRPr lang="en-US" sz="1200" dirty="0">
                        <a:latin typeface="Rockwell" panose="02060603020205020403" pitchFamily="18" charset="0"/>
                      </a:endParaRPr>
                    </a:p>
                    <a:p>
                      <a:pPr algn="ctr"/>
                      <a:r>
                        <a:rPr lang="en-US" sz="1800" dirty="0">
                          <a:latin typeface="Rockwell" panose="02060603020205020403" pitchFamily="18" charset="0"/>
                        </a:rPr>
                        <a:t>Isa 14:28-32 (Philistia)</a:t>
                      </a:r>
                      <a:endParaRPr lang="es-GT" sz="1800" dirty="0">
                        <a:latin typeface="Rockwell" panose="02060603020205020403" pitchFamily="18" charset="0"/>
                      </a:endParaRPr>
                    </a:p>
                  </a:txBody>
                  <a:tcPr/>
                </a:tc>
                <a:tc>
                  <a:txBody>
                    <a:bodyPr/>
                    <a:lstStyle/>
                    <a:p>
                      <a:pPr algn="ctr"/>
                      <a:endParaRPr lang="en-US" sz="1200" dirty="0">
                        <a:latin typeface="Rockwell" panose="02060603020205020403" pitchFamily="18" charset="0"/>
                      </a:endParaRPr>
                    </a:p>
                    <a:p>
                      <a:pPr algn="ctr"/>
                      <a:r>
                        <a:rPr lang="en-US" sz="1800" dirty="0">
                          <a:latin typeface="Rockwell" panose="02060603020205020403" pitchFamily="18" charset="0"/>
                        </a:rPr>
                        <a:t>Isa 21:11-12 (Edom)</a:t>
                      </a:r>
                      <a:endParaRPr lang="es-GT" sz="1800" dirty="0">
                        <a:latin typeface="Rockwell" panose="02060603020205020403" pitchFamily="18" charset="0"/>
                      </a:endParaRPr>
                    </a:p>
                  </a:txBody>
                  <a:tcPr/>
                </a:tc>
                <a:tc>
                  <a:txBody>
                    <a:bodyPr/>
                    <a:lstStyle/>
                    <a:p>
                      <a:pPr algn="ctr"/>
                      <a:endParaRPr lang="en-US" sz="1200" dirty="0">
                        <a:latin typeface="Rockwell" panose="02060603020205020403" pitchFamily="18" charset="0"/>
                      </a:endParaRPr>
                    </a:p>
                    <a:p>
                      <a:pPr algn="ctr"/>
                      <a:r>
                        <a:rPr lang="en-US" sz="1800" dirty="0">
                          <a:latin typeface="Rockwell" panose="02060603020205020403" pitchFamily="18" charset="0"/>
                        </a:rPr>
                        <a:t>Isa 24:21-23 (Judgment</a:t>
                      </a:r>
                      <a:r>
                        <a:rPr lang="en-US" sz="1800" baseline="0" dirty="0">
                          <a:latin typeface="Rockwell" panose="02060603020205020403" pitchFamily="18" charset="0"/>
                        </a:rPr>
                        <a:t> Day</a:t>
                      </a:r>
                      <a:r>
                        <a:rPr lang="en-US" sz="1800" dirty="0">
                          <a:latin typeface="Rockwell" panose="02060603020205020403" pitchFamily="18" charset="0"/>
                        </a:rPr>
                        <a:t>)</a:t>
                      </a:r>
                      <a:endParaRPr lang="es-GT" sz="1800" dirty="0">
                        <a:latin typeface="Rockwell" panose="02060603020205020403" pitchFamily="18" charset="0"/>
                      </a:endParaRPr>
                    </a:p>
                  </a:txBody>
                  <a:tcPr/>
                </a:tc>
                <a:extLst>
                  <a:ext uri="{0D108BD9-81ED-4DB2-BD59-A6C34878D82A}">
                    <a16:rowId xmlns:a16="http://schemas.microsoft.com/office/drawing/2014/main" val="192192666"/>
                  </a:ext>
                </a:extLst>
              </a:tr>
              <a:tr h="1805601">
                <a:tc>
                  <a:txBody>
                    <a:bodyPr/>
                    <a:lstStyle/>
                    <a:p>
                      <a:pPr algn="ctr"/>
                      <a:endParaRPr lang="en-US" sz="1800" dirty="0">
                        <a:latin typeface="Rockwell" panose="02060603020205020403" pitchFamily="18" charset="0"/>
                      </a:endParaRPr>
                    </a:p>
                    <a:p>
                      <a:pPr algn="ctr"/>
                      <a:endParaRPr lang="en-US" sz="1800" dirty="0">
                        <a:latin typeface="Rockwell" panose="02060603020205020403" pitchFamily="18" charset="0"/>
                      </a:endParaRPr>
                    </a:p>
                    <a:p>
                      <a:pPr algn="ctr"/>
                      <a:r>
                        <a:rPr lang="en-US" sz="1800" dirty="0">
                          <a:latin typeface="Rockwell" panose="02060603020205020403" pitchFamily="18" charset="0"/>
                        </a:rPr>
                        <a:t>Philistine glee: think they</a:t>
                      </a:r>
                      <a:r>
                        <a:rPr lang="en-US" sz="1800" baseline="0" dirty="0">
                          <a:latin typeface="Rockwell" panose="02060603020205020403" pitchFamily="18" charset="0"/>
                        </a:rPr>
                        <a:t> understand times (14:29)</a:t>
                      </a:r>
                      <a:endParaRPr lang="es-GT" sz="1800" dirty="0">
                        <a:latin typeface="Rockwell" panose="02060603020205020403" pitchFamily="18" charset="0"/>
                      </a:endParaRPr>
                    </a:p>
                  </a:txBody>
                  <a:tcPr/>
                </a:tc>
                <a:tc>
                  <a:txBody>
                    <a:bodyPr/>
                    <a:lstStyle/>
                    <a:p>
                      <a:pPr algn="ctr"/>
                      <a:endParaRPr lang="en-US" sz="1800" u="none" dirty="0">
                        <a:latin typeface="Rockwell" panose="02060603020205020403" pitchFamily="18" charset="0"/>
                      </a:endParaRPr>
                    </a:p>
                    <a:p>
                      <a:pPr algn="ctr"/>
                      <a:endParaRPr lang="en-US" sz="1800" u="none" dirty="0">
                        <a:latin typeface="Rockwell" panose="02060603020205020403" pitchFamily="18" charset="0"/>
                      </a:endParaRPr>
                    </a:p>
                    <a:p>
                      <a:pPr algn="ctr"/>
                      <a:r>
                        <a:rPr lang="en-US" sz="1800" u="none" dirty="0">
                          <a:latin typeface="Rockwell" panose="02060603020205020403" pitchFamily="18" charset="0"/>
                        </a:rPr>
                        <a:t>Edomite gloom: don’t understand</a:t>
                      </a:r>
                      <a:r>
                        <a:rPr lang="en-US" sz="1800" u="none" baseline="0" dirty="0">
                          <a:latin typeface="Rockwell" panose="02060603020205020403" pitchFamily="18" charset="0"/>
                        </a:rPr>
                        <a:t> times (21:11)</a:t>
                      </a:r>
                      <a:endParaRPr lang="es-GT" sz="180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800" u="none" dirty="0">
                        <a:latin typeface="Rockwell" panose="02060603020205020403" pitchFamily="18" charset="0"/>
                      </a:endParaRPr>
                    </a:p>
                    <a:p>
                      <a:pPr marL="0" indent="0" algn="ctr">
                        <a:buFont typeface="Arial" panose="020B0604020202020204" pitchFamily="34" charset="0"/>
                        <a:buNone/>
                      </a:pPr>
                      <a:endParaRPr lang="en-US" sz="1800" b="0" u="none" dirty="0">
                        <a:latin typeface="Rockwell" panose="02060603020205020403" pitchFamily="18" charset="0"/>
                      </a:endParaRPr>
                    </a:p>
                  </a:txBody>
                  <a:tcPr/>
                </a:tc>
                <a:extLst>
                  <a:ext uri="{0D108BD9-81ED-4DB2-BD59-A6C34878D82A}">
                    <a16:rowId xmlns:a16="http://schemas.microsoft.com/office/drawing/2014/main" val="4054459050"/>
                  </a:ext>
                </a:extLst>
              </a:tr>
              <a:tr h="1805601">
                <a:tc>
                  <a:txBody>
                    <a:bodyPr/>
                    <a:lstStyle/>
                    <a:p>
                      <a:pPr algn="ctr"/>
                      <a:endParaRPr lang="en-US" sz="1800" dirty="0">
                        <a:latin typeface="Rockwell" panose="02060603020205020403" pitchFamily="18" charset="0"/>
                      </a:endParaRPr>
                    </a:p>
                    <a:p>
                      <a:pPr algn="ctr"/>
                      <a:endParaRPr lang="en-US" sz="1800" dirty="0">
                        <a:latin typeface="Rockwell" panose="02060603020205020403" pitchFamily="18" charset="0"/>
                      </a:endParaRPr>
                    </a:p>
                    <a:p>
                      <a:pPr algn="ctr"/>
                      <a:r>
                        <a:rPr lang="en-US" sz="1800" dirty="0">
                          <a:latin typeface="Rockwell" panose="02060603020205020403" pitchFamily="18" charset="0"/>
                        </a:rPr>
                        <a:t>Offer of aid/refuge from</a:t>
                      </a:r>
                      <a:r>
                        <a:rPr lang="en-US" sz="1800" baseline="0" dirty="0">
                          <a:latin typeface="Rockwell" panose="02060603020205020403" pitchFamily="18" charset="0"/>
                        </a:rPr>
                        <a:t> Philistia (14:32)</a:t>
                      </a:r>
                      <a:endParaRPr lang="es-GT" sz="1800" dirty="0">
                        <a:latin typeface="Rockwell" panose="02060603020205020403" pitchFamily="18" charset="0"/>
                      </a:endParaRPr>
                    </a:p>
                  </a:txBody>
                  <a:tcPr/>
                </a:tc>
                <a:tc>
                  <a:txBody>
                    <a:bodyPr/>
                    <a:lstStyle/>
                    <a:p>
                      <a:pPr algn="ctr"/>
                      <a:endParaRPr lang="en-US" sz="1800" dirty="0">
                        <a:latin typeface="Rockwell" panose="02060603020205020403" pitchFamily="18" charset="0"/>
                      </a:endParaRPr>
                    </a:p>
                    <a:p>
                      <a:pPr algn="ctr"/>
                      <a:endParaRPr lang="en-US" sz="1800" dirty="0">
                        <a:latin typeface="Rockwell" panose="02060603020205020403" pitchFamily="18" charset="0"/>
                      </a:endParaRPr>
                    </a:p>
                    <a:p>
                      <a:pPr algn="ctr"/>
                      <a:r>
                        <a:rPr lang="en-US" sz="1800" dirty="0">
                          <a:latin typeface="Rockwell" panose="02060603020205020403" pitchFamily="18" charset="0"/>
                        </a:rPr>
                        <a:t>Impatient asking</a:t>
                      </a:r>
                      <a:r>
                        <a:rPr lang="en-US" sz="1800" baseline="0" dirty="0">
                          <a:latin typeface="Rockwell" panose="02060603020205020403" pitchFamily="18" charset="0"/>
                        </a:rPr>
                        <a:t> (21:11)</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800" dirty="0">
                        <a:latin typeface="Rockwell" panose="02060603020205020403" pitchFamily="18" charset="0"/>
                      </a:endParaRPr>
                    </a:p>
                    <a:p>
                      <a:pPr marL="0" indent="0" algn="ctr">
                        <a:buFont typeface="Arial" panose="020B0604020202020204" pitchFamily="34" charset="0"/>
                        <a:buNone/>
                      </a:pPr>
                      <a:endParaRPr lang="en-US" sz="1800" dirty="0">
                        <a:latin typeface="Rockwell" panose="02060603020205020403" pitchFamily="18" charset="0"/>
                      </a:endParaRPr>
                    </a:p>
                  </a:txBody>
                  <a:tcPr/>
                </a:tc>
                <a:extLst>
                  <a:ext uri="{0D108BD9-81ED-4DB2-BD59-A6C34878D82A}">
                    <a16:rowId xmlns:a16="http://schemas.microsoft.com/office/drawing/2014/main" val="3125353947"/>
                  </a:ext>
                </a:extLst>
              </a:tr>
              <a:tr h="1805601">
                <a:tc>
                  <a:txBody>
                    <a:bodyPr/>
                    <a:lstStyle/>
                    <a:p>
                      <a:pPr algn="ctr"/>
                      <a:endParaRPr lang="en-US" sz="1800" dirty="0">
                        <a:latin typeface="Rockwell" panose="02060603020205020403" pitchFamily="18" charset="0"/>
                      </a:endParaRPr>
                    </a:p>
                    <a:p>
                      <a:pPr algn="ctr"/>
                      <a:endParaRPr lang="en-US" sz="1800" dirty="0">
                        <a:latin typeface="Rockwell" panose="02060603020205020403" pitchFamily="18" charset="0"/>
                      </a:endParaRPr>
                    </a:p>
                    <a:p>
                      <a:pPr algn="ctr"/>
                      <a:r>
                        <a:rPr lang="en-US" sz="1800" dirty="0">
                          <a:latin typeface="Rockwell" panose="02060603020205020403" pitchFamily="18" charset="0"/>
                        </a:rPr>
                        <a:t>Coming</a:t>
                      </a:r>
                      <a:r>
                        <a:rPr lang="en-US" sz="1800" baseline="0" dirty="0">
                          <a:latin typeface="Rockwell" panose="02060603020205020403" pitchFamily="18" charset="0"/>
                        </a:rPr>
                        <a:t> supremacy of David (14:32)</a:t>
                      </a:r>
                      <a:endParaRPr lang="es-GT" sz="1800" dirty="0">
                        <a:latin typeface="Rockwell" panose="02060603020205020403" pitchFamily="18" charset="0"/>
                      </a:endParaRPr>
                    </a:p>
                  </a:txBody>
                  <a:tcPr/>
                </a:tc>
                <a:tc>
                  <a:txBody>
                    <a:bodyPr/>
                    <a:lstStyle/>
                    <a:p>
                      <a:pPr algn="ctr"/>
                      <a:endParaRPr lang="en-US" sz="1800" dirty="0">
                        <a:latin typeface="Rockwell" panose="02060603020205020403" pitchFamily="18" charset="0"/>
                      </a:endParaRPr>
                    </a:p>
                    <a:p>
                      <a:pPr algn="ctr"/>
                      <a:endParaRPr lang="en-US" sz="1800" dirty="0">
                        <a:latin typeface="Rockwell" panose="02060603020205020403" pitchFamily="18" charset="0"/>
                      </a:endParaRPr>
                    </a:p>
                    <a:p>
                      <a:pPr algn="ctr"/>
                      <a:r>
                        <a:rPr lang="en-US" sz="1800" dirty="0">
                          <a:latin typeface="Rockwell" panose="02060603020205020403" pitchFamily="18" charset="0"/>
                        </a:rPr>
                        <a:t>Uncertainty of coming light (21:12)</a:t>
                      </a:r>
                      <a:endParaRPr lang="es-GT" sz="1800" dirty="0">
                        <a:latin typeface="Rockwell" panose="02060603020205020403" pitchFamily="18" charset="0"/>
                      </a:endParaRPr>
                    </a:p>
                  </a:txBody>
                  <a:tcPr/>
                </a:tc>
                <a:tc>
                  <a:txBody>
                    <a:bodyPr/>
                    <a:lstStyle/>
                    <a:p>
                      <a:pPr marL="0" indent="0">
                        <a:buFont typeface="Arial" panose="020B0604020202020204" pitchFamily="34" charset="0"/>
                        <a:buNone/>
                      </a:pPr>
                      <a:endParaRPr lang="en-US" sz="1800" dirty="0">
                        <a:latin typeface="Rockwell" panose="02060603020205020403" pitchFamily="18" charset="0"/>
                      </a:endParaRPr>
                    </a:p>
                    <a:p>
                      <a:pPr marL="0" indent="0" algn="ctr">
                        <a:buFont typeface="Arial" panose="020B0604020202020204" pitchFamily="34" charset="0"/>
                        <a:buNone/>
                      </a:pPr>
                      <a:endParaRPr lang="en-US" sz="1800" dirty="0">
                        <a:latin typeface="Rockwell" panose="02060603020205020403" pitchFamily="18" charset="0"/>
                      </a:endParaRPr>
                    </a:p>
                  </a:txBody>
                  <a:tcPr/>
                </a:tc>
                <a:extLst>
                  <a:ext uri="{0D108BD9-81ED-4DB2-BD59-A6C34878D82A}">
                    <a16:rowId xmlns:a16="http://schemas.microsoft.com/office/drawing/2014/main" val="3965324184"/>
                  </a:ext>
                </a:extLst>
              </a:tr>
            </a:tbl>
          </a:graphicData>
        </a:graphic>
      </p:graphicFrame>
      <p:sp>
        <p:nvSpPr>
          <p:cNvPr id="7" name="TextBox 6">
            <a:extLst>
              <a:ext uri="{FF2B5EF4-FFF2-40B4-BE49-F238E27FC236}">
                <a16:creationId xmlns:a16="http://schemas.microsoft.com/office/drawing/2014/main" id="{E58557AB-4BCB-463D-9F3C-99C8BBF95980}"/>
              </a:ext>
            </a:extLst>
          </p:cNvPr>
          <p:cNvSpPr txBox="1"/>
          <p:nvPr/>
        </p:nvSpPr>
        <p:spPr>
          <a:xfrm>
            <a:off x="5992368" y="1997702"/>
            <a:ext cx="2859024" cy="646331"/>
          </a:xfrm>
          <a:prstGeom prst="rect">
            <a:avLst/>
          </a:prstGeom>
          <a:noFill/>
        </p:spPr>
        <p:txBody>
          <a:bodyPr wrap="square">
            <a:spAutoFit/>
          </a:bodyPr>
          <a:lstStyle/>
          <a:p>
            <a:pPr algn="ctr"/>
            <a:r>
              <a:rPr lang="en-US" sz="1800" b="0" u="none" dirty="0">
                <a:latin typeface="Rockwell" panose="02060603020205020403" pitchFamily="18" charset="0"/>
              </a:rPr>
              <a:t>God</a:t>
            </a:r>
            <a:r>
              <a:rPr lang="en-US" sz="1800" b="0" u="none" baseline="0" dirty="0">
                <a:latin typeface="Rockwell" panose="02060603020205020403" pitchFamily="18" charset="0"/>
              </a:rPr>
              <a:t> knows times; judges proud (24:21)</a:t>
            </a:r>
            <a:endParaRPr lang="en-US" dirty="0"/>
          </a:p>
        </p:txBody>
      </p:sp>
      <p:sp>
        <p:nvSpPr>
          <p:cNvPr id="8" name="TextBox 7">
            <a:extLst>
              <a:ext uri="{FF2B5EF4-FFF2-40B4-BE49-F238E27FC236}">
                <a16:creationId xmlns:a16="http://schemas.microsoft.com/office/drawing/2014/main" id="{1C7DD2AD-B1FB-471D-B9CE-804945C1A9AD}"/>
              </a:ext>
            </a:extLst>
          </p:cNvPr>
          <p:cNvSpPr txBox="1"/>
          <p:nvPr/>
        </p:nvSpPr>
        <p:spPr>
          <a:xfrm>
            <a:off x="5907024" y="3789926"/>
            <a:ext cx="3066288" cy="646331"/>
          </a:xfrm>
          <a:prstGeom prst="rect">
            <a:avLst/>
          </a:prstGeom>
          <a:noFill/>
        </p:spPr>
        <p:txBody>
          <a:bodyPr wrap="square">
            <a:spAutoFit/>
          </a:bodyPr>
          <a:lstStyle/>
          <a:p>
            <a:pPr marL="0" indent="0" algn="ctr">
              <a:buFont typeface="Arial" panose="020B0604020202020204" pitchFamily="34" charset="0"/>
              <a:buNone/>
            </a:pPr>
            <a:r>
              <a:rPr lang="en-US" sz="1800" dirty="0">
                <a:latin typeface="Rockwell" panose="02060603020205020403" pitchFamily="18" charset="0"/>
              </a:rPr>
              <a:t>Patience</a:t>
            </a:r>
            <a:r>
              <a:rPr lang="en-US" sz="1800" baseline="0" dirty="0">
                <a:latin typeface="Rockwell" panose="02060603020205020403" pitchFamily="18" charset="0"/>
              </a:rPr>
              <a:t> rewarded (in that day) (24:21-23)</a:t>
            </a:r>
            <a:endParaRPr lang="es-GT" sz="1800" dirty="0">
              <a:latin typeface="Rockwell" panose="02060603020205020403" pitchFamily="18" charset="0"/>
            </a:endParaRPr>
          </a:p>
        </p:txBody>
      </p:sp>
      <p:sp>
        <p:nvSpPr>
          <p:cNvPr id="10" name="TextBox 9">
            <a:extLst>
              <a:ext uri="{FF2B5EF4-FFF2-40B4-BE49-F238E27FC236}">
                <a16:creationId xmlns:a16="http://schemas.microsoft.com/office/drawing/2014/main" id="{8D647F91-2047-4A0A-AD34-4CFD19BEB8C8}"/>
              </a:ext>
            </a:extLst>
          </p:cNvPr>
          <p:cNvSpPr txBox="1"/>
          <p:nvPr/>
        </p:nvSpPr>
        <p:spPr>
          <a:xfrm>
            <a:off x="5772912" y="5606534"/>
            <a:ext cx="3371088" cy="646331"/>
          </a:xfrm>
          <a:prstGeom prst="rect">
            <a:avLst/>
          </a:prstGeom>
          <a:noFill/>
        </p:spPr>
        <p:txBody>
          <a:bodyPr wrap="square">
            <a:spAutoFit/>
          </a:bodyPr>
          <a:lstStyle/>
          <a:p>
            <a:pPr marL="0" indent="0" algn="ctr">
              <a:buFont typeface="Arial" panose="020B0604020202020204" pitchFamily="34" charset="0"/>
              <a:buNone/>
            </a:pPr>
            <a:r>
              <a:rPr lang="en-US" sz="1800" dirty="0">
                <a:latin typeface="Rockwell" panose="02060603020205020403" pitchFamily="18" charset="0"/>
              </a:rPr>
              <a:t>Day/night transcended by the</a:t>
            </a:r>
            <a:r>
              <a:rPr lang="en-US" sz="1800" baseline="0" dirty="0">
                <a:latin typeface="Rockwell" panose="02060603020205020403" pitchFamily="18" charset="0"/>
              </a:rPr>
              <a:t> Lord (24:23)</a:t>
            </a:r>
            <a:endParaRPr lang="es-GT" sz="1800" dirty="0">
              <a:latin typeface="Rockwell" panose="02060603020205020403" pitchFamily="18" charset="0"/>
            </a:endParaRPr>
          </a:p>
        </p:txBody>
      </p:sp>
    </p:spTree>
    <p:extLst>
      <p:ext uri="{BB962C8B-B14F-4D97-AF65-F5344CB8AC3E}">
        <p14:creationId xmlns:p14="http://schemas.microsoft.com/office/powerpoint/2010/main" val="66452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16156</TotalTime>
  <Words>6342</Words>
  <Application>Microsoft Office PowerPoint</Application>
  <PresentationFormat>On-screen Show (4:3)</PresentationFormat>
  <Paragraphs>270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255</cp:revision>
  <cp:lastPrinted>2021-10-03T01:14:39Z</cp:lastPrinted>
  <dcterms:created xsi:type="dcterms:W3CDTF">2021-07-22T19:35:23Z</dcterms:created>
  <dcterms:modified xsi:type="dcterms:W3CDTF">2021-10-03T01:17:26Z</dcterms:modified>
</cp:coreProperties>
</file>