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86" r:id="rId3"/>
    <p:sldId id="292" r:id="rId4"/>
    <p:sldId id="293" r:id="rId5"/>
    <p:sldId id="287" r:id="rId6"/>
    <p:sldId id="288" r:id="rId7"/>
    <p:sldId id="289" r:id="rId8"/>
    <p:sldId id="290" r:id="rId9"/>
    <p:sldId id="291" r:id="rId10"/>
    <p:sldId id="295" r:id="rId11"/>
    <p:sldId id="294" r:id="rId12"/>
    <p:sldId id="261" r:id="rId13"/>
    <p:sldId id="262" r:id="rId14"/>
    <p:sldId id="263" r:id="rId15"/>
    <p:sldId id="264" r:id="rId1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42" autoAdjust="0"/>
  </p:normalViewPr>
  <p:slideViewPr>
    <p:cSldViewPr snapToGrid="0">
      <p:cViewPr varScale="1">
        <p:scale>
          <a:sx n="71" d="100"/>
          <a:sy n="71" d="100"/>
        </p:scale>
        <p:origin x="528" y="96"/>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68535" y="0"/>
            <a:ext cx="894658" cy="67099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690215"/>
            <a:ext cx="9144000" cy="586852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575366"/>
            <a:ext cx="3962400" cy="282633"/>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This study will finish up chapters 13 – 23 on oracles to individual nations w/an oracle to Tyre. This oracle toward Tyre might seem rather strangely placed. There was history between Tyre and the Jews, but what would an oracle to Tyre have to do w/the present Assyrian distress that God’s people need to know? Well, if you’ll recall from 22:3, when the leaders in Jerusalem saw that the Assyrian invasion of Judah was inevitable, some would try to flee, though vs. 3 says they’d be caught. If you wanted to escape Assyria, where would you go? God has already predicted Assyrian take downs of Egypt in the south, Philistia in the west, Edom in the southeast, Moab and Arabia in the west, Israel in the north, Syria in the further north, and Babylon in the northeast. Where will you go? Well, during the present distress, if you wanted to get as far away from Assyria as possible, you were going to need get on a ship and sail away, and given Tyre’s maritime enterprise, that would be the place I’d go. But guess what? Assyria is going to take them down too. And so, this oracle seems well placed as God has dealt a blow to virtually every nation within Israel and Judah’s sphere of influence, which leaves only one person they can truly put their trust in for help – God, and God alone.</a:t>
            </a:r>
          </a:p>
          <a:p>
            <a:endParaRPr lang="en-US" sz="1200" dirty="0">
              <a:latin typeface="+mn-lt"/>
            </a:endParaRPr>
          </a:p>
          <a:p>
            <a:r>
              <a:rPr lang="en-US" sz="1200" dirty="0">
                <a:latin typeface="+mn-lt"/>
              </a:rPr>
              <a:t>The oracle to Tyre consists of 2 parts. Verses 1 – 14 talks about Tyre’s eventual fall, and then vs. 15 – 18 predicts their reviving as well as their ultimate allegiance to the Lord’s cause.</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As was mentioned when we started chapter 13, not only do the vertical columns of this outline contain themes, but also the horizontal. I first became aware of this from a commentary by </a:t>
            </a:r>
            <a:r>
              <a:rPr lang="en-US" sz="1200" dirty="0" err="1">
                <a:latin typeface="+mn-lt"/>
              </a:rPr>
              <a:t>Motyer</a:t>
            </a:r>
            <a:r>
              <a:rPr lang="en-US" sz="1200" dirty="0">
                <a:latin typeface="+mn-lt"/>
              </a:rPr>
              <a:t> in which he suggested there were themes but didn’t really elaborate on them very much. And I thought some of what he did elaborate on was a bit of a stretch. However, as I studied these oracles, I couldn’t deny that there were things that popped up time again across what I’m going to call the companion oracles. And I want to present what we can see from the first two vertical columns in order to give you some things to look out for as we begin chapters 24 – 27.</a:t>
            </a:r>
          </a:p>
        </p:txBody>
      </p:sp>
      <p:sp>
        <p:nvSpPr>
          <p:cNvPr id="4" name="Slide Number Placeholder 3"/>
          <p:cNvSpPr>
            <a:spLocks noGrp="1"/>
          </p:cNvSpPr>
          <p:nvPr>
            <p:ph type="sldNum" sz="quarter" idx="5"/>
          </p:nvPr>
        </p:nvSpPr>
        <p:spPr/>
        <p:txBody>
          <a:bodyPr/>
          <a:lstStyle/>
          <a:p>
            <a:fld id="{6743C8A8-137D-4C95-9A04-551E6F8D1796}" type="slidenum">
              <a:rPr lang="en-US" smtClean="0"/>
              <a:t>10</a:t>
            </a:fld>
            <a:endParaRPr lang="en-US"/>
          </a:p>
        </p:txBody>
      </p:sp>
    </p:spTree>
    <p:extLst>
      <p:ext uri="{BB962C8B-B14F-4D97-AF65-F5344CB8AC3E}">
        <p14:creationId xmlns:p14="http://schemas.microsoft.com/office/powerpoint/2010/main" val="324813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first companion oracles</a:t>
            </a:r>
            <a:r>
              <a:rPr lang="en-US" sz="1200" kern="1200" dirty="0">
                <a:solidFill>
                  <a:schemeClr val="tx1"/>
                </a:solidFill>
                <a:effectLst/>
                <a:latin typeface="+mn-lt"/>
                <a:ea typeface="+mn-ea"/>
                <a:cs typeface="+mn-cs"/>
              </a:rPr>
              <a:t> obviously have Babylon as the central figure. Chapters 13-14 deal w/a national overthrow of literal Babylon, in which the doom of its kings and armies are vividly and graphically detailed. However, we saw the language toggle back and forth from literal Babylon to a more global “Babylon”, suggesting an influential worldview that must be judged. And the tone from God’s people is excitement over their 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Chapter 21 focuses specifically on their national overthrow and if my theory is correct, this is dealing w/Babylon’s destruction in 703/702 BC by Assyria. And as we discussed, God’s people seemed to be rooting Babylon on against Assyria despite how utterly evil and corrupt Babylon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as you’re reading through and studying 24:1-22, we’re going to see this influential worldview revisited through the idea of a “city”, in what commentators often refer to as a “tale of two cities”. The idea is that no matter what benefits may come from “city life”, the negative influences of an ungodly worldview far outweigh the positive benefits, and what chapter 24 refers to as “the city of chaos” must ultimately go down if God’s people are to be saved. Due to its negative influence upon the earth, any nation or city on this earth whose worldview introduces ungodliness must fall and fall hard. And as you’re studying chapter 24, see if you can fill in the blanks.</a:t>
            </a:r>
            <a:endParaRPr lang="es-G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550D07D-6D7D-49E2-9762-CEB8B528E7F7}" type="slidenum">
              <a:rPr lang="es-GT" smtClean="0"/>
              <a:t>11</a:t>
            </a:fld>
            <a:endParaRPr lang="es-GT"/>
          </a:p>
        </p:txBody>
      </p:sp>
    </p:spTree>
    <p:extLst>
      <p:ext uri="{BB962C8B-B14F-4D97-AF65-F5344CB8AC3E}">
        <p14:creationId xmlns:p14="http://schemas.microsoft.com/office/powerpoint/2010/main" val="2353101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second companion oracles</a:t>
            </a:r>
            <a:r>
              <a:rPr lang="en-US" sz="1200" kern="1200" dirty="0">
                <a:solidFill>
                  <a:schemeClr val="tx1"/>
                </a:solidFill>
                <a:effectLst/>
                <a:latin typeface="+mn-lt"/>
                <a:ea typeface="+mn-ea"/>
                <a:cs typeface="+mn-cs"/>
              </a:rPr>
              <a:t> deal w/the future coming of the Davidic King. Isaiah reminds the Philistines of the inevitability and that they don’t understand the times as well as they think, and that ultimately where things are headed is a king reigning in Zion. But then in the oracle to Edom, the scene has become even darker and there is greater uncertainty for where things are headed, and so there is impatient inquiries by the Edomites.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study 24:21-23 in the next class, we’re going to get an actual glimpse into the reign of the king, but because it is in the future it will require patience. But when it occurs, the Lord’s reign in Zion will be the central point of the worldwide pilgrimage of God’s people and everything that was wrong will be made right.</a:t>
            </a:r>
            <a:endParaRPr lang="es-G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550D07D-6D7D-49E2-9762-CEB8B528E7F7}" type="slidenum">
              <a:rPr lang="es-GT" smtClean="0"/>
              <a:t>12</a:t>
            </a:fld>
            <a:endParaRPr lang="es-GT"/>
          </a:p>
        </p:txBody>
      </p:sp>
    </p:spTree>
    <p:extLst>
      <p:ext uri="{BB962C8B-B14F-4D97-AF65-F5344CB8AC3E}">
        <p14:creationId xmlns:p14="http://schemas.microsoft.com/office/powerpoint/2010/main" val="1563141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third companion oracles</a:t>
            </a:r>
            <a:r>
              <a:rPr lang="en-US" sz="1200" kern="1200" dirty="0">
                <a:solidFill>
                  <a:schemeClr val="tx1"/>
                </a:solidFill>
                <a:effectLst/>
                <a:latin typeface="+mn-lt"/>
                <a:ea typeface="+mn-ea"/>
                <a:cs typeface="+mn-cs"/>
              </a:rPr>
              <a:t> centers on Gentile nations on the run and needing help, in fact seeking it. Isa 15-16 speaks of Moab who is looking to Zion for help, but when it realizes this requires submitting to Zion’s King, pride prevents her from doing so. In the Arabian oracle, Arabia sought help through mutual aid within its borders, but it would ultimately prove insufficient and temporary because the world cannot solve its own problems. In each oracle, we’re told that few would be saved.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when we get to Isa 25, we’re going to see how in God’s city, He meets every single need that self-reliance and collective alliance could never provide, sadly excluding those who continue in “Moabite pride”. I’m suggesting the main theme in these companion oracles is the “pride of life” and its insufficiency to ultimately help us, and how the fulfillment of our trust will be found on the wonderful mountain of the house of the Lord.</a:t>
            </a:r>
            <a:endParaRPr lang="es-G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13</a:t>
            </a:fld>
            <a:endParaRPr lang="es-GT"/>
          </a:p>
        </p:txBody>
      </p:sp>
    </p:spTree>
    <p:extLst>
      <p:ext uri="{BB962C8B-B14F-4D97-AF65-F5344CB8AC3E}">
        <p14:creationId xmlns:p14="http://schemas.microsoft.com/office/powerpoint/2010/main" val="18583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fourth companion oracles</a:t>
            </a:r>
            <a:r>
              <a:rPr lang="en-US" sz="1200" kern="1200" dirty="0">
                <a:solidFill>
                  <a:schemeClr val="tx1"/>
                </a:solidFill>
                <a:effectLst/>
                <a:latin typeface="+mn-lt"/>
                <a:ea typeface="+mn-ea"/>
                <a:cs typeface="+mn-cs"/>
              </a:rPr>
              <a:t> concerns God’s own people looking for help from material sources other than Him. That they come fourth in each cycle may indicate how surrounded by the world, it too seeks worldly solutions, </a:t>
            </a:r>
            <a:r>
              <a:rPr lang="en-US" sz="1200" kern="1200" baseline="0" dirty="0">
                <a:solidFill>
                  <a:schemeClr val="tx1"/>
                </a:solidFill>
                <a:effectLst/>
                <a:latin typeface="+mn-lt"/>
                <a:ea typeface="+mn-ea"/>
                <a:cs typeface="+mn-cs"/>
              </a:rPr>
              <a:t>and therefore subject to following their path of faithlessness. However their position also makes them central to the Lord’s work. </a:t>
            </a:r>
            <a:r>
              <a:rPr lang="en-US" sz="1200" kern="1200" dirty="0">
                <a:solidFill>
                  <a:schemeClr val="tx1"/>
                </a:solidFill>
                <a:effectLst/>
                <a:latin typeface="+mn-lt"/>
                <a:ea typeface="+mn-ea"/>
                <a:cs typeface="+mn-cs"/>
              </a:rPr>
              <a:t>Isa 17 concerns Israel’s coalition w/Syria and how it abandoned trust in God for an alliance w/a Gentile city. Isa 22 concern’s Judah abandoning trust in God for the seemingly unassailable strength of its own city, its weapons, walls, and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Isa 26 speaks of what a true “strong city” is: it’s God, the Everlasting God, and Isaiah encourages God’s people to find refuge within His “walls”, not material walls. It suggests God’s true people finally come to terms with the futility of the things of this earth, ultimately concluding only God can save. So I would suggest that these companion oracles seem to surround the theme of the “lust of the eyes.”</a:t>
            </a:r>
          </a:p>
        </p:txBody>
      </p:sp>
      <p:sp>
        <p:nvSpPr>
          <p:cNvPr id="4" name="Slide Number Placeholder 3"/>
          <p:cNvSpPr>
            <a:spLocks noGrp="1"/>
          </p:cNvSpPr>
          <p:nvPr>
            <p:ph type="sldNum" sz="quarter" idx="10"/>
          </p:nvPr>
        </p:nvSpPr>
        <p:spPr/>
        <p:txBody>
          <a:bodyPr/>
          <a:lstStyle/>
          <a:p>
            <a:fld id="{9550D07D-6D7D-49E2-9762-CEB8B528E7F7}" type="slidenum">
              <a:rPr lang="es-GT" smtClean="0"/>
              <a:t>14</a:t>
            </a:fld>
            <a:endParaRPr lang="es-GT"/>
          </a:p>
        </p:txBody>
      </p:sp>
    </p:spTree>
    <p:extLst>
      <p:ext uri="{BB962C8B-B14F-4D97-AF65-F5344CB8AC3E}">
        <p14:creationId xmlns:p14="http://schemas.microsoft.com/office/powerpoint/2010/main" val="209409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fifth companion oracles</a:t>
            </a:r>
            <a:r>
              <a:rPr lang="en-US" sz="1200" kern="1200" dirty="0">
                <a:solidFill>
                  <a:schemeClr val="tx1"/>
                </a:solidFill>
                <a:effectLst/>
                <a:latin typeface="+mn-lt"/>
                <a:ea typeface="+mn-ea"/>
                <a:cs typeface="+mn-cs"/>
              </a:rPr>
              <a:t> concerns</a:t>
            </a:r>
            <a:r>
              <a:rPr lang="en-US" sz="1200" kern="1200" baseline="0" dirty="0">
                <a:solidFill>
                  <a:schemeClr val="tx1"/>
                </a:solidFill>
                <a:effectLst/>
                <a:latin typeface="+mn-lt"/>
                <a:ea typeface="+mn-ea"/>
                <a:cs typeface="+mn-cs"/>
              </a:rPr>
              <a:t> Egypt and Tyre’ s well known commercial enterprises. Egypt benefited materially in large part due to the Nile and its cataracts while Tyre benefited from its sea trade. This, however, led to large scale corruption, pride, materialism, and idolatry rather than recognizing God as the ultimate provider of their position. Each nation exerted negative influence throughout the world. Egypt was promising aid to those who rebelled against Assyria but did not follow through. Tyre’s international trade led to colonization throughout its travel routes, but in the end gave birth to nothing but wind. Each would be judged by God, in which there will be an ingathering of the faithful of Egypt and an ingathering of the wages of Tyre that would eventually go toward benefitting the Lord’s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But in chapter 27, Isaiah brings it all together by suggesting that the ultimate harvest will be seen in the Lord’s vineyard which will one day fill the earth, and that rather than people relying on “goods” they’ll rely on he fruit borne from God’s people. And so I believe the predominant theme revolves around the “lust of the flesh”.</a:t>
            </a:r>
            <a:endParaRPr lang="es-G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15</a:t>
            </a:fld>
            <a:endParaRPr lang="es-GT"/>
          </a:p>
        </p:txBody>
      </p:sp>
    </p:spTree>
    <p:extLst>
      <p:ext uri="{BB962C8B-B14F-4D97-AF65-F5344CB8AC3E}">
        <p14:creationId xmlns:p14="http://schemas.microsoft.com/office/powerpoint/2010/main" val="178941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Background: Tyre was the main city of Lebanon, and they were direct descendants of the Canaanites, as Gen 10:15 tells us Canaan had a son named Sidon who the other main city of Lebanon was named after. The Greeks later renamed the region “Phoenicia”, which means “purple people”, because they were known for their extraction of purple dye from shellfish. But Phoenicia was most famous for its maritime trade, which led to colonization, which in turn led to a worldwide influence, and the most prominent city of Phoenicia in Isaiah’s time was Tyre, and it was made up of two parts. There was the maritime capital on the mainland, which was a rocky fortress, and then there was also an island about a ½ mile from the coast. However, today the mainland and the island are connected. Why?</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Because in the 4</a:t>
            </a:r>
            <a:r>
              <a:rPr lang="en-US" sz="1200" baseline="30000" dirty="0">
                <a:effectLst/>
                <a:latin typeface="+mn-lt"/>
                <a:ea typeface="Calibri" panose="020F0502020204030204" pitchFamily="34" charset="0"/>
              </a:rPr>
              <a:t>th</a:t>
            </a:r>
            <a:r>
              <a:rPr lang="en-US" sz="1200" dirty="0">
                <a:effectLst/>
                <a:latin typeface="+mn-lt"/>
                <a:ea typeface="Calibri" panose="020F0502020204030204" pitchFamily="34" charset="0"/>
              </a:rPr>
              <a:t> century, Alexander the Great, seeking to do what no one else had ever done, besieged the island of Tyre. He did so by first taking out the mainland of Tyre  and then he used its rubble to build a causeway to the island, which from the beginning of the construction to its conquest only took 7 months. The picture in the upper right is what it looks like today. Israel and Phoenicia had both good connections and bad connections. The good connection was that David and Solomon had an alliance w/Tyre’s king Hiram, who supplied the material to build the temple. However, King </a:t>
            </a:r>
            <a:r>
              <a:rPr lang="en-US" sz="1200" dirty="0" err="1">
                <a:effectLst/>
                <a:latin typeface="+mn-lt"/>
                <a:ea typeface="Calibri" panose="020F0502020204030204" pitchFamily="34" charset="0"/>
              </a:rPr>
              <a:t>Omri</a:t>
            </a:r>
            <a:r>
              <a:rPr lang="en-US" sz="1200" dirty="0">
                <a:effectLst/>
                <a:latin typeface="+mn-lt"/>
                <a:ea typeface="Calibri" panose="020F0502020204030204" pitchFamily="34" charset="0"/>
              </a:rPr>
              <a:t> of Israel unfortunately made an alliance with the King of Sidon by allowing his son Ahab to marry his daughter Jezebel which had lasting negative affects on both Israel and Judah.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What was the relationship between Tyre and Assyria? There were many times that Tyre and Assyria were nominal allies, because Tyre’s policy was to generally pay tribute rather than go to war. The relief on the bottom right, which can be seen in the Louvre, depicts Phoenician ships transporting cedar logs off the coast of Lebanon for Sargon II. And in return, Sargon II offered Tyre troops for help in fending off pirates and to help Tyre regain control of Cyprus. But where things went downhill for Tyre was that while Assyria was dealing w/the rebellions of Egypt and Philistia, they outlawed Tyre from exporting and trading any goods w/those nations, and trade w/Egypt was a huge part Tyre’s economy. And so, when Sargon II died and was replaced by his son Sennacherib, Tyre was one of those several places that rebelled and stopped paying tribute. And so, Sennacherib besieged Tyre for 5 years, capturing the mainland of Tyre and forcing its king to flee to Cyprus, replacing him w/a local vassal. </a:t>
            </a:r>
          </a:p>
          <a:p>
            <a:endParaRPr lang="en-US" sz="1200" dirty="0">
              <a:effectLst/>
              <a:latin typeface="+mn-lt"/>
              <a:ea typeface="Calibri" panose="020F0502020204030204" pitchFamily="34" charset="0"/>
            </a:endParaRP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326940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What happened? – </a:t>
            </a:r>
            <a:r>
              <a:rPr lang="en-US" sz="1200" b="1" dirty="0">
                <a:effectLst/>
                <a:latin typeface="+mn-lt"/>
                <a:ea typeface="Calibri" panose="020F0502020204030204" pitchFamily="34" charset="0"/>
              </a:rPr>
              <a:t>Isa 23:1</a:t>
            </a:r>
            <a:r>
              <a:rPr lang="en-US" sz="1200" dirty="0">
                <a:effectLst/>
                <a:latin typeface="+mn-lt"/>
                <a:ea typeface="Calibri" panose="020F0502020204030204" pitchFamily="34" charset="0"/>
              </a:rPr>
              <a:t> – What we’re being called to picture are sailors from Tyre </a:t>
            </a:r>
            <a:r>
              <a:rPr lang="en-US" sz="1200" dirty="0">
                <a:effectLst/>
                <a:latin typeface="+mn-lt"/>
                <a:ea typeface="Calibri" panose="020F0502020204030204" pitchFamily="34" charset="0"/>
                <a:cs typeface="Times New Roman" panose="02020603050405020304" pitchFamily="18" charset="0"/>
              </a:rPr>
              <a:t>at port in Cyprus</a:t>
            </a:r>
            <a:r>
              <a:rPr lang="en-US" sz="1200" dirty="0">
                <a:effectLst/>
                <a:latin typeface="+mn-lt"/>
                <a:ea typeface="Calibri" panose="020F0502020204030204" pitchFamily="34" charset="0"/>
              </a:rPr>
              <a:t> </a:t>
            </a:r>
            <a:r>
              <a:rPr lang="en-US" sz="1200" dirty="0">
                <a:effectLst/>
                <a:latin typeface="+mn-lt"/>
                <a:ea typeface="Calibri" panose="020F0502020204030204" pitchFamily="34" charset="0"/>
                <a:cs typeface="Times New Roman" panose="02020603050405020304" pitchFamily="18" charset="0"/>
              </a:rPr>
              <a:t>hearing the news of the fall of mainland Tyre. And the ships from Tarshish (south Spain), who were the merchantmen responsible for carrying Tyre’s goods throughout the world, they hear about it too. One of the things unique about Isa 23 is its many use of imperatives, and we see the first one in verse 1 in how these sailors and merchants are to respond: wail.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23:2-3</a:t>
            </a:r>
            <a:r>
              <a:rPr lang="en-US" sz="1200" dirty="0">
                <a:effectLst/>
                <a:latin typeface="+mn-lt"/>
                <a:ea typeface="Calibri" panose="020F0502020204030204" pitchFamily="34" charset="0"/>
                <a:cs typeface="Times New Roman" panose="02020603050405020304" pitchFamily="18" charset="0"/>
              </a:rPr>
              <a:t> – The second imperative is to “be silent”. Why? Because Sidon’s merchants were sent out on the sea, and while they’re gone, they get word that there is no Tyre to return to. And while we saw from chapter 19 how much Egypt’s livelihood depended on the Nile, it also on trade w/Tyre. But now that is gone. So, the idea is that everyone who benefited from Tyre’s commercial success is going to be horrified over what happens to them.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Notice the end of vs. 3 – “she was the market of nations”. Tyre was so successful in trading that nations didn’t just buy Tyre’s merchandise; they were buying Tyre. Tyre herself became the trade, which is so typical when there is a monopoly on a product. Who is the premier social media app of our time? Facebook. And if you want to be on it, you have to play by their rules, don’t you? Such was the case w/Tyre. The nations that traded w/it were inevitably influenced by it. In fact, in Rev 18:11-24, though it identifies the nation symbolically as “Babylon”, there is very similar language to what we see in Isa 23, suggesting that this oracle represents a larger worldview – the evil that can come about due to commercial wealth and materialism. And there does come a point where we have to tell the “evil” in our culture “I’m no longer going to ‘buy’ what you’re trying to sell me.”</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415567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23:4</a:t>
            </a:r>
            <a:r>
              <a:rPr lang="en-US" sz="1200" dirty="0">
                <a:effectLst/>
                <a:latin typeface="+mn-lt"/>
                <a:ea typeface="Calibri" panose="020F0502020204030204" pitchFamily="34" charset="0"/>
              </a:rPr>
              <a:t> – What’s happening here is that the sea is being personified, speaking for Tyre who is the stronghold of the sea. The idea is that despite their historical, commercial success, she has ultimately provided nothing of a lasting nature. As Jesus said in Matt 6:19-21, wealth is what moth and rust destroys. It is “as if” she did everything she could do to satisfy and solidify a legacy and name for herself, but it was all for nothing.</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23:5</a:t>
            </a:r>
            <a:r>
              <a:rPr lang="en-US" sz="1200" dirty="0">
                <a:effectLst/>
                <a:latin typeface="+mn-lt"/>
                <a:ea typeface="Calibri" panose="020F0502020204030204" pitchFamily="34" charset="0"/>
              </a:rPr>
              <a:t> – Rumor travels fast. And since Egypt’s economy also depended on Tyre’s, this report meant an inevitable collapse of commerce and that whatever took Tyre down could take them down too. Sin has ripple effects.</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7263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23:6</a:t>
            </a:r>
            <a:r>
              <a:rPr lang="en-US" sz="1200" dirty="0">
                <a:effectLst/>
                <a:latin typeface="+mn-lt"/>
                <a:ea typeface="Calibri" panose="020F0502020204030204" pitchFamily="34" charset="0"/>
              </a:rPr>
              <a:t> – In other words, e</a:t>
            </a:r>
            <a:r>
              <a:rPr lang="en-US" sz="1200" dirty="0">
                <a:effectLst/>
                <a:latin typeface="+mn-lt"/>
                <a:ea typeface="Calibri" panose="020F0502020204030204" pitchFamily="34" charset="0"/>
                <a:cs typeface="Times New Roman" panose="02020603050405020304" pitchFamily="18" charset="0"/>
              </a:rPr>
              <a:t>vacuees and refugees who fled the destruction to Tarshish would wail over their former homeland.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23:7</a:t>
            </a:r>
            <a:r>
              <a:rPr lang="en-US" sz="1200" dirty="0">
                <a:effectLst/>
                <a:latin typeface="+mn-lt"/>
                <a:ea typeface="Calibri" panose="020F0502020204030204" pitchFamily="34" charset="0"/>
                <a:cs typeface="Times New Roman" panose="02020603050405020304" pitchFamily="18" charset="0"/>
              </a:rPr>
              <a:t> – How old was Tyre? We have evidence that it was inhabited from early in the 3</a:t>
            </a:r>
            <a:r>
              <a:rPr lang="en-US" sz="1200" baseline="30000" dirty="0">
                <a:effectLst/>
                <a:latin typeface="+mn-lt"/>
                <a:ea typeface="Calibri" panose="020F0502020204030204" pitchFamily="34" charset="0"/>
                <a:cs typeface="Times New Roman" panose="02020603050405020304" pitchFamily="18" charset="0"/>
              </a:rPr>
              <a:t>rd</a:t>
            </a:r>
            <a:r>
              <a:rPr lang="en-US" sz="1200" dirty="0">
                <a:effectLst/>
                <a:latin typeface="+mn-lt"/>
                <a:ea typeface="Calibri" panose="020F0502020204030204" pitchFamily="34" charset="0"/>
                <a:cs typeface="Times New Roman" panose="02020603050405020304" pitchFamily="18" charset="0"/>
              </a:rPr>
              <a:t> millennium BC. So, this is an ancient, long-established city whose pursuit of trade led to colonizing other places. “Tyre” was always being planted somewhere. </a:t>
            </a:r>
            <a:r>
              <a:rPr lang="en-US" sz="1200" dirty="0">
                <a:effectLst/>
                <a:latin typeface="+mn-lt"/>
                <a:ea typeface="Calibri" panose="020F0502020204030204" pitchFamily="34" charset="0"/>
              </a:rPr>
              <a:t>Where did they colonize? Too many to name, but none was more famous than Carthage in North Africa, who became so mighty that they eventually cut ties with Tyre and declared its independence. </a:t>
            </a:r>
            <a:r>
              <a:rPr lang="en-US" sz="1200" dirty="0">
                <a:effectLst/>
                <a:latin typeface="+mn-lt"/>
                <a:ea typeface="Calibri" panose="020F0502020204030204" pitchFamily="34" charset="0"/>
                <a:cs typeface="Times New Roman" panose="02020603050405020304" pitchFamily="18" charset="0"/>
              </a:rPr>
              <a:t>But Tyre’s antiquity gave it vitality and a sense of permanence so that when they are finally judged, the world just cannot believe it. But just because it’s always been this way does not mean it always will be. Nothing on this earth lasts and that is unsettling to many. </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318565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Beginning in vs. 8, the tone now changes from </a:t>
            </a:r>
            <a:r>
              <a:rPr lang="en-US" sz="1200" u="sng" dirty="0">
                <a:effectLst/>
                <a:latin typeface="+mn-lt"/>
                <a:ea typeface="Calibri" panose="020F0502020204030204" pitchFamily="34" charset="0"/>
              </a:rPr>
              <a:t>what</a:t>
            </a:r>
            <a:r>
              <a:rPr lang="en-US" sz="1200" dirty="0">
                <a:effectLst/>
                <a:latin typeface="+mn-lt"/>
                <a:ea typeface="Calibri" panose="020F0502020204030204" pitchFamily="34" charset="0"/>
              </a:rPr>
              <a:t> happened to </a:t>
            </a:r>
            <a:r>
              <a:rPr lang="en-US" sz="1200" u="sng" dirty="0">
                <a:effectLst/>
                <a:latin typeface="+mn-lt"/>
                <a:ea typeface="Calibri" panose="020F0502020204030204" pitchFamily="34" charset="0"/>
              </a:rPr>
              <a:t>why</a:t>
            </a:r>
            <a:r>
              <a:rPr lang="en-US" sz="1200" dirty="0">
                <a:effectLst/>
                <a:latin typeface="+mn-lt"/>
                <a:ea typeface="Calibri" panose="020F0502020204030204" pitchFamily="34" charset="0"/>
              </a:rPr>
              <a:t> it happened</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23:8</a:t>
            </a:r>
            <a:r>
              <a:rPr lang="en-US" sz="1200" dirty="0">
                <a:effectLst/>
                <a:latin typeface="+mn-lt"/>
                <a:ea typeface="Calibri" panose="020F0502020204030204" pitchFamily="34" charset="0"/>
              </a:rPr>
              <a:t> – That’s some resume. The most ancient of cities, who crowned kings through colonization, whose merchants were seen as princes and honored in all the earth. When Tyre founded colonies, they were ruled by kings that Tyre appointed, not through military conquest, but through economic and commercial conquest. This would place them in Tyre’s services, increasing her power and influence. Who is mighty enough to take away that kind of power?</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23:9</a:t>
            </a:r>
            <a:r>
              <a:rPr lang="en-US" sz="1200" dirty="0">
                <a:effectLst/>
                <a:latin typeface="+mn-lt"/>
                <a:ea typeface="Calibri" panose="020F0502020204030204" pitchFamily="34" charset="0"/>
              </a:rPr>
              <a:t> – All that power gave them feelings of pride and supremacy and self-glory. And so, the Lord planned this against them. This was His design, to demonstrate the foolishness of human pride. And if Tyre was going to join the other nations in streaming to the mountain of the house of the Lord to learn of His ways, they too, like all the other nations discussed so far, were going to have to be humbled.</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23:10</a:t>
            </a:r>
            <a:r>
              <a:rPr lang="en-US" sz="1200" dirty="0">
                <a:effectLst/>
                <a:latin typeface="+mn-lt"/>
                <a:ea typeface="Calibri" panose="020F0502020204030204" pitchFamily="34" charset="0"/>
              </a:rPr>
              <a:t> – Daughters of Tarshish likely represents all the colonies established by Tyre. They can now pass freely through their land w/o restraint.</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23:11</a:t>
            </a:r>
            <a:r>
              <a:rPr lang="en-US" sz="1200" dirty="0">
                <a:effectLst/>
                <a:latin typeface="+mn-lt"/>
                <a:ea typeface="Calibri" panose="020F0502020204030204" pitchFamily="34" charset="0"/>
              </a:rPr>
              <a:t> –The sea was the source of Tyre’s livelihood, their sure thing, but God will see to it that Tyre would no longer hold nations hostage to her commerce and crowns. God will stretch out his hand, an allusion to the Exodus against Egypt, and shake them as He shakes all nations. They are just another Canaanite nation that needs judging for the terrible influence it had on the world. </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23547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23:12a</a:t>
            </a:r>
            <a:r>
              <a:rPr lang="en-US" sz="1200" dirty="0">
                <a:effectLst/>
                <a:latin typeface="+mn-lt"/>
                <a:ea typeface="Calibri" panose="020F0502020204030204" pitchFamily="34" charset="0"/>
              </a:rPr>
              <a:t> – The idea from this statement is that Tyre had for a long time been “untouched”, but they would now fall and there would be no more exultation.</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23:12b</a:t>
            </a:r>
            <a:r>
              <a:rPr lang="en-US" sz="1200" dirty="0">
                <a:effectLst/>
                <a:latin typeface="+mn-lt"/>
                <a:ea typeface="Calibri" panose="020F0502020204030204" pitchFamily="34" charset="0"/>
              </a:rPr>
              <a:t> – Cyprus was a natural refuge of escape as it was just a short hop across the sea. But even there, they would find no rest. As mentioned earlier, Tyre and Sidon took a cue from Babylon and likewise rebelled against Assyria. But when Sennacherib reconquered Babylon, before heading to Jerusalem for the grand finale, he captured Phoenicia and its king, a man name </a:t>
            </a:r>
            <a:r>
              <a:rPr lang="en-US" sz="1200" dirty="0" err="1">
                <a:effectLst/>
                <a:latin typeface="+mn-lt"/>
                <a:ea typeface="Calibri" panose="020F0502020204030204" pitchFamily="34" charset="0"/>
              </a:rPr>
              <a:t>Luli</a:t>
            </a:r>
            <a:r>
              <a:rPr lang="en-US" sz="1200" dirty="0">
                <a:effectLst/>
                <a:latin typeface="+mn-lt"/>
                <a:ea typeface="Calibri" panose="020F0502020204030204" pitchFamily="34" charset="0"/>
              </a:rPr>
              <a:t>, actually had to flee to Cyprus to escape. The bottom right picture is a relief of </a:t>
            </a:r>
            <a:r>
              <a:rPr lang="en-US" sz="1200" dirty="0" err="1">
                <a:effectLst/>
                <a:latin typeface="+mn-lt"/>
                <a:ea typeface="Calibri" panose="020F0502020204030204" pitchFamily="34" charset="0"/>
              </a:rPr>
              <a:t>Luli</a:t>
            </a:r>
            <a:r>
              <a:rPr lang="en-US" sz="1200" dirty="0">
                <a:effectLst/>
                <a:latin typeface="+mn-lt"/>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23:13-14</a:t>
            </a:r>
            <a:r>
              <a:rPr lang="en-US" sz="1200" dirty="0">
                <a:effectLst/>
                <a:latin typeface="+mn-lt"/>
                <a:ea typeface="Calibri" panose="020F0502020204030204" pitchFamily="34" charset="0"/>
              </a:rPr>
              <a:t> – As if to say, “If Assyria can destroy Babylon, think hard about what it can do to you.” All this in view, Isaiah closes the section by calling on them once again to wail. The ships are so named because that was their strength and now had no more place to go to harbor. Their financial security is no more.</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278266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Verses 15 – 16 give us details into Tyre’s specific judgment.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23:15a</a:t>
            </a:r>
            <a:r>
              <a:rPr lang="en-US" sz="1200" dirty="0">
                <a:effectLst/>
                <a:latin typeface="+mn-lt"/>
                <a:ea typeface="Calibri" panose="020F0502020204030204" pitchFamily="34" charset="0"/>
              </a:rPr>
              <a:t> – </a:t>
            </a:r>
            <a:r>
              <a:rPr lang="en-US" baseline="0" dirty="0"/>
              <a:t>There would be 70 years of judgment like the days of a king. This is similar to language we saw in 16:14 and 21:16, the phrase “as a hired man”, to denote a specific time, and it matches well between the time of Sennacherib’s campaign in 701BC to Assyria’s decline in 630BC. Either way, this would be just enough time for Tyre not to be remembered in order that God can be remembered.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that point, Phoenicia’s trade would then be compared to an old harlot – </a:t>
            </a:r>
            <a:r>
              <a:rPr lang="en-US" b="1" baseline="0" dirty="0"/>
              <a:t>Isa 23:15b-16</a:t>
            </a:r>
            <a:r>
              <a:rPr lang="en-US" baseline="0" dirty="0"/>
              <a:t> – The idea is that when these 70 years are complete, Tyre would be compared to an old harlot going about the streets and taverns trying to drum up old clientele w/song. However, her ability to entice is hindered because she doesn’t have the goods like she once did. She has to play many songs. She has to go to them rather than them coming to her. And so this seems to suggest that God’s judgment worked for a time, but only for a time.</a:t>
            </a: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2401196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68738" y="0"/>
            <a:ext cx="893762" cy="6715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mn-lt"/>
              </a:rPr>
              <a:t>Because notice what happens when the 70 years is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Isa 23:17</a:t>
            </a:r>
            <a:r>
              <a:rPr lang="en-US" baseline="0" dirty="0">
                <a:latin typeface="+mn-lt"/>
              </a:rPr>
              <a:t> – So, when the 70 years is complete, God will revisit Tyre in order to lift the judgment, but she will go right back to her old harlotry ways w/the kingdoms of the world. The lesson learned did not last. So, then what good is she?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rPr>
              <a:t>Isa 23:18</a:t>
            </a:r>
            <a:r>
              <a:rPr lang="en-US" baseline="0" dirty="0">
                <a:latin typeface="+mn-lt"/>
              </a:rPr>
              <a:t> – The wages she gains won’t be hoarded up as they had done in the past. It would be used to benefit the Lord’s people. The idea is that just as Tyre helped build Solomon’s temple but never committed itself to Solomon’s God, Tyre’s commerce would benefit God’s people in some way even if her character was not reformed. It’s as if Tyre will only be redeemed simply so it’s resources can be used by the Lord for His purposes. “That sounds like God is going to use people’s evil to accomplish His purposes.” Has He ever done that? – </a:t>
            </a:r>
            <a:r>
              <a:rPr lang="en-US" b="1" baseline="0">
                <a:latin typeface="+mn-lt"/>
              </a:rPr>
              <a:t>Gen 50:20</a:t>
            </a:r>
            <a:r>
              <a:rPr lang="en-US" baseline="0">
                <a:latin typeface="+mn-lt"/>
              </a:rPr>
              <a:t> </a:t>
            </a:r>
            <a:r>
              <a:rPr lang="en-US" baseline="0" dirty="0">
                <a:latin typeface="+mn-lt"/>
              </a:rPr>
              <a:t>– The main point is this: Judah needs to stay true to her Husband rather than playing the harlot w/Tyre, because what Tyre possesses will ultimately be enjoyed by God’s people, consecrated to His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solidFill>
                  <a:srgbClr val="000000"/>
                </a:solidFill>
                <a:effectLst/>
                <a:latin typeface="+mn-lt"/>
              </a:rPr>
              <a:t>When was this fulfilled? There was a short term and a longer-term fulfillment. In the short term, who funded the rebuilding of the temple after the return from Captivity? – </a:t>
            </a:r>
            <a:r>
              <a:rPr lang="en-US" b="1" i="0" baseline="0" dirty="0">
                <a:solidFill>
                  <a:srgbClr val="000000"/>
                </a:solidFill>
                <a:effectLst/>
                <a:latin typeface="+mn-lt"/>
              </a:rPr>
              <a:t>Ezra 3:7</a:t>
            </a:r>
            <a:r>
              <a:rPr lang="en-US" b="0" i="0" baseline="0" dirty="0">
                <a:solidFill>
                  <a:srgbClr val="000000"/>
                </a:solidFill>
                <a:effectLst/>
                <a:latin typeface="+mn-lt"/>
              </a:rPr>
              <a:t>. In the longer-term, we know there were Christians in Phoenicia, but it was a primary port used by Paul and others to take the gospel to the nations. </a:t>
            </a:r>
            <a:endParaRPr lang="en-US" baseline="0" dirty="0">
              <a:latin typeface="+mn-lt"/>
            </a:endParaRP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427343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9/29/2021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1EB0440-75DC-429F-B298-1F16B87C8803}"/>
              </a:ext>
            </a:extLst>
          </p:cNvPr>
          <p:cNvPicPr>
            <a:picLocks noChangeAspect="1"/>
          </p:cNvPicPr>
          <p:nvPr/>
        </p:nvPicPr>
        <p:blipFill>
          <a:blip r:embed="rId3"/>
          <a:stretch>
            <a:fillRect/>
          </a:stretch>
        </p:blipFill>
        <p:spPr>
          <a:xfrm>
            <a:off x="0" y="0"/>
            <a:ext cx="9143999"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1EB0440-75DC-429F-B298-1F16B87C8803}"/>
              </a:ext>
            </a:extLst>
          </p:cNvPr>
          <p:cNvPicPr>
            <a:picLocks noChangeAspect="1"/>
          </p:cNvPicPr>
          <p:nvPr/>
        </p:nvPicPr>
        <p:blipFill>
          <a:blip r:embed="rId3"/>
          <a:stretch>
            <a:fillRect/>
          </a:stretch>
        </p:blipFill>
        <p:spPr>
          <a:xfrm>
            <a:off x="0" y="0"/>
            <a:ext cx="9143999" cy="6858000"/>
          </a:xfrm>
          <a:prstGeom prst="rect">
            <a:avLst/>
          </a:prstGeom>
        </p:spPr>
      </p:pic>
    </p:spTree>
    <p:extLst>
      <p:ext uri="{BB962C8B-B14F-4D97-AF65-F5344CB8AC3E}">
        <p14:creationId xmlns:p14="http://schemas.microsoft.com/office/powerpoint/2010/main" val="143471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69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Rockwell" panose="02060603020205020403" pitchFamily="18" charset="0"/>
              </a:rPr>
              <a:t>Overthrow of Babylonian Worldview</a:t>
            </a:r>
            <a:endParaRPr lang="es-GT" sz="4000" b="1" dirty="0">
              <a:latin typeface="Rockwell" panose="02060603020205020403" pitchFamily="18" charset="0"/>
            </a:endParaRPr>
          </a:p>
        </p:txBody>
      </p:sp>
      <p:sp>
        <p:nvSpPr>
          <p:cNvPr id="6" name="AutoShape 4" descr="The Party's Over - Jane H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graphicFrame>
        <p:nvGraphicFramePr>
          <p:cNvPr id="9" name="Table 8"/>
          <p:cNvGraphicFramePr>
            <a:graphicFrameLocks noGrp="1"/>
          </p:cNvGraphicFramePr>
          <p:nvPr>
            <p:extLst>
              <p:ext uri="{D42A27DB-BD31-4B8C-83A1-F6EECF244321}">
                <p14:modId xmlns:p14="http://schemas.microsoft.com/office/powerpoint/2010/main" val="3628640238"/>
              </p:ext>
            </p:extLst>
          </p:nvPr>
        </p:nvGraphicFramePr>
        <p:xfrm>
          <a:off x="0" y="669696"/>
          <a:ext cx="9144000" cy="6188303"/>
        </p:xfrm>
        <a:graphic>
          <a:graphicData uri="http://schemas.openxmlformats.org/drawingml/2006/table">
            <a:tbl>
              <a:tblPr firstRow="1" bandRow="1">
                <a:tableStyleId>{9D7B26C5-4107-4FEC-AEDC-1716B250A1EF}</a:tableStyleId>
              </a:tblPr>
              <a:tblGrid>
                <a:gridCol w="3166946">
                  <a:extLst>
                    <a:ext uri="{9D8B030D-6E8A-4147-A177-3AD203B41FA5}">
                      <a16:colId xmlns:a16="http://schemas.microsoft.com/office/drawing/2014/main" val="2366626533"/>
                    </a:ext>
                  </a:extLst>
                </a:gridCol>
                <a:gridCol w="3044283">
                  <a:extLst>
                    <a:ext uri="{9D8B030D-6E8A-4147-A177-3AD203B41FA5}">
                      <a16:colId xmlns:a16="http://schemas.microsoft.com/office/drawing/2014/main" val="1923264779"/>
                    </a:ext>
                  </a:extLst>
                </a:gridCol>
                <a:gridCol w="2932771">
                  <a:extLst>
                    <a:ext uri="{9D8B030D-6E8A-4147-A177-3AD203B41FA5}">
                      <a16:colId xmlns:a16="http://schemas.microsoft.com/office/drawing/2014/main" val="314012475"/>
                    </a:ext>
                  </a:extLst>
                </a:gridCol>
              </a:tblGrid>
              <a:tr h="604288">
                <a:tc>
                  <a:txBody>
                    <a:bodyPr/>
                    <a:lstStyle/>
                    <a:p>
                      <a:pPr algn="ctr"/>
                      <a:endParaRPr lang="en-US" sz="600" dirty="0">
                        <a:latin typeface="+mn-lt"/>
                      </a:endParaRPr>
                    </a:p>
                    <a:p>
                      <a:pPr algn="ctr"/>
                      <a:r>
                        <a:rPr lang="en-US" sz="1900" u="sng" dirty="0">
                          <a:latin typeface="+mn-lt"/>
                        </a:rPr>
                        <a:t>Isa 13-14:27 (Babylon/World)</a:t>
                      </a:r>
                      <a:endParaRPr lang="es-GT" sz="1900" u="sng" dirty="0">
                        <a:latin typeface="+mn-lt"/>
                      </a:endParaRPr>
                    </a:p>
                  </a:txBody>
                  <a:tcPr/>
                </a:tc>
                <a:tc>
                  <a:txBody>
                    <a:bodyPr/>
                    <a:lstStyle/>
                    <a:p>
                      <a:pPr algn="ctr"/>
                      <a:endParaRPr lang="en-US" sz="600" dirty="0"/>
                    </a:p>
                    <a:p>
                      <a:pPr algn="ctr"/>
                      <a:r>
                        <a:rPr lang="en-US" sz="1900" u="sng" dirty="0"/>
                        <a:t>Isa 21:1-10 (Babylon)</a:t>
                      </a:r>
                      <a:endParaRPr lang="es-GT" sz="1900" u="sng" dirty="0">
                        <a:latin typeface="Rockwell" panose="02060603020205020403" pitchFamily="18" charset="0"/>
                      </a:endParaRPr>
                    </a:p>
                  </a:txBody>
                  <a:tcPr/>
                </a:tc>
                <a:tc>
                  <a:txBody>
                    <a:bodyPr/>
                    <a:lstStyle/>
                    <a:p>
                      <a:pPr algn="ctr"/>
                      <a:endParaRPr lang="en-US" sz="600" dirty="0"/>
                    </a:p>
                    <a:p>
                      <a:pPr algn="ctr"/>
                      <a:r>
                        <a:rPr lang="en-US" sz="1900" u="sng" dirty="0"/>
                        <a:t>Isa 24:1-22 (World)</a:t>
                      </a:r>
                      <a:endParaRPr lang="es-GT" sz="1900" u="sng" dirty="0">
                        <a:latin typeface="Rockwell" panose="02060603020205020403" pitchFamily="18" charset="0"/>
                      </a:endParaRPr>
                    </a:p>
                  </a:txBody>
                  <a:tcPr/>
                </a:tc>
                <a:extLst>
                  <a:ext uri="{0D108BD9-81ED-4DB2-BD59-A6C34878D82A}">
                    <a16:rowId xmlns:a16="http://schemas.microsoft.com/office/drawing/2014/main" val="192192666"/>
                  </a:ext>
                </a:extLst>
              </a:tr>
              <a:tr h="1100570">
                <a:tc>
                  <a:txBody>
                    <a:bodyPr/>
                    <a:lstStyle/>
                    <a:p>
                      <a:pPr algn="ctr"/>
                      <a:endParaRPr lang="en-US" sz="1500" dirty="0">
                        <a:latin typeface="Rockwell" panose="02060603020205020403" pitchFamily="18" charset="0"/>
                      </a:endParaRPr>
                    </a:p>
                    <a:p>
                      <a:pPr algn="ctr"/>
                      <a:r>
                        <a:rPr lang="en-US" sz="1800" dirty="0">
                          <a:latin typeface="Rockwell" panose="02060603020205020403" pitchFamily="18" charset="0"/>
                        </a:rPr>
                        <a:t>National/Worldview Overthrow</a:t>
                      </a:r>
                      <a:endParaRPr lang="es-GT" sz="1800" dirty="0">
                        <a:latin typeface="Rockwell" panose="02060603020205020403" pitchFamily="18" charset="0"/>
                      </a:endParaRPr>
                    </a:p>
                  </a:txBody>
                  <a:tcPr/>
                </a:tc>
                <a:tc>
                  <a:txBody>
                    <a:bodyPr/>
                    <a:lstStyle/>
                    <a:p>
                      <a:pPr algn="ctr"/>
                      <a:endParaRPr lang="en-US" sz="2400" u="none" dirty="0">
                        <a:latin typeface="Rockwell" panose="02060603020205020403" pitchFamily="18" charset="0"/>
                      </a:endParaRPr>
                    </a:p>
                    <a:p>
                      <a:pPr algn="ctr"/>
                      <a:r>
                        <a:rPr lang="en-US" sz="1800" u="none" dirty="0">
                          <a:latin typeface="Rockwell" panose="02060603020205020403" pitchFamily="18" charset="0"/>
                        </a:rPr>
                        <a:t>National Overthrow</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u="none" dirty="0">
                        <a:latin typeface="Rockwell" panose="02060603020205020403" pitchFamily="18" charset="0"/>
                      </a:endParaRPr>
                    </a:p>
                  </a:txBody>
                  <a:tcPr/>
                </a:tc>
                <a:extLst>
                  <a:ext uri="{0D108BD9-81ED-4DB2-BD59-A6C34878D82A}">
                    <a16:rowId xmlns:a16="http://schemas.microsoft.com/office/drawing/2014/main" val="4054459050"/>
                  </a:ext>
                </a:extLst>
              </a:tr>
              <a:tr h="1100570">
                <a:tc>
                  <a:txBody>
                    <a:bodyPr/>
                    <a:lstStyle/>
                    <a:p>
                      <a:pPr algn="ctr"/>
                      <a:endParaRPr lang="en-US" sz="600" dirty="0">
                        <a:latin typeface="Rockwell" panose="02060603020205020403" pitchFamily="18" charset="0"/>
                      </a:endParaRPr>
                    </a:p>
                    <a:p>
                      <a:pPr algn="ctr"/>
                      <a:r>
                        <a:rPr lang="en-US" sz="1800" dirty="0">
                          <a:latin typeface="Rockwell" panose="02060603020205020403" pitchFamily="18" charset="0"/>
                        </a:rPr>
                        <a:t>Judgment goes</a:t>
                      </a:r>
                      <a:r>
                        <a:rPr lang="en-US" sz="1800" baseline="0" dirty="0">
                          <a:latin typeface="Rockwell" panose="02060603020205020403" pitchFamily="18" charset="0"/>
                        </a:rPr>
                        <a:t> from Babylon to Earth (13:9,11,13)</a:t>
                      </a:r>
                      <a:endParaRPr lang="es-GT" sz="1800" dirty="0">
                        <a:latin typeface="Rockwell" panose="02060603020205020403" pitchFamily="18" charset="0"/>
                      </a:endParaRPr>
                    </a:p>
                  </a:txBody>
                  <a:tcPr/>
                </a:tc>
                <a:tc>
                  <a:txBody>
                    <a:bodyPr/>
                    <a:lstStyle/>
                    <a:p>
                      <a:pPr algn="ctr"/>
                      <a:endParaRPr lang="en-US" sz="2400" dirty="0">
                        <a:latin typeface="Rockwell" panose="02060603020205020403" pitchFamily="18" charset="0"/>
                      </a:endParaRPr>
                    </a:p>
                    <a:p>
                      <a:pPr algn="ctr"/>
                      <a:r>
                        <a:rPr lang="en-US" sz="1800" dirty="0">
                          <a:latin typeface="Rockwell" panose="02060603020205020403" pitchFamily="18" charset="0"/>
                        </a:rPr>
                        <a:t>Babylon judged</a:t>
                      </a:r>
                      <a:r>
                        <a:rPr lang="en-US" sz="1800" baseline="0" dirty="0">
                          <a:latin typeface="Rockwell" panose="02060603020205020403" pitchFamily="18" charset="0"/>
                        </a:rPr>
                        <a:t> (21:9)</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dirty="0">
                        <a:latin typeface="Rockwell" panose="02060603020205020403" pitchFamily="18" charset="0"/>
                      </a:endParaRPr>
                    </a:p>
                  </a:txBody>
                  <a:tcPr/>
                </a:tc>
                <a:extLst>
                  <a:ext uri="{0D108BD9-81ED-4DB2-BD59-A6C34878D82A}">
                    <a16:rowId xmlns:a16="http://schemas.microsoft.com/office/drawing/2014/main" val="3125353947"/>
                  </a:ext>
                </a:extLst>
              </a:tr>
              <a:tr h="1100570">
                <a:tc>
                  <a:txBody>
                    <a:bodyPr/>
                    <a:lstStyle/>
                    <a:p>
                      <a:pPr algn="ctr"/>
                      <a:endParaRPr lang="en-US" sz="2400" dirty="0">
                        <a:latin typeface="Rockwell" panose="02060603020205020403" pitchFamily="18" charset="0"/>
                      </a:endParaRPr>
                    </a:p>
                    <a:p>
                      <a:pPr algn="ctr"/>
                      <a:r>
                        <a:rPr lang="en-US" sz="1800" dirty="0">
                          <a:latin typeface="Rockwell" panose="02060603020205020403" pitchFamily="18" charset="0"/>
                        </a:rPr>
                        <a:t>False boasting (14:13-14)</a:t>
                      </a:r>
                      <a:endParaRPr lang="es-GT" sz="1800" dirty="0">
                        <a:latin typeface="Rockwell" panose="02060603020205020403" pitchFamily="18" charset="0"/>
                      </a:endParaRPr>
                    </a:p>
                  </a:txBody>
                  <a:tcPr/>
                </a:tc>
                <a:tc>
                  <a:txBody>
                    <a:bodyPr/>
                    <a:lstStyle/>
                    <a:p>
                      <a:pPr algn="ctr"/>
                      <a:endParaRPr lang="en-US" sz="2400" u="none" dirty="0">
                        <a:latin typeface="Rockwell" panose="02060603020205020403" pitchFamily="18" charset="0"/>
                      </a:endParaRPr>
                    </a:p>
                    <a:p>
                      <a:pPr algn="ctr"/>
                      <a:r>
                        <a:rPr lang="en-US" sz="1800" u="none" dirty="0">
                          <a:latin typeface="Rockwell" panose="02060603020205020403" pitchFamily="18" charset="0"/>
                        </a:rPr>
                        <a:t>Treacherous ones (21:2)</a:t>
                      </a:r>
                      <a:endParaRPr lang="es-GT" sz="1800" u="none" dirty="0">
                        <a:latin typeface="Rockwell" panose="02060603020205020403" pitchFamily="18" charset="0"/>
                      </a:endParaRPr>
                    </a:p>
                  </a:txBody>
                  <a:tcPr/>
                </a:tc>
                <a:tc>
                  <a:txBody>
                    <a:bodyPr/>
                    <a:lstStyle/>
                    <a:p>
                      <a:pPr marL="0" indent="0">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endParaRPr lang="es-GT" sz="1410" dirty="0">
                        <a:latin typeface="Rockwell" panose="02060603020205020403" pitchFamily="18" charset="0"/>
                      </a:endParaRPr>
                    </a:p>
                  </a:txBody>
                  <a:tcPr/>
                </a:tc>
                <a:extLst>
                  <a:ext uri="{0D108BD9-81ED-4DB2-BD59-A6C34878D82A}">
                    <a16:rowId xmlns:a16="http://schemas.microsoft.com/office/drawing/2014/main" val="3034112666"/>
                  </a:ext>
                </a:extLst>
              </a:tr>
              <a:tr h="1181735">
                <a:tc>
                  <a:txBody>
                    <a:bodyPr/>
                    <a:lstStyle/>
                    <a:p>
                      <a:pPr marL="0" indent="0" algn="ctr">
                        <a:buFont typeface="Arial" panose="020B0604020202020204" pitchFamily="34" charset="0"/>
                        <a:buNone/>
                      </a:pPr>
                      <a:endParaRPr lang="en-US" sz="2600" dirty="0">
                        <a:latin typeface="Rockwell" panose="02060603020205020403" pitchFamily="18" charset="0"/>
                      </a:endParaRPr>
                    </a:p>
                    <a:p>
                      <a:pPr marL="0" indent="0" algn="ctr">
                        <a:buFont typeface="Arial" panose="020B0604020202020204" pitchFamily="34" charset="0"/>
                        <a:buNone/>
                      </a:pPr>
                      <a:r>
                        <a:rPr lang="en-US" sz="1800" dirty="0">
                          <a:latin typeface="Rockwell" panose="02060603020205020403" pitchFamily="18" charset="0"/>
                        </a:rPr>
                        <a:t>For</a:t>
                      </a:r>
                      <a:r>
                        <a:rPr lang="en-US" sz="1800" baseline="0" dirty="0">
                          <a:latin typeface="Rockwell" panose="02060603020205020403" pitchFamily="18" charset="0"/>
                        </a:rPr>
                        <a:t> Israel’s sake (14:1-2)</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600" u="none" dirty="0">
                        <a:latin typeface="Rockwell" panose="02060603020205020403" pitchFamily="18" charset="0"/>
                      </a:endParaRPr>
                    </a:p>
                    <a:p>
                      <a:pPr marL="0" indent="0" algn="ctr">
                        <a:buFont typeface="Arial" panose="020B0604020202020204" pitchFamily="34" charset="0"/>
                        <a:buNone/>
                      </a:pPr>
                      <a:r>
                        <a:rPr lang="en-US" sz="1800" u="none" dirty="0">
                          <a:latin typeface="Rockwell" panose="02060603020205020403" pitchFamily="18" charset="0"/>
                        </a:rPr>
                        <a:t>For Israel’s sake (21:10)</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endParaRPr lang="en-US" sz="1410" dirty="0">
                        <a:latin typeface="Rockwell" panose="02060603020205020403" pitchFamily="18" charset="0"/>
                      </a:endParaRPr>
                    </a:p>
                  </a:txBody>
                  <a:tcPr/>
                </a:tc>
                <a:extLst>
                  <a:ext uri="{0D108BD9-81ED-4DB2-BD59-A6C34878D82A}">
                    <a16:rowId xmlns:a16="http://schemas.microsoft.com/office/drawing/2014/main" val="315264592"/>
                  </a:ext>
                </a:extLst>
              </a:tr>
              <a:tr h="1100570">
                <a:tc>
                  <a:txBody>
                    <a:bodyPr/>
                    <a:lstStyle/>
                    <a:p>
                      <a:pPr marL="0" indent="0" algn="ctr">
                        <a:buFont typeface="Arial" panose="020B0604020202020204" pitchFamily="34" charset="0"/>
                        <a:buNone/>
                      </a:pPr>
                      <a:endParaRPr lang="en-US" sz="2400" dirty="0">
                        <a:latin typeface="Rockwell" panose="02060603020205020403" pitchFamily="18" charset="0"/>
                      </a:endParaRPr>
                    </a:p>
                    <a:p>
                      <a:pPr marL="0" indent="0" algn="ctr">
                        <a:buFont typeface="Arial" panose="020B0604020202020204" pitchFamily="34" charset="0"/>
                        <a:buNone/>
                      </a:pPr>
                      <a:r>
                        <a:rPr lang="en-US" sz="1800" dirty="0">
                          <a:latin typeface="Rockwell" panose="02060603020205020403" pitchFamily="18" charset="0"/>
                        </a:rPr>
                        <a:t>Joy over destruction (14:7b)</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600" u="none" dirty="0">
                        <a:latin typeface="Rockwell" panose="02060603020205020403" pitchFamily="18" charset="0"/>
                      </a:endParaRPr>
                    </a:p>
                    <a:p>
                      <a:pPr marL="0" indent="0" algn="ctr">
                        <a:buFont typeface="Arial" panose="020B0604020202020204" pitchFamily="34" charset="0"/>
                        <a:buNone/>
                      </a:pPr>
                      <a:r>
                        <a:rPr lang="en-US" sz="1800" u="none" dirty="0">
                          <a:latin typeface="Rockwell" panose="02060603020205020403" pitchFamily="18" charset="0"/>
                        </a:rPr>
                        <a:t>Lament</a:t>
                      </a:r>
                      <a:r>
                        <a:rPr lang="en-US" sz="1800" u="none" baseline="0" dirty="0">
                          <a:latin typeface="Rockwell" panose="02060603020205020403" pitchFamily="18" charset="0"/>
                        </a:rPr>
                        <a:t> over destruction (21:10)</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endParaRPr lang="en-US" sz="1410" dirty="0">
                        <a:latin typeface="Rockwell" panose="02060603020205020403" pitchFamily="18" charset="0"/>
                      </a:endParaRPr>
                    </a:p>
                  </a:txBody>
                  <a:tcPr/>
                </a:tc>
                <a:extLst>
                  <a:ext uri="{0D108BD9-81ED-4DB2-BD59-A6C34878D82A}">
                    <a16:rowId xmlns:a16="http://schemas.microsoft.com/office/drawing/2014/main" val="4218932105"/>
                  </a:ext>
                </a:extLst>
              </a:tr>
            </a:tbl>
          </a:graphicData>
        </a:graphic>
      </p:graphicFrame>
    </p:spTree>
    <p:extLst>
      <p:ext uri="{BB962C8B-B14F-4D97-AF65-F5344CB8AC3E}">
        <p14:creationId xmlns:p14="http://schemas.microsoft.com/office/powerpoint/2010/main" val="182495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69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dirty="0">
                <a:latin typeface="Rockwell" panose="02060603020205020403" pitchFamily="18" charset="0"/>
              </a:rPr>
              <a:t>Looking Forward To Reign of Zion’s King</a:t>
            </a:r>
            <a:endParaRPr lang="es-GT" sz="3500" b="1" dirty="0">
              <a:latin typeface="Rockwell" panose="02060603020205020403" pitchFamily="18" charset="0"/>
            </a:endParaRPr>
          </a:p>
        </p:txBody>
      </p:sp>
      <p:sp>
        <p:nvSpPr>
          <p:cNvPr id="6" name="AutoShape 4" descr="The Party's Over - Jane H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graphicFrame>
        <p:nvGraphicFramePr>
          <p:cNvPr id="9" name="Table 8"/>
          <p:cNvGraphicFramePr>
            <a:graphicFrameLocks noGrp="1"/>
          </p:cNvGraphicFramePr>
          <p:nvPr>
            <p:extLst>
              <p:ext uri="{D42A27DB-BD31-4B8C-83A1-F6EECF244321}">
                <p14:modId xmlns:p14="http://schemas.microsoft.com/office/powerpoint/2010/main" val="2385732254"/>
              </p:ext>
            </p:extLst>
          </p:nvPr>
        </p:nvGraphicFramePr>
        <p:xfrm>
          <a:off x="0" y="669697"/>
          <a:ext cx="9144000" cy="6188302"/>
        </p:xfrm>
        <a:graphic>
          <a:graphicData uri="http://schemas.openxmlformats.org/drawingml/2006/table">
            <a:tbl>
              <a:tblPr firstRow="1" bandRow="1">
                <a:tableStyleId>{9D7B26C5-4107-4FEC-AEDC-1716B250A1EF}</a:tableStyleId>
              </a:tblPr>
              <a:tblGrid>
                <a:gridCol w="3048000">
                  <a:extLst>
                    <a:ext uri="{9D8B030D-6E8A-4147-A177-3AD203B41FA5}">
                      <a16:colId xmlns:a16="http://schemas.microsoft.com/office/drawing/2014/main" val="2366626533"/>
                    </a:ext>
                  </a:extLst>
                </a:gridCol>
                <a:gridCol w="2754284">
                  <a:extLst>
                    <a:ext uri="{9D8B030D-6E8A-4147-A177-3AD203B41FA5}">
                      <a16:colId xmlns:a16="http://schemas.microsoft.com/office/drawing/2014/main" val="1923264779"/>
                    </a:ext>
                  </a:extLst>
                </a:gridCol>
                <a:gridCol w="3341716">
                  <a:extLst>
                    <a:ext uri="{9D8B030D-6E8A-4147-A177-3AD203B41FA5}">
                      <a16:colId xmlns:a16="http://schemas.microsoft.com/office/drawing/2014/main" val="314012475"/>
                    </a:ext>
                  </a:extLst>
                </a:gridCol>
              </a:tblGrid>
              <a:tr h="771499">
                <a:tc>
                  <a:txBody>
                    <a:bodyPr/>
                    <a:lstStyle/>
                    <a:p>
                      <a:pPr algn="ctr"/>
                      <a:endParaRPr lang="en-US" sz="1200" dirty="0">
                        <a:latin typeface="Rockwell" panose="02060603020205020403" pitchFamily="18" charset="0"/>
                      </a:endParaRPr>
                    </a:p>
                    <a:p>
                      <a:pPr algn="ctr"/>
                      <a:r>
                        <a:rPr lang="en-US" sz="1800" u="sng" dirty="0">
                          <a:latin typeface="Rockwell" panose="02060603020205020403" pitchFamily="18" charset="0"/>
                        </a:rPr>
                        <a:t>Isa 14:28-32 (Philistia)</a:t>
                      </a:r>
                      <a:endParaRPr lang="es-GT" sz="1800" u="sng" dirty="0">
                        <a:latin typeface="Rockwell" panose="02060603020205020403" pitchFamily="18" charset="0"/>
                      </a:endParaRPr>
                    </a:p>
                  </a:txBody>
                  <a:tcPr/>
                </a:tc>
                <a:tc>
                  <a:txBody>
                    <a:bodyPr/>
                    <a:lstStyle/>
                    <a:p>
                      <a:pPr algn="ctr"/>
                      <a:endParaRPr lang="en-US" sz="1200" dirty="0">
                        <a:latin typeface="Rockwell" panose="02060603020205020403" pitchFamily="18" charset="0"/>
                      </a:endParaRPr>
                    </a:p>
                    <a:p>
                      <a:pPr algn="ctr"/>
                      <a:r>
                        <a:rPr lang="en-US" sz="1800" u="sng" dirty="0">
                          <a:latin typeface="Rockwell" panose="02060603020205020403" pitchFamily="18" charset="0"/>
                        </a:rPr>
                        <a:t>Isa 21:11-12 (Edom)</a:t>
                      </a:r>
                      <a:endParaRPr lang="es-GT" sz="1800" u="sng" dirty="0">
                        <a:latin typeface="Rockwell" panose="02060603020205020403" pitchFamily="18" charset="0"/>
                      </a:endParaRPr>
                    </a:p>
                  </a:txBody>
                  <a:tcPr/>
                </a:tc>
                <a:tc>
                  <a:txBody>
                    <a:bodyPr/>
                    <a:lstStyle/>
                    <a:p>
                      <a:pPr algn="ctr"/>
                      <a:endParaRPr lang="en-US" sz="1200" dirty="0">
                        <a:latin typeface="Rockwell" panose="02060603020205020403" pitchFamily="18" charset="0"/>
                      </a:endParaRPr>
                    </a:p>
                    <a:p>
                      <a:pPr algn="ctr"/>
                      <a:r>
                        <a:rPr lang="en-US" sz="1800" u="sng" dirty="0">
                          <a:latin typeface="Rockwell" panose="02060603020205020403" pitchFamily="18" charset="0"/>
                        </a:rPr>
                        <a:t>Isa 24:21-23 (Judgment</a:t>
                      </a:r>
                      <a:r>
                        <a:rPr lang="en-US" sz="1800" u="sng" baseline="0" dirty="0">
                          <a:latin typeface="Rockwell" panose="02060603020205020403" pitchFamily="18" charset="0"/>
                        </a:rPr>
                        <a:t> Day</a:t>
                      </a:r>
                      <a:r>
                        <a:rPr lang="en-US" sz="1800" u="sng" dirty="0">
                          <a:latin typeface="Rockwell" panose="02060603020205020403" pitchFamily="18" charset="0"/>
                        </a:rPr>
                        <a:t>)</a:t>
                      </a:r>
                      <a:endParaRPr lang="es-GT" sz="1800" u="sng" dirty="0">
                        <a:latin typeface="Rockwell" panose="02060603020205020403" pitchFamily="18" charset="0"/>
                      </a:endParaRPr>
                    </a:p>
                  </a:txBody>
                  <a:tcPr/>
                </a:tc>
                <a:extLst>
                  <a:ext uri="{0D108BD9-81ED-4DB2-BD59-A6C34878D82A}">
                    <a16:rowId xmlns:a16="http://schemas.microsoft.com/office/drawing/2014/main" val="192192666"/>
                  </a:ext>
                </a:extLst>
              </a:tr>
              <a:tr h="1805601">
                <a:tc>
                  <a:txBody>
                    <a:bodyPr/>
                    <a:lstStyle/>
                    <a:p>
                      <a:pPr algn="ctr"/>
                      <a:endParaRPr lang="en-US" sz="1800" dirty="0">
                        <a:latin typeface="Rockwell" panose="02060603020205020403" pitchFamily="18" charset="0"/>
                      </a:endParaRPr>
                    </a:p>
                    <a:p>
                      <a:pPr algn="ctr"/>
                      <a:endParaRPr lang="en-US" sz="1800" dirty="0">
                        <a:latin typeface="Rockwell" panose="02060603020205020403" pitchFamily="18" charset="0"/>
                      </a:endParaRPr>
                    </a:p>
                    <a:p>
                      <a:pPr algn="ctr"/>
                      <a:r>
                        <a:rPr lang="en-US" sz="1800" dirty="0">
                          <a:latin typeface="Rockwell" panose="02060603020205020403" pitchFamily="18" charset="0"/>
                        </a:rPr>
                        <a:t>Philistine glee: think they</a:t>
                      </a:r>
                      <a:r>
                        <a:rPr lang="en-US" sz="1800" baseline="0" dirty="0">
                          <a:latin typeface="Rockwell" panose="02060603020205020403" pitchFamily="18" charset="0"/>
                        </a:rPr>
                        <a:t> understand times (14:29)</a:t>
                      </a:r>
                      <a:endParaRPr lang="es-GT" sz="1800" dirty="0">
                        <a:latin typeface="Rockwell" panose="02060603020205020403" pitchFamily="18" charset="0"/>
                      </a:endParaRPr>
                    </a:p>
                  </a:txBody>
                  <a:tcPr/>
                </a:tc>
                <a:tc>
                  <a:txBody>
                    <a:bodyPr/>
                    <a:lstStyle/>
                    <a:p>
                      <a:pPr algn="ctr"/>
                      <a:endParaRPr lang="en-US" sz="1800" u="none" dirty="0">
                        <a:latin typeface="Rockwell" panose="02060603020205020403" pitchFamily="18" charset="0"/>
                      </a:endParaRPr>
                    </a:p>
                    <a:p>
                      <a:pPr algn="ctr"/>
                      <a:endParaRPr lang="en-US" sz="1800" u="none" dirty="0">
                        <a:latin typeface="Rockwell" panose="02060603020205020403" pitchFamily="18" charset="0"/>
                      </a:endParaRPr>
                    </a:p>
                    <a:p>
                      <a:pPr algn="ctr"/>
                      <a:r>
                        <a:rPr lang="en-US" sz="1800" u="none" dirty="0">
                          <a:latin typeface="Rockwell" panose="02060603020205020403" pitchFamily="18" charset="0"/>
                        </a:rPr>
                        <a:t>Edomite gloom: don’t understand</a:t>
                      </a:r>
                      <a:r>
                        <a:rPr lang="en-US" sz="1800" u="none" baseline="0" dirty="0">
                          <a:latin typeface="Rockwell" panose="02060603020205020403" pitchFamily="18" charset="0"/>
                        </a:rPr>
                        <a:t> times (21:11)</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800" u="none" dirty="0">
                        <a:latin typeface="Rockwell" panose="02060603020205020403" pitchFamily="18" charset="0"/>
                      </a:endParaRPr>
                    </a:p>
                    <a:p>
                      <a:pPr marL="0" indent="0" algn="ctr">
                        <a:buFont typeface="Arial" panose="020B0604020202020204" pitchFamily="34" charset="0"/>
                        <a:buNone/>
                      </a:pPr>
                      <a:endParaRPr lang="en-US" sz="1800" b="0" u="none" dirty="0">
                        <a:latin typeface="Rockwell" panose="02060603020205020403" pitchFamily="18" charset="0"/>
                      </a:endParaRPr>
                    </a:p>
                  </a:txBody>
                  <a:tcPr/>
                </a:tc>
                <a:extLst>
                  <a:ext uri="{0D108BD9-81ED-4DB2-BD59-A6C34878D82A}">
                    <a16:rowId xmlns:a16="http://schemas.microsoft.com/office/drawing/2014/main" val="4054459050"/>
                  </a:ext>
                </a:extLst>
              </a:tr>
              <a:tr h="1805601">
                <a:tc>
                  <a:txBody>
                    <a:bodyPr/>
                    <a:lstStyle/>
                    <a:p>
                      <a:pPr algn="ctr"/>
                      <a:endParaRPr lang="en-US" sz="1800" dirty="0">
                        <a:latin typeface="Rockwell" panose="02060603020205020403" pitchFamily="18" charset="0"/>
                      </a:endParaRPr>
                    </a:p>
                    <a:p>
                      <a:pPr algn="ctr"/>
                      <a:endParaRPr lang="en-US" sz="1800" dirty="0">
                        <a:latin typeface="Rockwell" panose="02060603020205020403" pitchFamily="18" charset="0"/>
                      </a:endParaRPr>
                    </a:p>
                    <a:p>
                      <a:pPr algn="ctr"/>
                      <a:r>
                        <a:rPr lang="en-US" sz="1800" dirty="0">
                          <a:latin typeface="Rockwell" panose="02060603020205020403" pitchFamily="18" charset="0"/>
                        </a:rPr>
                        <a:t>Offer of aid/refuge from</a:t>
                      </a:r>
                      <a:r>
                        <a:rPr lang="en-US" sz="1800" baseline="0" dirty="0">
                          <a:latin typeface="Rockwell" panose="02060603020205020403" pitchFamily="18" charset="0"/>
                        </a:rPr>
                        <a:t> Philistia (14:32)</a:t>
                      </a:r>
                      <a:endParaRPr lang="es-GT" sz="1800" dirty="0">
                        <a:latin typeface="Rockwell" panose="02060603020205020403" pitchFamily="18" charset="0"/>
                      </a:endParaRPr>
                    </a:p>
                  </a:txBody>
                  <a:tcPr/>
                </a:tc>
                <a:tc>
                  <a:txBody>
                    <a:bodyPr/>
                    <a:lstStyle/>
                    <a:p>
                      <a:pPr algn="ctr"/>
                      <a:endParaRPr lang="en-US" sz="1800" dirty="0">
                        <a:latin typeface="Rockwell" panose="02060603020205020403" pitchFamily="18" charset="0"/>
                      </a:endParaRPr>
                    </a:p>
                    <a:p>
                      <a:pPr algn="ctr"/>
                      <a:endParaRPr lang="en-US" sz="1800" dirty="0">
                        <a:latin typeface="Rockwell" panose="02060603020205020403" pitchFamily="18" charset="0"/>
                      </a:endParaRPr>
                    </a:p>
                    <a:p>
                      <a:pPr algn="ctr"/>
                      <a:r>
                        <a:rPr lang="en-US" sz="1800" dirty="0">
                          <a:latin typeface="Rockwell" panose="02060603020205020403" pitchFamily="18" charset="0"/>
                        </a:rPr>
                        <a:t>Impatient asking</a:t>
                      </a:r>
                      <a:r>
                        <a:rPr lang="en-US" sz="1800" baseline="0" dirty="0">
                          <a:latin typeface="Rockwell" panose="02060603020205020403" pitchFamily="18" charset="0"/>
                        </a:rPr>
                        <a:t> (21:11)</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800" dirty="0">
                        <a:latin typeface="Rockwell" panose="02060603020205020403" pitchFamily="18" charset="0"/>
                      </a:endParaRPr>
                    </a:p>
                    <a:p>
                      <a:pPr marL="0" indent="0" algn="ctr">
                        <a:buFont typeface="Arial" panose="020B0604020202020204" pitchFamily="34" charset="0"/>
                        <a:buNone/>
                      </a:pPr>
                      <a:endParaRPr lang="en-US" sz="1800" dirty="0">
                        <a:latin typeface="Rockwell" panose="02060603020205020403" pitchFamily="18" charset="0"/>
                      </a:endParaRPr>
                    </a:p>
                  </a:txBody>
                  <a:tcPr/>
                </a:tc>
                <a:extLst>
                  <a:ext uri="{0D108BD9-81ED-4DB2-BD59-A6C34878D82A}">
                    <a16:rowId xmlns:a16="http://schemas.microsoft.com/office/drawing/2014/main" val="3125353947"/>
                  </a:ext>
                </a:extLst>
              </a:tr>
              <a:tr h="1805601">
                <a:tc>
                  <a:txBody>
                    <a:bodyPr/>
                    <a:lstStyle/>
                    <a:p>
                      <a:pPr algn="ctr"/>
                      <a:endParaRPr lang="en-US" sz="3800" dirty="0">
                        <a:latin typeface="Rockwell" panose="02060603020205020403" pitchFamily="18" charset="0"/>
                      </a:endParaRPr>
                    </a:p>
                    <a:p>
                      <a:pPr algn="ctr"/>
                      <a:r>
                        <a:rPr lang="en-US" sz="1800" dirty="0">
                          <a:latin typeface="Rockwell" panose="02060603020205020403" pitchFamily="18" charset="0"/>
                        </a:rPr>
                        <a:t>Coming</a:t>
                      </a:r>
                      <a:r>
                        <a:rPr lang="en-US" sz="1800" baseline="0" dirty="0">
                          <a:latin typeface="Rockwell" panose="02060603020205020403" pitchFamily="18" charset="0"/>
                        </a:rPr>
                        <a:t> supremacy of David (14:32)</a:t>
                      </a:r>
                      <a:endParaRPr lang="es-GT" sz="1800" dirty="0">
                        <a:latin typeface="Rockwell" panose="02060603020205020403" pitchFamily="18" charset="0"/>
                      </a:endParaRPr>
                    </a:p>
                  </a:txBody>
                  <a:tcPr/>
                </a:tc>
                <a:tc>
                  <a:txBody>
                    <a:bodyPr/>
                    <a:lstStyle/>
                    <a:p>
                      <a:pPr algn="ctr"/>
                      <a:endParaRPr lang="en-US" sz="3800" dirty="0">
                        <a:latin typeface="Rockwell" panose="02060603020205020403" pitchFamily="18" charset="0"/>
                      </a:endParaRPr>
                    </a:p>
                    <a:p>
                      <a:pPr algn="ctr"/>
                      <a:r>
                        <a:rPr lang="en-US" sz="1800" dirty="0">
                          <a:latin typeface="Rockwell" panose="02060603020205020403" pitchFamily="18" charset="0"/>
                        </a:rPr>
                        <a:t>Uncertainty of coming light (21:12)</a:t>
                      </a:r>
                      <a:endParaRPr lang="es-GT" sz="1800" dirty="0">
                        <a:latin typeface="Rockwell" panose="02060603020205020403" pitchFamily="18" charset="0"/>
                      </a:endParaRPr>
                    </a:p>
                  </a:txBody>
                  <a:tcPr/>
                </a:tc>
                <a:tc>
                  <a:txBody>
                    <a:bodyPr/>
                    <a:lstStyle/>
                    <a:p>
                      <a:pPr marL="0" indent="0">
                        <a:buFont typeface="Arial" panose="020B0604020202020204" pitchFamily="34" charset="0"/>
                        <a:buNone/>
                      </a:pPr>
                      <a:endParaRPr lang="en-US" sz="1800" dirty="0">
                        <a:latin typeface="Rockwell" panose="02060603020205020403" pitchFamily="18" charset="0"/>
                      </a:endParaRPr>
                    </a:p>
                    <a:p>
                      <a:pPr marL="0" indent="0" algn="ctr">
                        <a:buFont typeface="Arial" panose="020B0604020202020204" pitchFamily="34" charset="0"/>
                        <a:buNone/>
                      </a:pPr>
                      <a:endParaRPr lang="en-US" sz="1800" dirty="0">
                        <a:latin typeface="Rockwell" panose="02060603020205020403" pitchFamily="18" charset="0"/>
                      </a:endParaRPr>
                    </a:p>
                  </a:txBody>
                  <a:tcPr/>
                </a:tc>
                <a:extLst>
                  <a:ext uri="{0D108BD9-81ED-4DB2-BD59-A6C34878D82A}">
                    <a16:rowId xmlns:a16="http://schemas.microsoft.com/office/drawing/2014/main" val="3965324184"/>
                  </a:ext>
                </a:extLst>
              </a:tr>
            </a:tbl>
          </a:graphicData>
        </a:graphic>
      </p:graphicFrame>
    </p:spTree>
    <p:extLst>
      <p:ext uri="{BB962C8B-B14F-4D97-AF65-F5344CB8AC3E}">
        <p14:creationId xmlns:p14="http://schemas.microsoft.com/office/powerpoint/2010/main" val="66452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486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Rockwell" panose="02060603020205020403" pitchFamily="18" charset="0"/>
              </a:rPr>
              <a:t>Reliance on Self (Pride of Life)</a:t>
            </a:r>
            <a:endParaRPr lang="es-GT" sz="3200" b="1" dirty="0">
              <a:latin typeface="Rockwell" panose="02060603020205020403" pitchFamily="18" charset="0"/>
            </a:endParaRPr>
          </a:p>
        </p:txBody>
      </p:sp>
      <p:sp>
        <p:nvSpPr>
          <p:cNvPr id="6" name="AutoShape 4" descr="The Party's Over - Jane H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graphicFrame>
        <p:nvGraphicFramePr>
          <p:cNvPr id="9" name="Table 8"/>
          <p:cNvGraphicFramePr>
            <a:graphicFrameLocks noGrp="1"/>
          </p:cNvGraphicFramePr>
          <p:nvPr>
            <p:extLst>
              <p:ext uri="{D42A27DB-BD31-4B8C-83A1-F6EECF244321}">
                <p14:modId xmlns:p14="http://schemas.microsoft.com/office/powerpoint/2010/main" val="2815593592"/>
              </p:ext>
            </p:extLst>
          </p:nvPr>
        </p:nvGraphicFramePr>
        <p:xfrm>
          <a:off x="0" y="548640"/>
          <a:ext cx="9144000" cy="6309360"/>
        </p:xfrm>
        <a:graphic>
          <a:graphicData uri="http://schemas.openxmlformats.org/drawingml/2006/table">
            <a:tbl>
              <a:tblPr firstRow="1" bandRow="1">
                <a:tableStyleId>{9D7B26C5-4107-4FEC-AEDC-1716B250A1EF}</a:tableStyleId>
              </a:tblPr>
              <a:tblGrid>
                <a:gridCol w="3048000">
                  <a:extLst>
                    <a:ext uri="{9D8B030D-6E8A-4147-A177-3AD203B41FA5}">
                      <a16:colId xmlns:a16="http://schemas.microsoft.com/office/drawing/2014/main" val="2366626533"/>
                    </a:ext>
                  </a:extLst>
                </a:gridCol>
                <a:gridCol w="3048000">
                  <a:extLst>
                    <a:ext uri="{9D8B030D-6E8A-4147-A177-3AD203B41FA5}">
                      <a16:colId xmlns:a16="http://schemas.microsoft.com/office/drawing/2014/main" val="1923264779"/>
                    </a:ext>
                  </a:extLst>
                </a:gridCol>
                <a:gridCol w="3048000">
                  <a:extLst>
                    <a:ext uri="{9D8B030D-6E8A-4147-A177-3AD203B41FA5}">
                      <a16:colId xmlns:a16="http://schemas.microsoft.com/office/drawing/2014/main" val="314012475"/>
                    </a:ext>
                  </a:extLst>
                </a:gridCol>
              </a:tblGrid>
              <a:tr h="523081">
                <a:tc>
                  <a:txBody>
                    <a:bodyPr/>
                    <a:lstStyle/>
                    <a:p>
                      <a:pPr algn="ctr"/>
                      <a:endParaRPr lang="en-US" sz="400" dirty="0"/>
                    </a:p>
                    <a:p>
                      <a:pPr algn="ctr"/>
                      <a:r>
                        <a:rPr lang="en-US" sz="1900" u="sng" dirty="0"/>
                        <a:t>Isa 15</a:t>
                      </a:r>
                      <a:r>
                        <a:rPr lang="en-US" sz="1900" u="sng" baseline="0" dirty="0"/>
                        <a:t> – 16</a:t>
                      </a:r>
                      <a:r>
                        <a:rPr lang="en-US" sz="1900" u="sng" dirty="0"/>
                        <a:t> (Moab)</a:t>
                      </a:r>
                      <a:endParaRPr lang="es-GT" sz="1900" u="sng" dirty="0">
                        <a:latin typeface="Rockwell" panose="02060603020205020403" pitchFamily="18" charset="0"/>
                      </a:endParaRPr>
                    </a:p>
                  </a:txBody>
                  <a:tcPr/>
                </a:tc>
                <a:tc>
                  <a:txBody>
                    <a:bodyPr/>
                    <a:lstStyle/>
                    <a:p>
                      <a:pPr algn="ctr"/>
                      <a:endParaRPr lang="en-US" sz="400" dirty="0"/>
                    </a:p>
                    <a:p>
                      <a:pPr algn="ctr"/>
                      <a:r>
                        <a:rPr lang="en-US" sz="1900" u="sng" dirty="0"/>
                        <a:t>Isa 21:13-17 (Arabia)</a:t>
                      </a:r>
                      <a:endParaRPr lang="es-GT" sz="1900" u="sng" dirty="0">
                        <a:latin typeface="Rockwell" panose="02060603020205020403" pitchFamily="18" charset="0"/>
                      </a:endParaRPr>
                    </a:p>
                  </a:txBody>
                  <a:tcPr/>
                </a:tc>
                <a:tc>
                  <a:txBody>
                    <a:bodyPr/>
                    <a:lstStyle/>
                    <a:p>
                      <a:pPr algn="ctr"/>
                      <a:endParaRPr lang="en-US" sz="400" dirty="0"/>
                    </a:p>
                    <a:p>
                      <a:pPr algn="ctr"/>
                      <a:r>
                        <a:rPr lang="en-US" sz="1900" u="sng" dirty="0"/>
                        <a:t>Isa 25 (Trust</a:t>
                      </a:r>
                      <a:r>
                        <a:rPr lang="en-US" sz="1900" u="sng" baseline="0" dirty="0"/>
                        <a:t> Fulfilled</a:t>
                      </a:r>
                      <a:r>
                        <a:rPr lang="en-US" sz="1900" u="sng" dirty="0"/>
                        <a:t>)</a:t>
                      </a:r>
                      <a:endParaRPr lang="es-GT" sz="1900" u="sng" dirty="0">
                        <a:latin typeface="Rockwell" panose="02060603020205020403" pitchFamily="18" charset="0"/>
                      </a:endParaRPr>
                    </a:p>
                  </a:txBody>
                  <a:tcPr/>
                </a:tc>
                <a:extLst>
                  <a:ext uri="{0D108BD9-81ED-4DB2-BD59-A6C34878D82A}">
                    <a16:rowId xmlns:a16="http://schemas.microsoft.com/office/drawing/2014/main" val="192192666"/>
                  </a:ext>
                </a:extLst>
              </a:tr>
              <a:tr h="952670">
                <a:tc>
                  <a:txBody>
                    <a:bodyPr/>
                    <a:lstStyle/>
                    <a:p>
                      <a:pPr algn="ctr"/>
                      <a:endParaRPr lang="en-US" sz="2000" dirty="0">
                        <a:latin typeface="Rockwell" panose="02060603020205020403" pitchFamily="18" charset="0"/>
                      </a:endParaRPr>
                    </a:p>
                    <a:p>
                      <a:pPr algn="ctr"/>
                      <a:r>
                        <a:rPr lang="en-US" sz="1800" dirty="0">
                          <a:latin typeface="Rockwell" panose="02060603020205020403" pitchFamily="18" charset="0"/>
                        </a:rPr>
                        <a:t>Many </a:t>
                      </a:r>
                      <a:r>
                        <a:rPr lang="en-US" sz="1800" b="0" dirty="0">
                          <a:latin typeface="Rockwell" panose="02060603020205020403" pitchFamily="18" charset="0"/>
                        </a:rPr>
                        <a:t>cities</a:t>
                      </a:r>
                      <a:r>
                        <a:rPr lang="en-US" sz="1800" baseline="0" dirty="0">
                          <a:latin typeface="Rockwell" panose="02060603020205020403" pitchFamily="18" charset="0"/>
                        </a:rPr>
                        <a:t> affected</a:t>
                      </a:r>
                      <a:endParaRPr lang="es-GT" sz="1800" dirty="0">
                        <a:latin typeface="Rockwell" panose="02060603020205020403" pitchFamily="18" charset="0"/>
                      </a:endParaRPr>
                    </a:p>
                  </a:txBody>
                  <a:tcPr/>
                </a:tc>
                <a:tc>
                  <a:txBody>
                    <a:bodyPr/>
                    <a:lstStyle/>
                    <a:p>
                      <a:pPr algn="ctr"/>
                      <a:endParaRPr lang="en-US" sz="2000" u="none" dirty="0">
                        <a:latin typeface="Rockwell" panose="02060603020205020403" pitchFamily="18" charset="0"/>
                      </a:endParaRPr>
                    </a:p>
                    <a:p>
                      <a:pPr algn="ctr"/>
                      <a:r>
                        <a:rPr lang="en-US" sz="1800" u="none" dirty="0">
                          <a:latin typeface="Rockwell" panose="02060603020205020403" pitchFamily="18" charset="0"/>
                        </a:rPr>
                        <a:t>Many</a:t>
                      </a:r>
                      <a:r>
                        <a:rPr lang="en-US" sz="1800" u="none" baseline="0" dirty="0">
                          <a:latin typeface="Rockwell" panose="02060603020205020403" pitchFamily="18" charset="0"/>
                        </a:rPr>
                        <a:t> cities affected</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u="none" dirty="0">
                        <a:latin typeface="Rockwell" panose="02060603020205020403" pitchFamily="18" charset="0"/>
                      </a:endParaRPr>
                    </a:p>
                  </a:txBody>
                  <a:tcPr/>
                </a:tc>
                <a:extLst>
                  <a:ext uri="{0D108BD9-81ED-4DB2-BD59-A6C34878D82A}">
                    <a16:rowId xmlns:a16="http://schemas.microsoft.com/office/drawing/2014/main" val="4054459050"/>
                  </a:ext>
                </a:extLst>
              </a:tr>
              <a:tr h="952670">
                <a:tc>
                  <a:txBody>
                    <a:bodyPr/>
                    <a:lstStyle/>
                    <a:p>
                      <a:pPr algn="ctr"/>
                      <a:endParaRPr lang="en-US" sz="1000" dirty="0">
                        <a:latin typeface="Rockwell" panose="02060603020205020403" pitchFamily="18" charset="0"/>
                      </a:endParaRPr>
                    </a:p>
                    <a:p>
                      <a:pPr algn="ctr"/>
                      <a:r>
                        <a:rPr lang="en-US" sz="1800" dirty="0">
                          <a:latin typeface="Rockwell" panose="02060603020205020403" pitchFamily="18" charset="0"/>
                        </a:rPr>
                        <a:t>Encouraged</a:t>
                      </a:r>
                      <a:r>
                        <a:rPr lang="en-US" sz="1800" baseline="0" dirty="0">
                          <a:latin typeface="Rockwell" panose="02060603020205020403" pitchFamily="18" charset="0"/>
                        </a:rPr>
                        <a:t> to send </a:t>
                      </a:r>
                    </a:p>
                    <a:p>
                      <a:pPr algn="ctr"/>
                      <a:r>
                        <a:rPr lang="en-US" sz="1800" baseline="0" dirty="0">
                          <a:latin typeface="Rockwell" panose="02060603020205020403" pitchFamily="18" charset="0"/>
                        </a:rPr>
                        <a:t>tribute lamb (16:1)</a:t>
                      </a:r>
                      <a:endParaRPr lang="es-GT" sz="1800" dirty="0">
                        <a:latin typeface="Rockwell" panose="02060603020205020403" pitchFamily="18" charset="0"/>
                      </a:endParaRPr>
                    </a:p>
                  </a:txBody>
                  <a:tcPr/>
                </a:tc>
                <a:tc>
                  <a:txBody>
                    <a:bodyPr/>
                    <a:lstStyle/>
                    <a:p>
                      <a:pPr algn="ctr"/>
                      <a:endParaRPr lang="en-US" sz="1000" dirty="0">
                        <a:latin typeface="Rockwell" panose="02060603020205020403" pitchFamily="18" charset="0"/>
                      </a:endParaRPr>
                    </a:p>
                    <a:p>
                      <a:pPr algn="ctr"/>
                      <a:r>
                        <a:rPr lang="en-US" sz="1800" dirty="0">
                          <a:latin typeface="Rockwell" panose="02060603020205020403" pitchFamily="18" charset="0"/>
                        </a:rPr>
                        <a:t>Barest of necessities (21:14)</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dirty="0">
                        <a:latin typeface="Rockwell" panose="02060603020205020403" pitchFamily="18" charset="0"/>
                      </a:endParaRPr>
                    </a:p>
                  </a:txBody>
                  <a:tcPr/>
                </a:tc>
                <a:extLst>
                  <a:ext uri="{0D108BD9-81ED-4DB2-BD59-A6C34878D82A}">
                    <a16:rowId xmlns:a16="http://schemas.microsoft.com/office/drawing/2014/main" val="3125353947"/>
                  </a:ext>
                </a:extLst>
              </a:tr>
              <a:tr h="952670">
                <a:tc>
                  <a:txBody>
                    <a:bodyPr/>
                    <a:lstStyle/>
                    <a:p>
                      <a:pPr algn="ctr"/>
                      <a:endParaRPr lang="en-US" sz="1000" dirty="0">
                        <a:latin typeface="Rockwell" panose="02060603020205020403" pitchFamily="18" charset="0"/>
                      </a:endParaRPr>
                    </a:p>
                    <a:p>
                      <a:pPr algn="ctr"/>
                      <a:r>
                        <a:rPr lang="en-US" sz="1800" dirty="0">
                          <a:latin typeface="Rockwell" panose="02060603020205020403" pitchFamily="18" charset="0"/>
                        </a:rPr>
                        <a:t>Fleeing from strangers</a:t>
                      </a:r>
                      <a:r>
                        <a:rPr lang="en-US" sz="1800" baseline="0" dirty="0">
                          <a:latin typeface="Rockwell" panose="02060603020205020403" pitchFamily="18" charset="0"/>
                        </a:rPr>
                        <a:t> (16:4,8)</a:t>
                      </a:r>
                      <a:endParaRPr lang="es-GT" sz="1800" dirty="0">
                        <a:latin typeface="Rockwell" panose="02060603020205020403" pitchFamily="18" charset="0"/>
                      </a:endParaRPr>
                    </a:p>
                  </a:txBody>
                  <a:tcPr/>
                </a:tc>
                <a:tc>
                  <a:txBody>
                    <a:bodyPr/>
                    <a:lstStyle/>
                    <a:p>
                      <a:pPr algn="ctr"/>
                      <a:endParaRPr lang="en-US" sz="1000" dirty="0">
                        <a:latin typeface="Rockwell" panose="02060603020205020403" pitchFamily="18" charset="0"/>
                      </a:endParaRPr>
                    </a:p>
                    <a:p>
                      <a:pPr algn="ctr"/>
                      <a:r>
                        <a:rPr lang="en-US" sz="1800" dirty="0">
                          <a:latin typeface="Rockwell" panose="02060603020205020403" pitchFamily="18" charset="0"/>
                        </a:rPr>
                        <a:t>Hiding from strangers (21:13)</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dirty="0">
                        <a:latin typeface="Rockwell" panose="02060603020205020403" pitchFamily="18" charset="0"/>
                      </a:endParaRPr>
                    </a:p>
                  </a:txBody>
                  <a:tcPr/>
                </a:tc>
                <a:extLst>
                  <a:ext uri="{0D108BD9-81ED-4DB2-BD59-A6C34878D82A}">
                    <a16:rowId xmlns:a16="http://schemas.microsoft.com/office/drawing/2014/main" val="3965324184"/>
                  </a:ext>
                </a:extLst>
              </a:tr>
              <a:tr h="952670">
                <a:tc>
                  <a:txBody>
                    <a:bodyPr/>
                    <a:lstStyle/>
                    <a:p>
                      <a:pPr algn="ctr"/>
                      <a:endParaRPr lang="en-US" sz="1000" dirty="0">
                        <a:latin typeface="Rockwell" panose="02060603020205020403" pitchFamily="18" charset="0"/>
                      </a:endParaRPr>
                    </a:p>
                    <a:p>
                      <a:pPr algn="ctr"/>
                      <a:r>
                        <a:rPr lang="en-US" sz="1800" dirty="0">
                          <a:latin typeface="Rockwell" panose="02060603020205020403" pitchFamily="18" charset="0"/>
                        </a:rPr>
                        <a:t>No treader of grapes (16:10)</a:t>
                      </a:r>
                      <a:endParaRPr lang="es-GT" sz="1800" dirty="0">
                        <a:latin typeface="Rockwell" panose="02060603020205020403" pitchFamily="18" charset="0"/>
                      </a:endParaRPr>
                    </a:p>
                  </a:txBody>
                  <a:tcPr/>
                </a:tc>
                <a:tc>
                  <a:txBody>
                    <a:bodyPr/>
                    <a:lstStyle/>
                    <a:p>
                      <a:pPr algn="ctr"/>
                      <a:endParaRPr lang="en-US" sz="1000" u="none" dirty="0">
                        <a:latin typeface="Rockwell" panose="02060603020205020403" pitchFamily="18" charset="0"/>
                      </a:endParaRPr>
                    </a:p>
                    <a:p>
                      <a:pPr algn="ctr"/>
                      <a:r>
                        <a:rPr lang="en-US" sz="1800" u="none" dirty="0">
                          <a:latin typeface="Rockwell" panose="02060603020205020403" pitchFamily="18" charset="0"/>
                        </a:rPr>
                        <a:t>Only water available (21:14)</a:t>
                      </a:r>
                      <a:endParaRPr lang="es-GT" sz="1800" u="none" dirty="0">
                        <a:latin typeface="Rockwell" panose="02060603020205020403" pitchFamily="18" charset="0"/>
                      </a:endParaRPr>
                    </a:p>
                  </a:txBody>
                  <a:tcPr/>
                </a:tc>
                <a:tc>
                  <a:txBody>
                    <a:bodyPr/>
                    <a:lstStyle/>
                    <a:p>
                      <a:pPr marL="0" indent="0">
                        <a:buFont typeface="Arial" panose="020B0604020202020204" pitchFamily="34" charset="0"/>
                        <a:buNone/>
                      </a:pPr>
                      <a:endParaRPr lang="en-US" sz="2000" dirty="0">
                        <a:latin typeface="Rockwell" panose="02060603020205020403" pitchFamily="18" charset="0"/>
                      </a:endParaRPr>
                    </a:p>
                  </a:txBody>
                  <a:tcPr/>
                </a:tc>
                <a:extLst>
                  <a:ext uri="{0D108BD9-81ED-4DB2-BD59-A6C34878D82A}">
                    <a16:rowId xmlns:a16="http://schemas.microsoft.com/office/drawing/2014/main" val="3034112666"/>
                  </a:ext>
                </a:extLst>
              </a:tr>
              <a:tr h="1022929">
                <a:tc>
                  <a:txBody>
                    <a:bodyPr/>
                    <a:lstStyle/>
                    <a:p>
                      <a:pPr marL="0" indent="0" algn="ctr">
                        <a:buFont typeface="Arial" panose="020B0604020202020204" pitchFamily="34" charset="0"/>
                        <a:buNone/>
                      </a:pPr>
                      <a:endParaRPr lang="en-US" sz="2000" dirty="0">
                        <a:latin typeface="Rockwell" panose="02060603020205020403" pitchFamily="18" charset="0"/>
                      </a:endParaRPr>
                    </a:p>
                    <a:p>
                      <a:pPr marL="0" indent="0" algn="ctr">
                        <a:buFont typeface="Arial" panose="020B0604020202020204" pitchFamily="34" charset="0"/>
                        <a:buNone/>
                      </a:pPr>
                      <a:r>
                        <a:rPr lang="en-US" sz="1800" dirty="0">
                          <a:latin typeface="Rockwell" panose="02060603020205020403" pitchFamily="18" charset="0"/>
                        </a:rPr>
                        <a:t>Self-reliance (16:6-7,12)</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u="none" dirty="0">
                        <a:latin typeface="Rockwell" panose="02060603020205020403" pitchFamily="18" charset="0"/>
                      </a:endParaRPr>
                    </a:p>
                    <a:p>
                      <a:pPr marL="0" indent="0" algn="ctr">
                        <a:buFont typeface="Arial" panose="020B0604020202020204" pitchFamily="34" charset="0"/>
                        <a:buNone/>
                      </a:pPr>
                      <a:r>
                        <a:rPr lang="en-US" sz="1800" u="none" dirty="0">
                          <a:latin typeface="Rockwell" panose="02060603020205020403" pitchFamily="18" charset="0"/>
                        </a:rPr>
                        <a:t>Peer-reliance (21:14)</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800" dirty="0">
                        <a:latin typeface="Rockwell" panose="02060603020205020403" pitchFamily="18" charset="0"/>
                      </a:endParaRPr>
                    </a:p>
                    <a:p>
                      <a:pPr marL="0" indent="0" algn="ctr">
                        <a:buFont typeface="Arial" panose="020B0604020202020204" pitchFamily="34" charset="0"/>
                        <a:buNone/>
                      </a:pPr>
                      <a:endParaRPr lang="en-US" sz="800" dirty="0">
                        <a:latin typeface="Rockwell" panose="02060603020205020403" pitchFamily="18" charset="0"/>
                      </a:endParaRPr>
                    </a:p>
                  </a:txBody>
                  <a:tcPr/>
                </a:tc>
                <a:extLst>
                  <a:ext uri="{0D108BD9-81ED-4DB2-BD59-A6C34878D82A}">
                    <a16:rowId xmlns:a16="http://schemas.microsoft.com/office/drawing/2014/main" val="1120340284"/>
                  </a:ext>
                </a:extLst>
              </a:tr>
              <a:tr h="952670">
                <a:tc>
                  <a:txBody>
                    <a:bodyPr/>
                    <a:lstStyle/>
                    <a:p>
                      <a:pPr marL="0" indent="0" algn="ctr">
                        <a:buFont typeface="Arial" panose="020B0604020202020204" pitchFamily="34" charset="0"/>
                        <a:buNone/>
                      </a:pPr>
                      <a:endParaRPr lang="en-US" sz="1000" dirty="0">
                        <a:latin typeface="Rockwell" panose="02060603020205020403" pitchFamily="18" charset="0"/>
                      </a:endParaRPr>
                    </a:p>
                    <a:p>
                      <a:pPr marL="0" indent="0" algn="ctr">
                        <a:buFont typeface="Arial" panose="020B0604020202020204" pitchFamily="34" charset="0"/>
                        <a:buNone/>
                      </a:pPr>
                      <a:r>
                        <a:rPr lang="en-US" sz="1800" dirty="0">
                          <a:latin typeface="Rockwell" panose="02060603020205020403" pitchFamily="18" charset="0"/>
                        </a:rPr>
                        <a:t>Only a remnant spared</a:t>
                      </a:r>
                      <a:r>
                        <a:rPr lang="en-US" sz="1800" baseline="0" dirty="0">
                          <a:latin typeface="Rockwell" panose="02060603020205020403" pitchFamily="18" charset="0"/>
                        </a:rPr>
                        <a:t> (16:14)</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000" u="none" dirty="0">
                        <a:latin typeface="Rockwell" panose="02060603020205020403" pitchFamily="18" charset="0"/>
                      </a:endParaRPr>
                    </a:p>
                    <a:p>
                      <a:pPr marL="0" indent="0" algn="ctr">
                        <a:buFont typeface="Arial" panose="020B0604020202020204" pitchFamily="34" charset="0"/>
                        <a:buNone/>
                      </a:pPr>
                      <a:r>
                        <a:rPr lang="en-US" sz="1800" u="none" dirty="0">
                          <a:latin typeface="Rockwell" panose="02060603020205020403" pitchFamily="18" charset="0"/>
                        </a:rPr>
                        <a:t>Only a remnant spared (21:17)</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dirty="0">
                        <a:latin typeface="Rockwell" panose="02060603020205020403" pitchFamily="18" charset="0"/>
                      </a:endParaRPr>
                    </a:p>
                  </a:txBody>
                  <a:tcPr/>
                </a:tc>
                <a:extLst>
                  <a:ext uri="{0D108BD9-81ED-4DB2-BD59-A6C34878D82A}">
                    <a16:rowId xmlns:a16="http://schemas.microsoft.com/office/drawing/2014/main" val="2115806795"/>
                  </a:ext>
                </a:extLst>
              </a:tr>
            </a:tbl>
          </a:graphicData>
        </a:graphic>
      </p:graphicFrame>
    </p:spTree>
    <p:extLst>
      <p:ext uri="{BB962C8B-B14F-4D97-AF65-F5344CB8AC3E}">
        <p14:creationId xmlns:p14="http://schemas.microsoft.com/office/powerpoint/2010/main" val="90527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486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latin typeface="Rockwell" panose="02060603020205020403" pitchFamily="18" charset="0"/>
              </a:rPr>
              <a:t>Reliance in Cities (Lust of the Eyes)</a:t>
            </a:r>
            <a:endParaRPr lang="es-GT" sz="2900" b="1" dirty="0">
              <a:latin typeface="Rockwell" panose="02060603020205020403" pitchFamily="18" charset="0"/>
            </a:endParaRPr>
          </a:p>
        </p:txBody>
      </p:sp>
      <p:sp>
        <p:nvSpPr>
          <p:cNvPr id="6" name="AutoShape 4" descr="The Party's Over - Jane H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graphicFrame>
        <p:nvGraphicFramePr>
          <p:cNvPr id="9" name="Table 8"/>
          <p:cNvGraphicFramePr>
            <a:graphicFrameLocks noGrp="1"/>
          </p:cNvGraphicFramePr>
          <p:nvPr>
            <p:extLst>
              <p:ext uri="{D42A27DB-BD31-4B8C-83A1-F6EECF244321}">
                <p14:modId xmlns:p14="http://schemas.microsoft.com/office/powerpoint/2010/main" val="1951081665"/>
              </p:ext>
            </p:extLst>
          </p:nvPr>
        </p:nvGraphicFramePr>
        <p:xfrm>
          <a:off x="0" y="548641"/>
          <a:ext cx="9144000" cy="6309361"/>
        </p:xfrm>
        <a:graphic>
          <a:graphicData uri="http://schemas.openxmlformats.org/drawingml/2006/table">
            <a:tbl>
              <a:tblPr firstRow="1" bandRow="1">
                <a:tableStyleId>{9D7B26C5-4107-4FEC-AEDC-1716B250A1EF}</a:tableStyleId>
              </a:tblPr>
              <a:tblGrid>
                <a:gridCol w="3048000">
                  <a:extLst>
                    <a:ext uri="{9D8B030D-6E8A-4147-A177-3AD203B41FA5}">
                      <a16:colId xmlns:a16="http://schemas.microsoft.com/office/drawing/2014/main" val="2366626533"/>
                    </a:ext>
                  </a:extLst>
                </a:gridCol>
                <a:gridCol w="3048000">
                  <a:extLst>
                    <a:ext uri="{9D8B030D-6E8A-4147-A177-3AD203B41FA5}">
                      <a16:colId xmlns:a16="http://schemas.microsoft.com/office/drawing/2014/main" val="1923264779"/>
                    </a:ext>
                  </a:extLst>
                </a:gridCol>
                <a:gridCol w="3048000">
                  <a:extLst>
                    <a:ext uri="{9D8B030D-6E8A-4147-A177-3AD203B41FA5}">
                      <a16:colId xmlns:a16="http://schemas.microsoft.com/office/drawing/2014/main" val="314012475"/>
                    </a:ext>
                  </a:extLst>
                </a:gridCol>
              </a:tblGrid>
              <a:tr h="454975">
                <a:tc>
                  <a:txBody>
                    <a:bodyPr/>
                    <a:lstStyle/>
                    <a:p>
                      <a:pPr algn="ctr"/>
                      <a:endParaRPr lang="en-US" sz="200" dirty="0"/>
                    </a:p>
                    <a:p>
                      <a:pPr algn="ctr"/>
                      <a:r>
                        <a:rPr lang="en-US" sz="1900" u="sng" dirty="0"/>
                        <a:t>Isa</a:t>
                      </a:r>
                      <a:r>
                        <a:rPr lang="en-US" sz="1900" u="sng" baseline="0" dirty="0"/>
                        <a:t> 17 (Israel)</a:t>
                      </a:r>
                      <a:endParaRPr lang="es-GT" sz="1900" u="sng" dirty="0">
                        <a:latin typeface="Rockwell" panose="02060603020205020403" pitchFamily="18" charset="0"/>
                      </a:endParaRPr>
                    </a:p>
                  </a:txBody>
                  <a:tcPr/>
                </a:tc>
                <a:tc>
                  <a:txBody>
                    <a:bodyPr/>
                    <a:lstStyle/>
                    <a:p>
                      <a:pPr algn="ctr"/>
                      <a:endParaRPr lang="en-US" sz="200" dirty="0">
                        <a:latin typeface="+mn-lt"/>
                      </a:endParaRPr>
                    </a:p>
                    <a:p>
                      <a:pPr algn="ctr"/>
                      <a:r>
                        <a:rPr lang="en-US" sz="1900" u="sng" dirty="0">
                          <a:latin typeface="+mn-lt"/>
                        </a:rPr>
                        <a:t>Isa</a:t>
                      </a:r>
                      <a:r>
                        <a:rPr lang="en-US" sz="1900" u="sng" baseline="0" dirty="0">
                          <a:latin typeface="+mn-lt"/>
                        </a:rPr>
                        <a:t> 22 (Judah)</a:t>
                      </a:r>
                      <a:endParaRPr lang="es-GT" sz="1900" u="sng" dirty="0">
                        <a:latin typeface="Rockwell" panose="02060603020205020403" pitchFamily="18" charset="0"/>
                      </a:endParaRPr>
                    </a:p>
                  </a:txBody>
                  <a:tcPr/>
                </a:tc>
                <a:tc>
                  <a:txBody>
                    <a:bodyPr/>
                    <a:lstStyle/>
                    <a:p>
                      <a:pPr algn="ctr"/>
                      <a:endParaRPr lang="en-US" sz="200" dirty="0"/>
                    </a:p>
                    <a:p>
                      <a:pPr algn="ctr"/>
                      <a:r>
                        <a:rPr lang="en-US" sz="1900" u="sng" dirty="0"/>
                        <a:t>Isa 26</a:t>
                      </a:r>
                      <a:r>
                        <a:rPr lang="en-US" sz="1900" u="sng" baseline="0" dirty="0"/>
                        <a:t> (Secure in God)</a:t>
                      </a:r>
                      <a:endParaRPr lang="es-GT" sz="1900" u="sng" dirty="0">
                        <a:latin typeface="Rockwell" panose="02060603020205020403" pitchFamily="18" charset="0"/>
                      </a:endParaRPr>
                    </a:p>
                  </a:txBody>
                  <a:tcPr/>
                </a:tc>
                <a:extLst>
                  <a:ext uri="{0D108BD9-81ED-4DB2-BD59-A6C34878D82A}">
                    <a16:rowId xmlns:a16="http://schemas.microsoft.com/office/drawing/2014/main" val="192192666"/>
                  </a:ext>
                </a:extLst>
              </a:tr>
              <a:tr h="840793">
                <a:tc>
                  <a:txBody>
                    <a:bodyPr/>
                    <a:lstStyle/>
                    <a:p>
                      <a:pPr algn="ctr"/>
                      <a:endParaRPr lang="en-US" sz="600" dirty="0">
                        <a:latin typeface="Rockwell" panose="02060603020205020403" pitchFamily="18" charset="0"/>
                      </a:endParaRPr>
                    </a:p>
                    <a:p>
                      <a:pPr algn="ctr"/>
                      <a:r>
                        <a:rPr lang="en-US" sz="1800" dirty="0">
                          <a:latin typeface="Rockwell" panose="02060603020205020403" pitchFamily="18" charset="0"/>
                        </a:rPr>
                        <a:t>“World city” cannot </a:t>
                      </a:r>
                    </a:p>
                    <a:p>
                      <a:pPr algn="ctr"/>
                      <a:r>
                        <a:rPr lang="en-US" sz="1800" dirty="0">
                          <a:latin typeface="Rockwell" panose="02060603020205020403" pitchFamily="18" charset="0"/>
                        </a:rPr>
                        <a:t>save (17:1-3,9)</a:t>
                      </a:r>
                      <a:endParaRPr lang="es-GT" sz="1800" dirty="0">
                        <a:latin typeface="Rockwell" panose="02060603020205020403" pitchFamily="18" charset="0"/>
                      </a:endParaRPr>
                    </a:p>
                  </a:txBody>
                  <a:tcPr/>
                </a:tc>
                <a:tc>
                  <a:txBody>
                    <a:bodyPr/>
                    <a:lstStyle/>
                    <a:p>
                      <a:pPr algn="ctr"/>
                      <a:endParaRPr lang="en-US" sz="600" dirty="0">
                        <a:latin typeface="Rockwell" panose="02060603020205020403" pitchFamily="18" charset="0"/>
                      </a:endParaRPr>
                    </a:p>
                    <a:p>
                      <a:pPr algn="ctr"/>
                      <a:r>
                        <a:rPr lang="en-US" sz="1800" dirty="0">
                          <a:latin typeface="Rockwell" panose="02060603020205020403" pitchFamily="18" charset="0"/>
                        </a:rPr>
                        <a:t>“World city” cannot </a:t>
                      </a:r>
                    </a:p>
                    <a:p>
                      <a:pPr algn="ctr"/>
                      <a:r>
                        <a:rPr lang="en-US" sz="1800" dirty="0">
                          <a:latin typeface="Rockwell" panose="02060603020205020403" pitchFamily="18" charset="0"/>
                        </a:rPr>
                        <a:t>save (22:5-8)</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dirty="0">
                        <a:latin typeface="Rockwell" panose="02060603020205020403" pitchFamily="18" charset="0"/>
                      </a:endParaRPr>
                    </a:p>
                  </a:txBody>
                  <a:tcPr/>
                </a:tc>
                <a:extLst>
                  <a:ext uri="{0D108BD9-81ED-4DB2-BD59-A6C34878D82A}">
                    <a16:rowId xmlns:a16="http://schemas.microsoft.com/office/drawing/2014/main" val="3125353947"/>
                  </a:ext>
                </a:extLst>
              </a:tr>
              <a:tr h="825453">
                <a:tc>
                  <a:txBody>
                    <a:bodyPr/>
                    <a:lstStyle/>
                    <a:p>
                      <a:pPr algn="ctr"/>
                      <a:endParaRPr lang="en-US" sz="600" dirty="0">
                        <a:latin typeface="Rockwell" panose="02060603020205020403" pitchFamily="18" charset="0"/>
                      </a:endParaRPr>
                    </a:p>
                    <a:p>
                      <a:pPr algn="ctr"/>
                      <a:r>
                        <a:rPr lang="en-US" sz="1800" dirty="0">
                          <a:latin typeface="Rockwell" panose="02060603020205020403" pitchFamily="18" charset="0"/>
                        </a:rPr>
                        <a:t>Depended on Damascus (17:1-3)</a:t>
                      </a:r>
                      <a:endParaRPr lang="es-GT" sz="1800" dirty="0">
                        <a:latin typeface="Rockwell" panose="02060603020205020403" pitchFamily="18" charset="0"/>
                      </a:endParaRPr>
                    </a:p>
                  </a:txBody>
                  <a:tcPr/>
                </a:tc>
                <a:tc>
                  <a:txBody>
                    <a:bodyPr/>
                    <a:lstStyle/>
                    <a:p>
                      <a:pPr algn="ctr"/>
                      <a:endParaRPr lang="en-US" sz="600" dirty="0">
                        <a:latin typeface="Rockwell" panose="02060603020205020403" pitchFamily="18" charset="0"/>
                      </a:endParaRPr>
                    </a:p>
                    <a:p>
                      <a:pPr algn="ctr"/>
                      <a:r>
                        <a:rPr lang="en-US" sz="1800" dirty="0">
                          <a:latin typeface="Rockwell" panose="02060603020205020403" pitchFamily="18" charset="0"/>
                        </a:rPr>
                        <a:t>Depended</a:t>
                      </a:r>
                      <a:r>
                        <a:rPr lang="en-US" sz="1800" baseline="0" dirty="0">
                          <a:latin typeface="Rockwell" panose="02060603020205020403" pitchFamily="18" charset="0"/>
                        </a:rPr>
                        <a:t> on weapons, walls, water (22:8-11)</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600" dirty="0">
                        <a:latin typeface="Rockwell" panose="02060603020205020403" pitchFamily="18" charset="0"/>
                      </a:endParaRPr>
                    </a:p>
                  </a:txBody>
                  <a:tcPr/>
                </a:tc>
                <a:extLst>
                  <a:ext uri="{0D108BD9-81ED-4DB2-BD59-A6C34878D82A}">
                    <a16:rowId xmlns:a16="http://schemas.microsoft.com/office/drawing/2014/main" val="3965324184"/>
                  </a:ext>
                </a:extLst>
              </a:tr>
              <a:tr h="825453">
                <a:tc>
                  <a:txBody>
                    <a:bodyPr/>
                    <a:lstStyle/>
                    <a:p>
                      <a:pPr algn="ctr"/>
                      <a:endParaRPr lang="en-US" sz="600" dirty="0">
                        <a:latin typeface="Rockwell" panose="02060603020205020403" pitchFamily="18" charset="0"/>
                      </a:endParaRPr>
                    </a:p>
                    <a:p>
                      <a:pPr algn="ctr"/>
                      <a:r>
                        <a:rPr lang="en-US" sz="1800" dirty="0">
                          <a:latin typeface="Rockwell" panose="02060603020205020403" pitchFamily="18" charset="0"/>
                        </a:rPr>
                        <a:t>Sickness, incurable pain (17:11)</a:t>
                      </a:r>
                      <a:endParaRPr lang="es-GT" sz="1800" dirty="0">
                        <a:latin typeface="Rockwell" panose="02060603020205020403" pitchFamily="18" charset="0"/>
                      </a:endParaRPr>
                    </a:p>
                  </a:txBody>
                  <a:tcPr/>
                </a:tc>
                <a:tc>
                  <a:txBody>
                    <a:bodyPr/>
                    <a:lstStyle/>
                    <a:p>
                      <a:pPr algn="ctr"/>
                      <a:endParaRPr lang="en-US" sz="1400" u="none" dirty="0">
                        <a:latin typeface="Rockwell" panose="02060603020205020403" pitchFamily="18" charset="0"/>
                      </a:endParaRPr>
                    </a:p>
                    <a:p>
                      <a:pPr algn="ctr"/>
                      <a:r>
                        <a:rPr lang="en-US" sz="1800" u="none" dirty="0">
                          <a:latin typeface="Rockwell" panose="02060603020205020403" pitchFamily="18" charset="0"/>
                        </a:rPr>
                        <a:t>“Until you</a:t>
                      </a:r>
                      <a:r>
                        <a:rPr lang="en-US" sz="1800" u="none" baseline="0" dirty="0">
                          <a:latin typeface="Rockwell" panose="02060603020205020403" pitchFamily="18" charset="0"/>
                        </a:rPr>
                        <a:t> die” (22:14)</a:t>
                      </a:r>
                      <a:endParaRPr lang="es-GT" sz="1800" u="none" dirty="0">
                        <a:latin typeface="Rockwell" panose="02060603020205020403" pitchFamily="18" charset="0"/>
                      </a:endParaRPr>
                    </a:p>
                  </a:txBody>
                  <a:tcPr/>
                </a:tc>
                <a:tc>
                  <a:txBody>
                    <a:bodyPr/>
                    <a:lstStyle/>
                    <a:p>
                      <a:pPr marL="0" indent="0">
                        <a:buFont typeface="Arial" panose="020B0604020202020204" pitchFamily="34" charset="0"/>
                        <a:buNone/>
                      </a:pPr>
                      <a:endParaRPr lang="en-US" sz="1600" dirty="0">
                        <a:latin typeface="Rockwell" panose="02060603020205020403" pitchFamily="18" charset="0"/>
                      </a:endParaRPr>
                    </a:p>
                  </a:txBody>
                  <a:tcPr/>
                </a:tc>
                <a:extLst>
                  <a:ext uri="{0D108BD9-81ED-4DB2-BD59-A6C34878D82A}">
                    <a16:rowId xmlns:a16="http://schemas.microsoft.com/office/drawing/2014/main" val="3034112666"/>
                  </a:ext>
                </a:extLst>
              </a:tr>
              <a:tr h="886328">
                <a:tc>
                  <a:txBody>
                    <a:bodyPr/>
                    <a:lstStyle/>
                    <a:p>
                      <a:pPr marL="0" indent="0" algn="ctr">
                        <a:buFont typeface="Arial" panose="020B0604020202020204" pitchFamily="34" charset="0"/>
                        <a:buNone/>
                      </a:pPr>
                      <a:endParaRPr lang="en-US" sz="600" dirty="0">
                        <a:latin typeface="Rockwell" panose="02060603020205020403" pitchFamily="18" charset="0"/>
                      </a:endParaRPr>
                    </a:p>
                    <a:p>
                      <a:pPr marL="0" indent="0" algn="ctr">
                        <a:buFont typeface="Arial" panose="020B0604020202020204" pitchFamily="34" charset="0"/>
                        <a:buNone/>
                      </a:pPr>
                      <a:r>
                        <a:rPr lang="en-US" sz="1800" dirty="0">
                          <a:latin typeface="Rockwell" panose="02060603020205020403" pitchFamily="18" charset="0"/>
                        </a:rPr>
                        <a:t>Did not remember Rock </a:t>
                      </a:r>
                    </a:p>
                    <a:p>
                      <a:pPr marL="0" indent="0" algn="ctr">
                        <a:buFont typeface="Arial" panose="020B0604020202020204" pitchFamily="34" charset="0"/>
                        <a:buNone/>
                      </a:pPr>
                      <a:r>
                        <a:rPr lang="en-US" sz="1800" dirty="0">
                          <a:latin typeface="Rockwell" panose="02060603020205020403" pitchFamily="18" charset="0"/>
                        </a:rPr>
                        <a:t>of refuge</a:t>
                      </a:r>
                      <a:r>
                        <a:rPr lang="en-US" sz="1800" baseline="0" dirty="0">
                          <a:latin typeface="Rockwell" panose="02060603020205020403" pitchFamily="18" charset="0"/>
                        </a:rPr>
                        <a:t> (17:10)</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600" u="none" dirty="0">
                        <a:latin typeface="Rockwell" panose="02060603020205020403" pitchFamily="18" charset="0"/>
                      </a:endParaRPr>
                    </a:p>
                    <a:p>
                      <a:pPr marL="0" indent="0" algn="ctr">
                        <a:buFont typeface="Arial" panose="020B0604020202020204" pitchFamily="34" charset="0"/>
                        <a:buNone/>
                      </a:pPr>
                      <a:r>
                        <a:rPr lang="en-US" sz="1800" u="none" dirty="0">
                          <a:latin typeface="Rockwell" panose="02060603020205020403" pitchFamily="18" charset="0"/>
                        </a:rPr>
                        <a:t>Attempts</a:t>
                      </a:r>
                      <a:r>
                        <a:rPr lang="en-US" sz="1800" u="none" baseline="0" dirty="0">
                          <a:latin typeface="Rockwell" panose="02060603020205020403" pitchFamily="18" charset="0"/>
                        </a:rPr>
                        <a:t> to find rest in </a:t>
                      </a:r>
                    </a:p>
                    <a:p>
                      <a:pPr marL="0" indent="0" algn="ctr">
                        <a:buFont typeface="Arial" panose="020B0604020202020204" pitchFamily="34" charset="0"/>
                        <a:buNone/>
                      </a:pPr>
                      <a:r>
                        <a:rPr lang="en-US" sz="1800" u="none" baseline="0" dirty="0">
                          <a:latin typeface="Rockwell" panose="02060603020205020403" pitchFamily="18" charset="0"/>
                        </a:rPr>
                        <a:t>physical rock (22:16)</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600" dirty="0">
                        <a:latin typeface="Rockwell" panose="02060603020205020403" pitchFamily="18" charset="0"/>
                      </a:endParaRPr>
                    </a:p>
                  </a:txBody>
                  <a:tcPr/>
                </a:tc>
                <a:extLst>
                  <a:ext uri="{0D108BD9-81ED-4DB2-BD59-A6C34878D82A}">
                    <a16:rowId xmlns:a16="http://schemas.microsoft.com/office/drawing/2014/main" val="1120340284"/>
                  </a:ext>
                </a:extLst>
              </a:tr>
              <a:tr h="825453">
                <a:tc>
                  <a:txBody>
                    <a:bodyPr/>
                    <a:lstStyle/>
                    <a:p>
                      <a:pPr marL="0" indent="0" algn="ctr">
                        <a:buFont typeface="Arial" panose="020B0604020202020204" pitchFamily="34" charset="0"/>
                        <a:buNone/>
                      </a:pPr>
                      <a:endParaRPr lang="en-US" sz="600" dirty="0">
                        <a:latin typeface="Rockwell" panose="02060603020205020403" pitchFamily="18" charset="0"/>
                      </a:endParaRPr>
                    </a:p>
                    <a:p>
                      <a:pPr marL="0" indent="0" algn="ctr">
                        <a:buFont typeface="Arial" panose="020B0604020202020204" pitchFamily="34" charset="0"/>
                        <a:buNone/>
                      </a:pPr>
                      <a:r>
                        <a:rPr lang="en-US" sz="1800" dirty="0">
                          <a:latin typeface="Rockwell" panose="02060603020205020403" pitchFamily="18" charset="0"/>
                        </a:rPr>
                        <a:t>Enemies will not </a:t>
                      </a:r>
                    </a:p>
                    <a:p>
                      <a:pPr marL="0" indent="0" algn="ctr">
                        <a:buFont typeface="Arial" panose="020B0604020202020204" pitchFamily="34" charset="0"/>
                        <a:buNone/>
                      </a:pPr>
                      <a:r>
                        <a:rPr lang="en-US" sz="1800" dirty="0">
                          <a:latin typeface="Rockwell" panose="02060603020205020403" pitchFamily="18" charset="0"/>
                        </a:rPr>
                        <a:t>overcome (17:12-14)</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600" u="none" dirty="0">
                        <a:latin typeface="Rockwell" panose="02060603020205020403" pitchFamily="18" charset="0"/>
                      </a:endParaRPr>
                    </a:p>
                    <a:p>
                      <a:pPr marL="0" indent="0" algn="ctr">
                        <a:buFont typeface="Arial" panose="020B0604020202020204" pitchFamily="34" charset="0"/>
                        <a:buNone/>
                      </a:pPr>
                      <a:r>
                        <a:rPr lang="en-US" sz="1800" u="none" dirty="0">
                          <a:latin typeface="Rockwell" panose="02060603020205020403" pitchFamily="18" charset="0"/>
                        </a:rPr>
                        <a:t>Enemies will </a:t>
                      </a:r>
                    </a:p>
                    <a:p>
                      <a:pPr marL="0" indent="0" algn="ctr">
                        <a:buFont typeface="Arial" panose="020B0604020202020204" pitchFamily="34" charset="0"/>
                        <a:buNone/>
                      </a:pPr>
                      <a:r>
                        <a:rPr lang="en-US" sz="1800" u="none" dirty="0">
                          <a:latin typeface="Rockwell" panose="02060603020205020403" pitchFamily="18" charset="0"/>
                        </a:rPr>
                        <a:t>overcome (22:5-8a)</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800" dirty="0">
                        <a:latin typeface="Rockwell" panose="02060603020205020403" pitchFamily="18" charset="0"/>
                      </a:endParaRPr>
                    </a:p>
                    <a:p>
                      <a:pPr marL="0" indent="0" algn="ctr">
                        <a:buFont typeface="Arial" panose="020B0604020202020204" pitchFamily="34" charset="0"/>
                        <a:buNone/>
                      </a:pPr>
                      <a:endParaRPr lang="es-GT" sz="1410" dirty="0">
                        <a:latin typeface="Rockwell" panose="02060603020205020403" pitchFamily="18" charset="0"/>
                      </a:endParaRPr>
                    </a:p>
                  </a:txBody>
                  <a:tcPr/>
                </a:tc>
                <a:extLst>
                  <a:ext uri="{0D108BD9-81ED-4DB2-BD59-A6C34878D82A}">
                    <a16:rowId xmlns:a16="http://schemas.microsoft.com/office/drawing/2014/main" val="854888709"/>
                  </a:ext>
                </a:extLst>
              </a:tr>
              <a:tr h="825453">
                <a:tc>
                  <a:txBody>
                    <a:bodyPr/>
                    <a:lstStyle/>
                    <a:p>
                      <a:pPr marL="0" indent="0" algn="ctr">
                        <a:buFont typeface="Arial" panose="020B0604020202020204" pitchFamily="34" charset="0"/>
                        <a:buNone/>
                      </a:pPr>
                      <a:endParaRPr lang="en-US" sz="600" dirty="0">
                        <a:latin typeface="Rockwell" panose="02060603020205020403" pitchFamily="18" charset="0"/>
                      </a:endParaRPr>
                    </a:p>
                    <a:p>
                      <a:pPr marL="0" indent="0" algn="ctr">
                        <a:buFont typeface="Arial" panose="020B0604020202020204" pitchFamily="34" charset="0"/>
                        <a:buNone/>
                      </a:pPr>
                      <a:r>
                        <a:rPr lang="en-US" sz="1800" dirty="0">
                          <a:latin typeface="Rockwell" panose="02060603020205020403" pitchFamily="18" charset="0"/>
                        </a:rPr>
                        <a:t>Learn</a:t>
                      </a:r>
                      <a:r>
                        <a:rPr lang="en-US" sz="1800" baseline="0" dirty="0">
                          <a:latin typeface="Rockwell" panose="02060603020205020403" pitchFamily="18" charset="0"/>
                        </a:rPr>
                        <a:t> from judgment (17:7-8)</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600" u="none" dirty="0">
                        <a:latin typeface="Rockwell" panose="02060603020205020403" pitchFamily="18" charset="0"/>
                      </a:endParaRPr>
                    </a:p>
                    <a:p>
                      <a:pPr marL="0" indent="0" algn="ctr">
                        <a:buFont typeface="Arial" panose="020B0604020202020204" pitchFamily="34" charset="0"/>
                        <a:buNone/>
                      </a:pPr>
                      <a:r>
                        <a:rPr lang="en-US" sz="1800" u="none" dirty="0">
                          <a:latin typeface="Rockwell" panose="02060603020205020403" pitchFamily="18" charset="0"/>
                        </a:rPr>
                        <a:t>Don’t learn from </a:t>
                      </a:r>
                    </a:p>
                    <a:p>
                      <a:pPr marL="0" indent="0" algn="ctr">
                        <a:buFont typeface="Arial" panose="020B0604020202020204" pitchFamily="34" charset="0"/>
                        <a:buNone/>
                      </a:pPr>
                      <a:r>
                        <a:rPr lang="en-US" sz="1800" u="none" dirty="0">
                          <a:latin typeface="Rockwell" panose="02060603020205020403" pitchFamily="18" charset="0"/>
                        </a:rPr>
                        <a:t>judgment (22:12-14)</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s-GT" sz="1410" dirty="0">
                        <a:latin typeface="Rockwell" panose="02060603020205020403" pitchFamily="18" charset="0"/>
                      </a:endParaRPr>
                    </a:p>
                  </a:txBody>
                  <a:tcPr/>
                </a:tc>
                <a:extLst>
                  <a:ext uri="{0D108BD9-81ED-4DB2-BD59-A6C34878D82A}">
                    <a16:rowId xmlns:a16="http://schemas.microsoft.com/office/drawing/2014/main" val="2368362645"/>
                  </a:ext>
                </a:extLst>
              </a:tr>
              <a:tr h="825453">
                <a:tc>
                  <a:txBody>
                    <a:bodyPr/>
                    <a:lstStyle/>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r>
                        <a:rPr lang="en-US" sz="1800" dirty="0">
                          <a:latin typeface="Rockwell" panose="02060603020205020403" pitchFamily="18" charset="0"/>
                        </a:rPr>
                        <a:t>“Eyes” (17:7-8)</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u="none" dirty="0">
                        <a:latin typeface="Rockwell" panose="02060603020205020403" pitchFamily="18" charset="0"/>
                      </a:endParaRPr>
                    </a:p>
                    <a:p>
                      <a:pPr marL="0" indent="0" algn="ctr">
                        <a:buFont typeface="Arial" panose="020B0604020202020204" pitchFamily="34" charset="0"/>
                        <a:buNone/>
                      </a:pPr>
                      <a:r>
                        <a:rPr lang="en-US" sz="1800" u="none" dirty="0">
                          <a:latin typeface="Rockwell" panose="02060603020205020403" pitchFamily="18" charset="0"/>
                        </a:rPr>
                        <a:t>“Vision” (22:1,4-5,9)</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s-GT" sz="1410" dirty="0">
                        <a:latin typeface="Rockwell" panose="02060603020205020403" pitchFamily="18" charset="0"/>
                      </a:endParaRPr>
                    </a:p>
                  </a:txBody>
                  <a:tcPr/>
                </a:tc>
                <a:extLst>
                  <a:ext uri="{0D108BD9-81ED-4DB2-BD59-A6C34878D82A}">
                    <a16:rowId xmlns:a16="http://schemas.microsoft.com/office/drawing/2014/main" val="1440198548"/>
                  </a:ext>
                </a:extLst>
              </a:tr>
            </a:tbl>
          </a:graphicData>
        </a:graphic>
      </p:graphicFrame>
    </p:spTree>
    <p:extLst>
      <p:ext uri="{BB962C8B-B14F-4D97-AF65-F5344CB8AC3E}">
        <p14:creationId xmlns:p14="http://schemas.microsoft.com/office/powerpoint/2010/main" val="81006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486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Rockwell" panose="02060603020205020403" pitchFamily="18" charset="0"/>
              </a:rPr>
              <a:t>Reliance on Harvest (Lust of the Flesh)</a:t>
            </a:r>
            <a:endParaRPr lang="es-GT" sz="2800" b="1" dirty="0">
              <a:latin typeface="Rockwell" panose="02060603020205020403" pitchFamily="18" charset="0"/>
            </a:endParaRPr>
          </a:p>
        </p:txBody>
      </p:sp>
      <p:sp>
        <p:nvSpPr>
          <p:cNvPr id="6" name="AutoShape 4" descr="The Party's Over - Jane H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graphicFrame>
        <p:nvGraphicFramePr>
          <p:cNvPr id="9" name="Table 8"/>
          <p:cNvGraphicFramePr>
            <a:graphicFrameLocks noGrp="1"/>
          </p:cNvGraphicFramePr>
          <p:nvPr>
            <p:extLst>
              <p:ext uri="{D42A27DB-BD31-4B8C-83A1-F6EECF244321}">
                <p14:modId xmlns:p14="http://schemas.microsoft.com/office/powerpoint/2010/main" val="1039296331"/>
              </p:ext>
            </p:extLst>
          </p:nvPr>
        </p:nvGraphicFramePr>
        <p:xfrm>
          <a:off x="0" y="548640"/>
          <a:ext cx="9144000" cy="6309361"/>
        </p:xfrm>
        <a:graphic>
          <a:graphicData uri="http://schemas.openxmlformats.org/drawingml/2006/table">
            <a:tbl>
              <a:tblPr firstRow="1" bandRow="1">
                <a:tableStyleId>{9D7B26C5-4107-4FEC-AEDC-1716B250A1EF}</a:tableStyleId>
              </a:tblPr>
              <a:tblGrid>
                <a:gridCol w="3048000">
                  <a:extLst>
                    <a:ext uri="{9D8B030D-6E8A-4147-A177-3AD203B41FA5}">
                      <a16:colId xmlns:a16="http://schemas.microsoft.com/office/drawing/2014/main" val="2366626533"/>
                    </a:ext>
                  </a:extLst>
                </a:gridCol>
                <a:gridCol w="3048000">
                  <a:extLst>
                    <a:ext uri="{9D8B030D-6E8A-4147-A177-3AD203B41FA5}">
                      <a16:colId xmlns:a16="http://schemas.microsoft.com/office/drawing/2014/main" val="1923264779"/>
                    </a:ext>
                  </a:extLst>
                </a:gridCol>
                <a:gridCol w="3048000">
                  <a:extLst>
                    <a:ext uri="{9D8B030D-6E8A-4147-A177-3AD203B41FA5}">
                      <a16:colId xmlns:a16="http://schemas.microsoft.com/office/drawing/2014/main" val="314012475"/>
                    </a:ext>
                  </a:extLst>
                </a:gridCol>
              </a:tblGrid>
              <a:tr h="749385">
                <a:tc>
                  <a:txBody>
                    <a:bodyPr/>
                    <a:lstStyle/>
                    <a:p>
                      <a:pPr algn="ctr"/>
                      <a:endParaRPr lang="en-US" sz="800" dirty="0"/>
                    </a:p>
                    <a:p>
                      <a:pPr algn="ctr"/>
                      <a:r>
                        <a:rPr lang="en-US" sz="1900" u="sng" dirty="0"/>
                        <a:t>Isa 18</a:t>
                      </a:r>
                      <a:r>
                        <a:rPr lang="en-US" sz="1900" u="sng" baseline="0" dirty="0"/>
                        <a:t> – 19</a:t>
                      </a:r>
                      <a:r>
                        <a:rPr lang="en-US" sz="1900" u="sng" dirty="0"/>
                        <a:t> (Egypt/Ethiopia)</a:t>
                      </a:r>
                      <a:endParaRPr lang="es-GT" sz="1900" u="sng" dirty="0">
                        <a:latin typeface="Rockwell" panose="02060603020205020403" pitchFamily="18" charset="0"/>
                      </a:endParaRPr>
                    </a:p>
                  </a:txBody>
                  <a:tcPr/>
                </a:tc>
                <a:tc>
                  <a:txBody>
                    <a:bodyPr/>
                    <a:lstStyle/>
                    <a:p>
                      <a:pPr algn="ctr"/>
                      <a:endParaRPr lang="en-US" sz="800" dirty="0"/>
                    </a:p>
                    <a:p>
                      <a:pPr algn="ctr"/>
                      <a:r>
                        <a:rPr lang="en-US" sz="1900" u="sng" dirty="0"/>
                        <a:t>Isa 23 (Tyre)</a:t>
                      </a:r>
                      <a:endParaRPr lang="es-GT" sz="1900" u="sng" dirty="0">
                        <a:latin typeface="Rockwell" panose="02060603020205020403" pitchFamily="18" charset="0"/>
                      </a:endParaRPr>
                    </a:p>
                  </a:txBody>
                  <a:tcPr/>
                </a:tc>
                <a:tc>
                  <a:txBody>
                    <a:bodyPr/>
                    <a:lstStyle/>
                    <a:p>
                      <a:pPr algn="ctr"/>
                      <a:endParaRPr lang="en-US" sz="800" dirty="0"/>
                    </a:p>
                    <a:p>
                      <a:pPr algn="ctr"/>
                      <a:r>
                        <a:rPr lang="en-US" sz="1900" u="sng" dirty="0"/>
                        <a:t>Isa 27 (Lord’s Vineyard)</a:t>
                      </a:r>
                      <a:endParaRPr lang="es-GT" sz="1900" u="sng" dirty="0">
                        <a:latin typeface="Rockwell" panose="02060603020205020403" pitchFamily="18" charset="0"/>
                      </a:endParaRPr>
                    </a:p>
                  </a:txBody>
                  <a:tcPr/>
                </a:tc>
                <a:extLst>
                  <a:ext uri="{0D108BD9-81ED-4DB2-BD59-A6C34878D82A}">
                    <a16:rowId xmlns:a16="http://schemas.microsoft.com/office/drawing/2014/main" val="192192666"/>
                  </a:ext>
                </a:extLst>
              </a:tr>
              <a:tr h="1364830">
                <a:tc>
                  <a:txBody>
                    <a:bodyPr/>
                    <a:lstStyle/>
                    <a:p>
                      <a:pPr algn="ctr"/>
                      <a:endParaRPr lang="en-US" sz="2600" dirty="0">
                        <a:latin typeface="Rockwell" panose="02060603020205020403" pitchFamily="18" charset="0"/>
                      </a:endParaRPr>
                    </a:p>
                    <a:p>
                      <a:pPr algn="ctr"/>
                      <a:r>
                        <a:rPr lang="en-US" sz="1800" dirty="0">
                          <a:latin typeface="Rockwell" panose="02060603020205020403" pitchFamily="18" charset="0"/>
                        </a:rPr>
                        <a:t>Ethiopia/Egypt controls</a:t>
                      </a:r>
                      <a:r>
                        <a:rPr lang="en-US" sz="1800" baseline="0" dirty="0">
                          <a:latin typeface="Rockwell" panose="02060603020205020403" pitchFamily="18" charset="0"/>
                        </a:rPr>
                        <a:t> Nile</a:t>
                      </a:r>
                      <a:endParaRPr lang="es-GT" sz="1800" dirty="0">
                        <a:latin typeface="Rockwell" panose="02060603020205020403" pitchFamily="18" charset="0"/>
                      </a:endParaRPr>
                    </a:p>
                  </a:txBody>
                  <a:tcPr/>
                </a:tc>
                <a:tc>
                  <a:txBody>
                    <a:bodyPr/>
                    <a:lstStyle/>
                    <a:p>
                      <a:pPr algn="ctr"/>
                      <a:endParaRPr lang="en-US" sz="2600" u="none" dirty="0">
                        <a:latin typeface="Rockwell" panose="02060603020205020403" pitchFamily="18" charset="0"/>
                      </a:endParaRPr>
                    </a:p>
                    <a:p>
                      <a:pPr algn="ctr"/>
                      <a:r>
                        <a:rPr lang="en-US" sz="1800" u="none" dirty="0">
                          <a:latin typeface="Rockwell" panose="02060603020205020403" pitchFamily="18" charset="0"/>
                        </a:rPr>
                        <a:t>Tyre controls sea</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800" u="none" dirty="0">
                        <a:latin typeface="Rockwell" panose="02060603020205020403" pitchFamily="18" charset="0"/>
                      </a:endParaRPr>
                    </a:p>
                  </a:txBody>
                  <a:tcPr/>
                </a:tc>
                <a:extLst>
                  <a:ext uri="{0D108BD9-81ED-4DB2-BD59-A6C34878D82A}">
                    <a16:rowId xmlns:a16="http://schemas.microsoft.com/office/drawing/2014/main" val="4054459050"/>
                  </a:ext>
                </a:extLst>
              </a:tr>
              <a:tr h="1364830">
                <a:tc>
                  <a:txBody>
                    <a:bodyPr/>
                    <a:lstStyle/>
                    <a:p>
                      <a:pPr algn="ctr"/>
                      <a:endParaRPr lang="en-US" sz="2400" dirty="0">
                        <a:latin typeface="Rockwell" panose="02060603020205020403" pitchFamily="18" charset="0"/>
                      </a:endParaRPr>
                    </a:p>
                    <a:p>
                      <a:pPr algn="ctr"/>
                      <a:r>
                        <a:rPr lang="en-US" sz="1800" dirty="0">
                          <a:latin typeface="Rockwell" panose="02060603020205020403" pitchFamily="18" charset="0"/>
                        </a:rPr>
                        <a:t>Failed attempt to </a:t>
                      </a:r>
                    </a:p>
                    <a:p>
                      <a:pPr algn="ctr"/>
                      <a:r>
                        <a:rPr lang="en-US" sz="1800" dirty="0">
                          <a:latin typeface="Rockwell" panose="02060603020205020403" pitchFamily="18" charset="0"/>
                        </a:rPr>
                        <a:t>federalize</a:t>
                      </a:r>
                      <a:r>
                        <a:rPr lang="en-US" sz="1800" baseline="0" dirty="0">
                          <a:latin typeface="Rockwell" panose="02060603020205020403" pitchFamily="18" charset="0"/>
                        </a:rPr>
                        <a:t> (18:5-6)</a:t>
                      </a:r>
                      <a:endParaRPr lang="es-GT" sz="1800" dirty="0">
                        <a:latin typeface="Rockwell" panose="02060603020205020403" pitchFamily="18" charset="0"/>
                      </a:endParaRPr>
                    </a:p>
                  </a:txBody>
                  <a:tcPr/>
                </a:tc>
                <a:tc>
                  <a:txBody>
                    <a:bodyPr/>
                    <a:lstStyle/>
                    <a:p>
                      <a:pPr algn="ctr"/>
                      <a:endParaRPr lang="en-US" sz="2400" dirty="0">
                        <a:latin typeface="Rockwell" panose="02060603020205020403" pitchFamily="18" charset="0"/>
                      </a:endParaRPr>
                    </a:p>
                    <a:p>
                      <a:pPr algn="ctr"/>
                      <a:r>
                        <a:rPr lang="en-US" sz="1800" dirty="0">
                          <a:latin typeface="Rockwell" panose="02060603020205020403" pitchFamily="18" charset="0"/>
                        </a:rPr>
                        <a:t>Influence filled known </a:t>
                      </a:r>
                    </a:p>
                    <a:p>
                      <a:pPr algn="ctr"/>
                      <a:r>
                        <a:rPr lang="en-US" sz="1800" dirty="0">
                          <a:latin typeface="Rockwell" panose="02060603020205020403" pitchFamily="18" charset="0"/>
                        </a:rPr>
                        <a:t>earth (23:3,7-8)</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s-GT" sz="1410" dirty="0">
                        <a:latin typeface="Rockwell" panose="02060603020205020403" pitchFamily="18" charset="0"/>
                      </a:endParaRPr>
                    </a:p>
                  </a:txBody>
                  <a:tcPr/>
                </a:tc>
                <a:extLst>
                  <a:ext uri="{0D108BD9-81ED-4DB2-BD59-A6C34878D82A}">
                    <a16:rowId xmlns:a16="http://schemas.microsoft.com/office/drawing/2014/main" val="3125353947"/>
                  </a:ext>
                </a:extLst>
              </a:tr>
              <a:tr h="1364830">
                <a:tc>
                  <a:txBody>
                    <a:bodyPr/>
                    <a:lstStyle/>
                    <a:p>
                      <a:pPr algn="ctr"/>
                      <a:endParaRPr lang="en-US" sz="3000" dirty="0">
                        <a:latin typeface="Rockwell" panose="02060603020205020403" pitchFamily="18" charset="0"/>
                      </a:endParaRPr>
                    </a:p>
                    <a:p>
                      <a:pPr algn="ctr"/>
                      <a:r>
                        <a:rPr lang="en-US" sz="1800" dirty="0">
                          <a:latin typeface="Rockwell" panose="02060603020205020403" pitchFamily="18" charset="0"/>
                        </a:rPr>
                        <a:t>Harvest</a:t>
                      </a:r>
                      <a:r>
                        <a:rPr lang="en-US" sz="1800" baseline="0" dirty="0">
                          <a:latin typeface="Rockwell" panose="02060603020205020403" pitchFamily="18" charset="0"/>
                        </a:rPr>
                        <a:t> depleted (19:5-10)</a:t>
                      </a:r>
                      <a:endParaRPr lang="es-GT" sz="1800" dirty="0">
                        <a:latin typeface="Rockwell" panose="02060603020205020403" pitchFamily="18" charset="0"/>
                      </a:endParaRPr>
                    </a:p>
                  </a:txBody>
                  <a:tcPr/>
                </a:tc>
                <a:tc>
                  <a:txBody>
                    <a:bodyPr/>
                    <a:lstStyle/>
                    <a:p>
                      <a:pPr algn="ctr"/>
                      <a:endParaRPr lang="en-US" sz="3000" u="none" dirty="0">
                        <a:latin typeface="Rockwell" panose="02060603020205020403" pitchFamily="18" charset="0"/>
                      </a:endParaRPr>
                    </a:p>
                    <a:p>
                      <a:pPr algn="ctr"/>
                      <a:r>
                        <a:rPr lang="en-US" sz="1800" u="none" dirty="0">
                          <a:latin typeface="Rockwell" panose="02060603020205020403" pitchFamily="18" charset="0"/>
                        </a:rPr>
                        <a:t>Harvest</a:t>
                      </a:r>
                      <a:r>
                        <a:rPr lang="en-US" sz="1800" u="none" baseline="0" dirty="0">
                          <a:latin typeface="Rockwell" panose="02060603020205020403" pitchFamily="18" charset="0"/>
                        </a:rPr>
                        <a:t> depleted (23:3)</a:t>
                      </a:r>
                      <a:endParaRPr lang="es-GT" sz="1800" u="none" dirty="0">
                        <a:latin typeface="Rockwell" panose="02060603020205020403" pitchFamily="18" charset="0"/>
                      </a:endParaRPr>
                    </a:p>
                  </a:txBody>
                  <a:tcPr/>
                </a:tc>
                <a:tc>
                  <a:txBody>
                    <a:bodyPr/>
                    <a:lstStyle/>
                    <a:p>
                      <a:pPr marL="0" indent="0">
                        <a:buFont typeface="Arial" panose="020B0604020202020204" pitchFamily="34" charset="0"/>
                        <a:buNone/>
                      </a:pPr>
                      <a:endParaRPr lang="es-GT" sz="1410" dirty="0">
                        <a:latin typeface="Rockwell" panose="02060603020205020403" pitchFamily="18" charset="0"/>
                      </a:endParaRPr>
                    </a:p>
                  </a:txBody>
                  <a:tcPr/>
                </a:tc>
                <a:extLst>
                  <a:ext uri="{0D108BD9-81ED-4DB2-BD59-A6C34878D82A}">
                    <a16:rowId xmlns:a16="http://schemas.microsoft.com/office/drawing/2014/main" val="3034112666"/>
                  </a:ext>
                </a:extLst>
              </a:tr>
              <a:tr h="1465486">
                <a:tc>
                  <a:txBody>
                    <a:bodyPr/>
                    <a:lstStyle/>
                    <a:p>
                      <a:pPr marL="0" indent="0" algn="ctr">
                        <a:buFont typeface="Arial" panose="020B0604020202020204" pitchFamily="34" charset="0"/>
                        <a:buNone/>
                      </a:pPr>
                      <a:endParaRPr lang="en-US" sz="2800" dirty="0">
                        <a:latin typeface="Rockwell" panose="02060603020205020403" pitchFamily="18" charset="0"/>
                      </a:endParaRPr>
                    </a:p>
                    <a:p>
                      <a:pPr marL="0" indent="0" algn="ctr">
                        <a:buFont typeface="Arial" panose="020B0604020202020204" pitchFamily="34" charset="0"/>
                        <a:buNone/>
                      </a:pPr>
                      <a:r>
                        <a:rPr lang="en-US" sz="1800" dirty="0">
                          <a:latin typeface="Rockwell" panose="02060603020205020403" pitchFamily="18" charset="0"/>
                        </a:rPr>
                        <a:t>Ingathering</a:t>
                      </a:r>
                      <a:r>
                        <a:rPr lang="en-US" sz="1800" baseline="0" dirty="0">
                          <a:latin typeface="Rockwell" panose="02060603020205020403" pitchFamily="18" charset="0"/>
                        </a:rPr>
                        <a:t> of Gentiles (19:23-25)</a:t>
                      </a:r>
                      <a:endParaRPr lang="es-GT" sz="180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800" u="none" dirty="0">
                        <a:latin typeface="Rockwell" panose="02060603020205020403" pitchFamily="18" charset="0"/>
                      </a:endParaRPr>
                    </a:p>
                    <a:p>
                      <a:pPr marL="0" indent="0" algn="ctr">
                        <a:buFont typeface="Arial" panose="020B0604020202020204" pitchFamily="34" charset="0"/>
                        <a:buNone/>
                      </a:pPr>
                      <a:r>
                        <a:rPr lang="en-US" sz="1800" u="none" dirty="0">
                          <a:latin typeface="Rockwell" panose="02060603020205020403" pitchFamily="18" charset="0"/>
                        </a:rPr>
                        <a:t>Ingathering</a:t>
                      </a:r>
                      <a:r>
                        <a:rPr lang="en-US" sz="1800" u="none" baseline="0" dirty="0">
                          <a:latin typeface="Rockwell" panose="02060603020205020403" pitchFamily="18" charset="0"/>
                        </a:rPr>
                        <a:t> of wages (23:18)</a:t>
                      </a:r>
                      <a:endParaRPr lang="es-GT" sz="180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s-GT" sz="1410" dirty="0">
                        <a:latin typeface="Rockwell" panose="02060603020205020403" pitchFamily="18" charset="0"/>
                      </a:endParaRPr>
                    </a:p>
                  </a:txBody>
                  <a:tcPr/>
                </a:tc>
                <a:extLst>
                  <a:ext uri="{0D108BD9-81ED-4DB2-BD59-A6C34878D82A}">
                    <a16:rowId xmlns:a16="http://schemas.microsoft.com/office/drawing/2014/main" val="1120340284"/>
                  </a:ext>
                </a:extLst>
              </a:tr>
            </a:tbl>
          </a:graphicData>
        </a:graphic>
      </p:graphicFrame>
    </p:spTree>
    <p:extLst>
      <p:ext uri="{BB962C8B-B14F-4D97-AF65-F5344CB8AC3E}">
        <p14:creationId xmlns:p14="http://schemas.microsoft.com/office/powerpoint/2010/main" val="127659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Lebanon/Phoenicia</a:t>
            </a:r>
            <a:endParaRPr lang="es-GT" sz="6700" b="1" u="sng" dirty="0">
              <a:latin typeface="Rockwell" panose="02060603020205020403" pitchFamily="18" charset="0"/>
            </a:endParaRPr>
          </a:p>
        </p:txBody>
      </p:sp>
      <p:pic>
        <p:nvPicPr>
          <p:cNvPr id="7" name="Picture 2" descr="3. Judgment upon the Nations (Isaiah 13-23) - Isaiah: Discipleship ...">
            <a:extLst>
              <a:ext uri="{FF2B5EF4-FFF2-40B4-BE49-F238E27FC236}">
                <a16:creationId xmlns:a16="http://schemas.microsoft.com/office/drawing/2014/main" id="{EF0A3BA1-0CC6-4B02-9297-52C15A86C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3645"/>
            <a:ext cx="4596063" cy="58243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45E4F56-13F6-4CB6-AC30-729071C2F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203" y="3826042"/>
            <a:ext cx="4529796" cy="3031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Alexander Turned The Island of Tyre Into a Peninsula | Amusing Planet">
            <a:extLst>
              <a:ext uri="{FF2B5EF4-FFF2-40B4-BE49-F238E27FC236}">
                <a16:creationId xmlns:a16="http://schemas.microsoft.com/office/drawing/2014/main" id="{58E1FD5E-C54B-4B8E-BBF9-C701C9AFC6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593" y="1026941"/>
            <a:ext cx="4526407" cy="281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9ADC4731-C6F8-455B-85F6-BDFBAA6A09EC}"/>
              </a:ext>
            </a:extLst>
          </p:cNvPr>
          <p:cNvGrpSpPr/>
          <p:nvPr/>
        </p:nvGrpSpPr>
        <p:grpSpPr>
          <a:xfrm>
            <a:off x="615244" y="5746044"/>
            <a:ext cx="3776134" cy="654755"/>
            <a:chOff x="615244" y="5746044"/>
            <a:chExt cx="3776134" cy="654755"/>
          </a:xfrm>
        </p:grpSpPr>
        <p:sp>
          <p:nvSpPr>
            <p:cNvPr id="48" name="Rectangle 47">
              <a:extLst>
                <a:ext uri="{FF2B5EF4-FFF2-40B4-BE49-F238E27FC236}">
                  <a16:creationId xmlns:a16="http://schemas.microsoft.com/office/drawing/2014/main" id="{B2D83D59-A009-430E-907D-36410B5A0E84}"/>
                </a:ext>
              </a:extLst>
            </p:cNvPr>
            <p:cNvSpPr/>
            <p:nvPr/>
          </p:nvSpPr>
          <p:spPr>
            <a:xfrm>
              <a:off x="3025422" y="5746044"/>
              <a:ext cx="1140178" cy="293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4141C69-32B8-4FD6-B62D-A3FA21188621}"/>
                </a:ext>
              </a:extLst>
            </p:cNvPr>
            <p:cNvSpPr/>
            <p:nvPr/>
          </p:nvSpPr>
          <p:spPr>
            <a:xfrm>
              <a:off x="615244" y="6033910"/>
              <a:ext cx="3776134" cy="3668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1FB25A88-9F8A-4353-9732-CE600FF42E43}"/>
              </a:ext>
            </a:extLst>
          </p:cNvPr>
          <p:cNvGrpSpPr/>
          <p:nvPr/>
        </p:nvGrpSpPr>
        <p:grpSpPr>
          <a:xfrm>
            <a:off x="603955" y="3420533"/>
            <a:ext cx="3956756" cy="3008487"/>
            <a:chOff x="603955" y="3420533"/>
            <a:chExt cx="3956756" cy="3008487"/>
          </a:xfrm>
        </p:grpSpPr>
        <p:sp>
          <p:nvSpPr>
            <p:cNvPr id="38" name="Rectangle 37">
              <a:extLst>
                <a:ext uri="{FF2B5EF4-FFF2-40B4-BE49-F238E27FC236}">
                  <a16:creationId xmlns:a16="http://schemas.microsoft.com/office/drawing/2014/main" id="{402BB9D2-28A9-48E5-ADAD-AA2FFA1AE45D}"/>
                </a:ext>
              </a:extLst>
            </p:cNvPr>
            <p:cNvSpPr/>
            <p:nvPr/>
          </p:nvSpPr>
          <p:spPr>
            <a:xfrm>
              <a:off x="1761067" y="3420533"/>
              <a:ext cx="2009422" cy="349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7F531AE-1AB7-4912-BCC5-EBF20815F480}"/>
                </a:ext>
              </a:extLst>
            </p:cNvPr>
            <p:cNvSpPr/>
            <p:nvPr/>
          </p:nvSpPr>
          <p:spPr>
            <a:xfrm>
              <a:off x="615245" y="3753555"/>
              <a:ext cx="3889022" cy="349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EEEB066-CF41-4675-A71D-59CB217C7423}"/>
                </a:ext>
              </a:extLst>
            </p:cNvPr>
            <p:cNvSpPr/>
            <p:nvPr/>
          </p:nvSpPr>
          <p:spPr>
            <a:xfrm>
              <a:off x="620889" y="4063999"/>
              <a:ext cx="3364089" cy="349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59DC291-9422-4F94-807F-12CABF2E4DBE}"/>
                </a:ext>
              </a:extLst>
            </p:cNvPr>
            <p:cNvSpPr/>
            <p:nvPr/>
          </p:nvSpPr>
          <p:spPr>
            <a:xfrm>
              <a:off x="615245" y="4385732"/>
              <a:ext cx="3561644" cy="3668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9E3A099-24BB-40C8-A5A2-B8042631D661}"/>
                </a:ext>
              </a:extLst>
            </p:cNvPr>
            <p:cNvSpPr/>
            <p:nvPr/>
          </p:nvSpPr>
          <p:spPr>
            <a:xfrm>
              <a:off x="632178" y="4718754"/>
              <a:ext cx="3736622" cy="3668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9F0980A-D9B7-4924-90A6-965E06A519A5}"/>
                </a:ext>
              </a:extLst>
            </p:cNvPr>
            <p:cNvSpPr/>
            <p:nvPr/>
          </p:nvSpPr>
          <p:spPr>
            <a:xfrm>
              <a:off x="603955" y="5063065"/>
              <a:ext cx="3302001" cy="3668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45883CF-F01A-4D5A-977C-5D4654CCF235}"/>
                </a:ext>
              </a:extLst>
            </p:cNvPr>
            <p:cNvSpPr/>
            <p:nvPr/>
          </p:nvSpPr>
          <p:spPr>
            <a:xfrm>
              <a:off x="620889" y="5373509"/>
              <a:ext cx="3939822" cy="3668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F825D62-5EAE-476F-8C8B-71DA6D57DFA2}"/>
                </a:ext>
              </a:extLst>
            </p:cNvPr>
            <p:cNvSpPr/>
            <p:nvPr/>
          </p:nvSpPr>
          <p:spPr>
            <a:xfrm>
              <a:off x="615244" y="5695241"/>
              <a:ext cx="3561645" cy="412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318E5E9-CC1F-473F-AB8D-02EA073BD601}"/>
                </a:ext>
              </a:extLst>
            </p:cNvPr>
            <p:cNvSpPr/>
            <p:nvPr/>
          </p:nvSpPr>
          <p:spPr>
            <a:xfrm>
              <a:off x="609599" y="6062130"/>
              <a:ext cx="3747912" cy="3668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BC4D16A-DA30-4B5B-8E44-BDEE507DD1A5}"/>
              </a:ext>
            </a:extLst>
          </p:cNvPr>
          <p:cNvGrpSpPr/>
          <p:nvPr/>
        </p:nvGrpSpPr>
        <p:grpSpPr>
          <a:xfrm>
            <a:off x="609600" y="1478843"/>
            <a:ext cx="3860800" cy="2291646"/>
            <a:chOff x="609600" y="1478843"/>
            <a:chExt cx="3860800" cy="2291646"/>
          </a:xfrm>
        </p:grpSpPr>
        <p:sp>
          <p:nvSpPr>
            <p:cNvPr id="30" name="Rectangle 29">
              <a:extLst>
                <a:ext uri="{FF2B5EF4-FFF2-40B4-BE49-F238E27FC236}">
                  <a16:creationId xmlns:a16="http://schemas.microsoft.com/office/drawing/2014/main" id="{2DCFBA21-C484-4BEE-8D84-823F70897ADB}"/>
                </a:ext>
              </a:extLst>
            </p:cNvPr>
            <p:cNvSpPr/>
            <p:nvPr/>
          </p:nvSpPr>
          <p:spPr>
            <a:xfrm>
              <a:off x="2472267" y="1478843"/>
              <a:ext cx="1524000" cy="3160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86150BA-BD17-403A-AF04-005E6C6E6690}"/>
                </a:ext>
              </a:extLst>
            </p:cNvPr>
            <p:cNvSpPr/>
            <p:nvPr/>
          </p:nvSpPr>
          <p:spPr>
            <a:xfrm>
              <a:off x="626533" y="1766709"/>
              <a:ext cx="3426178" cy="3781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4CC7A70-45E5-4A3F-AB46-2DC6364110F8}"/>
                </a:ext>
              </a:extLst>
            </p:cNvPr>
            <p:cNvSpPr/>
            <p:nvPr/>
          </p:nvSpPr>
          <p:spPr>
            <a:xfrm>
              <a:off x="632178" y="2088443"/>
              <a:ext cx="3838222" cy="3781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E518B69-AA1B-47BC-82A1-D7764CB4B889}"/>
                </a:ext>
              </a:extLst>
            </p:cNvPr>
            <p:cNvSpPr/>
            <p:nvPr/>
          </p:nvSpPr>
          <p:spPr>
            <a:xfrm>
              <a:off x="626533" y="2398888"/>
              <a:ext cx="3821289" cy="3781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27207CE-8953-481C-B10B-4C33C0F92619}"/>
                </a:ext>
              </a:extLst>
            </p:cNvPr>
            <p:cNvSpPr/>
            <p:nvPr/>
          </p:nvSpPr>
          <p:spPr>
            <a:xfrm>
              <a:off x="609600" y="2709332"/>
              <a:ext cx="3285068" cy="3838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31E84FF-AB21-4AEA-BD7F-E1DA6F54D702}"/>
                </a:ext>
              </a:extLst>
            </p:cNvPr>
            <p:cNvSpPr/>
            <p:nvPr/>
          </p:nvSpPr>
          <p:spPr>
            <a:xfrm>
              <a:off x="615245" y="3042354"/>
              <a:ext cx="3031066" cy="3838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881A7A7-7A5D-4308-BF2D-FF074E366936}"/>
                </a:ext>
              </a:extLst>
            </p:cNvPr>
            <p:cNvSpPr/>
            <p:nvPr/>
          </p:nvSpPr>
          <p:spPr>
            <a:xfrm>
              <a:off x="609600" y="3386665"/>
              <a:ext cx="1162756" cy="3838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7"/>
            <a:ext cx="4563534" cy="579732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What happened</a:t>
            </a:r>
          </a:p>
          <a:p>
            <a:pPr lvl="1" algn="l"/>
            <a:r>
              <a:rPr lang="en-US" sz="2400" b="1" dirty="0">
                <a:latin typeface="Rockwell" panose="02060603020205020403" pitchFamily="18" charset="0"/>
              </a:rPr>
              <a:t>Isa 23:1-3</a:t>
            </a:r>
            <a:r>
              <a:rPr lang="en-US" sz="2400" dirty="0">
                <a:latin typeface="Rockwell" panose="02060603020205020403" pitchFamily="18" charset="0"/>
              </a:rPr>
              <a:t> – “</a:t>
            </a:r>
            <a:r>
              <a:rPr lang="en-US" sz="2400" b="0" dirty="0">
                <a:solidFill>
                  <a:srgbClr val="000000"/>
                </a:solidFill>
                <a:effectLst/>
                <a:latin typeface="Rockwell" panose="02060603020205020403" pitchFamily="18" charset="0"/>
              </a:rPr>
              <a:t>The oracle concerning Tyre. Wail, O ships of Tarshish, for Tyre is destroyed, without house or harbor;</a:t>
            </a:r>
            <a:r>
              <a:rPr lang="en-US" sz="2400" dirty="0">
                <a:solidFill>
                  <a:srgbClr val="000000"/>
                </a:solidFill>
                <a:latin typeface="Rockwell" panose="02060603020205020403" pitchFamily="18" charset="0"/>
              </a:rPr>
              <a:t> </a:t>
            </a:r>
            <a:r>
              <a:rPr lang="en-US" sz="2400" b="0" dirty="0">
                <a:solidFill>
                  <a:srgbClr val="000000"/>
                </a:solidFill>
                <a:effectLst/>
                <a:latin typeface="Rockwell" panose="02060603020205020403" pitchFamily="18" charset="0"/>
              </a:rPr>
              <a:t>it is reported to them from the land of Cyprus. </a:t>
            </a:r>
            <a:r>
              <a:rPr lang="en-US" sz="2400" b="1" baseline="30000" dirty="0">
                <a:solidFill>
                  <a:srgbClr val="000000"/>
                </a:solidFill>
                <a:effectLst/>
                <a:latin typeface="Rockwell" panose="02060603020205020403" pitchFamily="18" charset="0"/>
              </a:rPr>
              <a:t>2</a:t>
            </a:r>
            <a:r>
              <a:rPr lang="en-US" sz="2400" b="0" dirty="0">
                <a:solidFill>
                  <a:srgbClr val="000000"/>
                </a:solidFill>
                <a:effectLst/>
                <a:latin typeface="Rockwell" panose="02060603020205020403" pitchFamily="18" charset="0"/>
              </a:rPr>
              <a:t>Be silent, you inhabitants of the coastland, you merchants of Sidon; your messengers crossed the sea</a:t>
            </a:r>
            <a:r>
              <a:rPr lang="en-US" sz="2400" dirty="0">
                <a:solidFill>
                  <a:srgbClr val="000000"/>
                </a:solidFill>
                <a:latin typeface="Rockwell" panose="02060603020205020403" pitchFamily="18" charset="0"/>
              </a:rPr>
              <a:t> </a:t>
            </a:r>
            <a:r>
              <a:rPr lang="en-US" sz="2400" b="1" baseline="30000" dirty="0">
                <a:solidFill>
                  <a:srgbClr val="000000"/>
                </a:solidFill>
                <a:effectLst/>
                <a:latin typeface="Rockwell" panose="02060603020205020403" pitchFamily="18" charset="0"/>
              </a:rPr>
              <a:t>3</a:t>
            </a:r>
            <a:r>
              <a:rPr lang="en-US" sz="2400" b="0" dirty="0">
                <a:solidFill>
                  <a:srgbClr val="000000"/>
                </a:solidFill>
                <a:effectLst/>
                <a:latin typeface="Rockwell" panose="02060603020205020403" pitchFamily="18" charset="0"/>
              </a:rPr>
              <a:t>and were on many waters. The grain of the Nile, the harvest of the River was her revenue; and she was the market of nations.”</a:t>
            </a:r>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Tyre</a:t>
            </a:r>
            <a:endParaRPr lang="es-GT" sz="6700" b="1" u="sng" dirty="0">
              <a:latin typeface="Rockwell" panose="02060603020205020403" pitchFamily="18" charset="0"/>
            </a:endParaRPr>
          </a:p>
        </p:txBody>
      </p:sp>
      <p:pic>
        <p:nvPicPr>
          <p:cNvPr id="5" name="Picture 2" descr="3. Judgment upon the Nations (Isaiah 13-23) - Isaiah: Discipleship ...">
            <a:extLst>
              <a:ext uri="{FF2B5EF4-FFF2-40B4-BE49-F238E27FC236}">
                <a16:creationId xmlns:a16="http://schemas.microsoft.com/office/drawing/2014/main" id="{DFE681F9-9C2C-42FA-BBE1-D454BA30D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468" y="993422"/>
            <a:ext cx="4436532" cy="29173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B6023DF-BCA4-4ED0-85DA-9A5DAB5C5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467" y="3890074"/>
            <a:ext cx="4436533" cy="285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57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CF6E5997-6D35-44F6-B42F-FEBAEB14D010}"/>
              </a:ext>
            </a:extLst>
          </p:cNvPr>
          <p:cNvGrpSpPr/>
          <p:nvPr/>
        </p:nvGrpSpPr>
        <p:grpSpPr>
          <a:xfrm>
            <a:off x="604787" y="2454442"/>
            <a:ext cx="7980948" cy="664143"/>
            <a:chOff x="604787" y="2454442"/>
            <a:chExt cx="7980948" cy="664143"/>
          </a:xfrm>
        </p:grpSpPr>
        <p:sp>
          <p:nvSpPr>
            <p:cNvPr id="33" name="Rectangle 32">
              <a:extLst>
                <a:ext uri="{FF2B5EF4-FFF2-40B4-BE49-F238E27FC236}">
                  <a16:creationId xmlns:a16="http://schemas.microsoft.com/office/drawing/2014/main" id="{E2CD5F64-AF43-4A7B-9334-5E2B29509491}"/>
                </a:ext>
              </a:extLst>
            </p:cNvPr>
            <p:cNvSpPr/>
            <p:nvPr/>
          </p:nvSpPr>
          <p:spPr>
            <a:xfrm>
              <a:off x="2723949" y="2454442"/>
              <a:ext cx="5861786" cy="3176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EDD7500-7C49-425A-9FB3-AF015CB37DB6}"/>
                </a:ext>
              </a:extLst>
            </p:cNvPr>
            <p:cNvSpPr/>
            <p:nvPr/>
          </p:nvSpPr>
          <p:spPr>
            <a:xfrm>
              <a:off x="604787" y="2751221"/>
              <a:ext cx="4939365" cy="3673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F63251A7-85D5-48C8-8540-328465E37ADE}"/>
              </a:ext>
            </a:extLst>
          </p:cNvPr>
          <p:cNvGrpSpPr/>
          <p:nvPr/>
        </p:nvGrpSpPr>
        <p:grpSpPr>
          <a:xfrm>
            <a:off x="595162" y="1472664"/>
            <a:ext cx="8202329" cy="1304223"/>
            <a:chOff x="595162" y="1472664"/>
            <a:chExt cx="8202329" cy="1304223"/>
          </a:xfrm>
        </p:grpSpPr>
        <p:sp>
          <p:nvSpPr>
            <p:cNvPr id="30" name="Rectangle 29">
              <a:extLst>
                <a:ext uri="{FF2B5EF4-FFF2-40B4-BE49-F238E27FC236}">
                  <a16:creationId xmlns:a16="http://schemas.microsoft.com/office/drawing/2014/main" id="{4B62049F-A7FA-4D34-A7D5-9F9E4E5FD374}"/>
                </a:ext>
              </a:extLst>
            </p:cNvPr>
            <p:cNvSpPr/>
            <p:nvPr/>
          </p:nvSpPr>
          <p:spPr>
            <a:xfrm>
              <a:off x="2483318" y="1472664"/>
              <a:ext cx="6314173" cy="3561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291A16-2159-4444-9D5E-5DF34392C91C}"/>
                </a:ext>
              </a:extLst>
            </p:cNvPr>
            <p:cNvSpPr/>
            <p:nvPr/>
          </p:nvSpPr>
          <p:spPr>
            <a:xfrm>
              <a:off x="595162" y="1788693"/>
              <a:ext cx="7980947" cy="3962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86FD836-A0EA-4337-AD6F-F87D550A9FEC}"/>
                </a:ext>
              </a:extLst>
            </p:cNvPr>
            <p:cNvSpPr/>
            <p:nvPr/>
          </p:nvSpPr>
          <p:spPr>
            <a:xfrm>
              <a:off x="612809" y="2114349"/>
              <a:ext cx="7433912" cy="3368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05DB064-92CE-4F98-BD35-270580DB363C}"/>
                </a:ext>
              </a:extLst>
            </p:cNvPr>
            <p:cNvSpPr/>
            <p:nvPr/>
          </p:nvSpPr>
          <p:spPr>
            <a:xfrm>
              <a:off x="601579" y="2440003"/>
              <a:ext cx="2122370" cy="3368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8988779" cy="226164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What happened</a:t>
            </a:r>
          </a:p>
          <a:p>
            <a:pPr lvl="1" algn="l"/>
            <a:r>
              <a:rPr lang="en-US" sz="2400" b="1" dirty="0">
                <a:latin typeface="Rockwell" panose="02060603020205020403" pitchFamily="18" charset="0"/>
              </a:rPr>
              <a:t>Isa 23:4-5</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4</a:t>
            </a:r>
            <a:r>
              <a:rPr lang="en-US" sz="2400" b="0" dirty="0">
                <a:solidFill>
                  <a:srgbClr val="000000"/>
                </a:solidFill>
                <a:effectLst/>
                <a:latin typeface="Rockwell" panose="02060603020205020403" pitchFamily="18" charset="0"/>
              </a:rPr>
              <a:t>Be ashamed, O Sidon; for the sea speaks, the stronghold of the sea, saying, ‘I have neither travailed nor given birth, I have neither brought up young men nor reared virgins.’ </a:t>
            </a:r>
            <a:r>
              <a:rPr lang="en-US" sz="2400" b="1" baseline="30000" dirty="0">
                <a:solidFill>
                  <a:srgbClr val="000000"/>
                </a:solidFill>
                <a:effectLst/>
                <a:latin typeface="Rockwell" panose="02060603020205020403" pitchFamily="18" charset="0"/>
              </a:rPr>
              <a:t>5</a:t>
            </a:r>
            <a:r>
              <a:rPr lang="en-US" sz="2400" b="0" dirty="0">
                <a:solidFill>
                  <a:srgbClr val="000000"/>
                </a:solidFill>
                <a:effectLst/>
                <a:latin typeface="Rockwell" panose="02060603020205020403" pitchFamily="18" charset="0"/>
              </a:rPr>
              <a:t>When the report reaches Egypt, they will be in anguish at the report of Tyre.”</a:t>
            </a:r>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Tyre</a:t>
            </a:r>
            <a:endParaRPr lang="es-GT" sz="6700" b="1" u="sng" dirty="0">
              <a:latin typeface="Rockwell" panose="02060603020205020403" pitchFamily="18" charset="0"/>
            </a:endParaRPr>
          </a:p>
        </p:txBody>
      </p:sp>
      <p:pic>
        <p:nvPicPr>
          <p:cNvPr id="31" name="Picture 2" descr="3. Judgment upon the Nations (Isaiah 13-23) - Isaiah: Discipleship ...">
            <a:extLst>
              <a:ext uri="{FF2B5EF4-FFF2-40B4-BE49-F238E27FC236}">
                <a16:creationId xmlns:a16="http://schemas.microsoft.com/office/drawing/2014/main" id="{518C7888-9F5E-4D94-A253-779315274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3" y="3291840"/>
            <a:ext cx="4447821" cy="35661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hole truth: how clothes moths make themselves at home in summer">
            <a:extLst>
              <a:ext uri="{FF2B5EF4-FFF2-40B4-BE49-F238E27FC236}">
                <a16:creationId xmlns:a16="http://schemas.microsoft.com/office/drawing/2014/main" id="{7B8277CC-A3A9-48C5-8622-4C702384D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830" y="3290300"/>
            <a:ext cx="4525108" cy="356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5629CC-654D-410E-B2CF-240CC6E1F53E}"/>
              </a:ext>
            </a:extLst>
          </p:cNvPr>
          <p:cNvGrpSpPr/>
          <p:nvPr/>
        </p:nvGrpSpPr>
        <p:grpSpPr>
          <a:xfrm>
            <a:off x="612710" y="1754155"/>
            <a:ext cx="8344678" cy="1032588"/>
            <a:chOff x="612710" y="1754155"/>
            <a:chExt cx="8344678" cy="1032588"/>
          </a:xfrm>
        </p:grpSpPr>
        <p:sp>
          <p:nvSpPr>
            <p:cNvPr id="8" name="Rectangle 7">
              <a:extLst>
                <a:ext uri="{FF2B5EF4-FFF2-40B4-BE49-F238E27FC236}">
                  <a16:creationId xmlns:a16="http://schemas.microsoft.com/office/drawing/2014/main" id="{033D149D-390D-48C5-84CA-184D1A9F0B37}"/>
                </a:ext>
              </a:extLst>
            </p:cNvPr>
            <p:cNvSpPr/>
            <p:nvPr/>
          </p:nvSpPr>
          <p:spPr>
            <a:xfrm>
              <a:off x="2556588" y="1754155"/>
              <a:ext cx="6400800" cy="373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D6D91D-C319-4C44-948E-A2CBC336A9D6}"/>
                </a:ext>
              </a:extLst>
            </p:cNvPr>
            <p:cNvSpPr/>
            <p:nvPr/>
          </p:nvSpPr>
          <p:spPr>
            <a:xfrm>
              <a:off x="618931" y="2093167"/>
              <a:ext cx="7927910" cy="373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369198-3F0F-49D8-AFBD-5C6A73BB58C6}"/>
                </a:ext>
              </a:extLst>
            </p:cNvPr>
            <p:cNvSpPr/>
            <p:nvPr/>
          </p:nvSpPr>
          <p:spPr>
            <a:xfrm>
              <a:off x="612710" y="2413518"/>
              <a:ext cx="1197429" cy="373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8EF7C09-5A94-43CD-8103-72EE1BD1971A}"/>
              </a:ext>
            </a:extLst>
          </p:cNvPr>
          <p:cNvGrpSpPr/>
          <p:nvPr/>
        </p:nvGrpSpPr>
        <p:grpSpPr>
          <a:xfrm>
            <a:off x="637592" y="1464906"/>
            <a:ext cx="7955902" cy="653142"/>
            <a:chOff x="637592" y="1464906"/>
            <a:chExt cx="7955902" cy="653142"/>
          </a:xfrm>
        </p:grpSpPr>
        <p:sp>
          <p:nvSpPr>
            <p:cNvPr id="2" name="Rectangle 1">
              <a:extLst>
                <a:ext uri="{FF2B5EF4-FFF2-40B4-BE49-F238E27FC236}">
                  <a16:creationId xmlns:a16="http://schemas.microsoft.com/office/drawing/2014/main" id="{FE9C7B67-2020-44B6-BD0F-CD89325377F7}"/>
                </a:ext>
              </a:extLst>
            </p:cNvPr>
            <p:cNvSpPr/>
            <p:nvPr/>
          </p:nvSpPr>
          <p:spPr>
            <a:xfrm>
              <a:off x="2472612" y="1464906"/>
              <a:ext cx="6120882" cy="3079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194401-B9F6-4E38-8DC1-DB172FE1AD81}"/>
                </a:ext>
              </a:extLst>
            </p:cNvPr>
            <p:cNvSpPr/>
            <p:nvPr/>
          </p:nvSpPr>
          <p:spPr>
            <a:xfrm>
              <a:off x="637592" y="1738603"/>
              <a:ext cx="1918996" cy="3794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8977489" cy="195684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What happened</a:t>
            </a:r>
          </a:p>
          <a:p>
            <a:pPr lvl="1" algn="l"/>
            <a:r>
              <a:rPr lang="en-US" sz="2400" b="1" dirty="0">
                <a:latin typeface="Rockwell" panose="02060603020205020403" pitchFamily="18" charset="0"/>
              </a:rPr>
              <a:t>Isa 23:6-7</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6</a:t>
            </a:r>
            <a:r>
              <a:rPr lang="en-US" sz="2400" b="0" dirty="0">
                <a:solidFill>
                  <a:srgbClr val="000000"/>
                </a:solidFill>
                <a:effectLst/>
                <a:latin typeface="Rockwell" panose="02060603020205020403" pitchFamily="18" charset="0"/>
              </a:rPr>
              <a:t>Pass over to Tarshish; wail, O inhabitants of the coastland. </a:t>
            </a:r>
            <a:r>
              <a:rPr lang="en-US" sz="2400" b="1" baseline="30000" dirty="0">
                <a:solidFill>
                  <a:srgbClr val="000000"/>
                </a:solidFill>
                <a:effectLst/>
                <a:latin typeface="Rockwell" panose="02060603020205020403" pitchFamily="18" charset="0"/>
              </a:rPr>
              <a:t>7</a:t>
            </a:r>
            <a:r>
              <a:rPr lang="en-US" sz="2400" b="0" dirty="0">
                <a:solidFill>
                  <a:srgbClr val="000000"/>
                </a:solidFill>
                <a:effectLst/>
                <a:latin typeface="Rockwell" panose="02060603020205020403" pitchFamily="18" charset="0"/>
              </a:rPr>
              <a:t>Is this your jubilant city, whose origin is from antiquity, whose feet used to carry her to colonize distant places?”</a:t>
            </a:r>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Tyre</a:t>
            </a:r>
            <a:endParaRPr lang="es-GT" sz="6700" b="1" u="sng" dirty="0">
              <a:latin typeface="Rockwell" panose="02060603020205020403" pitchFamily="18" charset="0"/>
            </a:endParaRPr>
          </a:p>
        </p:txBody>
      </p:sp>
      <p:pic>
        <p:nvPicPr>
          <p:cNvPr id="5" name="Picture 2" descr="3. Judgment upon the Nations (Isaiah 13-23) - Isaiah: Discipleship ...">
            <a:extLst>
              <a:ext uri="{FF2B5EF4-FFF2-40B4-BE49-F238E27FC236}">
                <a16:creationId xmlns:a16="http://schemas.microsoft.com/office/drawing/2014/main" id="{DFE681F9-9C2C-42FA-BBE1-D454BA30D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3" y="3005813"/>
            <a:ext cx="4447821" cy="38521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oenicia - Wikipedia">
            <a:extLst>
              <a:ext uri="{FF2B5EF4-FFF2-40B4-BE49-F238E27FC236}">
                <a16:creationId xmlns:a16="http://schemas.microsoft.com/office/drawing/2014/main" id="{0D689CFD-C2EE-4580-AD33-779E2F04D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133" y="3000726"/>
            <a:ext cx="4515556" cy="385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4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6FB51DE-A60A-4C62-939F-5E1CD0360CB4}"/>
              </a:ext>
            </a:extLst>
          </p:cNvPr>
          <p:cNvGrpSpPr/>
          <p:nvPr/>
        </p:nvGrpSpPr>
        <p:grpSpPr>
          <a:xfrm>
            <a:off x="609600" y="4429760"/>
            <a:ext cx="4145280" cy="2143760"/>
            <a:chOff x="609600" y="4429760"/>
            <a:chExt cx="4145280" cy="2143760"/>
          </a:xfrm>
        </p:grpSpPr>
        <p:sp>
          <p:nvSpPr>
            <p:cNvPr id="21" name="Rectangle 20">
              <a:extLst>
                <a:ext uri="{FF2B5EF4-FFF2-40B4-BE49-F238E27FC236}">
                  <a16:creationId xmlns:a16="http://schemas.microsoft.com/office/drawing/2014/main" id="{BF84E041-2F04-4540-AB71-5B1A8401CFC1}"/>
                </a:ext>
              </a:extLst>
            </p:cNvPr>
            <p:cNvSpPr/>
            <p:nvPr/>
          </p:nvSpPr>
          <p:spPr>
            <a:xfrm>
              <a:off x="3942080" y="4429760"/>
              <a:ext cx="59944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A6559BE-5072-4525-8BCF-238D11CA47CA}"/>
                </a:ext>
              </a:extLst>
            </p:cNvPr>
            <p:cNvSpPr/>
            <p:nvPr/>
          </p:nvSpPr>
          <p:spPr>
            <a:xfrm>
              <a:off x="619760" y="4714240"/>
              <a:ext cx="40030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ED8D81-8651-4D11-8CED-441A222C1F07}"/>
                </a:ext>
              </a:extLst>
            </p:cNvPr>
            <p:cNvSpPr/>
            <p:nvPr/>
          </p:nvSpPr>
          <p:spPr>
            <a:xfrm>
              <a:off x="609600" y="5019040"/>
              <a:ext cx="32105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BE79249-C0C4-4675-967D-9F4DA5BF5CB4}"/>
                </a:ext>
              </a:extLst>
            </p:cNvPr>
            <p:cNvSpPr/>
            <p:nvPr/>
          </p:nvSpPr>
          <p:spPr>
            <a:xfrm>
              <a:off x="619760" y="5323840"/>
              <a:ext cx="41351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28B77D0-561D-4D1A-9CC9-C2A2828F0F18}"/>
                </a:ext>
              </a:extLst>
            </p:cNvPr>
            <p:cNvSpPr/>
            <p:nvPr/>
          </p:nvSpPr>
          <p:spPr>
            <a:xfrm>
              <a:off x="629920" y="5638800"/>
              <a:ext cx="38201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5AC6096-29B8-45C8-80D9-0B91EDD50591}"/>
                </a:ext>
              </a:extLst>
            </p:cNvPr>
            <p:cNvSpPr/>
            <p:nvPr/>
          </p:nvSpPr>
          <p:spPr>
            <a:xfrm>
              <a:off x="629920" y="5933440"/>
              <a:ext cx="29159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D07291-DC96-436C-BB87-3A533DBECA1C}"/>
                </a:ext>
              </a:extLst>
            </p:cNvPr>
            <p:cNvSpPr/>
            <p:nvPr/>
          </p:nvSpPr>
          <p:spPr>
            <a:xfrm>
              <a:off x="640080" y="6248400"/>
              <a:ext cx="16967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92067A9-1D70-4186-B542-6A5981683EF0}"/>
              </a:ext>
            </a:extLst>
          </p:cNvPr>
          <p:cNvGrpSpPr/>
          <p:nvPr/>
        </p:nvGrpSpPr>
        <p:grpSpPr>
          <a:xfrm>
            <a:off x="629920" y="3830320"/>
            <a:ext cx="4104640" cy="904240"/>
            <a:chOff x="629920" y="3830320"/>
            <a:chExt cx="4104640" cy="904240"/>
          </a:xfrm>
        </p:grpSpPr>
        <p:sp>
          <p:nvSpPr>
            <p:cNvPr id="17" name="Rectangle 16">
              <a:extLst>
                <a:ext uri="{FF2B5EF4-FFF2-40B4-BE49-F238E27FC236}">
                  <a16:creationId xmlns:a16="http://schemas.microsoft.com/office/drawing/2014/main" id="{860F1902-44F4-4668-9C43-9E1731F6BF97}"/>
                </a:ext>
              </a:extLst>
            </p:cNvPr>
            <p:cNvSpPr/>
            <p:nvPr/>
          </p:nvSpPr>
          <p:spPr>
            <a:xfrm>
              <a:off x="1412240" y="3830320"/>
              <a:ext cx="322072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FE3CCD-2C80-45E7-8D78-2E7E79C74646}"/>
                </a:ext>
              </a:extLst>
            </p:cNvPr>
            <p:cNvSpPr/>
            <p:nvPr/>
          </p:nvSpPr>
          <p:spPr>
            <a:xfrm>
              <a:off x="629920" y="4094480"/>
              <a:ext cx="41046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AA41B6-8AE7-4ECA-9C53-CA2D0B164121}"/>
                </a:ext>
              </a:extLst>
            </p:cNvPr>
            <p:cNvSpPr/>
            <p:nvPr/>
          </p:nvSpPr>
          <p:spPr>
            <a:xfrm>
              <a:off x="629920" y="4399280"/>
              <a:ext cx="328168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2AB87F7F-E988-42DC-96C8-5A6175B94E31}"/>
              </a:ext>
            </a:extLst>
          </p:cNvPr>
          <p:cNvGrpSpPr/>
          <p:nvPr/>
        </p:nvGrpSpPr>
        <p:grpSpPr>
          <a:xfrm>
            <a:off x="629920" y="2631440"/>
            <a:ext cx="4064000" cy="1493520"/>
            <a:chOff x="629920" y="2631440"/>
            <a:chExt cx="4064000" cy="1493520"/>
          </a:xfrm>
        </p:grpSpPr>
        <p:sp>
          <p:nvSpPr>
            <p:cNvPr id="11" name="Rectangle 10">
              <a:extLst>
                <a:ext uri="{FF2B5EF4-FFF2-40B4-BE49-F238E27FC236}">
                  <a16:creationId xmlns:a16="http://schemas.microsoft.com/office/drawing/2014/main" id="{7BB1F507-28CD-41A9-86D8-0DFACEB1FDD9}"/>
                </a:ext>
              </a:extLst>
            </p:cNvPr>
            <p:cNvSpPr/>
            <p:nvPr/>
          </p:nvSpPr>
          <p:spPr>
            <a:xfrm>
              <a:off x="3423920" y="2631440"/>
              <a:ext cx="12700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25201B-9BB6-43BC-912F-273F5FF789AB}"/>
                </a:ext>
              </a:extLst>
            </p:cNvPr>
            <p:cNvSpPr/>
            <p:nvPr/>
          </p:nvSpPr>
          <p:spPr>
            <a:xfrm>
              <a:off x="629920" y="2936240"/>
              <a:ext cx="402336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820781-E763-49F5-950E-5E1CFD768715}"/>
                </a:ext>
              </a:extLst>
            </p:cNvPr>
            <p:cNvSpPr/>
            <p:nvPr/>
          </p:nvSpPr>
          <p:spPr>
            <a:xfrm>
              <a:off x="629920" y="3230880"/>
              <a:ext cx="319024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DBD4A1-0B85-4163-AA7E-CC198E8A90EF}"/>
                </a:ext>
              </a:extLst>
            </p:cNvPr>
            <p:cNvSpPr/>
            <p:nvPr/>
          </p:nvSpPr>
          <p:spPr>
            <a:xfrm>
              <a:off x="629920" y="3525520"/>
              <a:ext cx="378968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7487212-41F9-4753-BF01-5F5890CEC6FB}"/>
                </a:ext>
              </a:extLst>
            </p:cNvPr>
            <p:cNvSpPr/>
            <p:nvPr/>
          </p:nvSpPr>
          <p:spPr>
            <a:xfrm>
              <a:off x="629920" y="3810000"/>
              <a:ext cx="7721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D3CA826-1E58-4DDF-AD97-49670BBCD67A}"/>
              </a:ext>
            </a:extLst>
          </p:cNvPr>
          <p:cNvGrpSpPr/>
          <p:nvPr/>
        </p:nvGrpSpPr>
        <p:grpSpPr>
          <a:xfrm>
            <a:off x="629920" y="1422400"/>
            <a:ext cx="4196080" cy="1524000"/>
            <a:chOff x="629920" y="1422400"/>
            <a:chExt cx="4196080" cy="1524000"/>
          </a:xfrm>
        </p:grpSpPr>
        <p:sp>
          <p:nvSpPr>
            <p:cNvPr id="2" name="Rectangle 1">
              <a:extLst>
                <a:ext uri="{FF2B5EF4-FFF2-40B4-BE49-F238E27FC236}">
                  <a16:creationId xmlns:a16="http://schemas.microsoft.com/office/drawing/2014/main" id="{C8720C39-82AB-4AC7-8D75-7729C2597867}"/>
                </a:ext>
              </a:extLst>
            </p:cNvPr>
            <p:cNvSpPr/>
            <p:nvPr/>
          </p:nvSpPr>
          <p:spPr>
            <a:xfrm>
              <a:off x="2468880" y="1422400"/>
              <a:ext cx="23571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D292726-136D-4D48-BC5A-8BFC84A9CEA3}"/>
                </a:ext>
              </a:extLst>
            </p:cNvPr>
            <p:cNvSpPr/>
            <p:nvPr/>
          </p:nvSpPr>
          <p:spPr>
            <a:xfrm>
              <a:off x="629920" y="1706880"/>
              <a:ext cx="418592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FA85F7-0E49-4B91-8C2B-1D1E6725375E}"/>
                </a:ext>
              </a:extLst>
            </p:cNvPr>
            <p:cNvSpPr/>
            <p:nvPr/>
          </p:nvSpPr>
          <p:spPr>
            <a:xfrm>
              <a:off x="629920" y="2011680"/>
              <a:ext cx="39725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189657-C786-4B51-8633-F215A2A63A15}"/>
                </a:ext>
              </a:extLst>
            </p:cNvPr>
            <p:cNvSpPr/>
            <p:nvPr/>
          </p:nvSpPr>
          <p:spPr>
            <a:xfrm>
              <a:off x="629920" y="2346960"/>
              <a:ext cx="407416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82926A-C2EF-4B98-A860-85C8A4229616}"/>
                </a:ext>
              </a:extLst>
            </p:cNvPr>
            <p:cNvSpPr/>
            <p:nvPr/>
          </p:nvSpPr>
          <p:spPr>
            <a:xfrm>
              <a:off x="629920" y="2641600"/>
              <a:ext cx="27228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7"/>
            <a:ext cx="4844716" cy="5797323"/>
          </a:xfrm>
          <a:prstGeom prst="rect">
            <a:avLst/>
          </a:prstGeom>
          <a:ln w="28575">
            <a:solidFill>
              <a:schemeClr val="tx1"/>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Who caused it</a:t>
            </a:r>
          </a:p>
          <a:p>
            <a:pPr lvl="1" algn="l"/>
            <a:r>
              <a:rPr lang="en-US" sz="2400" b="1" dirty="0">
                <a:latin typeface="Rockwell" panose="02060603020205020403" pitchFamily="18" charset="0"/>
              </a:rPr>
              <a:t>Isa 23:8-11</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8</a:t>
            </a:r>
            <a:r>
              <a:rPr lang="en-US" sz="2400" b="0" i="0" dirty="0">
                <a:solidFill>
                  <a:srgbClr val="000000"/>
                </a:solidFill>
                <a:effectLst/>
                <a:latin typeface="Rockwell" panose="02060603020205020403" pitchFamily="18" charset="0"/>
              </a:rPr>
              <a:t>Who has planned this against Tyre, the bestower of crowns, whose merchants were princes, whose traders were the honored of the earth? </a:t>
            </a:r>
            <a:r>
              <a:rPr lang="en-US" sz="2400" b="1" i="0" baseline="30000" dirty="0">
                <a:solidFill>
                  <a:srgbClr val="000000"/>
                </a:solidFill>
                <a:effectLst/>
                <a:latin typeface="Rockwell" panose="02060603020205020403" pitchFamily="18" charset="0"/>
              </a:rPr>
              <a:t>9</a:t>
            </a:r>
            <a:r>
              <a:rPr lang="en-US" sz="2400" b="0" i="0" dirty="0">
                <a:solidFill>
                  <a:srgbClr val="000000"/>
                </a:solidFill>
                <a:effectLst/>
                <a:latin typeface="Rockwell" panose="02060603020205020403" pitchFamily="18" charset="0"/>
              </a:rPr>
              <a:t>The Lord of hosts has planned it, to defile the pride of all beauty, to despise all the honored of the earth. </a:t>
            </a:r>
            <a:r>
              <a:rPr lang="en-US" sz="2400" b="1" i="0" baseline="30000" dirty="0">
                <a:solidFill>
                  <a:srgbClr val="000000"/>
                </a:solidFill>
                <a:effectLst/>
                <a:latin typeface="Rockwell" panose="02060603020205020403" pitchFamily="18" charset="0"/>
              </a:rPr>
              <a:t>10</a:t>
            </a:r>
            <a:r>
              <a:rPr lang="en-US" sz="2400" b="0" i="0" dirty="0">
                <a:solidFill>
                  <a:srgbClr val="000000"/>
                </a:solidFill>
                <a:effectLst/>
                <a:latin typeface="Rockwell" panose="02060603020205020403" pitchFamily="18" charset="0"/>
              </a:rPr>
              <a:t>Overflow your land like the Nile, O daughter of Tarshish, there is no more restraint. </a:t>
            </a:r>
            <a:r>
              <a:rPr lang="en-US" sz="2400" b="1" i="0" baseline="30000" dirty="0">
                <a:solidFill>
                  <a:srgbClr val="000000"/>
                </a:solidFill>
                <a:effectLst/>
                <a:latin typeface="Rockwell" panose="02060603020205020403" pitchFamily="18" charset="0"/>
              </a:rPr>
              <a:t>11</a:t>
            </a:r>
            <a:r>
              <a:rPr lang="en-US" sz="2400" b="0" i="0" dirty="0">
                <a:solidFill>
                  <a:srgbClr val="000000"/>
                </a:solidFill>
                <a:effectLst/>
                <a:latin typeface="Rockwell" panose="02060603020205020403" pitchFamily="18" charset="0"/>
              </a:rPr>
              <a:t>He has stretched His hand out over the sea, He has made the kingdoms tremble;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has given a command concerning Canaan to demolish its strongholds.”</a:t>
            </a:r>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Tyre</a:t>
            </a:r>
            <a:endParaRPr lang="es-GT" sz="6700" b="1" u="sng" dirty="0">
              <a:latin typeface="Rockwell" panose="02060603020205020403" pitchFamily="18" charset="0"/>
            </a:endParaRPr>
          </a:p>
        </p:txBody>
      </p:sp>
      <p:pic>
        <p:nvPicPr>
          <p:cNvPr id="5" name="Picture 2" descr="3. Judgment upon the Nations (Isaiah 13-23) - Isaiah: Discipleship ...">
            <a:extLst>
              <a:ext uri="{FF2B5EF4-FFF2-40B4-BE49-F238E27FC236}">
                <a16:creationId xmlns:a16="http://schemas.microsoft.com/office/drawing/2014/main" id="{DFE681F9-9C2C-42FA-BBE1-D454BA30D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975360"/>
            <a:ext cx="4165599" cy="29565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25 Bible verses about Humility And Pride">
            <a:extLst>
              <a:ext uri="{FF2B5EF4-FFF2-40B4-BE49-F238E27FC236}">
                <a16:creationId xmlns:a16="http://schemas.microsoft.com/office/drawing/2014/main" id="{4C6EB009-329B-4DA9-A6FB-65A1B42ACF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311"/>
          <a:stretch/>
        </p:blipFill>
        <p:spPr bwMode="auto">
          <a:xfrm>
            <a:off x="4998720" y="3962399"/>
            <a:ext cx="4145280" cy="281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36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0689062-650C-47C4-A47E-7EC10A961921}"/>
              </a:ext>
            </a:extLst>
          </p:cNvPr>
          <p:cNvGrpSpPr/>
          <p:nvPr/>
        </p:nvGrpSpPr>
        <p:grpSpPr>
          <a:xfrm>
            <a:off x="609600" y="3098800"/>
            <a:ext cx="4175760" cy="3312160"/>
            <a:chOff x="609600" y="3098800"/>
            <a:chExt cx="4175760" cy="3312160"/>
          </a:xfrm>
        </p:grpSpPr>
        <p:sp>
          <p:nvSpPr>
            <p:cNvPr id="14" name="Rectangle 13">
              <a:extLst>
                <a:ext uri="{FF2B5EF4-FFF2-40B4-BE49-F238E27FC236}">
                  <a16:creationId xmlns:a16="http://schemas.microsoft.com/office/drawing/2014/main" id="{AB530D06-B47F-49AE-AED2-14AA2108F992}"/>
                </a:ext>
              </a:extLst>
            </p:cNvPr>
            <p:cNvSpPr/>
            <p:nvPr/>
          </p:nvSpPr>
          <p:spPr>
            <a:xfrm>
              <a:off x="2377440" y="3098800"/>
              <a:ext cx="180848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51B0B8-5A08-4B5B-A34E-40244213EC78}"/>
                </a:ext>
              </a:extLst>
            </p:cNvPr>
            <p:cNvSpPr/>
            <p:nvPr/>
          </p:nvSpPr>
          <p:spPr>
            <a:xfrm>
              <a:off x="629920" y="3393440"/>
              <a:ext cx="413512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27232B-FA7D-4962-B833-1712787723CD}"/>
                </a:ext>
              </a:extLst>
            </p:cNvPr>
            <p:cNvSpPr/>
            <p:nvPr/>
          </p:nvSpPr>
          <p:spPr>
            <a:xfrm>
              <a:off x="619760" y="3718560"/>
              <a:ext cx="364744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35DB94-71F1-4502-B25E-B11E87DB9F7F}"/>
                </a:ext>
              </a:extLst>
            </p:cNvPr>
            <p:cNvSpPr/>
            <p:nvPr/>
          </p:nvSpPr>
          <p:spPr>
            <a:xfrm>
              <a:off x="609600" y="4053840"/>
              <a:ext cx="333248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D1F529A-BE57-42CB-9CDF-B9E66C6EFE55}"/>
                </a:ext>
              </a:extLst>
            </p:cNvPr>
            <p:cNvSpPr/>
            <p:nvPr/>
          </p:nvSpPr>
          <p:spPr>
            <a:xfrm>
              <a:off x="629920" y="4378960"/>
              <a:ext cx="319024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1CFE767-0333-47F7-8434-221EA34F4FA3}"/>
                </a:ext>
              </a:extLst>
            </p:cNvPr>
            <p:cNvSpPr/>
            <p:nvPr/>
          </p:nvSpPr>
          <p:spPr>
            <a:xfrm>
              <a:off x="629920" y="4714240"/>
              <a:ext cx="370840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883587-AFB4-4072-8036-8C13CC1DE844}"/>
                </a:ext>
              </a:extLst>
            </p:cNvPr>
            <p:cNvSpPr/>
            <p:nvPr/>
          </p:nvSpPr>
          <p:spPr>
            <a:xfrm>
              <a:off x="619760" y="5039360"/>
              <a:ext cx="416560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7D5F3C7-179B-464A-AD70-1EB44FC8C0EB}"/>
                </a:ext>
              </a:extLst>
            </p:cNvPr>
            <p:cNvSpPr/>
            <p:nvPr/>
          </p:nvSpPr>
          <p:spPr>
            <a:xfrm>
              <a:off x="629920" y="5354320"/>
              <a:ext cx="415544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104D03-FC1C-41E4-BD3E-B81593F81C7D}"/>
                </a:ext>
              </a:extLst>
            </p:cNvPr>
            <p:cNvSpPr/>
            <p:nvPr/>
          </p:nvSpPr>
          <p:spPr>
            <a:xfrm>
              <a:off x="629920" y="5699760"/>
              <a:ext cx="274320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AC2EA8-CD07-4420-A668-5AA0B500098C}"/>
                </a:ext>
              </a:extLst>
            </p:cNvPr>
            <p:cNvSpPr/>
            <p:nvPr/>
          </p:nvSpPr>
          <p:spPr>
            <a:xfrm>
              <a:off x="619760" y="6035040"/>
              <a:ext cx="3495040" cy="375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EEEF452-43BA-45BD-BE9B-26D488A0BA96}"/>
              </a:ext>
            </a:extLst>
          </p:cNvPr>
          <p:cNvGrpSpPr/>
          <p:nvPr/>
        </p:nvGrpSpPr>
        <p:grpSpPr>
          <a:xfrm>
            <a:off x="619760" y="2438400"/>
            <a:ext cx="3820160" cy="1005840"/>
            <a:chOff x="619760" y="2438400"/>
            <a:chExt cx="3820160" cy="1005840"/>
          </a:xfrm>
        </p:grpSpPr>
        <p:sp>
          <p:nvSpPr>
            <p:cNvPr id="10" name="Rectangle 9">
              <a:extLst>
                <a:ext uri="{FF2B5EF4-FFF2-40B4-BE49-F238E27FC236}">
                  <a16:creationId xmlns:a16="http://schemas.microsoft.com/office/drawing/2014/main" id="{D5FBE597-424A-4EEC-983C-570525D70B75}"/>
                </a:ext>
              </a:extLst>
            </p:cNvPr>
            <p:cNvSpPr/>
            <p:nvPr/>
          </p:nvSpPr>
          <p:spPr>
            <a:xfrm>
              <a:off x="1524000" y="2438400"/>
              <a:ext cx="258064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C0D071-0968-41FC-BD04-98BE9DAC4611}"/>
                </a:ext>
              </a:extLst>
            </p:cNvPr>
            <p:cNvSpPr/>
            <p:nvPr/>
          </p:nvSpPr>
          <p:spPr>
            <a:xfrm>
              <a:off x="619760" y="2753360"/>
              <a:ext cx="38201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5F321F-9A58-43ED-94DC-1B5B17212C49}"/>
                </a:ext>
              </a:extLst>
            </p:cNvPr>
            <p:cNvSpPr/>
            <p:nvPr/>
          </p:nvSpPr>
          <p:spPr>
            <a:xfrm>
              <a:off x="629920" y="3088640"/>
              <a:ext cx="169672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B689CA2-B923-445B-A50E-6A321BF584B4}"/>
              </a:ext>
            </a:extLst>
          </p:cNvPr>
          <p:cNvGrpSpPr/>
          <p:nvPr/>
        </p:nvGrpSpPr>
        <p:grpSpPr>
          <a:xfrm>
            <a:off x="599440" y="1452880"/>
            <a:ext cx="4135120" cy="1300480"/>
            <a:chOff x="599440" y="1452880"/>
            <a:chExt cx="4135120" cy="1300480"/>
          </a:xfrm>
        </p:grpSpPr>
        <p:sp>
          <p:nvSpPr>
            <p:cNvPr id="2" name="Rectangle 1">
              <a:extLst>
                <a:ext uri="{FF2B5EF4-FFF2-40B4-BE49-F238E27FC236}">
                  <a16:creationId xmlns:a16="http://schemas.microsoft.com/office/drawing/2014/main" id="{9483A0F3-CD5E-4E07-84BD-8D7689F09A05}"/>
                </a:ext>
              </a:extLst>
            </p:cNvPr>
            <p:cNvSpPr/>
            <p:nvPr/>
          </p:nvSpPr>
          <p:spPr>
            <a:xfrm>
              <a:off x="2814320" y="1452880"/>
              <a:ext cx="19202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01D834-FC6D-4B98-853E-4D5AB7EE0148}"/>
                </a:ext>
              </a:extLst>
            </p:cNvPr>
            <p:cNvSpPr/>
            <p:nvPr/>
          </p:nvSpPr>
          <p:spPr>
            <a:xfrm>
              <a:off x="599440" y="1747520"/>
              <a:ext cx="3718560" cy="386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4C5F01-8999-4698-AAF7-361CE977D525}"/>
                </a:ext>
              </a:extLst>
            </p:cNvPr>
            <p:cNvSpPr/>
            <p:nvPr/>
          </p:nvSpPr>
          <p:spPr>
            <a:xfrm>
              <a:off x="619760" y="2072640"/>
              <a:ext cx="3769360" cy="386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55BD43-E071-4B30-9A12-4FFD41C0B48B}"/>
                </a:ext>
              </a:extLst>
            </p:cNvPr>
            <p:cNvSpPr/>
            <p:nvPr/>
          </p:nvSpPr>
          <p:spPr>
            <a:xfrm>
              <a:off x="609600" y="2367280"/>
              <a:ext cx="904240" cy="386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7"/>
            <a:ext cx="4844716" cy="579732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Who caused it</a:t>
            </a:r>
          </a:p>
          <a:p>
            <a:pPr lvl="1" algn="l"/>
            <a:r>
              <a:rPr lang="en-US" sz="2400" b="1" dirty="0">
                <a:latin typeface="Rockwell" panose="02060603020205020403" pitchFamily="18" charset="0"/>
              </a:rPr>
              <a:t>Isa 23:12-14</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12</a:t>
            </a:r>
            <a:r>
              <a:rPr lang="en-US" sz="2400" b="0" dirty="0">
                <a:solidFill>
                  <a:srgbClr val="000000"/>
                </a:solidFill>
                <a:effectLst/>
                <a:latin typeface="Rockwell" panose="02060603020205020403" pitchFamily="18" charset="0"/>
              </a:rPr>
              <a:t>He has said, ‘You shall exult no more, O crushed virgin daughter of Sidon. Arise, pass over to Cyprus; even there you will find no rest.’ </a:t>
            </a:r>
            <a:r>
              <a:rPr lang="en-US" sz="2400" b="1" baseline="30000" dirty="0">
                <a:solidFill>
                  <a:srgbClr val="000000"/>
                </a:solidFill>
                <a:effectLst/>
                <a:latin typeface="Rockwell" panose="02060603020205020403" pitchFamily="18" charset="0"/>
              </a:rPr>
              <a:t>13</a:t>
            </a:r>
            <a:r>
              <a:rPr lang="en-US" sz="2400" b="0" dirty="0">
                <a:solidFill>
                  <a:srgbClr val="000000"/>
                </a:solidFill>
                <a:effectLst/>
                <a:latin typeface="Rockwell" panose="02060603020205020403" pitchFamily="18" charset="0"/>
              </a:rPr>
              <a:t>Behold, the land of the Chaldeans—this is the people which was not; Assyria appointed it for desert creatures—they erected their siege towers, they stripped its palaces, they made it a ruin. </a:t>
            </a:r>
            <a:r>
              <a:rPr lang="en-US" sz="2400" b="1" baseline="30000" dirty="0">
                <a:solidFill>
                  <a:srgbClr val="000000"/>
                </a:solidFill>
                <a:effectLst/>
                <a:latin typeface="Rockwell" panose="02060603020205020403" pitchFamily="18" charset="0"/>
              </a:rPr>
              <a:t>14</a:t>
            </a:r>
            <a:r>
              <a:rPr lang="en-US" sz="2400" b="0" dirty="0">
                <a:solidFill>
                  <a:srgbClr val="000000"/>
                </a:solidFill>
                <a:effectLst/>
                <a:latin typeface="Rockwell" panose="02060603020205020403" pitchFamily="18" charset="0"/>
              </a:rPr>
              <a:t>Wail, O ships of Tarshish, for your stronghold is destroyed.</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Tyre</a:t>
            </a:r>
            <a:endParaRPr lang="es-GT" sz="6700" b="1" u="sng" dirty="0">
              <a:latin typeface="Rockwell" panose="02060603020205020403" pitchFamily="18" charset="0"/>
            </a:endParaRPr>
          </a:p>
        </p:txBody>
      </p:sp>
      <p:pic>
        <p:nvPicPr>
          <p:cNvPr id="5" name="Picture 2" descr="3. Judgment upon the Nations (Isaiah 13-23) - Isaiah: Discipleship ...">
            <a:extLst>
              <a:ext uri="{FF2B5EF4-FFF2-40B4-BE49-F238E27FC236}">
                <a16:creationId xmlns:a16="http://schemas.microsoft.com/office/drawing/2014/main" id="{DFE681F9-9C2C-42FA-BBE1-D454BA30D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962525"/>
            <a:ext cx="4165599" cy="293891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uli | king of Phoenicia | Britannica">
            <a:extLst>
              <a:ext uri="{FF2B5EF4-FFF2-40B4-BE49-F238E27FC236}">
                <a16:creationId xmlns:a16="http://schemas.microsoft.com/office/drawing/2014/main" id="{AF064F83-4706-4C80-9A9C-7350D08AA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8560" y="3914140"/>
            <a:ext cx="4155440" cy="294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74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0026564-A235-4C02-BB42-F386F06A68AC}"/>
              </a:ext>
            </a:extLst>
          </p:cNvPr>
          <p:cNvGrpSpPr/>
          <p:nvPr/>
        </p:nvGrpSpPr>
        <p:grpSpPr>
          <a:xfrm>
            <a:off x="619760" y="1798320"/>
            <a:ext cx="8249920" cy="1625600"/>
            <a:chOff x="619760" y="1798320"/>
            <a:chExt cx="8249920" cy="1625600"/>
          </a:xfrm>
        </p:grpSpPr>
        <p:sp>
          <p:nvSpPr>
            <p:cNvPr id="18" name="Rectangle 17">
              <a:extLst>
                <a:ext uri="{FF2B5EF4-FFF2-40B4-BE49-F238E27FC236}">
                  <a16:creationId xmlns:a16="http://schemas.microsoft.com/office/drawing/2014/main" id="{8D92E45C-85E3-4287-A596-9D7D25F5E96D}"/>
                </a:ext>
              </a:extLst>
            </p:cNvPr>
            <p:cNvSpPr/>
            <p:nvPr/>
          </p:nvSpPr>
          <p:spPr>
            <a:xfrm>
              <a:off x="6146800" y="1798320"/>
              <a:ext cx="18084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119AAB-C75E-4676-B2ED-C9FBBAFDE690}"/>
                </a:ext>
              </a:extLst>
            </p:cNvPr>
            <p:cNvSpPr/>
            <p:nvPr/>
          </p:nvSpPr>
          <p:spPr>
            <a:xfrm>
              <a:off x="619760" y="2082800"/>
              <a:ext cx="7772400" cy="386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E36A23B-4B76-4D81-BC51-935FDC18861F}"/>
                </a:ext>
              </a:extLst>
            </p:cNvPr>
            <p:cNvSpPr/>
            <p:nvPr/>
          </p:nvSpPr>
          <p:spPr>
            <a:xfrm>
              <a:off x="619760" y="2387600"/>
              <a:ext cx="7680960" cy="386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1ED094-5957-4C2A-835B-7080F9C7B988}"/>
                </a:ext>
              </a:extLst>
            </p:cNvPr>
            <p:cNvSpPr/>
            <p:nvPr/>
          </p:nvSpPr>
          <p:spPr>
            <a:xfrm>
              <a:off x="619760" y="2712720"/>
              <a:ext cx="8249920" cy="386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6C5AB5-13F6-492C-A345-8D7D7CED4889}"/>
                </a:ext>
              </a:extLst>
            </p:cNvPr>
            <p:cNvSpPr/>
            <p:nvPr/>
          </p:nvSpPr>
          <p:spPr>
            <a:xfrm>
              <a:off x="629920" y="3037840"/>
              <a:ext cx="3149600" cy="386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A026BED-17C1-4E64-AB05-F00308DC05A2}"/>
              </a:ext>
            </a:extLst>
          </p:cNvPr>
          <p:cNvGrpSpPr/>
          <p:nvPr/>
        </p:nvGrpSpPr>
        <p:grpSpPr>
          <a:xfrm>
            <a:off x="629920" y="1442720"/>
            <a:ext cx="8138160" cy="660400"/>
            <a:chOff x="629920" y="1442720"/>
            <a:chExt cx="8138160" cy="660400"/>
          </a:xfrm>
        </p:grpSpPr>
        <p:sp>
          <p:nvSpPr>
            <p:cNvPr id="14" name="Rectangle 13">
              <a:extLst>
                <a:ext uri="{FF2B5EF4-FFF2-40B4-BE49-F238E27FC236}">
                  <a16:creationId xmlns:a16="http://schemas.microsoft.com/office/drawing/2014/main" id="{F44A586D-3B41-4E2B-A3E4-C86963838942}"/>
                </a:ext>
              </a:extLst>
            </p:cNvPr>
            <p:cNvSpPr/>
            <p:nvPr/>
          </p:nvSpPr>
          <p:spPr>
            <a:xfrm>
              <a:off x="2814320" y="1442720"/>
              <a:ext cx="5953760" cy="375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40498C-3570-4912-B828-AE9E99DF8E26}"/>
                </a:ext>
              </a:extLst>
            </p:cNvPr>
            <p:cNvSpPr/>
            <p:nvPr/>
          </p:nvSpPr>
          <p:spPr>
            <a:xfrm>
              <a:off x="629920" y="1778000"/>
              <a:ext cx="54762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8986521" cy="249532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judgment</a:t>
            </a:r>
          </a:p>
          <a:p>
            <a:pPr lvl="1" algn="l"/>
            <a:r>
              <a:rPr lang="en-US" sz="2400" b="1" dirty="0">
                <a:latin typeface="Rockwell" panose="02060603020205020403" pitchFamily="18" charset="0"/>
              </a:rPr>
              <a:t>Isa 23:15-16</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15</a:t>
            </a:r>
            <a:r>
              <a:rPr lang="en-US" sz="2400" b="0" dirty="0">
                <a:solidFill>
                  <a:srgbClr val="000000"/>
                </a:solidFill>
                <a:effectLst/>
                <a:latin typeface="Rockwell" panose="02060603020205020403" pitchFamily="18" charset="0"/>
              </a:rPr>
              <a:t>Now in that day Tyre will be forgotten for seventy years like the days of one king. At the end of seventy years it will happen to Tyre as in the song of the harlot: </a:t>
            </a:r>
            <a:r>
              <a:rPr lang="en-US" sz="2400" b="1" baseline="30000" dirty="0">
                <a:solidFill>
                  <a:srgbClr val="000000"/>
                </a:solidFill>
                <a:effectLst/>
                <a:latin typeface="Rockwell" panose="02060603020205020403" pitchFamily="18" charset="0"/>
              </a:rPr>
              <a:t>16</a:t>
            </a:r>
            <a:r>
              <a:rPr lang="en-US" sz="2400" b="0" dirty="0">
                <a:solidFill>
                  <a:srgbClr val="000000"/>
                </a:solidFill>
                <a:effectLst/>
                <a:latin typeface="Rockwell" panose="02060603020205020403" pitchFamily="18" charset="0"/>
              </a:rPr>
              <a:t>take your harp, walk about the city, O forgotten harlot; pluck the strings skillfully, sing many songs, that you may be remembered.”</a:t>
            </a:r>
          </a:p>
          <a:p>
            <a:pPr lvl="1" algn="l"/>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Tyre</a:t>
            </a:r>
            <a:endParaRPr lang="es-GT" sz="6700" b="1" u="sng" dirty="0">
              <a:latin typeface="Rockwell" panose="02060603020205020403" pitchFamily="18" charset="0"/>
            </a:endParaRPr>
          </a:p>
        </p:txBody>
      </p:sp>
      <p:pic>
        <p:nvPicPr>
          <p:cNvPr id="7170" name="Picture 2" descr="In-between Time: Study of Daniel: Isaiah 23: 15-18">
            <a:extLst>
              <a:ext uri="{FF2B5EF4-FFF2-40B4-BE49-F238E27FC236}">
                <a16:creationId xmlns:a16="http://schemas.microsoft.com/office/drawing/2014/main" id="{DED334C7-F5EA-4E39-9A22-557117403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079" y="3545840"/>
            <a:ext cx="4610641" cy="33121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3. Judgment upon the Nations (Isaiah 13-23) - Isaiah: Discipleship ...">
            <a:extLst>
              <a:ext uri="{FF2B5EF4-FFF2-40B4-BE49-F238E27FC236}">
                <a16:creationId xmlns:a16="http://schemas.microsoft.com/office/drawing/2014/main" id="{B0E13E51-ADC6-48A2-B31A-D52CE6F2C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 y="3549670"/>
            <a:ext cx="4368800" cy="330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84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0FF7EAF-E7E0-43FD-80A0-4D0326108D5D}"/>
              </a:ext>
            </a:extLst>
          </p:cNvPr>
          <p:cNvGrpSpPr/>
          <p:nvPr/>
        </p:nvGrpSpPr>
        <p:grpSpPr>
          <a:xfrm>
            <a:off x="609599" y="3746810"/>
            <a:ext cx="4051611" cy="2653990"/>
            <a:chOff x="609599" y="3746810"/>
            <a:chExt cx="4051611" cy="2653990"/>
          </a:xfrm>
        </p:grpSpPr>
        <p:sp>
          <p:nvSpPr>
            <p:cNvPr id="16" name="Rectangle 15">
              <a:extLst>
                <a:ext uri="{FF2B5EF4-FFF2-40B4-BE49-F238E27FC236}">
                  <a16:creationId xmlns:a16="http://schemas.microsoft.com/office/drawing/2014/main" id="{86A06698-B7B4-49F4-90C7-D3656814B9F8}"/>
                </a:ext>
              </a:extLst>
            </p:cNvPr>
            <p:cNvSpPr/>
            <p:nvPr/>
          </p:nvSpPr>
          <p:spPr>
            <a:xfrm>
              <a:off x="2029522" y="3746810"/>
              <a:ext cx="2575932" cy="3568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1BDB0D-5812-414B-9FB2-ECE94D704D4D}"/>
                </a:ext>
              </a:extLst>
            </p:cNvPr>
            <p:cNvSpPr/>
            <p:nvPr/>
          </p:nvSpPr>
          <p:spPr>
            <a:xfrm>
              <a:off x="609599" y="4044175"/>
              <a:ext cx="3516351" cy="3828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B734B4-30C9-4B62-9DB4-C2C1F1892A7E}"/>
                </a:ext>
              </a:extLst>
            </p:cNvPr>
            <p:cNvSpPr/>
            <p:nvPr/>
          </p:nvSpPr>
          <p:spPr>
            <a:xfrm>
              <a:off x="628184" y="4363843"/>
              <a:ext cx="3776548" cy="3828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89175B-B661-4110-8462-5BC166078AE9}"/>
                </a:ext>
              </a:extLst>
            </p:cNvPr>
            <p:cNvSpPr/>
            <p:nvPr/>
          </p:nvSpPr>
          <p:spPr>
            <a:xfrm>
              <a:off x="624466" y="4694662"/>
              <a:ext cx="4036744" cy="3828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F876DF-2D10-4543-8D98-A02CF0947E78}"/>
                </a:ext>
              </a:extLst>
            </p:cNvPr>
            <p:cNvSpPr/>
            <p:nvPr/>
          </p:nvSpPr>
          <p:spPr>
            <a:xfrm>
              <a:off x="620749" y="5025482"/>
              <a:ext cx="2969944" cy="3828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674E4A-7A2F-48F2-9730-25D0D3076708}"/>
                </a:ext>
              </a:extLst>
            </p:cNvPr>
            <p:cNvSpPr/>
            <p:nvPr/>
          </p:nvSpPr>
          <p:spPr>
            <a:xfrm>
              <a:off x="639334" y="5333999"/>
              <a:ext cx="3564675" cy="3828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92419E5-3EE3-49CB-8A86-A3AC11134065}"/>
                </a:ext>
              </a:extLst>
            </p:cNvPr>
            <p:cNvSpPr/>
            <p:nvPr/>
          </p:nvSpPr>
          <p:spPr>
            <a:xfrm>
              <a:off x="635617" y="5687121"/>
              <a:ext cx="3858324" cy="3828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99EDCBA-3FA9-4F35-9B26-46D434921ED6}"/>
                </a:ext>
              </a:extLst>
            </p:cNvPr>
            <p:cNvSpPr/>
            <p:nvPr/>
          </p:nvSpPr>
          <p:spPr>
            <a:xfrm>
              <a:off x="620749" y="6017941"/>
              <a:ext cx="3605563" cy="3828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0966FA2-1089-493D-9AF9-2F3FCFA813A8}"/>
              </a:ext>
            </a:extLst>
          </p:cNvPr>
          <p:cNvGrpSpPr/>
          <p:nvPr/>
        </p:nvGrpSpPr>
        <p:grpSpPr>
          <a:xfrm>
            <a:off x="609599" y="1460809"/>
            <a:ext cx="4040460" cy="2616820"/>
            <a:chOff x="609599" y="1460809"/>
            <a:chExt cx="4040460" cy="2616820"/>
          </a:xfrm>
        </p:grpSpPr>
        <p:sp>
          <p:nvSpPr>
            <p:cNvPr id="3" name="Rectangle 2">
              <a:extLst>
                <a:ext uri="{FF2B5EF4-FFF2-40B4-BE49-F238E27FC236}">
                  <a16:creationId xmlns:a16="http://schemas.microsoft.com/office/drawing/2014/main" id="{B865379D-52CA-4944-A9DF-EE430CAA888F}"/>
                </a:ext>
              </a:extLst>
            </p:cNvPr>
            <p:cNvSpPr/>
            <p:nvPr/>
          </p:nvSpPr>
          <p:spPr>
            <a:xfrm>
              <a:off x="2821259" y="1460809"/>
              <a:ext cx="1828800" cy="3568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A8AD0A-B56B-47B3-A931-7B35D2A6E120}"/>
                </a:ext>
              </a:extLst>
            </p:cNvPr>
            <p:cNvSpPr/>
            <p:nvPr/>
          </p:nvSpPr>
          <p:spPr>
            <a:xfrm>
              <a:off x="609601" y="1780478"/>
              <a:ext cx="3772828" cy="3345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C2E28D-647F-4596-9A9A-135503EDC535}"/>
                </a:ext>
              </a:extLst>
            </p:cNvPr>
            <p:cNvSpPr/>
            <p:nvPr/>
          </p:nvSpPr>
          <p:spPr>
            <a:xfrm>
              <a:off x="617034" y="2100145"/>
              <a:ext cx="3843453" cy="3419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95247F-90DA-4CB1-A12D-837407A486DB}"/>
                </a:ext>
              </a:extLst>
            </p:cNvPr>
            <p:cNvSpPr/>
            <p:nvPr/>
          </p:nvSpPr>
          <p:spPr>
            <a:xfrm>
              <a:off x="624468" y="2419813"/>
              <a:ext cx="3813717" cy="4348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C0C2CC-F746-448D-ACB9-60BCC23F853E}"/>
                </a:ext>
              </a:extLst>
            </p:cNvPr>
            <p:cNvSpPr/>
            <p:nvPr/>
          </p:nvSpPr>
          <p:spPr>
            <a:xfrm>
              <a:off x="631903" y="2761784"/>
              <a:ext cx="3482898" cy="3419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520838-20C5-4F16-925E-694D69AD7C48}"/>
                </a:ext>
              </a:extLst>
            </p:cNvPr>
            <p:cNvSpPr/>
            <p:nvPr/>
          </p:nvSpPr>
          <p:spPr>
            <a:xfrm>
              <a:off x="617034" y="3081452"/>
              <a:ext cx="3676185" cy="3419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B6BB74-69F5-4BDA-9142-D6EF2195719E}"/>
                </a:ext>
              </a:extLst>
            </p:cNvPr>
            <p:cNvSpPr/>
            <p:nvPr/>
          </p:nvSpPr>
          <p:spPr>
            <a:xfrm>
              <a:off x="613316" y="3389970"/>
              <a:ext cx="3902928" cy="36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5F7065-D2A6-42FA-B956-219CA2138AD2}"/>
                </a:ext>
              </a:extLst>
            </p:cNvPr>
            <p:cNvSpPr/>
            <p:nvPr/>
          </p:nvSpPr>
          <p:spPr>
            <a:xfrm>
              <a:off x="609599" y="3709638"/>
              <a:ext cx="1353016" cy="36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8"/>
            <a:ext cx="4720653" cy="574102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future</a:t>
            </a:r>
          </a:p>
          <a:p>
            <a:pPr lvl="1" algn="l"/>
            <a:r>
              <a:rPr lang="en-US" sz="2400" b="1" dirty="0">
                <a:latin typeface="Rockwell" panose="02060603020205020403" pitchFamily="18" charset="0"/>
              </a:rPr>
              <a:t>Isa 23:17-18</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17</a:t>
            </a:r>
            <a:r>
              <a:rPr lang="en-US" sz="2400" b="0" i="0" dirty="0">
                <a:solidFill>
                  <a:srgbClr val="000000"/>
                </a:solidFill>
                <a:effectLst/>
                <a:latin typeface="Rockwell" panose="02060603020205020403" pitchFamily="18" charset="0"/>
              </a:rPr>
              <a:t>It will come about at the end of seventy years that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will visit Tyre. Then she will go back to her harlot’s wages and will play the harlot with all the kingdoms on the face of the earth. </a:t>
            </a:r>
            <a:r>
              <a:rPr lang="en-US" sz="2400" b="1" i="0" baseline="30000" dirty="0">
                <a:solidFill>
                  <a:srgbClr val="000000"/>
                </a:solidFill>
                <a:effectLst/>
                <a:latin typeface="Rockwell" panose="02060603020205020403" pitchFamily="18" charset="0"/>
              </a:rPr>
              <a:t>18</a:t>
            </a:r>
            <a:r>
              <a:rPr lang="en-US" sz="2400" b="0" i="0" dirty="0">
                <a:solidFill>
                  <a:srgbClr val="000000"/>
                </a:solidFill>
                <a:effectLst/>
                <a:latin typeface="Rockwell" panose="02060603020205020403" pitchFamily="18" charset="0"/>
              </a:rPr>
              <a:t>Her gain and her harlot’s wages will be set apart to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it will not be stored up or hoarded, but her gain will become sufficient food and choice attire for those who dwell in the presence of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a:t>
            </a:r>
            <a:r>
              <a:rPr lang="en-US" sz="2400" dirty="0">
                <a:latin typeface="Rockwell" panose="02060603020205020403" pitchFamily="18" charset="0"/>
              </a:rPr>
              <a:t>”</a:t>
            </a:r>
            <a:endParaRPr lang="en-US" sz="2400" b="0" dirty="0">
              <a:solidFill>
                <a:srgbClr val="000000"/>
              </a:solidFill>
              <a:effectLst/>
              <a:latin typeface="Rockwell" panose="02060603020205020403" pitchFamily="18" charset="0"/>
            </a:endParaRPr>
          </a:p>
          <a:p>
            <a:pPr lvl="1" algn="l"/>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Tyre</a:t>
            </a:r>
            <a:endParaRPr lang="es-GT" sz="6700" b="1" u="sng" dirty="0">
              <a:latin typeface="Rockwell" panose="02060603020205020403" pitchFamily="18" charset="0"/>
            </a:endParaRPr>
          </a:p>
        </p:txBody>
      </p:sp>
      <p:pic>
        <p:nvPicPr>
          <p:cNvPr id="5" name="Picture 2" descr="3. Judgment upon the Nations (Isaiah 13-23) - Isaiah: Discipleship ...">
            <a:extLst>
              <a:ext uri="{FF2B5EF4-FFF2-40B4-BE49-F238E27FC236}">
                <a16:creationId xmlns:a16="http://schemas.microsoft.com/office/drawing/2014/main" id="{D417AAFC-B198-4889-85F3-4F39E775F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812" y="989351"/>
            <a:ext cx="4182257" cy="2550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17D790-5194-4AFE-861F-D5BFB9EF9AF5}"/>
              </a:ext>
            </a:extLst>
          </p:cNvPr>
          <p:cNvSpPr txBox="1"/>
          <p:nvPr/>
        </p:nvSpPr>
        <p:spPr>
          <a:xfrm>
            <a:off x="4857053" y="3581443"/>
            <a:ext cx="4168959" cy="3139321"/>
          </a:xfrm>
          <a:prstGeom prst="rect">
            <a:avLst/>
          </a:prstGeom>
          <a:noFill/>
          <a:ln w="28575">
            <a:solidFill>
              <a:schemeClr val="tx1"/>
            </a:solidFill>
          </a:ln>
        </p:spPr>
        <p:txBody>
          <a:bodyPr wrap="square">
            <a:spAutoFit/>
          </a:bodyPr>
          <a:lstStyle/>
          <a:p>
            <a:r>
              <a:rPr lang="en-US" sz="2200" b="1" i="0" dirty="0">
                <a:solidFill>
                  <a:srgbClr val="000000"/>
                </a:solidFill>
                <a:effectLst/>
                <a:latin typeface="Rockwell" panose="02060603020205020403" pitchFamily="18" charset="0"/>
              </a:rPr>
              <a:t>Ezra 3:7</a:t>
            </a:r>
            <a:r>
              <a:rPr lang="en-US" sz="2200" b="0" i="0" dirty="0">
                <a:solidFill>
                  <a:srgbClr val="000000"/>
                </a:solidFill>
                <a:effectLst/>
                <a:latin typeface="Rockwell" panose="02060603020205020403" pitchFamily="18" charset="0"/>
              </a:rPr>
              <a:t> – Then they gave money to the masons and carpenters, and food, drink and oil to the Sidonians and to the Tyrians, to bring cedar wood from Lebanon to the sea at Joppa, according to the permission they had from Cyrus king of Persia.</a:t>
            </a:r>
            <a:endParaRPr lang="en-US" sz="2200" dirty="0">
              <a:latin typeface="Rockwell" panose="02060603020205020403" pitchFamily="18" charset="0"/>
            </a:endParaRPr>
          </a:p>
        </p:txBody>
      </p:sp>
    </p:spTree>
    <p:extLst>
      <p:ext uri="{BB962C8B-B14F-4D97-AF65-F5344CB8AC3E}">
        <p14:creationId xmlns:p14="http://schemas.microsoft.com/office/powerpoint/2010/main" val="40500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11607</TotalTime>
  <Words>4712</Words>
  <Application>Microsoft Office PowerPoint</Application>
  <PresentationFormat>On-screen Show (4:3)</PresentationFormat>
  <Paragraphs>250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255</cp:revision>
  <cp:lastPrinted>2021-09-29T22:40:36Z</cp:lastPrinted>
  <dcterms:created xsi:type="dcterms:W3CDTF">2021-07-22T19:35:23Z</dcterms:created>
  <dcterms:modified xsi:type="dcterms:W3CDTF">2021-09-30T02:00:48Z</dcterms:modified>
</cp:coreProperties>
</file>