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86" r:id="rId3"/>
    <p:sldId id="287" r:id="rId4"/>
    <p:sldId id="288" r:id="rId5"/>
    <p:sldId id="293" r:id="rId6"/>
    <p:sldId id="289" r:id="rId7"/>
    <p:sldId id="290" r:id="rId8"/>
    <p:sldId id="291" r:id="rId9"/>
    <p:sldId id="295" r:id="rId10"/>
    <p:sldId id="292" r:id="rId1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 H" initials="RH" lastIdx="1" clrIdx="0">
    <p:extLst>
      <p:ext uri="{19B8F6BF-5375-455C-9EA6-DF929625EA0E}">
        <p15:presenceInfo xmlns:p15="http://schemas.microsoft.com/office/powerpoint/2012/main" userId="7863155b6774aa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100" autoAdjust="0"/>
  </p:normalViewPr>
  <p:slideViewPr>
    <p:cSldViewPr snapToGrid="0">
      <p:cViewPr varScale="1">
        <p:scale>
          <a:sx n="74" d="100"/>
          <a:sy n="74" d="100"/>
        </p:scale>
        <p:origin x="2664" y="72"/>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98174" y="0"/>
            <a:ext cx="911282" cy="6834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715154"/>
            <a:ext cx="9144000" cy="57770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743C8A8-137D-4C95-9A04-551E6F8D1796}" type="slidenum">
              <a:rPr lang="en-US" smtClean="0"/>
              <a:t>‹#›</a:t>
            </a:fld>
            <a:endParaRPr lang="en-US"/>
          </a:p>
        </p:txBody>
      </p:sp>
    </p:spTree>
    <p:extLst>
      <p:ext uri="{BB962C8B-B14F-4D97-AF65-F5344CB8AC3E}">
        <p14:creationId xmlns:p14="http://schemas.microsoft.com/office/powerpoint/2010/main" val="231735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God has given us Christians some pretty magnificent promises, and yet as we wait on those promises to reach their full fruition, we’re called to live in a corruptible world that is falling apart, and things can look so bleak. It’s not that the uncertainties of life negate the promise, but the anxiety and fear of trying to make it to the end can sometimes challenge us in our trust can it not? This is how I’d recommend we view the oracles in chapters 13 – 23. In chapters 13 – 19, it dealt w/the certainty of trusting God, in which God relays definitive promises surrounding Zion’s everlasting security and the certainty of its coming Davidic king. Chapters 21 – 23 present a bleaker picture in which as a result of Assyria’s inevitable defeat of Babylon and its approaching march on Jerusalem, things look more uncertain. Things look darker. And when things are dark, people look to the watchman to tell them what’s going to happen, as we saw in chapter 21. But despite how things may feel, how they may look, the promises are not negated. And when God finally visits His people, the uncertainties that seemed so severe will vanish like smoke. </a:t>
            </a:r>
          </a:p>
          <a:p>
            <a:endParaRPr lang="en-US" sz="1200" dirty="0">
              <a:latin typeface="+mn-lt"/>
            </a:endParaRPr>
          </a:p>
          <a:p>
            <a:r>
              <a:rPr lang="en-US" sz="1200" dirty="0">
                <a:latin typeface="+mn-lt"/>
              </a:rPr>
              <a:t>Now, in all these oracles against other nations, why would Jerusalem be found amongst the collection? We’re going to discuss that in the very next slide. But why does it appear at this point in the section on God’s worldview to the nations? Well, if the theory is correct that these oracles share themes horizontally, as depicted in the outline, that would line it up w/Israel, another nation of God’s people surrounded by worldly nations. And I hope you’ve been looking out for common themes because on Wed, I am only planning to spend half the class on Tyre, and the remainder of the class is going to be spent breaking down some of the parallels between the first 2 vertical columns.</a:t>
            </a:r>
          </a:p>
          <a:p>
            <a:endParaRPr lang="en-US" sz="1200" dirty="0">
              <a:latin typeface="+mn-lt"/>
            </a:endParaRPr>
          </a:p>
          <a:p>
            <a:r>
              <a:rPr lang="en-US" sz="1200" dirty="0">
                <a:latin typeface="+mn-lt"/>
              </a:rPr>
              <a:t>Chapter 22 is another obscure oracle, though it is not as difficult as chapter 21. I will do my best to explain the verses relative to what I understand to be the history of the times, as I believe chapters 21 – 23 are connect to one another historically.</a:t>
            </a:r>
          </a:p>
        </p:txBody>
      </p:sp>
      <p:sp>
        <p:nvSpPr>
          <p:cNvPr id="4" name="Slide Number Placeholder 3"/>
          <p:cNvSpPr>
            <a:spLocks noGrp="1"/>
          </p:cNvSpPr>
          <p:nvPr>
            <p:ph type="sldNum" sz="quarter" idx="5"/>
          </p:nvPr>
        </p:nvSpPr>
        <p:spPr/>
        <p:txBody>
          <a:bodyPr/>
          <a:lstStyle/>
          <a:p>
            <a:fld id="{6743C8A8-137D-4C95-9A04-551E6F8D1796}" type="slidenum">
              <a:rPr lang="en-US" smtClean="0"/>
              <a:t>1</a:t>
            </a:fld>
            <a:endParaRPr lang="en-US"/>
          </a:p>
        </p:txBody>
      </p:sp>
    </p:spTree>
    <p:extLst>
      <p:ext uri="{BB962C8B-B14F-4D97-AF65-F5344CB8AC3E}">
        <p14:creationId xmlns:p14="http://schemas.microsoft.com/office/powerpoint/2010/main" val="1443706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But there’s an issue – </a:t>
            </a:r>
            <a:r>
              <a:rPr lang="en-US" sz="1200" b="1" dirty="0">
                <a:effectLst/>
                <a:latin typeface="+mn-lt"/>
                <a:ea typeface="Calibri" panose="020F0502020204030204" pitchFamily="34" charset="0"/>
              </a:rPr>
              <a:t>Isa 22:25</a:t>
            </a:r>
            <a:r>
              <a:rPr lang="en-US" sz="1200" dirty="0">
                <a:effectLst/>
                <a:latin typeface="+mn-lt"/>
                <a:ea typeface="Calibri" panose="020F0502020204030204" pitchFamily="34" charset="0"/>
              </a:rPr>
              <a:t> – The main issue is the internal weakness of the peg. When you find a good man, the tendency is to put everything on him, but you can’t do that too much to a man or you’ll ruin him. While Eliakim is trustworthy, he is still a man, w/all the weaknesses and frailties that exemplify men. And so, when he falls, he brings everyone else down with him.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In Ex 18, Jethro told Moses he was putting too much on himself and that he needed to delegate the judging to worthy men, which he did, but then in Num 20, Moses had enough of the people and it led him to sinning. The idea in this text is that they’re putting </a:t>
            </a:r>
            <a:r>
              <a:rPr lang="en-US" sz="1200" u="sng" dirty="0">
                <a:effectLst/>
                <a:latin typeface="+mn-lt"/>
                <a:ea typeface="Calibri" panose="020F0502020204030204" pitchFamily="34" charset="0"/>
              </a:rPr>
              <a:t>everything</a:t>
            </a:r>
            <a:r>
              <a:rPr lang="en-US" sz="1200" dirty="0">
                <a:effectLst/>
                <a:latin typeface="+mn-lt"/>
                <a:ea typeface="Calibri" panose="020F0502020204030204" pitchFamily="34" charset="0"/>
              </a:rPr>
              <a:t> on Eliakim and it’s just too much. No matter how righteous the man, he is still a man. And the best of men fail. So, if we put our whole trust in man, when they fall, we’ll fall too.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So, then who can trust? Our only hope is in Jesus Christ, hence, the need for the seed. This is foreshadowing to a major theme in Isaiah that we’re going to see when we get to chapter 39. </a:t>
            </a:r>
          </a:p>
        </p:txBody>
      </p:sp>
      <p:sp>
        <p:nvSpPr>
          <p:cNvPr id="4" name="Slide Number Placeholder 3"/>
          <p:cNvSpPr>
            <a:spLocks noGrp="1"/>
          </p:cNvSpPr>
          <p:nvPr>
            <p:ph type="sldNum" sz="quarter" idx="5"/>
          </p:nvPr>
        </p:nvSpPr>
        <p:spPr/>
        <p:txBody>
          <a:bodyPr/>
          <a:lstStyle/>
          <a:p>
            <a:fld id="{A3C20EB6-D79D-4EFB-8F8C-290B3662F4A9}" type="slidenum">
              <a:rPr lang="en-US" smtClean="0"/>
              <a:t>10</a:t>
            </a:fld>
            <a:endParaRPr lang="en-US"/>
          </a:p>
        </p:txBody>
      </p:sp>
    </p:spTree>
    <p:extLst>
      <p:ext uri="{BB962C8B-B14F-4D97-AF65-F5344CB8AC3E}">
        <p14:creationId xmlns:p14="http://schemas.microsoft.com/office/powerpoint/2010/main" val="332230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22:1a </a:t>
            </a:r>
            <a:r>
              <a:rPr lang="en-US" sz="1200" dirty="0">
                <a:effectLst/>
                <a:latin typeface="+mn-lt"/>
                <a:ea typeface="Calibri" panose="020F0502020204030204" pitchFamily="34" charset="0"/>
              </a:rPr>
              <a:t>– Another enigmatic title, though we know from vs. 9-10 that he is talking about Jerusalem. So, what does “valley of vision” imply? Well, if you want good vision, where do you go, up on a mountain or down in a valley? You go up on a mountain. This title for Jerusalem is derisive, an expansion upon Isa 6:9 – “keep on looking, but do not understand”. It’s a sarcastic way of saying that they have</a:t>
            </a:r>
            <a:r>
              <a:rPr lang="en-US" sz="1200" baseline="0" dirty="0">
                <a:latin typeface="+mn-lt"/>
              </a:rPr>
              <a:t> a lack of spiritual vision, which earns them an oracle of judgment right along side those of the world, seeing as they identify with them more than they do the Holy One of Israel.</a:t>
            </a:r>
          </a:p>
          <a:p>
            <a:endParaRPr lang="en-US" sz="1200" i="0" baseline="0" dirty="0">
              <a:latin typeface="+mn-lt"/>
            </a:endParaRPr>
          </a:p>
          <a:p>
            <a:r>
              <a:rPr lang="en-US" sz="1200" b="1" i="0" dirty="0">
                <a:effectLst/>
                <a:latin typeface="+mn-lt"/>
                <a:ea typeface="Calibri" panose="020F0502020204030204" pitchFamily="34" charset="0"/>
              </a:rPr>
              <a:t>Isa 22:1b-2</a:t>
            </a:r>
            <a:r>
              <a:rPr lang="en-US" sz="1200" i="0" dirty="0">
                <a:effectLst/>
                <a:latin typeface="+mn-lt"/>
                <a:ea typeface="Calibri" panose="020F0502020204030204" pitchFamily="34" charset="0"/>
              </a:rPr>
              <a:t> – The scene paints a picture of a city who at one point was celebrating something, but that celebration has ended and now they’re climbing to the tops of their houses to be on the lookout for something. We did learn from chapter 21 that though Babylon was having some success against Assyria, that success was short lived. Assyria would take them out and head right back to Judah to afflict it. If this oracle was written around the same time, Isaiah could be describing the joy Jerusalem experienced at Babylon’s apparent victory over Assyria only for Isaiah to give them a gut punch – “If you could see what I see coming, you wouldn’t rejoice”.</a:t>
            </a:r>
          </a:p>
          <a:p>
            <a:endParaRPr lang="en-US" sz="1200" i="0" dirty="0">
              <a:effectLst/>
              <a:latin typeface="+mn-lt"/>
              <a:ea typeface="Calibri" panose="020F0502020204030204" pitchFamily="34" charset="0"/>
            </a:endParaRPr>
          </a:p>
          <a:p>
            <a:r>
              <a:rPr lang="en-US" sz="1200" i="0" dirty="0">
                <a:effectLst/>
                <a:latin typeface="+mn-lt"/>
                <a:ea typeface="Calibri" panose="020F0502020204030204" pitchFamily="34" charset="0"/>
              </a:rPr>
              <a:t>We already saw this idea after Isaiah announced Babylon’s fall in </a:t>
            </a:r>
            <a:r>
              <a:rPr lang="en-US" sz="1200" b="1" i="0" dirty="0">
                <a:effectLst/>
                <a:latin typeface="+mn-lt"/>
                <a:ea typeface="Calibri" panose="020F0502020204030204" pitchFamily="34" charset="0"/>
              </a:rPr>
              <a:t>Isa 21:10</a:t>
            </a:r>
            <a:r>
              <a:rPr lang="en-US" sz="1200" i="0" dirty="0">
                <a:effectLst/>
                <a:latin typeface="+mn-lt"/>
                <a:ea typeface="Calibri" panose="020F0502020204030204" pitchFamily="34" charset="0"/>
              </a:rPr>
              <a:t> – “</a:t>
            </a:r>
            <a:r>
              <a:rPr lang="en-US" b="0" i="0" dirty="0">
                <a:solidFill>
                  <a:srgbClr val="000000"/>
                </a:solidFill>
                <a:effectLst/>
                <a:latin typeface="+mn-lt"/>
              </a:rPr>
              <a:t>O my threshed people, and my afflicted of the threshing floor! What I have heard from the </a:t>
            </a:r>
            <a:r>
              <a:rPr lang="en-US" b="0" i="0" cap="small" dirty="0">
                <a:solidFill>
                  <a:srgbClr val="000000"/>
                </a:solidFill>
                <a:effectLst/>
                <a:latin typeface="+mn-lt"/>
              </a:rPr>
              <a:t>Lord</a:t>
            </a:r>
            <a:r>
              <a:rPr lang="en-US" b="0" i="0" dirty="0">
                <a:solidFill>
                  <a:srgbClr val="000000"/>
                </a:solidFill>
                <a:effectLst/>
                <a:latin typeface="+mn-lt"/>
              </a:rPr>
              <a:t> of hosts, the God of Israel, I make known to you.</a:t>
            </a:r>
            <a:r>
              <a:rPr lang="en-US" sz="1200" dirty="0">
                <a:effectLst/>
                <a:latin typeface="+mn-lt"/>
                <a:ea typeface="Calibri" panose="020F0502020204030204" pitchFamily="34" charset="0"/>
              </a:rPr>
              <a:t>” It’s as if they were once excited over Babylon’s temporary success against Assyria, which forestalled judgment against Jerusalem, but now Isaiah sees a future in which the people are dying not by the sword, but by pestilence and hunger due to a coming siege.</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when that happens, notice what the leaders do – </a:t>
            </a:r>
            <a:r>
              <a:rPr lang="en-US" sz="1200" b="1" dirty="0">
                <a:effectLst/>
                <a:latin typeface="+mn-lt"/>
                <a:ea typeface="Calibri" panose="020F0502020204030204" pitchFamily="34" charset="0"/>
              </a:rPr>
              <a:t>Isa 22:3</a:t>
            </a:r>
            <a:r>
              <a:rPr lang="en-US" sz="1200" dirty="0">
                <a:effectLst/>
                <a:latin typeface="+mn-lt"/>
                <a:ea typeface="Calibri" panose="020F0502020204030204" pitchFamily="34" charset="0"/>
              </a:rPr>
              <a:t> – Meaning, instead of their leaders defending the city, they were caught fleeing. The Jerusalem of this time is a city in which there is no vision. When Assyria wraps up at Babylon and comes knocking on Jerusalem’s door, that rejoicing and confidence they once displayed will be no more.</a:t>
            </a:r>
          </a:p>
        </p:txBody>
      </p:sp>
      <p:sp>
        <p:nvSpPr>
          <p:cNvPr id="4" name="Slide Number Placeholder 3"/>
          <p:cNvSpPr>
            <a:spLocks noGrp="1"/>
          </p:cNvSpPr>
          <p:nvPr>
            <p:ph type="sldNum" sz="quarter" idx="5"/>
          </p:nvPr>
        </p:nvSpPr>
        <p:spPr/>
        <p:txBody>
          <a:bodyPr/>
          <a:lstStyle/>
          <a:p>
            <a:fld id="{A3C20EB6-D79D-4EFB-8F8C-290B3662F4A9}" type="slidenum">
              <a:rPr lang="en-US" smtClean="0"/>
              <a:t>2</a:t>
            </a:fld>
            <a:endParaRPr lang="en-US"/>
          </a:p>
        </p:txBody>
      </p:sp>
    </p:spTree>
    <p:extLst>
      <p:ext uri="{BB962C8B-B14F-4D97-AF65-F5344CB8AC3E}">
        <p14:creationId xmlns:p14="http://schemas.microsoft.com/office/powerpoint/2010/main" val="3269406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What is Isaiah’s response? – </a:t>
            </a:r>
            <a:r>
              <a:rPr lang="en-US" sz="1200" b="1" dirty="0">
                <a:effectLst/>
                <a:latin typeface="+mn-lt"/>
                <a:ea typeface="Calibri" panose="020F0502020204030204" pitchFamily="34" charset="0"/>
              </a:rPr>
              <a:t>Isa 22:4</a:t>
            </a:r>
            <a:r>
              <a:rPr lang="en-US" sz="1200" dirty="0">
                <a:effectLst/>
                <a:latin typeface="+mn-lt"/>
                <a:ea typeface="Calibri" panose="020F0502020204030204" pitchFamily="34" charset="0"/>
              </a:rPr>
              <a:t> – We saw Isaiah grieve over Moab in chapters 15 and 16, Babylon’s inevitable destruction in chapter 21, and now he grieves over Jerusalem’s future, and he doesn’t want anyone comforting him. He either wants to be left alone to grieve in peace or he doesn’t want the sympathy of a people who are so out of touch w/reality. </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22:5</a:t>
            </a:r>
            <a:r>
              <a:rPr lang="en-US" sz="1200" dirty="0">
                <a:effectLst/>
                <a:latin typeface="+mn-lt"/>
                <a:ea typeface="Calibri" panose="020F0502020204030204" pitchFamily="34" charset="0"/>
              </a:rPr>
              <a:t> – God has fixed a day in which there will be disorientation and cries for help because of the besieging of their city. Moses prophesied this in </a:t>
            </a:r>
            <a:r>
              <a:rPr lang="en-US" sz="1200" b="1" dirty="0">
                <a:effectLst/>
                <a:latin typeface="+mn-lt"/>
                <a:ea typeface="Calibri" panose="020F0502020204030204" pitchFamily="34" charset="0"/>
              </a:rPr>
              <a:t>Deut 28:20</a:t>
            </a:r>
            <a:r>
              <a:rPr lang="en-US" sz="1200" dirty="0">
                <a:effectLst/>
                <a:latin typeface="+mn-lt"/>
                <a:ea typeface="Calibri" panose="020F0502020204030204" pitchFamily="34" charset="0"/>
              </a:rPr>
              <a:t>. The mountain they’re crying to is probably the one where the temple was located. </a:t>
            </a: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1 Kings 8:33-34</a:t>
            </a:r>
            <a:r>
              <a:rPr lang="en-US" sz="1200" dirty="0">
                <a:effectLst/>
                <a:latin typeface="+mn-lt"/>
                <a:ea typeface="Calibri" panose="020F0502020204030204" pitchFamily="34" charset="0"/>
              </a:rPr>
              <a:t> – “</a:t>
            </a:r>
            <a:r>
              <a:rPr lang="en-US" b="0" i="0" dirty="0">
                <a:solidFill>
                  <a:srgbClr val="000000"/>
                </a:solidFill>
                <a:effectLst/>
                <a:latin typeface="+mn-lt"/>
              </a:rPr>
              <a:t>When Your people Israel are defeated before an enemy, because they have sinned against You, if they turn to You again and confess Your name and pray and make supplication to You in this house, then hear in heaven, and forgive the sin of Your people Israel, and bring them back to the land which You gave to their fathers.</a:t>
            </a:r>
            <a:r>
              <a:rPr lang="en-US" sz="1200" dirty="0">
                <a:effectLst/>
                <a:latin typeface="+mn-lt"/>
                <a:ea typeface="Calibri" panose="020F0502020204030204" pitchFamily="34" charset="0"/>
              </a:rPr>
              <a:t>” This is what they’re doing – crying to the mountain in which rested the Lord’s house.</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22:6-7</a:t>
            </a:r>
            <a:r>
              <a:rPr lang="en-US" sz="1200" dirty="0">
                <a:effectLst/>
                <a:latin typeface="+mn-lt"/>
                <a:ea typeface="Calibri" panose="020F0502020204030204" pitchFamily="34" charset="0"/>
              </a:rPr>
              <a:t> – Remember in chapter 21 that there appeared to be a war cry for the Elamites to get ready for battle. The Elamites were in league with the Babylonians at this time so I suspect this alludes to that final battle between Babylon’s Merodach-baladan and his Elamite allies. This is probably Isaiah saying, “They’re going to try to keep Assyria out of Babylon, but it won’t work. Assyria will win and when they do, they’ll come marching right back to Judah and completely overrun its valleys. Vs. 2 says Jerusalem was once “full” of noise, but now in vs. 7 they are “full” of chariots.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Nothing they devised would work because who is behind the removing of Judah’s defenses? – </a:t>
            </a:r>
            <a:r>
              <a:rPr lang="en-US" sz="1200" b="1" dirty="0">
                <a:effectLst/>
                <a:latin typeface="+mn-lt"/>
                <a:ea typeface="Calibri" panose="020F0502020204030204" pitchFamily="34" charset="0"/>
              </a:rPr>
              <a:t>Isa 28:a</a:t>
            </a:r>
            <a:r>
              <a:rPr lang="en-US" sz="1200" dirty="0">
                <a:effectLst/>
                <a:latin typeface="+mn-lt"/>
                <a:ea typeface="Calibri" panose="020F0502020204030204" pitchFamily="34" charset="0"/>
              </a:rPr>
              <a:t> – All of this that is happening is according to God’s sovereign will.</a:t>
            </a:r>
          </a:p>
        </p:txBody>
      </p:sp>
      <p:sp>
        <p:nvSpPr>
          <p:cNvPr id="4" name="Slide Number Placeholder 3"/>
          <p:cNvSpPr>
            <a:spLocks noGrp="1"/>
          </p:cNvSpPr>
          <p:nvPr>
            <p:ph type="sldNum" sz="quarter" idx="5"/>
          </p:nvPr>
        </p:nvSpPr>
        <p:spPr/>
        <p:txBody>
          <a:bodyPr/>
          <a:lstStyle/>
          <a:p>
            <a:fld id="{A3C20EB6-D79D-4EFB-8F8C-290B3662F4A9}" type="slidenum">
              <a:rPr lang="en-US" smtClean="0"/>
              <a:t>3</a:t>
            </a:fld>
            <a:endParaRPr lang="en-US"/>
          </a:p>
        </p:txBody>
      </p:sp>
    </p:spTree>
    <p:extLst>
      <p:ext uri="{BB962C8B-B14F-4D97-AF65-F5344CB8AC3E}">
        <p14:creationId xmlns:p14="http://schemas.microsoft.com/office/powerpoint/2010/main" val="3297396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Now, vs.  8 – 11 is going to paint a picture of Jerusalem’s self-reliance, and there 3 things they depended on.</a:t>
            </a: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Isa 22:8b</a:t>
            </a:r>
            <a:r>
              <a:rPr lang="en-US" sz="1200" dirty="0">
                <a:effectLst/>
                <a:latin typeface="+mn-lt"/>
                <a:ea typeface="Calibri" panose="020F0502020204030204" pitchFamily="34" charset="0"/>
              </a:rPr>
              <a:t> – First, they relied on a material means of defense, the armory built by Solomon. We read about this armory in 1 Kings 7, where it was called the “house of Lebanon’, and in 1 Kings 10:17 we read that he stored weapons there.</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22:9a,10</a:t>
            </a:r>
            <a:r>
              <a:rPr lang="en-US" sz="1200" dirty="0">
                <a:effectLst/>
                <a:latin typeface="+mn-lt"/>
                <a:ea typeface="Calibri" panose="020F0502020204030204" pitchFamily="34" charset="0"/>
              </a:rPr>
              <a:t> – They also relied on their walls. Now, according to this verse, the walls were in disarray. So, what did they do to fortify them? They took an inventory of the houses in the city, likely to determine which were expendable enough to provide building materials to repair breaches in walls, and Jeremiah also alludes to this taking place when Babylon was the threat (Jer 33:4)</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22:9b,11a</a:t>
            </a:r>
            <a:r>
              <a:rPr lang="en-US" sz="1200" dirty="0">
                <a:effectLst/>
                <a:latin typeface="+mn-lt"/>
                <a:ea typeface="Calibri" panose="020F0502020204030204" pitchFamily="34" charset="0"/>
              </a:rPr>
              <a:t> – The waters of the lower pool came from the underground conduit supplied from the Gihon Spring. Hezekiah would conceal this outside the city and divert its water to the Pool of Siloam. More on that in the next slide. Vs. 11 tells us they also built a reservoirs, water storage tanks, in the city for easier access to water.</a:t>
            </a:r>
          </a:p>
          <a:p>
            <a:endParaRPr lang="en-US" sz="1200" dirty="0">
              <a:effectLst/>
              <a:latin typeface="+mn-lt"/>
              <a:ea typeface="Calibri" panose="020F0502020204030204" pitchFamily="34" charset="0"/>
            </a:endParaRPr>
          </a:p>
          <a:p>
            <a:r>
              <a:rPr lang="en-US" sz="1200" b="0" dirty="0">
                <a:effectLst/>
                <a:latin typeface="+mn-lt"/>
                <a:ea typeface="Calibri" panose="020F0502020204030204" pitchFamily="34" charset="0"/>
              </a:rPr>
              <a:t>And while they were putting their confidence in weapons, water, and walls, who were they not putting their confidence in? – </a:t>
            </a:r>
            <a:r>
              <a:rPr lang="en-US" sz="1200" b="1" dirty="0">
                <a:effectLst/>
                <a:latin typeface="+mn-lt"/>
                <a:ea typeface="Calibri" panose="020F0502020204030204" pitchFamily="34" charset="0"/>
              </a:rPr>
              <a:t>Isa 22:11b</a:t>
            </a:r>
            <a:r>
              <a:rPr lang="en-US" sz="1200" dirty="0">
                <a:effectLst/>
                <a:latin typeface="+mn-lt"/>
                <a:ea typeface="Calibri" panose="020F0502020204030204" pitchFamily="34" charset="0"/>
              </a:rPr>
              <a:t> – This statement is the theological key to the context of this oracle against Jerusalem. They trusted in the material, but not in God. And why bother w/faith when you have weapons, walls, and water? Because God made it all. He also knows its vulnerability and determined their destruction should they turn from Him. Looking to defenses is not wrong in and of itself, only when it is a higher priority than looking to God.</a:t>
            </a:r>
          </a:p>
        </p:txBody>
      </p:sp>
      <p:sp>
        <p:nvSpPr>
          <p:cNvPr id="4" name="Slide Number Placeholder 3"/>
          <p:cNvSpPr>
            <a:spLocks noGrp="1"/>
          </p:cNvSpPr>
          <p:nvPr>
            <p:ph type="sldNum" sz="quarter" idx="5"/>
          </p:nvPr>
        </p:nvSpPr>
        <p:spPr/>
        <p:txBody>
          <a:bodyPr/>
          <a:lstStyle/>
          <a:p>
            <a:fld id="{A3C20EB6-D79D-4EFB-8F8C-290B3662F4A9}" type="slidenum">
              <a:rPr lang="en-US" smtClean="0"/>
              <a:t>4</a:t>
            </a:fld>
            <a:endParaRPr lang="en-US"/>
          </a:p>
        </p:txBody>
      </p:sp>
    </p:spTree>
    <p:extLst>
      <p:ext uri="{BB962C8B-B14F-4D97-AF65-F5344CB8AC3E}">
        <p14:creationId xmlns:p14="http://schemas.microsoft.com/office/powerpoint/2010/main" val="2697699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Now, when Isa 22:9 talks about how they collected the waters of the lower pool, what’s being referred to is what Hezekiah did in </a:t>
            </a:r>
            <a:r>
              <a:rPr lang="en-US" b="1" dirty="0">
                <a:latin typeface="+mn-lt"/>
              </a:rPr>
              <a:t>2 Chron 32:1-4</a:t>
            </a:r>
            <a:r>
              <a:rPr lang="en-US" dirty="0">
                <a:latin typeface="+mn-lt"/>
              </a:rPr>
              <a:t> – The Gihon Spring was just outside the southeastern part of Jerusalem in the Kidron Valley, and it was one of the main water sources for those who lived both inside and outside of the city. In fact, there was so much traffic by this spring, when David sent Nathan and others to take Solomon on his mule to Gihon to be anointed king, presumably because there were always people there collecting water. But when Sennacherib began invading Judah, Hezekiah came up w/a way to deny the Assyrians water while also providing water to the people shut in the city.</a:t>
            </a:r>
          </a:p>
          <a:p>
            <a:endParaRPr lang="en-US" dirty="0">
              <a:latin typeface="+mn-lt"/>
            </a:endParaRPr>
          </a:p>
          <a:p>
            <a:r>
              <a:rPr lang="en-US" dirty="0">
                <a:latin typeface="+mn-lt"/>
              </a:rPr>
              <a:t>Hezekiah created a pool in the southern part of Jerusalem called the “Pool of Siloam”, and a set of engineers started digging underground from that pool while another set of engineers started from the Gihon Spring, and they met in the middle. How did they pool this off w/o the technology we have today? We have no idea, and there is actually a section in the tunnel where you could tell they started going the wrong direction for a bit and had to cut back. The tunnel is about 1/3 mile long. Once they completed it, they permanently closed off the Gihon Spring outside, and began collecting the water in the city at the Pool of Siloam.</a:t>
            </a:r>
          </a:p>
          <a:p>
            <a:endParaRPr lang="en-US" dirty="0">
              <a:latin typeface="+mn-lt"/>
            </a:endParaRPr>
          </a:p>
          <a:p>
            <a:r>
              <a:rPr lang="en-US" dirty="0">
                <a:latin typeface="+mn-lt"/>
              </a:rPr>
              <a:t>These bottom 2 pictures show what it looks like today. The first picture is the entrance to the tunnel at the Gihon Spring, and the second is inside which you can still walk through today if you’re not claustrophobic. </a:t>
            </a:r>
          </a:p>
          <a:p>
            <a:endParaRPr lang="en-US" dirty="0">
              <a:latin typeface="+mn-lt"/>
            </a:endParaRPr>
          </a:p>
          <a:p>
            <a:r>
              <a:rPr lang="en-US" dirty="0">
                <a:latin typeface="+mn-lt"/>
              </a:rPr>
              <a:t>The picture in the bottom right is called the Siloam inscription. It was cut out of the side of the wall in the tunnel and taken to the Istanbul Archeological Museum. Some of the ancient Hebrew is undecipherable, but it read ins part, </a:t>
            </a:r>
            <a:r>
              <a:rPr lang="en-US" b="0" i="0" dirty="0">
                <a:solidFill>
                  <a:srgbClr val="000000"/>
                </a:solidFill>
                <a:effectLst/>
                <a:latin typeface="+mn-lt"/>
              </a:rPr>
              <a:t>"…and the waters began flowing from the source toward the reservoir for 1200 cubits….“. This is the context behind vs. 9 and 11.</a:t>
            </a:r>
            <a:endParaRPr lang="en-US" dirty="0">
              <a:latin typeface="+mn-lt"/>
            </a:endParaRPr>
          </a:p>
        </p:txBody>
      </p:sp>
      <p:sp>
        <p:nvSpPr>
          <p:cNvPr id="4" name="Slide Number Placeholder 3"/>
          <p:cNvSpPr>
            <a:spLocks noGrp="1"/>
          </p:cNvSpPr>
          <p:nvPr>
            <p:ph type="sldNum" sz="quarter" idx="5"/>
          </p:nvPr>
        </p:nvSpPr>
        <p:spPr/>
        <p:txBody>
          <a:bodyPr/>
          <a:lstStyle/>
          <a:p>
            <a:fld id="{6743C8A8-137D-4C95-9A04-551E6F8D1796}" type="slidenum">
              <a:rPr lang="en-US" smtClean="0"/>
              <a:t>5</a:t>
            </a:fld>
            <a:endParaRPr lang="en-US"/>
          </a:p>
        </p:txBody>
      </p:sp>
    </p:spTree>
    <p:extLst>
      <p:ext uri="{BB962C8B-B14F-4D97-AF65-F5344CB8AC3E}">
        <p14:creationId xmlns:p14="http://schemas.microsoft.com/office/powerpoint/2010/main" val="2497007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So, w/an impending siege, the Lord was looking for one thing in the people, but got another:</a:t>
            </a: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Isa 22:12-13</a:t>
            </a:r>
            <a:r>
              <a:rPr lang="en-US" sz="1200" dirty="0">
                <a:effectLst/>
                <a:latin typeface="+mn-lt"/>
                <a:ea typeface="Calibri" panose="020F0502020204030204" pitchFamily="34" charset="0"/>
              </a:rPr>
              <a:t> – They should have turned their heart to humble repenting before God, expressed through the typical mourning rites mentioned. And the fact that God “called” them to this suggests they were privileged to have been divinely called to repentance at a specific time. But what happened instead was careless, carefree rejoicing, unconcerned w/the nation’s grim condition. This is likely why Isaiah found their joy from vs. 2 so offensive. They were contradicting God’s will and trusting in human endeavors. Here’s the irony – even Assyria mourned its own fate at the preaching of Jonah (Jon 3:6-9). But Jerusalem preferred to resign themselves to their fate and make the most out of life while they still had life. So resigned to their fate, they didn’t even ration their animals as would be typical in a siege. Rather, they were consumed w/seeking immediate gratification as opposed to waiting on the Lord in faith and hope. When the material things in which they trusted collapsed, it just gave rise to revelry and dissipation.</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it’s for this reason God takes the stance in </a:t>
            </a:r>
            <a:r>
              <a:rPr lang="en-US" sz="1200" b="1" dirty="0">
                <a:effectLst/>
                <a:latin typeface="+mn-lt"/>
                <a:ea typeface="Calibri" panose="020F0502020204030204" pitchFamily="34" charset="0"/>
              </a:rPr>
              <a:t>Isa 22:14</a:t>
            </a:r>
            <a:r>
              <a:rPr lang="en-US" sz="1200" dirty="0">
                <a:effectLst/>
                <a:latin typeface="+mn-lt"/>
                <a:ea typeface="Calibri" panose="020F0502020204030204" pitchFamily="34" charset="0"/>
              </a:rPr>
              <a:t> – Isaiah is explicitly told by God that they had crossed a point of no return, and that this was an unforgivable sin. Why unforgivable? Because they’re willing to ignore God even unto death, fulfilling 6:9-10. They could not bring themselves to the kind of humility Isaiah himself expressed in chapter 6, so Isaiah mourns. </a:t>
            </a:r>
          </a:p>
        </p:txBody>
      </p:sp>
      <p:sp>
        <p:nvSpPr>
          <p:cNvPr id="4" name="Slide Number Placeholder 3"/>
          <p:cNvSpPr>
            <a:spLocks noGrp="1"/>
          </p:cNvSpPr>
          <p:nvPr>
            <p:ph type="sldNum" sz="quarter" idx="5"/>
          </p:nvPr>
        </p:nvSpPr>
        <p:spPr/>
        <p:txBody>
          <a:bodyPr/>
          <a:lstStyle/>
          <a:p>
            <a:fld id="{A3C20EB6-D79D-4EFB-8F8C-290B3662F4A9}" type="slidenum">
              <a:rPr lang="en-US" smtClean="0"/>
              <a:t>6</a:t>
            </a:fld>
            <a:endParaRPr lang="en-US"/>
          </a:p>
        </p:txBody>
      </p:sp>
    </p:spTree>
    <p:extLst>
      <p:ext uri="{BB962C8B-B14F-4D97-AF65-F5344CB8AC3E}">
        <p14:creationId xmlns:p14="http://schemas.microsoft.com/office/powerpoint/2010/main" val="3650117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The remainder of chapter 22 deals w/two separate characters on Hezekiah’s kingly staff: Shebna and Eliakim the son of Hilkiah. These two individuals represent individual case studies on what pleases and displeases God.</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22:15</a:t>
            </a:r>
            <a:r>
              <a:rPr lang="en-US" sz="1200" dirty="0">
                <a:effectLst/>
                <a:latin typeface="+mn-lt"/>
                <a:ea typeface="Calibri" panose="020F0502020204030204" pitchFamily="34" charset="0"/>
              </a:rPr>
              <a:t> – </a:t>
            </a:r>
            <a:r>
              <a:rPr lang="en-US" sz="1200" baseline="0" dirty="0">
                <a:latin typeface="+mn-lt"/>
              </a:rPr>
              <a:t>Shebna is identified as Hezekiah’s steward, which means he would have been in charge of the royal household. Interestingly, his father is not named as Eliakim’s is, which is a typical thing amongst the Jews. This has led some to conclude that he was a foreigner who, by virtue of this, would not have held the theocracy in as high a view as someone else would. And God so disdains his character that He refers to Shebna as “this” steward. What’s the issue?</a:t>
            </a:r>
          </a:p>
          <a:p>
            <a:endParaRPr lang="en-US" sz="1200" baseline="0" dirty="0">
              <a:effectLst/>
              <a:latin typeface="+mn-lt"/>
              <a:ea typeface="Calibri" panose="020F0502020204030204" pitchFamily="34" charset="0"/>
            </a:endParaRPr>
          </a:p>
          <a:p>
            <a:r>
              <a:rPr lang="en-US" sz="1200" b="1" baseline="0" dirty="0">
                <a:effectLst/>
                <a:latin typeface="+mn-lt"/>
                <a:ea typeface="Calibri" panose="020F0502020204030204" pitchFamily="34" charset="0"/>
              </a:rPr>
              <a:t>Isa 22:16</a:t>
            </a:r>
            <a:r>
              <a:rPr lang="en-US" sz="1200" baseline="0" dirty="0">
                <a:effectLst/>
                <a:latin typeface="+mn-lt"/>
                <a:ea typeface="Calibri" panose="020F0502020204030204" pitchFamily="34" charset="0"/>
              </a:rPr>
              <a:t> – In other words, “Who do you think you are?” </a:t>
            </a:r>
            <a:r>
              <a:rPr lang="en-US" sz="1200" dirty="0">
                <a:effectLst/>
                <a:latin typeface="+mn-lt"/>
                <a:ea typeface="Calibri" panose="020F0502020204030204" pitchFamily="34" charset="0"/>
              </a:rPr>
              <a:t>Here is Jerusalem facing potential ruin, and Shebna, being in a high government position, is supposed to be trying to fix the problem, but what is he doing? He’s an example of what we just saw in vs. 13, a person resigned to his fate. He is making sure that when he dies, he has a nice luxurious place to be laid to rest in among the heights, </a:t>
            </a:r>
            <a:r>
              <a:rPr lang="en-US" sz="1200" baseline="0" dirty="0">
                <a:latin typeface="+mn-lt"/>
              </a:rPr>
              <a:t>which is typically where kings were laid to rest, so that his</a:t>
            </a:r>
            <a:r>
              <a:rPr lang="en-US" sz="1200" dirty="0">
                <a:effectLst/>
                <a:latin typeface="+mn-lt"/>
                <a:ea typeface="Calibri" panose="020F0502020204030204" pitchFamily="34" charset="0"/>
              </a:rPr>
              <a:t> name would be preserved</a:t>
            </a:r>
            <a:r>
              <a:rPr lang="en-US" sz="1200" baseline="0" dirty="0">
                <a:latin typeface="+mn-lt"/>
              </a:rPr>
              <a:t>. This is the e</a:t>
            </a:r>
            <a:r>
              <a:rPr lang="en-US" sz="1200" dirty="0">
                <a:effectLst/>
                <a:latin typeface="+mn-lt"/>
                <a:ea typeface="Calibri" panose="020F0502020204030204" pitchFamily="34" charset="0"/>
              </a:rPr>
              <a:t>pitome of self-centeredness. Shebna is a personification of the nation at that time is prioritizing everything he shouldn’t be. In God’s response to this is, “Who do you think you are?”</a:t>
            </a:r>
            <a:endParaRPr lang="en-US" sz="1200" baseline="0" dirty="0">
              <a:effectLst/>
              <a:latin typeface="+mn-lt"/>
              <a:ea typeface="Calibri" panose="020F0502020204030204" pitchFamily="34" charset="0"/>
            </a:endParaRPr>
          </a:p>
          <a:p>
            <a:endParaRPr lang="en-US" sz="1200" baseline="0" dirty="0">
              <a:effectLst/>
              <a:latin typeface="+mn-lt"/>
              <a:ea typeface="Calibri" panose="020F0502020204030204" pitchFamily="34" charset="0"/>
            </a:endParaRPr>
          </a:p>
          <a:p>
            <a:r>
              <a:rPr lang="en-US" sz="1200" baseline="0" dirty="0">
                <a:latin typeface="+mn-lt"/>
              </a:rPr>
              <a:t>And so, God renders a judgement on him</a:t>
            </a:r>
            <a:r>
              <a:rPr lang="en-US" sz="1200" baseline="0" dirty="0">
                <a:effectLst/>
                <a:latin typeface="+mn-lt"/>
              </a:rPr>
              <a:t> – </a:t>
            </a:r>
            <a:r>
              <a:rPr lang="en-US" sz="1200" b="1" baseline="0" dirty="0">
                <a:effectLst/>
                <a:latin typeface="+mn-lt"/>
              </a:rPr>
              <a:t>Isa 22:17-19</a:t>
            </a:r>
            <a:r>
              <a:rPr lang="en-US" sz="1200" baseline="0" dirty="0">
                <a:effectLst/>
                <a:latin typeface="+mn-lt"/>
              </a:rPr>
              <a:t> – And so he’s going to be removed from his office, which we’re going to see in 36:2 and 37:2 did in fact happen. </a:t>
            </a:r>
            <a:r>
              <a:rPr lang="en-US" sz="1200" baseline="0" dirty="0">
                <a:latin typeface="+mn-lt"/>
              </a:rPr>
              <a:t>But his ultimate fate would be that rather than being laid to rest w/honor in Jerusalem, he would die in a distant land lacking the very dignity and honor that he sought. </a:t>
            </a:r>
            <a:r>
              <a:rPr lang="en-US" sz="1200" dirty="0">
                <a:effectLst/>
                <a:latin typeface="+mn-lt"/>
                <a:ea typeface="Calibri" panose="020F0502020204030204" pitchFamily="34" charset="0"/>
              </a:rPr>
              <a:t>Isaiah said in vs. 3 that their leaders would be captured fleeing, but Shebna believed he would die right there in Jerusalem.</a:t>
            </a:r>
            <a:r>
              <a:rPr lang="en-US" sz="1200" baseline="0" dirty="0">
                <a:latin typeface="+mn-lt"/>
              </a:rPr>
              <a:t> “Man proposes, God disposes”. The royal house should have never been put in the charge of such a man as this. But he personifies the self-serving attitude of Jerusalem that we read in vs. 13. </a:t>
            </a:r>
          </a:p>
          <a:p>
            <a:endParaRPr lang="en-US" sz="1200" baseline="0" dirty="0">
              <a:effectLst/>
              <a:latin typeface="+mn-lt"/>
              <a:ea typeface="Calibri" panose="020F0502020204030204" pitchFamily="34" charset="0"/>
            </a:endParaRPr>
          </a:p>
          <a:p>
            <a:r>
              <a:rPr lang="en-US" sz="1200" baseline="0" dirty="0">
                <a:effectLst/>
                <a:latin typeface="+mn-lt"/>
                <a:ea typeface="Calibri" panose="020F0502020204030204" pitchFamily="34" charset="0"/>
              </a:rPr>
              <a:t>An inscription was discovered in the 1870 at the entrance of an old tomb on a cliff in the Kidron Valley where persons of rank and high distinction were typically buried. The inscription reads – “</a:t>
            </a:r>
            <a:r>
              <a:rPr lang="en-US" sz="1200" b="0" i="0" dirty="0">
                <a:solidFill>
                  <a:srgbClr val="333333"/>
                </a:solidFill>
                <a:effectLst/>
                <a:latin typeface="+mn-lt"/>
              </a:rPr>
              <a:t>This is [the tomb of Shebna] -</a:t>
            </a:r>
            <a:r>
              <a:rPr lang="en-US" sz="1200" b="0" i="0" dirty="0" err="1">
                <a:solidFill>
                  <a:srgbClr val="333333"/>
                </a:solidFill>
                <a:effectLst/>
                <a:latin typeface="+mn-lt"/>
              </a:rPr>
              <a:t>yahu</a:t>
            </a:r>
            <a:r>
              <a:rPr lang="en-US" sz="1200" b="0" i="0" dirty="0">
                <a:solidFill>
                  <a:srgbClr val="333333"/>
                </a:solidFill>
                <a:effectLst/>
                <a:latin typeface="+mn-lt"/>
              </a:rPr>
              <a:t> who is over the house. There is no silver and gold here but [his bones] and the bones of his slave-wife with him. Cursed be the man who will open this.</a:t>
            </a:r>
            <a:r>
              <a:rPr lang="en-US" sz="1200" i="0" baseline="0" dirty="0">
                <a:effectLst/>
                <a:latin typeface="+mn-lt"/>
                <a:ea typeface="Calibri" panose="020F0502020204030204" pitchFamily="34" charset="0"/>
              </a:rPr>
              <a:t>” Archeologists now believe this was referring to Shebna. So, was he actually laid to rest there? According to God, he would not be. But at the very least, he had finished construction. </a:t>
            </a:r>
            <a:endParaRPr lang="en-US" sz="1200" i="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7</a:t>
            </a:fld>
            <a:endParaRPr lang="en-US"/>
          </a:p>
        </p:txBody>
      </p:sp>
    </p:spTree>
    <p:extLst>
      <p:ext uri="{BB962C8B-B14F-4D97-AF65-F5344CB8AC3E}">
        <p14:creationId xmlns:p14="http://schemas.microsoft.com/office/powerpoint/2010/main" val="3586540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On the contrary, we’re given the portrait of a man who does garner God’s respect – Eliakim.</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22:20-21</a:t>
            </a:r>
            <a:r>
              <a:rPr lang="en-US" sz="1200" dirty="0">
                <a:effectLst/>
                <a:latin typeface="+mn-lt"/>
                <a:ea typeface="Calibri" panose="020F0502020204030204" pitchFamily="34" charset="0"/>
              </a:rPr>
              <a:t> – So while Shebna was serving his own interests, Eliakim was serving God’s interests. When God refers to someone as “My servant”, He’s attributing a high honor to that man. That he is referred to as “son of Hilkiah” suggests that in every respect he may legitimately serve, as opposed to Shebna whose father we do not know. So, the office of authority would go from Shebna to Eliakim. This language points out what a proper steward should be, He will wear badges of honor to carry out the proper functions of a steward, as Joseph once did (Gen 41:41-44; 45:8). He will genuinely care for the people rather than serving simply for the perks. Prophets laid blame time and again on bad leaders who did not have the people’s interests at heart. But Eliakim will serve the people fully.</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22:22</a:t>
            </a:r>
            <a:r>
              <a:rPr lang="en-US" sz="1200" dirty="0">
                <a:effectLst/>
                <a:latin typeface="+mn-lt"/>
                <a:ea typeface="Calibri" panose="020F0502020204030204" pitchFamily="34" charset="0"/>
              </a:rPr>
              <a:t> – This denotes authority to make conclusive decisions and either grant or forbid access to the king, exclusively. Why would a man be given this authority? Wouldn’t it be a threat to the king? Not if the king had unwavering trust in him. Now, if Shebna is a personification, a “type” of a self-centered person, who would Eliakim be a type and personification of?</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Ultimately Jesus. In fact, because the Father has unwavering trust in Jesus, He can likewise give Him these key – </a:t>
            </a:r>
            <a:r>
              <a:rPr lang="en-US" sz="1200" b="1" dirty="0">
                <a:effectLst/>
                <a:latin typeface="+mn-lt"/>
                <a:ea typeface="Calibri" panose="020F0502020204030204" pitchFamily="34" charset="0"/>
              </a:rPr>
              <a:t>Rev 1:18; 3:7</a:t>
            </a:r>
            <a:r>
              <a:rPr lang="en-US" sz="1200" b="0" dirty="0">
                <a:effectLst/>
                <a:latin typeface="+mn-lt"/>
                <a:ea typeface="Calibri" panose="020F0502020204030204" pitchFamily="34" charset="0"/>
              </a:rPr>
              <a:t>. And Jesus Himself delegates</a:t>
            </a:r>
            <a:r>
              <a:rPr lang="en-US" sz="1200" dirty="0">
                <a:effectLst/>
                <a:latin typeface="+mn-lt"/>
                <a:ea typeface="Calibri" panose="020F0502020204030204" pitchFamily="34" charset="0"/>
              </a:rPr>
              <a:t> this authority as it pleases Him – </a:t>
            </a:r>
            <a:r>
              <a:rPr lang="en-US" sz="1200" b="1" dirty="0">
                <a:effectLst/>
                <a:latin typeface="+mn-lt"/>
                <a:ea typeface="Calibri" panose="020F0502020204030204" pitchFamily="34" charset="0"/>
              </a:rPr>
              <a:t>Matt 16:19</a:t>
            </a:r>
            <a:r>
              <a:rPr lang="en-US" sz="1200" dirty="0">
                <a:effectLst/>
                <a:latin typeface="+mn-lt"/>
                <a:ea typeface="Calibri" panose="020F0502020204030204" pitchFamily="34" charset="0"/>
              </a:rPr>
              <a:t>. </a:t>
            </a:r>
          </a:p>
        </p:txBody>
      </p:sp>
      <p:sp>
        <p:nvSpPr>
          <p:cNvPr id="4" name="Slide Number Placeholder 3"/>
          <p:cNvSpPr>
            <a:spLocks noGrp="1"/>
          </p:cNvSpPr>
          <p:nvPr>
            <p:ph type="sldNum" sz="quarter" idx="5"/>
          </p:nvPr>
        </p:nvSpPr>
        <p:spPr/>
        <p:txBody>
          <a:bodyPr/>
          <a:lstStyle/>
          <a:p>
            <a:fld id="{A3C20EB6-D79D-4EFB-8F8C-290B3662F4A9}" type="slidenum">
              <a:rPr lang="en-US" smtClean="0"/>
              <a:t>8</a:t>
            </a:fld>
            <a:endParaRPr lang="en-US"/>
          </a:p>
        </p:txBody>
      </p:sp>
    </p:spTree>
    <p:extLst>
      <p:ext uri="{BB962C8B-B14F-4D97-AF65-F5344CB8AC3E}">
        <p14:creationId xmlns:p14="http://schemas.microsoft.com/office/powerpoint/2010/main" val="3102733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22:23-24</a:t>
            </a:r>
            <a:r>
              <a:rPr lang="en-US" sz="1200" dirty="0">
                <a:effectLst/>
                <a:latin typeface="+mn-lt"/>
                <a:ea typeface="Calibri" panose="020F0502020204030204" pitchFamily="34" charset="0"/>
              </a:rPr>
              <a:t> – In ancient Israel, pegs were driven in walls to secure and hold items. If something is on its peg, it is safe and secure. And so, because the Lord established Eliakim’s authority, it is secure. It cannot be easily removed. By Eliakim himself becoming the throne for others to sit on, he became a means through which others could be honored, find support, and be lifted up. All souls will depend on him from the least to the greatest. The safety in these items is not in their size or quality, but in how securely they are attached to the peg. “Issue” = “offshoot”, something that is an outcast thing. But by making use of him, all who attach themselves will be lifted up.</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Back in chapter 9, we studied about how out of their frustration over bad leaders came a longing for the Messiah. In fact, 22:20-22 contains many similarities to 9:6-7 – “the government will rest on his shoulders”…”Eternal Father”…”On the throne of David and over His kingdom”. Eliakim is a glimmer of that kind of rule that would eventually come, and he likely represents a type of Jesus due to the similar language in Revelation and Isaiah 9.</a:t>
            </a:r>
          </a:p>
        </p:txBody>
      </p:sp>
      <p:sp>
        <p:nvSpPr>
          <p:cNvPr id="4" name="Slide Number Placeholder 3"/>
          <p:cNvSpPr>
            <a:spLocks noGrp="1"/>
          </p:cNvSpPr>
          <p:nvPr>
            <p:ph type="sldNum" sz="quarter" idx="5"/>
          </p:nvPr>
        </p:nvSpPr>
        <p:spPr/>
        <p:txBody>
          <a:bodyPr/>
          <a:lstStyle/>
          <a:p>
            <a:fld id="{A3C20EB6-D79D-4EFB-8F8C-290B3662F4A9}" type="slidenum">
              <a:rPr lang="en-US" smtClean="0"/>
              <a:t>9</a:t>
            </a:fld>
            <a:endParaRPr lang="en-US"/>
          </a:p>
        </p:txBody>
      </p:sp>
    </p:spTree>
    <p:extLst>
      <p:ext uri="{BB962C8B-B14F-4D97-AF65-F5344CB8AC3E}">
        <p14:creationId xmlns:p14="http://schemas.microsoft.com/office/powerpoint/2010/main" val="3822912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3388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1726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11789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68576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4E17D7-2A6B-4A7B-A97A-A6F3199AA6F8}" type="datetimeFigureOut">
              <a:rPr lang="en-US" smtClean="0"/>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68438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4E17D7-2A6B-4A7B-A97A-A6F3199AA6F8}" type="datetimeFigureOut">
              <a:rPr lang="en-US" smtClean="0"/>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99771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4E17D7-2A6B-4A7B-A97A-A6F3199AA6F8}" type="datetimeFigureOut">
              <a:rPr lang="en-US" smtClean="0"/>
              <a:t>9/25/2021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51977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4E17D7-2A6B-4A7B-A97A-A6F3199AA6F8}" type="datetimeFigureOut">
              <a:rPr lang="en-US" smtClean="0"/>
              <a:t>9/25/2021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92725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E17D7-2A6B-4A7B-A97A-A6F3199AA6F8}" type="datetimeFigureOut">
              <a:rPr lang="en-US" smtClean="0"/>
              <a:t>9/25/2021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69552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7061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94862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E17D7-2A6B-4A7B-A97A-A6F3199AA6F8}" type="datetimeFigureOut">
              <a:rPr lang="en-US" smtClean="0"/>
              <a:t>9/25/2021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072E8-5846-44AC-A95A-77ADC9D49468}" type="slidenum">
              <a:rPr lang="en-US" smtClean="0"/>
              <a:t>‹#›</a:t>
            </a:fld>
            <a:endParaRPr lang="en-US"/>
          </a:p>
        </p:txBody>
      </p:sp>
    </p:spTree>
    <p:extLst>
      <p:ext uri="{BB962C8B-B14F-4D97-AF65-F5344CB8AC3E}">
        <p14:creationId xmlns:p14="http://schemas.microsoft.com/office/powerpoint/2010/main" val="2474164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43CCD0A6-4AC3-4780-BE2F-3AD5EC4B96D2}"/>
              </a:ext>
            </a:extLst>
          </p:cNvPr>
          <p:cNvPicPr>
            <a:picLocks noChangeAspect="1"/>
          </p:cNvPicPr>
          <p:nvPr/>
        </p:nvPicPr>
        <p:blipFill>
          <a:blip r:embed="rId3"/>
          <a:stretch>
            <a:fillRect/>
          </a:stretch>
        </p:blipFill>
        <p:spPr>
          <a:xfrm>
            <a:off x="2" y="0"/>
            <a:ext cx="9143999" cy="6858000"/>
          </a:xfrm>
          <a:prstGeom prst="rect">
            <a:avLst/>
          </a:prstGeom>
        </p:spPr>
      </p:pic>
    </p:spTree>
    <p:extLst>
      <p:ext uri="{BB962C8B-B14F-4D97-AF65-F5344CB8AC3E}">
        <p14:creationId xmlns:p14="http://schemas.microsoft.com/office/powerpoint/2010/main" val="328454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199" y="989557"/>
            <a:ext cx="8986521" cy="1878903"/>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Eliakim</a:t>
            </a:r>
          </a:p>
          <a:p>
            <a:pPr lvl="1" algn="l"/>
            <a:r>
              <a:rPr lang="en-US" sz="2600" b="1" dirty="0">
                <a:latin typeface="Rockwell" panose="02060603020205020403" pitchFamily="18" charset="0"/>
              </a:rPr>
              <a:t>Isa 22:25</a:t>
            </a:r>
            <a:r>
              <a:rPr lang="en-US" sz="2600" dirty="0">
                <a:latin typeface="Rockwell" panose="02060603020205020403" pitchFamily="18" charset="0"/>
              </a:rPr>
              <a:t> – “</a:t>
            </a:r>
            <a:r>
              <a:rPr lang="en-US" sz="2400" b="1" i="0" baseline="30000" dirty="0">
                <a:solidFill>
                  <a:srgbClr val="000000"/>
                </a:solidFill>
                <a:effectLst/>
                <a:latin typeface="Rockwell" panose="02060603020205020403" pitchFamily="18" charset="0"/>
              </a:rPr>
              <a:t>25</a:t>
            </a:r>
            <a:r>
              <a:rPr lang="en-US" sz="2400" b="0" i="0" dirty="0">
                <a:solidFill>
                  <a:srgbClr val="000000"/>
                </a:solidFill>
                <a:effectLst/>
                <a:latin typeface="Rockwell" panose="02060603020205020403" pitchFamily="18" charset="0"/>
              </a:rPr>
              <a:t>‘In that day,’ declares the </a:t>
            </a:r>
            <a:r>
              <a:rPr lang="en-US" sz="2400" b="0" i="0" cap="small" dirty="0">
                <a:solidFill>
                  <a:srgbClr val="000000"/>
                </a:solidFill>
                <a:effectLst/>
                <a:latin typeface="Rockwell" panose="02060603020205020403" pitchFamily="18" charset="0"/>
              </a:rPr>
              <a:t>Lord</a:t>
            </a:r>
            <a:r>
              <a:rPr lang="en-US" sz="2400" b="0" i="0" dirty="0">
                <a:solidFill>
                  <a:srgbClr val="000000"/>
                </a:solidFill>
                <a:effectLst/>
                <a:latin typeface="Rockwell" panose="02060603020205020403" pitchFamily="18" charset="0"/>
              </a:rPr>
              <a:t> of hosts, ‘the peg driven in a firm place will give way; it will even break off and fall, and the load hanging on it will be cut off, for the </a:t>
            </a:r>
            <a:r>
              <a:rPr lang="en-US" sz="2400" b="0" i="0" cap="small" dirty="0">
                <a:solidFill>
                  <a:srgbClr val="000000"/>
                </a:solidFill>
                <a:effectLst/>
                <a:latin typeface="Rockwell" panose="02060603020205020403" pitchFamily="18" charset="0"/>
              </a:rPr>
              <a:t>Lord</a:t>
            </a:r>
            <a:r>
              <a:rPr lang="en-US" sz="2400" b="0" i="0" dirty="0">
                <a:solidFill>
                  <a:srgbClr val="000000"/>
                </a:solidFill>
                <a:effectLst/>
                <a:latin typeface="Rockwell" panose="02060603020205020403" pitchFamily="18" charset="0"/>
              </a:rPr>
              <a:t> has spoken.’”</a:t>
            </a:r>
            <a:endParaRPr lang="en-US" sz="26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Jerusalem</a:t>
            </a:r>
            <a:endParaRPr lang="es-GT" sz="6700" b="1" u="sng" dirty="0">
              <a:latin typeface="Rockwell" panose="02060603020205020403" pitchFamily="18" charset="0"/>
            </a:endParaRPr>
          </a:p>
        </p:txBody>
      </p:sp>
      <p:pic>
        <p:nvPicPr>
          <p:cNvPr id="8194" name="Picture 2" descr="April 3, Wednesday – AMI Quiet Times">
            <a:extLst>
              <a:ext uri="{FF2B5EF4-FFF2-40B4-BE49-F238E27FC236}">
                <a16:creationId xmlns:a16="http://schemas.microsoft.com/office/drawing/2014/main" id="{BF6941D0-A13C-420E-ADE1-79E055C04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8" y="2934586"/>
            <a:ext cx="4486939" cy="392341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Who can you trust…Jesus – Lost now Found">
            <a:extLst>
              <a:ext uri="{FF2B5EF4-FFF2-40B4-BE49-F238E27FC236}">
                <a16:creationId xmlns:a16="http://schemas.microsoft.com/office/drawing/2014/main" id="{85FD1439-FD6C-4DC5-AF7F-090B01236E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4700" y="2933701"/>
            <a:ext cx="4470400" cy="392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19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CDD728A-F5FB-4BAA-A185-EECC8848E696}"/>
              </a:ext>
            </a:extLst>
          </p:cNvPr>
          <p:cNvGrpSpPr/>
          <p:nvPr/>
        </p:nvGrpSpPr>
        <p:grpSpPr>
          <a:xfrm>
            <a:off x="619760" y="2661920"/>
            <a:ext cx="8077200" cy="914400"/>
            <a:chOff x="619760" y="2661920"/>
            <a:chExt cx="8077200" cy="914400"/>
          </a:xfrm>
        </p:grpSpPr>
        <p:sp>
          <p:nvSpPr>
            <p:cNvPr id="8" name="Rectangle 7">
              <a:extLst>
                <a:ext uri="{FF2B5EF4-FFF2-40B4-BE49-F238E27FC236}">
                  <a16:creationId xmlns:a16="http://schemas.microsoft.com/office/drawing/2014/main" id="{B1D014AD-395F-462A-97BE-2A5D4FC6431B}"/>
                </a:ext>
              </a:extLst>
            </p:cNvPr>
            <p:cNvSpPr/>
            <p:nvPr/>
          </p:nvSpPr>
          <p:spPr>
            <a:xfrm>
              <a:off x="2885440" y="2661920"/>
              <a:ext cx="562864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1DF8DBA-5ED5-48BB-B7CA-A0D7BF171864}"/>
                </a:ext>
              </a:extLst>
            </p:cNvPr>
            <p:cNvSpPr/>
            <p:nvPr/>
          </p:nvSpPr>
          <p:spPr>
            <a:xfrm>
              <a:off x="619760" y="2936240"/>
              <a:ext cx="8077200" cy="3657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918AFE7-8AE1-4F00-B39E-19B8DD20D8B3}"/>
                </a:ext>
              </a:extLst>
            </p:cNvPr>
            <p:cNvSpPr/>
            <p:nvPr/>
          </p:nvSpPr>
          <p:spPr>
            <a:xfrm>
              <a:off x="629920" y="3241040"/>
              <a:ext cx="69189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E83F8A2-782C-4FC5-83AE-0EEF8E3048B8}"/>
              </a:ext>
            </a:extLst>
          </p:cNvPr>
          <p:cNvGrpSpPr/>
          <p:nvPr/>
        </p:nvGrpSpPr>
        <p:grpSpPr>
          <a:xfrm>
            <a:off x="619760" y="1473200"/>
            <a:ext cx="8280400" cy="1483360"/>
            <a:chOff x="619760" y="1473200"/>
            <a:chExt cx="8280400" cy="1483360"/>
          </a:xfrm>
        </p:grpSpPr>
        <p:sp>
          <p:nvSpPr>
            <p:cNvPr id="3" name="Rectangle 2">
              <a:extLst>
                <a:ext uri="{FF2B5EF4-FFF2-40B4-BE49-F238E27FC236}">
                  <a16:creationId xmlns:a16="http://schemas.microsoft.com/office/drawing/2014/main" id="{A358BD41-6D2A-47B4-94FC-3D2F1767F8D1}"/>
                </a:ext>
              </a:extLst>
            </p:cNvPr>
            <p:cNvSpPr/>
            <p:nvPr/>
          </p:nvSpPr>
          <p:spPr>
            <a:xfrm>
              <a:off x="7894320" y="1473200"/>
              <a:ext cx="1005840" cy="2743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8BDAFA3-B4CC-422F-AE6D-BFD3E603E042}"/>
                </a:ext>
              </a:extLst>
            </p:cNvPr>
            <p:cNvSpPr/>
            <p:nvPr/>
          </p:nvSpPr>
          <p:spPr>
            <a:xfrm>
              <a:off x="619760" y="1757680"/>
              <a:ext cx="716280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4D77052-950F-49C4-81A7-129A519D438A}"/>
                </a:ext>
              </a:extLst>
            </p:cNvPr>
            <p:cNvSpPr/>
            <p:nvPr/>
          </p:nvSpPr>
          <p:spPr>
            <a:xfrm>
              <a:off x="629920" y="2021840"/>
              <a:ext cx="8178800" cy="355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CB8063-E837-4B69-A053-B4758AF83C47}"/>
                </a:ext>
              </a:extLst>
            </p:cNvPr>
            <p:cNvSpPr/>
            <p:nvPr/>
          </p:nvSpPr>
          <p:spPr>
            <a:xfrm>
              <a:off x="629920" y="2306320"/>
              <a:ext cx="7782560" cy="355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DFA1E2-54EA-4C7A-B867-3F2596B2A22D}"/>
                </a:ext>
              </a:extLst>
            </p:cNvPr>
            <p:cNvSpPr/>
            <p:nvPr/>
          </p:nvSpPr>
          <p:spPr>
            <a:xfrm>
              <a:off x="629920" y="2600960"/>
              <a:ext cx="2235200" cy="355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307FB248-83BE-4A5B-B456-AA3E3B7C3777}"/>
              </a:ext>
            </a:extLst>
          </p:cNvPr>
          <p:cNvSpPr/>
          <p:nvPr/>
        </p:nvSpPr>
        <p:spPr>
          <a:xfrm>
            <a:off x="2346960" y="1463040"/>
            <a:ext cx="553720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199" y="989557"/>
            <a:ext cx="8976361" cy="2718843"/>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Celebration short-lived</a:t>
            </a:r>
          </a:p>
          <a:p>
            <a:pPr lvl="1" algn="l"/>
            <a:r>
              <a:rPr lang="en-US" sz="2200" b="1" dirty="0">
                <a:latin typeface="Rockwell" panose="02060603020205020403" pitchFamily="18" charset="0"/>
              </a:rPr>
              <a:t>Isa 22:1-3</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i="0" dirty="0">
                <a:solidFill>
                  <a:srgbClr val="000000"/>
                </a:solidFill>
                <a:effectLst/>
                <a:latin typeface="Rockwell" panose="02060603020205020403" pitchFamily="18" charset="0"/>
              </a:rPr>
              <a:t>The oracle concerning the valley of vision. What is the matter with you now, that you have all gone up to the housetops? </a:t>
            </a:r>
            <a:r>
              <a:rPr lang="en-US" sz="2200" b="1" i="0" baseline="30000" dirty="0">
                <a:solidFill>
                  <a:srgbClr val="000000"/>
                </a:solidFill>
                <a:effectLst/>
                <a:latin typeface="Rockwell" panose="02060603020205020403" pitchFamily="18" charset="0"/>
              </a:rPr>
              <a:t>2</a:t>
            </a:r>
            <a:r>
              <a:rPr lang="en-US" sz="2200" b="0" i="0" dirty="0">
                <a:solidFill>
                  <a:srgbClr val="000000"/>
                </a:solidFill>
                <a:effectLst/>
                <a:latin typeface="Rockwell" panose="02060603020205020403" pitchFamily="18" charset="0"/>
              </a:rPr>
              <a:t>You who were full of noise, you boisterous town, you exultant city; your slain were not slain with the sword, nor did they die in battle. </a:t>
            </a:r>
            <a:r>
              <a:rPr lang="en-US" sz="2200" b="1" i="0" baseline="30000" dirty="0">
                <a:solidFill>
                  <a:srgbClr val="000000"/>
                </a:solidFill>
                <a:effectLst/>
                <a:latin typeface="Rockwell" panose="02060603020205020403" pitchFamily="18" charset="0"/>
              </a:rPr>
              <a:t>3</a:t>
            </a:r>
            <a:r>
              <a:rPr lang="en-US" sz="2200" b="0" i="0" dirty="0">
                <a:solidFill>
                  <a:srgbClr val="000000"/>
                </a:solidFill>
                <a:effectLst/>
                <a:latin typeface="Rockwell" panose="02060603020205020403" pitchFamily="18" charset="0"/>
              </a:rPr>
              <a:t>All your rulers have fled together, and have been captured without the bow; all of you who were found were taken captive together,</a:t>
            </a:r>
            <a:r>
              <a:rPr lang="en-US" sz="2200" dirty="0">
                <a:solidFill>
                  <a:srgbClr val="000000"/>
                </a:solidFill>
                <a:latin typeface="Rockwell" panose="02060603020205020403" pitchFamily="18" charset="0"/>
              </a:rPr>
              <a:t> t</a:t>
            </a:r>
            <a:r>
              <a:rPr lang="en-US" sz="2200" b="0" i="0" dirty="0">
                <a:solidFill>
                  <a:srgbClr val="000000"/>
                </a:solidFill>
                <a:effectLst/>
                <a:latin typeface="Rockwell" panose="02060603020205020403" pitchFamily="18" charset="0"/>
              </a:rPr>
              <a:t>hough they had fled far away.</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Jerusalem</a:t>
            </a:r>
            <a:endParaRPr lang="es-GT" sz="6700" b="1" u="sng" dirty="0">
              <a:latin typeface="Rockwell" panose="02060603020205020403" pitchFamily="18" charset="0"/>
            </a:endParaRPr>
          </a:p>
        </p:txBody>
      </p:sp>
      <p:pic>
        <p:nvPicPr>
          <p:cNvPr id="7" name="Picture 2" descr="I AM COMING SOON! : Valley Of Vision">
            <a:extLst>
              <a:ext uri="{FF2B5EF4-FFF2-40B4-BE49-F238E27FC236}">
                <a16:creationId xmlns:a16="http://schemas.microsoft.com/office/drawing/2014/main" id="{97098888-A0D8-4CC4-BA5A-0EBC5E15E5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 y="3735977"/>
            <a:ext cx="4457412" cy="31220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saiah 21 - Holy Bible English - BibleWordings.com">
            <a:extLst>
              <a:ext uri="{FF2B5EF4-FFF2-40B4-BE49-F238E27FC236}">
                <a16:creationId xmlns:a16="http://schemas.microsoft.com/office/drawing/2014/main" id="{7065263C-51E6-4F75-BB93-5C684BAD50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78" t="3376" r="1778" b="6667"/>
          <a:stretch/>
        </p:blipFill>
        <p:spPr bwMode="auto">
          <a:xfrm>
            <a:off x="4560425" y="3738623"/>
            <a:ext cx="4502552" cy="3119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65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260AC93E-C911-4FCD-9B73-76A2F2E4AD92}"/>
              </a:ext>
            </a:extLst>
          </p:cNvPr>
          <p:cNvGrpSpPr/>
          <p:nvPr/>
        </p:nvGrpSpPr>
        <p:grpSpPr>
          <a:xfrm>
            <a:off x="609600" y="4387325"/>
            <a:ext cx="5124225" cy="2018854"/>
            <a:chOff x="609600" y="4387325"/>
            <a:chExt cx="5124225" cy="2018854"/>
          </a:xfrm>
        </p:grpSpPr>
        <p:sp>
          <p:nvSpPr>
            <p:cNvPr id="18" name="Rectangle 17">
              <a:extLst>
                <a:ext uri="{FF2B5EF4-FFF2-40B4-BE49-F238E27FC236}">
                  <a16:creationId xmlns:a16="http://schemas.microsoft.com/office/drawing/2014/main" id="{29085EB6-5EFA-49FA-A6C6-126751490E2A}"/>
                </a:ext>
              </a:extLst>
            </p:cNvPr>
            <p:cNvSpPr/>
            <p:nvPr/>
          </p:nvSpPr>
          <p:spPr>
            <a:xfrm>
              <a:off x="609600" y="4387325"/>
              <a:ext cx="4650890" cy="3639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39EAB4F-612B-4382-8794-7C21CA3421D6}"/>
                </a:ext>
              </a:extLst>
            </p:cNvPr>
            <p:cNvSpPr/>
            <p:nvPr/>
          </p:nvSpPr>
          <p:spPr>
            <a:xfrm>
              <a:off x="611392" y="4733363"/>
              <a:ext cx="5122433" cy="3639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8B6B60A-E607-473E-AEB2-F678701C4D19}"/>
                </a:ext>
              </a:extLst>
            </p:cNvPr>
            <p:cNvSpPr/>
            <p:nvPr/>
          </p:nvSpPr>
          <p:spPr>
            <a:xfrm>
              <a:off x="613186" y="5057886"/>
              <a:ext cx="5088368" cy="3639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D0A8D3F-C7A5-4E08-B339-134CBB43D787}"/>
                </a:ext>
              </a:extLst>
            </p:cNvPr>
            <p:cNvSpPr/>
            <p:nvPr/>
          </p:nvSpPr>
          <p:spPr>
            <a:xfrm>
              <a:off x="614978" y="5393166"/>
              <a:ext cx="5108089" cy="3639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1B62C9A-EFF6-4C3D-8998-0E3E998B5FA1}"/>
                </a:ext>
              </a:extLst>
            </p:cNvPr>
            <p:cNvSpPr/>
            <p:nvPr/>
          </p:nvSpPr>
          <p:spPr>
            <a:xfrm>
              <a:off x="627529" y="5696173"/>
              <a:ext cx="4428565" cy="3639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00F23E9-BC4A-48FA-BABE-10B4D180D580}"/>
                </a:ext>
              </a:extLst>
            </p:cNvPr>
            <p:cNvSpPr/>
            <p:nvPr/>
          </p:nvSpPr>
          <p:spPr>
            <a:xfrm>
              <a:off x="618565" y="6035041"/>
              <a:ext cx="2920702" cy="3711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9728E2C-1DE1-4794-BC74-4C9491563A92}"/>
              </a:ext>
            </a:extLst>
          </p:cNvPr>
          <p:cNvGrpSpPr/>
          <p:nvPr/>
        </p:nvGrpSpPr>
        <p:grpSpPr>
          <a:xfrm>
            <a:off x="613185" y="2753958"/>
            <a:ext cx="5142155" cy="1662054"/>
            <a:chOff x="613185" y="2753958"/>
            <a:chExt cx="5142155" cy="1662054"/>
          </a:xfrm>
        </p:grpSpPr>
        <p:sp>
          <p:nvSpPr>
            <p:cNvPr id="12" name="Rectangle 11">
              <a:extLst>
                <a:ext uri="{FF2B5EF4-FFF2-40B4-BE49-F238E27FC236}">
                  <a16:creationId xmlns:a16="http://schemas.microsoft.com/office/drawing/2014/main" id="{C1700571-4A0B-4492-B9F9-B6BD976000A3}"/>
                </a:ext>
              </a:extLst>
            </p:cNvPr>
            <p:cNvSpPr/>
            <p:nvPr/>
          </p:nvSpPr>
          <p:spPr>
            <a:xfrm>
              <a:off x="4507454" y="2753958"/>
              <a:ext cx="1108038" cy="3227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325F49-A3E0-466A-9222-D44FCB4C786D}"/>
                </a:ext>
              </a:extLst>
            </p:cNvPr>
            <p:cNvSpPr/>
            <p:nvPr/>
          </p:nvSpPr>
          <p:spPr>
            <a:xfrm>
              <a:off x="613185" y="3067722"/>
              <a:ext cx="5142155" cy="3639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17E7A90-61BF-446D-9E0D-A2FE8A1D8C73}"/>
                </a:ext>
              </a:extLst>
            </p:cNvPr>
            <p:cNvSpPr/>
            <p:nvPr/>
          </p:nvSpPr>
          <p:spPr>
            <a:xfrm>
              <a:off x="614978" y="3392244"/>
              <a:ext cx="4548693" cy="3639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FCE9421-96B3-4218-BB6D-F6125F481BD7}"/>
                </a:ext>
              </a:extLst>
            </p:cNvPr>
            <p:cNvSpPr/>
            <p:nvPr/>
          </p:nvSpPr>
          <p:spPr>
            <a:xfrm>
              <a:off x="627528" y="3738281"/>
              <a:ext cx="4923418" cy="3639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FCBB31E-2CCB-4C5B-8EC0-7DC9F30744A6}"/>
                </a:ext>
              </a:extLst>
            </p:cNvPr>
            <p:cNvSpPr/>
            <p:nvPr/>
          </p:nvSpPr>
          <p:spPr>
            <a:xfrm>
              <a:off x="618563" y="4052045"/>
              <a:ext cx="4878595" cy="3639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0ECE82B8-C8E8-4C89-BBFC-90442F5978E6}"/>
              </a:ext>
            </a:extLst>
          </p:cNvPr>
          <p:cNvGrpSpPr/>
          <p:nvPr/>
        </p:nvGrpSpPr>
        <p:grpSpPr>
          <a:xfrm>
            <a:off x="614980" y="6056554"/>
            <a:ext cx="4365812" cy="645460"/>
            <a:chOff x="614980" y="6056554"/>
            <a:chExt cx="4365812" cy="645460"/>
          </a:xfrm>
        </p:grpSpPr>
        <p:sp>
          <p:nvSpPr>
            <p:cNvPr id="24" name="Rectangle 23">
              <a:extLst>
                <a:ext uri="{FF2B5EF4-FFF2-40B4-BE49-F238E27FC236}">
                  <a16:creationId xmlns:a16="http://schemas.microsoft.com/office/drawing/2014/main" id="{C514ACA5-9160-465F-BFFC-93944D85412F}"/>
                </a:ext>
              </a:extLst>
            </p:cNvPr>
            <p:cNvSpPr/>
            <p:nvPr/>
          </p:nvSpPr>
          <p:spPr>
            <a:xfrm>
              <a:off x="3550024" y="6056554"/>
              <a:ext cx="1180433" cy="35500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D4488EB-AA51-42EA-BB46-ACE928C3B13E}"/>
                </a:ext>
              </a:extLst>
            </p:cNvPr>
            <p:cNvSpPr/>
            <p:nvPr/>
          </p:nvSpPr>
          <p:spPr>
            <a:xfrm>
              <a:off x="614980" y="6381078"/>
              <a:ext cx="4365812" cy="3209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A5515617-1DCA-467D-AEF1-E9B0DA05B57C}"/>
              </a:ext>
            </a:extLst>
          </p:cNvPr>
          <p:cNvGrpSpPr/>
          <p:nvPr/>
        </p:nvGrpSpPr>
        <p:grpSpPr>
          <a:xfrm>
            <a:off x="618564" y="1463040"/>
            <a:ext cx="5082989" cy="1620818"/>
            <a:chOff x="618564" y="1463040"/>
            <a:chExt cx="5082989" cy="1620818"/>
          </a:xfrm>
        </p:grpSpPr>
        <p:sp>
          <p:nvSpPr>
            <p:cNvPr id="3" name="Rectangle 2">
              <a:extLst>
                <a:ext uri="{FF2B5EF4-FFF2-40B4-BE49-F238E27FC236}">
                  <a16:creationId xmlns:a16="http://schemas.microsoft.com/office/drawing/2014/main" id="{713316A8-F37C-4B0F-9EBB-A9B53105C485}"/>
                </a:ext>
              </a:extLst>
            </p:cNvPr>
            <p:cNvSpPr/>
            <p:nvPr/>
          </p:nvSpPr>
          <p:spPr>
            <a:xfrm>
              <a:off x="2667896" y="1463040"/>
              <a:ext cx="3033657" cy="3227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AC6A3B7-0A8B-4C5B-B840-671C93D7203F}"/>
                </a:ext>
              </a:extLst>
            </p:cNvPr>
            <p:cNvSpPr/>
            <p:nvPr/>
          </p:nvSpPr>
          <p:spPr>
            <a:xfrm>
              <a:off x="625736" y="1775012"/>
              <a:ext cx="4419600" cy="3460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2BBA2F8-3569-42A3-A5A7-D3585107E416}"/>
                </a:ext>
              </a:extLst>
            </p:cNvPr>
            <p:cNvSpPr/>
            <p:nvPr/>
          </p:nvSpPr>
          <p:spPr>
            <a:xfrm>
              <a:off x="627529" y="2099534"/>
              <a:ext cx="4837356" cy="3460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06FA44F-20EF-4F41-8243-6EDFD6225ECC}"/>
                </a:ext>
              </a:extLst>
            </p:cNvPr>
            <p:cNvSpPr/>
            <p:nvPr/>
          </p:nvSpPr>
          <p:spPr>
            <a:xfrm>
              <a:off x="618564" y="2424056"/>
              <a:ext cx="4706471" cy="3460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603B89-FC94-42B2-B918-03F0BDCD940E}"/>
                </a:ext>
              </a:extLst>
            </p:cNvPr>
            <p:cNvSpPr/>
            <p:nvPr/>
          </p:nvSpPr>
          <p:spPr>
            <a:xfrm>
              <a:off x="620358" y="2737821"/>
              <a:ext cx="3865582" cy="3460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199" y="989557"/>
            <a:ext cx="5775961" cy="5797323"/>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Isaiah’s vision</a:t>
            </a:r>
          </a:p>
          <a:p>
            <a:pPr lvl="1" algn="l"/>
            <a:r>
              <a:rPr lang="en-US" sz="2400" b="1" dirty="0">
                <a:latin typeface="Rockwell" panose="02060603020205020403" pitchFamily="18" charset="0"/>
              </a:rPr>
              <a:t>Isa 22:4-8a</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4</a:t>
            </a:r>
            <a:r>
              <a:rPr lang="en-US" sz="2400" b="0" dirty="0">
                <a:solidFill>
                  <a:srgbClr val="000000"/>
                </a:solidFill>
                <a:effectLst/>
                <a:latin typeface="Rockwell" panose="02060603020205020403" pitchFamily="18" charset="0"/>
              </a:rPr>
              <a:t>Therefore I say, ‘Turn your eyes away from me, let me weep bitterly, do not try to comfort me concerning the destruction of the daughter of my people.’ </a:t>
            </a:r>
            <a:r>
              <a:rPr lang="en-US" sz="2400" b="1" baseline="30000" dirty="0">
                <a:solidFill>
                  <a:srgbClr val="000000"/>
                </a:solidFill>
                <a:effectLst/>
                <a:latin typeface="Rockwell" panose="02060603020205020403" pitchFamily="18" charset="0"/>
              </a:rPr>
              <a:t>5</a:t>
            </a:r>
            <a:r>
              <a:rPr lang="en-US" sz="2400" b="0" dirty="0">
                <a:solidFill>
                  <a:srgbClr val="000000"/>
                </a:solidFill>
                <a:effectLst/>
                <a:latin typeface="Rockwell" panose="02060603020205020403" pitchFamily="18" charset="0"/>
              </a:rPr>
              <a:t>For the Lord </a:t>
            </a:r>
            <a:r>
              <a:rPr lang="en-US" sz="2400" b="0" cap="small" dirty="0">
                <a:solidFill>
                  <a:srgbClr val="000000"/>
                </a:solidFill>
                <a:effectLst/>
                <a:latin typeface="Rockwell" panose="02060603020205020403" pitchFamily="18" charset="0"/>
              </a:rPr>
              <a:t>God</a:t>
            </a:r>
            <a:r>
              <a:rPr lang="en-US" sz="2400" b="0" dirty="0">
                <a:solidFill>
                  <a:srgbClr val="000000"/>
                </a:solidFill>
                <a:effectLst/>
                <a:latin typeface="Rockwell" panose="02060603020205020403" pitchFamily="18" charset="0"/>
              </a:rPr>
              <a:t> of hosts has a day of panic, subjugation and confusion in the valley of vision, a breaking down of walls and a crying to the mountain. </a:t>
            </a:r>
            <a:r>
              <a:rPr lang="en-US" sz="2400" b="1" baseline="30000" dirty="0">
                <a:solidFill>
                  <a:srgbClr val="000000"/>
                </a:solidFill>
                <a:effectLst/>
                <a:latin typeface="Rockwell" panose="02060603020205020403" pitchFamily="18" charset="0"/>
              </a:rPr>
              <a:t>6</a:t>
            </a:r>
            <a:r>
              <a:rPr lang="en-US" sz="2400" b="0" dirty="0">
                <a:solidFill>
                  <a:srgbClr val="000000"/>
                </a:solidFill>
                <a:effectLst/>
                <a:latin typeface="Rockwell" panose="02060603020205020403" pitchFamily="18" charset="0"/>
              </a:rPr>
              <a:t>Elam took up the quiver with the chariots, infantry and horsemen; and </a:t>
            </a:r>
            <a:r>
              <a:rPr lang="en-US" sz="2400" b="0" dirty="0" err="1">
                <a:solidFill>
                  <a:srgbClr val="000000"/>
                </a:solidFill>
                <a:effectLst/>
                <a:latin typeface="Rockwell" panose="02060603020205020403" pitchFamily="18" charset="0"/>
              </a:rPr>
              <a:t>Kir</a:t>
            </a:r>
            <a:r>
              <a:rPr lang="en-US" sz="2400" b="0" dirty="0">
                <a:solidFill>
                  <a:srgbClr val="000000"/>
                </a:solidFill>
                <a:effectLst/>
                <a:latin typeface="Rockwell" panose="02060603020205020403" pitchFamily="18" charset="0"/>
              </a:rPr>
              <a:t> uncovered the shield. </a:t>
            </a:r>
            <a:r>
              <a:rPr lang="en-US" sz="2400" b="1" baseline="30000" dirty="0">
                <a:solidFill>
                  <a:srgbClr val="000000"/>
                </a:solidFill>
                <a:effectLst/>
                <a:latin typeface="Rockwell" panose="02060603020205020403" pitchFamily="18" charset="0"/>
              </a:rPr>
              <a:t>7</a:t>
            </a:r>
            <a:r>
              <a:rPr lang="en-US" sz="2400" b="0" dirty="0">
                <a:solidFill>
                  <a:srgbClr val="000000"/>
                </a:solidFill>
                <a:effectLst/>
                <a:latin typeface="Rockwell" panose="02060603020205020403" pitchFamily="18" charset="0"/>
              </a:rPr>
              <a:t>Then your choicest valleys were full of chariots, </a:t>
            </a:r>
            <a:r>
              <a:rPr lang="en-US" sz="2400" dirty="0">
                <a:solidFill>
                  <a:srgbClr val="000000"/>
                </a:solidFill>
                <a:latin typeface="Rockwell" panose="02060603020205020403" pitchFamily="18" charset="0"/>
              </a:rPr>
              <a:t>a</a:t>
            </a:r>
            <a:r>
              <a:rPr lang="en-US" sz="2400" b="0" dirty="0">
                <a:solidFill>
                  <a:srgbClr val="000000"/>
                </a:solidFill>
                <a:effectLst/>
                <a:latin typeface="Rockwell" panose="02060603020205020403" pitchFamily="18" charset="0"/>
              </a:rPr>
              <a:t>nd the horsemen took up fixed positions at the gate. </a:t>
            </a:r>
            <a:r>
              <a:rPr lang="en-US" sz="2400" b="1" baseline="30000" dirty="0">
                <a:solidFill>
                  <a:srgbClr val="000000"/>
                </a:solidFill>
                <a:effectLst/>
                <a:latin typeface="Rockwell" panose="02060603020205020403" pitchFamily="18" charset="0"/>
              </a:rPr>
              <a:t>8</a:t>
            </a:r>
            <a:r>
              <a:rPr lang="en-US" sz="2400" b="0" dirty="0">
                <a:solidFill>
                  <a:srgbClr val="000000"/>
                </a:solidFill>
                <a:effectLst/>
                <a:latin typeface="Rockwell" panose="02060603020205020403" pitchFamily="18" charset="0"/>
              </a:rPr>
              <a:t>And He removed the defense of Judah.”</a:t>
            </a:r>
            <a:endParaRPr lang="en-US" sz="24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Jerusalem</a:t>
            </a:r>
            <a:endParaRPr lang="es-GT" sz="6700" b="1" u="sng" dirty="0">
              <a:latin typeface="Rockwell" panose="02060603020205020403" pitchFamily="18" charset="0"/>
            </a:endParaRPr>
          </a:p>
        </p:txBody>
      </p:sp>
      <p:sp>
        <p:nvSpPr>
          <p:cNvPr id="5" name="TextBox 4">
            <a:extLst>
              <a:ext uri="{FF2B5EF4-FFF2-40B4-BE49-F238E27FC236}">
                <a16:creationId xmlns:a16="http://schemas.microsoft.com/office/drawing/2014/main" id="{366107AC-3451-4080-A84A-40988FC67B50}"/>
              </a:ext>
            </a:extLst>
          </p:cNvPr>
          <p:cNvSpPr txBox="1"/>
          <p:nvPr/>
        </p:nvSpPr>
        <p:spPr>
          <a:xfrm>
            <a:off x="5891134" y="988473"/>
            <a:ext cx="3158737" cy="1261884"/>
          </a:xfrm>
          <a:prstGeom prst="rect">
            <a:avLst/>
          </a:prstGeom>
          <a:noFill/>
          <a:ln w="28575">
            <a:solidFill>
              <a:schemeClr val="tx1"/>
            </a:solidFill>
          </a:ln>
        </p:spPr>
        <p:txBody>
          <a:bodyPr wrap="square">
            <a:spAutoFit/>
          </a:bodyPr>
          <a:lstStyle/>
          <a:p>
            <a:r>
              <a:rPr lang="en-US" sz="1900" b="1" i="0" dirty="0">
                <a:solidFill>
                  <a:srgbClr val="000000"/>
                </a:solidFill>
                <a:effectLst/>
                <a:latin typeface="Rockwell" panose="02060603020205020403" pitchFamily="18" charset="0"/>
              </a:rPr>
              <a:t>Deut 28:20a</a:t>
            </a:r>
            <a:r>
              <a:rPr lang="en-US" sz="1900" b="0" i="0" dirty="0">
                <a:solidFill>
                  <a:srgbClr val="000000"/>
                </a:solidFill>
                <a:effectLst/>
                <a:latin typeface="Rockwell" panose="02060603020205020403" pitchFamily="18" charset="0"/>
              </a:rPr>
              <a:t> –”The Lord will send upon you curses, confusion, and rebuke, in all you undertake to do…”</a:t>
            </a:r>
            <a:endParaRPr lang="en-US" sz="1900" dirty="0">
              <a:latin typeface="Rockwell" panose="02060603020205020403" pitchFamily="18" charset="0"/>
            </a:endParaRPr>
          </a:p>
        </p:txBody>
      </p:sp>
      <p:sp>
        <p:nvSpPr>
          <p:cNvPr id="28" name="TextBox 27">
            <a:extLst>
              <a:ext uri="{FF2B5EF4-FFF2-40B4-BE49-F238E27FC236}">
                <a16:creationId xmlns:a16="http://schemas.microsoft.com/office/drawing/2014/main" id="{0A5DF672-64AD-465D-BD57-DE397653321D}"/>
              </a:ext>
            </a:extLst>
          </p:cNvPr>
          <p:cNvSpPr txBox="1"/>
          <p:nvPr/>
        </p:nvSpPr>
        <p:spPr>
          <a:xfrm>
            <a:off x="5889811" y="2577397"/>
            <a:ext cx="3160059" cy="4185761"/>
          </a:xfrm>
          <a:prstGeom prst="rect">
            <a:avLst/>
          </a:prstGeom>
          <a:noFill/>
          <a:ln w="28575">
            <a:solidFill>
              <a:schemeClr val="tx1"/>
            </a:solidFill>
          </a:ln>
        </p:spPr>
        <p:txBody>
          <a:bodyPr wrap="square">
            <a:spAutoFit/>
          </a:bodyPr>
          <a:lstStyle/>
          <a:p>
            <a:r>
              <a:rPr lang="en-US" sz="1900" b="1" i="0" dirty="0">
                <a:solidFill>
                  <a:srgbClr val="000000"/>
                </a:solidFill>
                <a:effectLst/>
                <a:latin typeface="Rockwell" panose="02060603020205020403" pitchFamily="18" charset="0"/>
              </a:rPr>
              <a:t>1 Kings 8:33-34</a:t>
            </a:r>
            <a:r>
              <a:rPr lang="en-US" sz="1900" b="0" i="0" dirty="0">
                <a:solidFill>
                  <a:srgbClr val="000000"/>
                </a:solidFill>
                <a:effectLst/>
                <a:latin typeface="Rockwell" panose="02060603020205020403" pitchFamily="18" charset="0"/>
              </a:rPr>
              <a:t> – “When Your people Israel are defeated before an enemy, because they have sinned against You, if they turn to You again and confess Your name and pray and make supplication to You in this house, then hear in heaven, and forgive the sin of Your people Israel, and bring them back to the land which You gave to their fathers.”</a:t>
            </a:r>
            <a:endParaRPr lang="en-US" sz="1900" dirty="0">
              <a:latin typeface="Rockwell" panose="02060603020205020403" pitchFamily="18" charset="0"/>
            </a:endParaRPr>
          </a:p>
        </p:txBody>
      </p:sp>
    </p:spTree>
    <p:extLst>
      <p:ext uri="{BB962C8B-B14F-4D97-AF65-F5344CB8AC3E}">
        <p14:creationId xmlns:p14="http://schemas.microsoft.com/office/powerpoint/2010/main" val="393813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30"/>
                                        </p:tgtEl>
                                      </p:cBhvr>
                                    </p:animEffect>
                                    <p:set>
                                      <p:cBhvr>
                                        <p:cTn id="23" dur="1" fill="hold">
                                          <p:stCondLst>
                                            <p:cond delay="499"/>
                                          </p:stCondLst>
                                        </p:cTn>
                                        <p:tgtEl>
                                          <p:spTgt spid="30"/>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31"/>
                                        </p:tgtEl>
                                      </p:cBhvr>
                                    </p:animEffect>
                                    <p:set>
                                      <p:cBhvr>
                                        <p:cTn id="31" dur="1" fill="hold">
                                          <p:stCondLst>
                                            <p:cond delay="499"/>
                                          </p:stCondLst>
                                        </p:cTn>
                                        <p:tgtEl>
                                          <p:spTgt spid="31"/>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FEF4D0F-5C9F-43E8-8511-991702A3F3F4}"/>
              </a:ext>
            </a:extLst>
          </p:cNvPr>
          <p:cNvGrpSpPr/>
          <p:nvPr/>
        </p:nvGrpSpPr>
        <p:grpSpPr>
          <a:xfrm>
            <a:off x="617220" y="5406390"/>
            <a:ext cx="4377690" cy="1322070"/>
            <a:chOff x="617220" y="5406390"/>
            <a:chExt cx="4377690" cy="1322070"/>
          </a:xfrm>
        </p:grpSpPr>
        <p:sp>
          <p:nvSpPr>
            <p:cNvPr id="24" name="Rectangle 23">
              <a:extLst>
                <a:ext uri="{FF2B5EF4-FFF2-40B4-BE49-F238E27FC236}">
                  <a16:creationId xmlns:a16="http://schemas.microsoft.com/office/drawing/2014/main" id="{B54E07E2-26F7-4EDD-AE95-B7BE48B64CDC}"/>
                </a:ext>
              </a:extLst>
            </p:cNvPr>
            <p:cNvSpPr/>
            <p:nvPr/>
          </p:nvSpPr>
          <p:spPr>
            <a:xfrm>
              <a:off x="617220" y="5406390"/>
              <a:ext cx="4377690" cy="3314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44DC6AC-0633-458B-A288-33FB925B4CBC}"/>
                </a:ext>
              </a:extLst>
            </p:cNvPr>
            <p:cNvSpPr/>
            <p:nvPr/>
          </p:nvSpPr>
          <p:spPr>
            <a:xfrm>
              <a:off x="621030" y="5695950"/>
              <a:ext cx="4133850" cy="396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61CF478-CDD3-4C51-BB38-954E2FED9ED5}"/>
                </a:ext>
              </a:extLst>
            </p:cNvPr>
            <p:cNvSpPr/>
            <p:nvPr/>
          </p:nvSpPr>
          <p:spPr>
            <a:xfrm>
              <a:off x="636270" y="5996940"/>
              <a:ext cx="3832860" cy="396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3A33945-A38E-4914-B98A-C2E4C396EA89}"/>
                </a:ext>
              </a:extLst>
            </p:cNvPr>
            <p:cNvSpPr/>
            <p:nvPr/>
          </p:nvSpPr>
          <p:spPr>
            <a:xfrm>
              <a:off x="628650" y="6332220"/>
              <a:ext cx="2914650" cy="396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F016C86-3959-491E-A761-FF1AFB67EFE5}"/>
              </a:ext>
            </a:extLst>
          </p:cNvPr>
          <p:cNvGrpSpPr/>
          <p:nvPr/>
        </p:nvGrpSpPr>
        <p:grpSpPr>
          <a:xfrm>
            <a:off x="609600" y="3097530"/>
            <a:ext cx="4431030" cy="2331720"/>
            <a:chOff x="609600" y="3097530"/>
            <a:chExt cx="4431030" cy="2331720"/>
          </a:xfrm>
        </p:grpSpPr>
        <p:sp>
          <p:nvSpPr>
            <p:cNvPr id="18" name="Rectangle 17">
              <a:extLst>
                <a:ext uri="{FF2B5EF4-FFF2-40B4-BE49-F238E27FC236}">
                  <a16:creationId xmlns:a16="http://schemas.microsoft.com/office/drawing/2014/main" id="{1C6049AD-F63F-445D-86E6-FE0680A4CE18}"/>
                </a:ext>
              </a:extLst>
            </p:cNvPr>
            <p:cNvSpPr/>
            <p:nvPr/>
          </p:nvSpPr>
          <p:spPr>
            <a:xfrm>
              <a:off x="628650" y="3097530"/>
              <a:ext cx="4389120" cy="32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AA4B508-D88B-4A21-AA5A-F4D30BF7893A}"/>
                </a:ext>
              </a:extLst>
            </p:cNvPr>
            <p:cNvSpPr/>
            <p:nvPr/>
          </p:nvSpPr>
          <p:spPr>
            <a:xfrm>
              <a:off x="609600" y="3387090"/>
              <a:ext cx="2099310" cy="3848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3527295-852C-43D6-8769-F8B5068DC3B7}"/>
                </a:ext>
              </a:extLst>
            </p:cNvPr>
            <p:cNvSpPr/>
            <p:nvPr/>
          </p:nvSpPr>
          <p:spPr>
            <a:xfrm>
              <a:off x="1779270" y="4396740"/>
              <a:ext cx="2575560" cy="3848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B85BBC2-2C18-4A34-8E97-13BC925FE7D2}"/>
                </a:ext>
              </a:extLst>
            </p:cNvPr>
            <p:cNvSpPr/>
            <p:nvPr/>
          </p:nvSpPr>
          <p:spPr>
            <a:xfrm>
              <a:off x="617220" y="4720590"/>
              <a:ext cx="4423410" cy="3848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58E4D88-0EFA-4361-A0CB-7FD234A7FF30}"/>
                </a:ext>
              </a:extLst>
            </p:cNvPr>
            <p:cNvSpPr/>
            <p:nvPr/>
          </p:nvSpPr>
          <p:spPr>
            <a:xfrm>
              <a:off x="632460" y="5044440"/>
              <a:ext cx="4076700" cy="3848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62F8869C-AF69-49C0-B34D-B1048C0B99C7}"/>
              </a:ext>
            </a:extLst>
          </p:cNvPr>
          <p:cNvGrpSpPr/>
          <p:nvPr/>
        </p:nvGrpSpPr>
        <p:grpSpPr>
          <a:xfrm>
            <a:off x="605790" y="2125980"/>
            <a:ext cx="4549140" cy="2617470"/>
            <a:chOff x="605790" y="2125980"/>
            <a:chExt cx="4549140" cy="2617470"/>
          </a:xfrm>
        </p:grpSpPr>
        <p:sp>
          <p:nvSpPr>
            <p:cNvPr id="9" name="Rectangle 8">
              <a:extLst>
                <a:ext uri="{FF2B5EF4-FFF2-40B4-BE49-F238E27FC236}">
                  <a16:creationId xmlns:a16="http://schemas.microsoft.com/office/drawing/2014/main" id="{4F208043-813B-4DAB-A379-2A0F3493C71A}"/>
                </a:ext>
              </a:extLst>
            </p:cNvPr>
            <p:cNvSpPr/>
            <p:nvPr/>
          </p:nvSpPr>
          <p:spPr>
            <a:xfrm>
              <a:off x="3829050" y="2125980"/>
              <a:ext cx="1245870" cy="3314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2E92EF5-4386-4E16-8BDF-DDEC22ED200B}"/>
                </a:ext>
              </a:extLst>
            </p:cNvPr>
            <p:cNvSpPr/>
            <p:nvPr/>
          </p:nvSpPr>
          <p:spPr>
            <a:xfrm>
              <a:off x="621030" y="2449830"/>
              <a:ext cx="4533900" cy="3314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C17E1A-3BAB-45EF-B337-CAE3B533AA1D}"/>
                </a:ext>
              </a:extLst>
            </p:cNvPr>
            <p:cNvSpPr/>
            <p:nvPr/>
          </p:nvSpPr>
          <p:spPr>
            <a:xfrm>
              <a:off x="613410" y="2773680"/>
              <a:ext cx="4335780" cy="3314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7A9E315-1BFF-490C-A0CD-0715594DB32F}"/>
                </a:ext>
              </a:extLst>
            </p:cNvPr>
            <p:cNvSpPr/>
            <p:nvPr/>
          </p:nvSpPr>
          <p:spPr>
            <a:xfrm>
              <a:off x="2743200" y="3406140"/>
              <a:ext cx="1554480" cy="3657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F00CB66-4217-43C8-AB02-7EBE05AB77BE}"/>
                </a:ext>
              </a:extLst>
            </p:cNvPr>
            <p:cNvSpPr/>
            <p:nvPr/>
          </p:nvSpPr>
          <p:spPr>
            <a:xfrm>
              <a:off x="621030" y="3752850"/>
              <a:ext cx="4511040" cy="3657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F7CB322-1316-46BA-86F8-1C89A694183A}"/>
                </a:ext>
              </a:extLst>
            </p:cNvPr>
            <p:cNvSpPr/>
            <p:nvPr/>
          </p:nvSpPr>
          <p:spPr>
            <a:xfrm>
              <a:off x="613410" y="4053840"/>
              <a:ext cx="4347210" cy="3657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9A01F0B-438E-427D-A74A-F3E29BB23BD4}"/>
                </a:ext>
              </a:extLst>
            </p:cNvPr>
            <p:cNvSpPr/>
            <p:nvPr/>
          </p:nvSpPr>
          <p:spPr>
            <a:xfrm>
              <a:off x="605790" y="4377690"/>
              <a:ext cx="1200150" cy="3657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118122E2-B264-4CCA-888B-37E225A3341C}"/>
              </a:ext>
            </a:extLst>
          </p:cNvPr>
          <p:cNvGrpSpPr/>
          <p:nvPr/>
        </p:nvGrpSpPr>
        <p:grpSpPr>
          <a:xfrm>
            <a:off x="601980" y="1474470"/>
            <a:ext cx="4312920" cy="982980"/>
            <a:chOff x="601980" y="1474470"/>
            <a:chExt cx="4312920" cy="982980"/>
          </a:xfrm>
        </p:grpSpPr>
        <p:sp>
          <p:nvSpPr>
            <p:cNvPr id="2" name="Rectangle 1">
              <a:extLst>
                <a:ext uri="{FF2B5EF4-FFF2-40B4-BE49-F238E27FC236}">
                  <a16:creationId xmlns:a16="http://schemas.microsoft.com/office/drawing/2014/main" id="{A89C76B4-C1FE-4523-A295-A84ADAC6E85F}"/>
                </a:ext>
              </a:extLst>
            </p:cNvPr>
            <p:cNvSpPr/>
            <p:nvPr/>
          </p:nvSpPr>
          <p:spPr>
            <a:xfrm>
              <a:off x="2846070" y="1474470"/>
              <a:ext cx="2068830" cy="3886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08FED65-95EC-45BF-A28E-759EB82F1EB4}"/>
                </a:ext>
              </a:extLst>
            </p:cNvPr>
            <p:cNvSpPr/>
            <p:nvPr/>
          </p:nvSpPr>
          <p:spPr>
            <a:xfrm>
              <a:off x="609600" y="1809750"/>
              <a:ext cx="4110990" cy="3162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A821320-363F-488C-9F6B-12E1F24564CF}"/>
                </a:ext>
              </a:extLst>
            </p:cNvPr>
            <p:cNvSpPr/>
            <p:nvPr/>
          </p:nvSpPr>
          <p:spPr>
            <a:xfrm>
              <a:off x="601980" y="2080260"/>
              <a:ext cx="3169920" cy="3771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199" y="989557"/>
            <a:ext cx="5186681" cy="5797323"/>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Self-reliance</a:t>
            </a:r>
          </a:p>
          <a:p>
            <a:pPr lvl="1" algn="l"/>
            <a:r>
              <a:rPr lang="en-US" sz="2400" b="1" dirty="0">
                <a:latin typeface="Rockwell" panose="02060603020205020403" pitchFamily="18" charset="0"/>
              </a:rPr>
              <a:t>Isa 22:8b-11</a:t>
            </a:r>
            <a:r>
              <a:rPr lang="en-US" sz="2400" dirty="0">
                <a:latin typeface="Rockwell" panose="02060603020205020403" pitchFamily="18" charset="0"/>
              </a:rPr>
              <a:t> – “</a:t>
            </a:r>
            <a:r>
              <a:rPr lang="en-US" sz="2400" b="0" dirty="0">
                <a:solidFill>
                  <a:srgbClr val="000000"/>
                </a:solidFill>
                <a:effectLst/>
                <a:latin typeface="Rockwell" panose="02060603020205020403" pitchFamily="18" charset="0"/>
              </a:rPr>
              <a:t>In that day you depended on the weapons of the house of the forest, </a:t>
            </a:r>
            <a:r>
              <a:rPr lang="en-US" sz="2400" b="1" baseline="30000" dirty="0">
                <a:solidFill>
                  <a:srgbClr val="000000"/>
                </a:solidFill>
                <a:effectLst/>
                <a:latin typeface="Rockwell" panose="02060603020205020403" pitchFamily="18" charset="0"/>
              </a:rPr>
              <a:t>9</a:t>
            </a:r>
            <a:r>
              <a:rPr lang="en-US" sz="2400" b="0" dirty="0">
                <a:solidFill>
                  <a:srgbClr val="000000"/>
                </a:solidFill>
                <a:effectLst/>
                <a:latin typeface="Rockwell" panose="02060603020205020403" pitchFamily="18" charset="0"/>
              </a:rPr>
              <a:t>and you saw that the breaches in the wall of the city of David were many; and you collected the waters of the lower pool. </a:t>
            </a:r>
            <a:r>
              <a:rPr lang="en-US" sz="2400" b="1" baseline="30000" dirty="0">
                <a:solidFill>
                  <a:srgbClr val="000000"/>
                </a:solidFill>
                <a:effectLst/>
                <a:latin typeface="Rockwell" panose="02060603020205020403" pitchFamily="18" charset="0"/>
              </a:rPr>
              <a:t>10</a:t>
            </a:r>
            <a:r>
              <a:rPr lang="en-US" sz="2400" b="0" dirty="0">
                <a:solidFill>
                  <a:srgbClr val="000000"/>
                </a:solidFill>
                <a:effectLst/>
                <a:latin typeface="Rockwell" panose="02060603020205020403" pitchFamily="18" charset="0"/>
              </a:rPr>
              <a:t>Then you counted the houses of Jerusalem and tore down houses to fortify the wall. </a:t>
            </a:r>
            <a:r>
              <a:rPr lang="en-US" sz="2400" b="1" baseline="30000" dirty="0">
                <a:solidFill>
                  <a:srgbClr val="000000"/>
                </a:solidFill>
                <a:effectLst/>
                <a:latin typeface="Rockwell" panose="02060603020205020403" pitchFamily="18" charset="0"/>
              </a:rPr>
              <a:t>11</a:t>
            </a:r>
            <a:r>
              <a:rPr lang="en-US" sz="2400" b="0" dirty="0">
                <a:solidFill>
                  <a:srgbClr val="000000"/>
                </a:solidFill>
                <a:effectLst/>
                <a:latin typeface="Rockwell" panose="02060603020205020403" pitchFamily="18" charset="0"/>
              </a:rPr>
              <a:t>And you made a reservoir between the two walls for the waters of the old pool. But you did not depend on Him who made it, nor did you take into consideration Him who planned it long ago.”</a:t>
            </a:r>
            <a:endParaRPr lang="en-US" sz="24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Jerusalem</a:t>
            </a:r>
            <a:endParaRPr lang="es-GT" sz="6700" b="1" u="sng" dirty="0">
              <a:latin typeface="Rockwell" panose="02060603020205020403" pitchFamily="18" charset="0"/>
            </a:endParaRPr>
          </a:p>
        </p:txBody>
      </p:sp>
      <p:sp>
        <p:nvSpPr>
          <p:cNvPr id="5" name="TextBox 4">
            <a:extLst>
              <a:ext uri="{FF2B5EF4-FFF2-40B4-BE49-F238E27FC236}">
                <a16:creationId xmlns:a16="http://schemas.microsoft.com/office/drawing/2014/main" id="{73956179-22A7-4405-A660-26ADE26E96A7}"/>
              </a:ext>
            </a:extLst>
          </p:cNvPr>
          <p:cNvSpPr txBox="1"/>
          <p:nvPr/>
        </p:nvSpPr>
        <p:spPr>
          <a:xfrm>
            <a:off x="5327374" y="988473"/>
            <a:ext cx="3711695" cy="2241704"/>
          </a:xfrm>
          <a:prstGeom prst="rect">
            <a:avLst/>
          </a:prstGeom>
          <a:noFill/>
          <a:ln w="28575">
            <a:solidFill>
              <a:schemeClr val="tx1"/>
            </a:solidFill>
          </a:ln>
        </p:spPr>
        <p:txBody>
          <a:bodyPr wrap="square">
            <a:spAutoFit/>
          </a:bodyPr>
          <a:lstStyle/>
          <a:p>
            <a:pPr algn="ctr"/>
            <a:r>
              <a:rPr lang="en-US" sz="2600" b="1" i="0" u="sng" dirty="0">
                <a:solidFill>
                  <a:srgbClr val="000000"/>
                </a:solidFill>
                <a:effectLst/>
                <a:latin typeface="Rockwell" panose="02060603020205020403" pitchFamily="18" charset="0"/>
              </a:rPr>
              <a:t>Reliance</a:t>
            </a:r>
          </a:p>
          <a:p>
            <a:pPr marL="342900" indent="-342900">
              <a:buFont typeface="Wingdings" panose="05000000000000000000" pitchFamily="2" charset="2"/>
              <a:buChar char="q"/>
            </a:pPr>
            <a:endParaRPr lang="en-US" sz="600" b="1" i="0" dirty="0">
              <a:solidFill>
                <a:srgbClr val="000000"/>
              </a:solidFill>
              <a:effectLst/>
              <a:latin typeface="Rockwell" panose="02060603020205020403" pitchFamily="18" charset="0"/>
            </a:endParaRPr>
          </a:p>
          <a:p>
            <a:pPr marL="342900" indent="-342900">
              <a:lnSpc>
                <a:spcPct val="150000"/>
              </a:lnSpc>
              <a:buFont typeface="Wingdings" panose="05000000000000000000" pitchFamily="2" charset="2"/>
              <a:buChar char="q"/>
            </a:pPr>
            <a:r>
              <a:rPr lang="en-US" sz="2400" dirty="0">
                <a:solidFill>
                  <a:srgbClr val="000000"/>
                </a:solidFill>
                <a:latin typeface="Rockwell" panose="02060603020205020403" pitchFamily="18" charset="0"/>
              </a:rPr>
              <a:t>Weapons (vs. 8)</a:t>
            </a:r>
          </a:p>
          <a:p>
            <a:pPr marL="342900" indent="-342900">
              <a:lnSpc>
                <a:spcPct val="150000"/>
              </a:lnSpc>
              <a:buFont typeface="Wingdings" panose="05000000000000000000" pitchFamily="2" charset="2"/>
              <a:buChar char="q"/>
            </a:pPr>
            <a:r>
              <a:rPr lang="en-US" sz="2400" dirty="0">
                <a:latin typeface="Rockwell" panose="02060603020205020403" pitchFamily="18" charset="0"/>
              </a:rPr>
              <a:t>Walls (vs. 9a,10)</a:t>
            </a:r>
          </a:p>
          <a:p>
            <a:pPr marL="342900" indent="-342900">
              <a:lnSpc>
                <a:spcPct val="150000"/>
              </a:lnSpc>
              <a:buFont typeface="Wingdings" panose="05000000000000000000" pitchFamily="2" charset="2"/>
              <a:buChar char="q"/>
            </a:pPr>
            <a:r>
              <a:rPr lang="en-US" sz="2400" dirty="0">
                <a:solidFill>
                  <a:srgbClr val="000000"/>
                </a:solidFill>
                <a:latin typeface="Rockwell" panose="02060603020205020403" pitchFamily="18" charset="0"/>
              </a:rPr>
              <a:t>Water (vs. 9b,11a)</a:t>
            </a:r>
          </a:p>
        </p:txBody>
      </p:sp>
      <p:pic>
        <p:nvPicPr>
          <p:cNvPr id="2050" name="Picture 2" descr="Where&amp;#39;s Your Trust? Part 1: Trusting God in the Face of Fear | Debbie  Kitterman">
            <a:extLst>
              <a:ext uri="{FF2B5EF4-FFF2-40B4-BE49-F238E27FC236}">
                <a16:creationId xmlns:a16="http://schemas.microsoft.com/office/drawing/2014/main" id="{89B9BC3A-E4F9-48AC-894E-E900B28F4E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420"/>
          <a:stretch/>
        </p:blipFill>
        <p:spPr bwMode="auto">
          <a:xfrm>
            <a:off x="5321508" y="3268490"/>
            <a:ext cx="3731052" cy="3498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90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fade">
                                      <p:cBhvr>
                                        <p:cTn id="38" dur="500"/>
                                        <p:tgtEl>
                                          <p:spTgt spid="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nodeType="withEffect">
                                  <p:stCondLst>
                                    <p:cond delay="0"/>
                                  </p:stCondLst>
                                  <p:childTnLst>
                                    <p:set>
                                      <p:cBhvr>
                                        <p:cTn id="48" dur="1" fill="hold">
                                          <p:stCondLst>
                                            <p:cond delay="0"/>
                                          </p:stCondLst>
                                        </p:cTn>
                                        <p:tgtEl>
                                          <p:spTgt spid="2050"/>
                                        </p:tgtEl>
                                        <p:attrNameLst>
                                          <p:attrName>style.visibility</p:attrName>
                                        </p:attrNameLst>
                                      </p:cBhvr>
                                      <p:to>
                                        <p:strVal val="visible"/>
                                      </p:to>
                                    </p:set>
                                    <p:animEffect transition="in" filter="fade">
                                      <p:cBhvr>
                                        <p:cTn id="4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E75450-4C79-44C1-BAD1-577EF4A93C40}"/>
              </a:ext>
            </a:extLst>
          </p:cNvPr>
          <p:cNvSpPr txBox="1"/>
          <p:nvPr/>
        </p:nvSpPr>
        <p:spPr>
          <a:xfrm>
            <a:off x="45720" y="940921"/>
            <a:ext cx="9018270" cy="1815882"/>
          </a:xfrm>
          <a:prstGeom prst="rect">
            <a:avLst/>
          </a:prstGeom>
          <a:noFill/>
          <a:ln w="28575">
            <a:solidFill>
              <a:schemeClr val="tx1"/>
            </a:solidFill>
          </a:ln>
        </p:spPr>
        <p:txBody>
          <a:bodyPr wrap="square">
            <a:spAutoFit/>
          </a:bodyPr>
          <a:lstStyle/>
          <a:p>
            <a:r>
              <a:rPr lang="en-US" sz="1600" b="1" dirty="0">
                <a:solidFill>
                  <a:srgbClr val="000000"/>
                </a:solidFill>
                <a:effectLst/>
                <a:latin typeface="Rockwell" panose="02060603020205020403" pitchFamily="18" charset="0"/>
              </a:rPr>
              <a:t>2 Chron 32:1-4</a:t>
            </a:r>
            <a:r>
              <a:rPr lang="en-US" sz="1600" b="0" dirty="0">
                <a:solidFill>
                  <a:srgbClr val="000000"/>
                </a:solidFill>
                <a:effectLst/>
                <a:latin typeface="Rockwell" panose="02060603020205020403" pitchFamily="18" charset="0"/>
              </a:rPr>
              <a:t> – “</a:t>
            </a:r>
            <a:r>
              <a:rPr lang="en-US" sz="1600" b="1" baseline="30000" dirty="0">
                <a:solidFill>
                  <a:srgbClr val="000000"/>
                </a:solidFill>
                <a:latin typeface="Rockwell" panose="02060603020205020403" pitchFamily="18" charset="0"/>
              </a:rPr>
              <a:t>1</a:t>
            </a:r>
            <a:r>
              <a:rPr lang="en-US" sz="1600" b="0" dirty="0">
                <a:solidFill>
                  <a:srgbClr val="000000"/>
                </a:solidFill>
                <a:effectLst/>
                <a:latin typeface="Rockwell" panose="02060603020205020403" pitchFamily="18" charset="0"/>
              </a:rPr>
              <a:t>After these acts of faithfulness Sennacherib king of Assyria came and invaded Judah and besieged the fortified cities, and thought to break into them for himself. </a:t>
            </a:r>
            <a:r>
              <a:rPr lang="en-US" sz="1600" b="1" baseline="30000" dirty="0">
                <a:solidFill>
                  <a:srgbClr val="000000"/>
                </a:solidFill>
                <a:effectLst/>
                <a:latin typeface="Rockwell" panose="02060603020205020403" pitchFamily="18" charset="0"/>
              </a:rPr>
              <a:t>2</a:t>
            </a:r>
            <a:r>
              <a:rPr lang="en-US" sz="1600" b="0" dirty="0">
                <a:solidFill>
                  <a:srgbClr val="000000"/>
                </a:solidFill>
                <a:effectLst/>
                <a:latin typeface="Rockwell" panose="02060603020205020403" pitchFamily="18" charset="0"/>
              </a:rPr>
              <a:t>Now when Hezekiah saw that Sennacherib had come and that he intended to make war on Jerusalem, </a:t>
            </a:r>
            <a:r>
              <a:rPr lang="en-US" sz="1600" b="1" baseline="30000" dirty="0">
                <a:solidFill>
                  <a:srgbClr val="000000"/>
                </a:solidFill>
                <a:effectLst/>
                <a:latin typeface="Rockwell" panose="02060603020205020403" pitchFamily="18" charset="0"/>
              </a:rPr>
              <a:t>3</a:t>
            </a:r>
            <a:r>
              <a:rPr lang="en-US" sz="1600" b="0" dirty="0">
                <a:solidFill>
                  <a:srgbClr val="000000"/>
                </a:solidFill>
                <a:effectLst/>
                <a:latin typeface="Rockwell" panose="02060603020205020403" pitchFamily="18" charset="0"/>
              </a:rPr>
              <a:t>he decided with his officers and his warriors to cut off the supply of water from the springs which were outside the city, and they helped him. </a:t>
            </a:r>
            <a:r>
              <a:rPr lang="en-US" sz="1600" b="1" baseline="30000" dirty="0">
                <a:solidFill>
                  <a:srgbClr val="000000"/>
                </a:solidFill>
                <a:effectLst/>
                <a:latin typeface="Rockwell" panose="02060603020205020403" pitchFamily="18" charset="0"/>
              </a:rPr>
              <a:t>4</a:t>
            </a:r>
            <a:r>
              <a:rPr lang="en-US" sz="1600" b="0" dirty="0">
                <a:solidFill>
                  <a:srgbClr val="000000"/>
                </a:solidFill>
                <a:effectLst/>
                <a:latin typeface="Rockwell" panose="02060603020205020403" pitchFamily="18" charset="0"/>
              </a:rPr>
              <a:t>So many people assembled and stopped up all the springs and the stream which flowed through the region, saying, ‘Why should the kings of Assyria come and find abundant water?’”</a:t>
            </a:r>
            <a:endParaRPr lang="en-US" sz="1600" dirty="0">
              <a:latin typeface="Rockwell" panose="02060603020205020403" pitchFamily="18" charset="0"/>
            </a:endParaRPr>
          </a:p>
        </p:txBody>
      </p:sp>
      <p:sp>
        <p:nvSpPr>
          <p:cNvPr id="6" name="Title 1">
            <a:extLst>
              <a:ext uri="{FF2B5EF4-FFF2-40B4-BE49-F238E27FC236}">
                <a16:creationId xmlns:a16="http://schemas.microsoft.com/office/drawing/2014/main" id="{8CB7497C-C466-4019-8D29-A6C43CD31D30}"/>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Hezekiah’s Tunnel</a:t>
            </a:r>
            <a:endParaRPr lang="es-GT" sz="6700" b="1" u="sng" dirty="0">
              <a:latin typeface="Rockwell" panose="02060603020205020403" pitchFamily="18" charset="0"/>
            </a:endParaRPr>
          </a:p>
        </p:txBody>
      </p:sp>
      <p:pic>
        <p:nvPicPr>
          <p:cNvPr id="8" name="Picture 7" descr="A picture containing text, sign&#10;&#10;Description automatically generated">
            <a:extLst>
              <a:ext uri="{FF2B5EF4-FFF2-40B4-BE49-F238E27FC236}">
                <a16:creationId xmlns:a16="http://schemas.microsoft.com/office/drawing/2014/main" id="{F97F0093-A54B-4F60-A4D9-1BB02933B886}"/>
              </a:ext>
            </a:extLst>
          </p:cNvPr>
          <p:cNvPicPr>
            <a:picLocks noChangeAspect="1"/>
          </p:cNvPicPr>
          <p:nvPr/>
        </p:nvPicPr>
        <p:blipFill>
          <a:blip r:embed="rId3"/>
          <a:stretch>
            <a:fillRect/>
          </a:stretch>
        </p:blipFill>
        <p:spPr>
          <a:xfrm>
            <a:off x="45720" y="2823210"/>
            <a:ext cx="2731769" cy="4034790"/>
          </a:xfrm>
          <a:prstGeom prst="rect">
            <a:avLst/>
          </a:prstGeom>
        </p:spPr>
      </p:pic>
      <p:pic>
        <p:nvPicPr>
          <p:cNvPr id="3080" name="Picture 8" descr="Gihon Spring entrance.">
            <a:extLst>
              <a:ext uri="{FF2B5EF4-FFF2-40B4-BE49-F238E27FC236}">
                <a16:creationId xmlns:a16="http://schemas.microsoft.com/office/drawing/2014/main" id="{80025D0D-5713-4BBD-B59E-56EC2FA7F4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3080" y="4743450"/>
            <a:ext cx="208896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ezekiah's Tunnel.">
            <a:extLst>
              <a:ext uri="{FF2B5EF4-FFF2-40B4-BE49-F238E27FC236}">
                <a16:creationId xmlns:a16="http://schemas.microsoft.com/office/drawing/2014/main" id="{7C06949C-113F-4C82-B971-ED1C8B55EC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5730" y="4754880"/>
            <a:ext cx="204657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THE SILOAM INSCRIPTION">
            <a:extLst>
              <a:ext uri="{FF2B5EF4-FFF2-40B4-BE49-F238E27FC236}">
                <a16:creationId xmlns:a16="http://schemas.microsoft.com/office/drawing/2014/main" id="{1BFB1ED7-E0FA-4A1B-A28D-D40B90171D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9450" y="4757738"/>
            <a:ext cx="2114550" cy="21002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Diagram&#10;&#10;Description automatically generated">
            <a:extLst>
              <a:ext uri="{FF2B5EF4-FFF2-40B4-BE49-F238E27FC236}">
                <a16:creationId xmlns:a16="http://schemas.microsoft.com/office/drawing/2014/main" id="{7715121E-FF68-4FA3-9204-540BEB9CFF15}"/>
              </a:ext>
            </a:extLst>
          </p:cNvPr>
          <p:cNvPicPr>
            <a:picLocks noChangeAspect="1"/>
          </p:cNvPicPr>
          <p:nvPr/>
        </p:nvPicPr>
        <p:blipFill>
          <a:blip r:embed="rId7"/>
          <a:stretch>
            <a:fillRect/>
          </a:stretch>
        </p:blipFill>
        <p:spPr>
          <a:xfrm>
            <a:off x="2774632" y="2801493"/>
            <a:ext cx="6276975" cy="1916811"/>
          </a:xfrm>
          <a:prstGeom prst="rect">
            <a:avLst/>
          </a:prstGeom>
        </p:spPr>
      </p:pic>
    </p:spTree>
    <p:extLst>
      <p:ext uri="{BB962C8B-B14F-4D97-AF65-F5344CB8AC3E}">
        <p14:creationId xmlns:p14="http://schemas.microsoft.com/office/powerpoint/2010/main" val="182944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fade">
                                      <p:cBhvr>
                                        <p:cTn id="12" dur="500"/>
                                        <p:tgtEl>
                                          <p:spTgt spid="3080"/>
                                        </p:tgtEl>
                                      </p:cBhvr>
                                    </p:animEffect>
                                  </p:childTnLst>
                                </p:cTn>
                              </p:par>
                              <p:par>
                                <p:cTn id="13" presetID="10" presetClass="entr" presetSubtype="0" fill="hold" nodeType="withEffect">
                                  <p:stCondLst>
                                    <p:cond delay="0"/>
                                  </p:stCondLst>
                                  <p:childTnLst>
                                    <p:set>
                                      <p:cBhvr>
                                        <p:cTn id="14" dur="1" fill="hold">
                                          <p:stCondLst>
                                            <p:cond delay="0"/>
                                          </p:stCondLst>
                                        </p:cTn>
                                        <p:tgtEl>
                                          <p:spTgt spid="3082"/>
                                        </p:tgtEl>
                                        <p:attrNameLst>
                                          <p:attrName>style.visibility</p:attrName>
                                        </p:attrNameLst>
                                      </p:cBhvr>
                                      <p:to>
                                        <p:strVal val="visible"/>
                                      </p:to>
                                    </p:set>
                                    <p:animEffect transition="in" filter="fade">
                                      <p:cBhvr>
                                        <p:cTn id="15" dur="500"/>
                                        <p:tgtEl>
                                          <p:spTgt spid="308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84"/>
                                        </p:tgtEl>
                                        <p:attrNameLst>
                                          <p:attrName>style.visibility</p:attrName>
                                        </p:attrNameLst>
                                      </p:cBhvr>
                                      <p:to>
                                        <p:strVal val="visible"/>
                                      </p:to>
                                    </p:set>
                                    <p:animEffect transition="in" filter="fade">
                                      <p:cBhvr>
                                        <p:cTn id="20" dur="5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C1EC8A9-17EE-4C1C-9388-1B6D02935ADD}"/>
              </a:ext>
            </a:extLst>
          </p:cNvPr>
          <p:cNvGrpSpPr/>
          <p:nvPr/>
        </p:nvGrpSpPr>
        <p:grpSpPr>
          <a:xfrm>
            <a:off x="598715" y="5061857"/>
            <a:ext cx="4125685" cy="1654629"/>
            <a:chOff x="598715" y="5061857"/>
            <a:chExt cx="4125685" cy="1654629"/>
          </a:xfrm>
        </p:grpSpPr>
        <p:sp>
          <p:nvSpPr>
            <p:cNvPr id="17" name="Rectangle 16">
              <a:extLst>
                <a:ext uri="{FF2B5EF4-FFF2-40B4-BE49-F238E27FC236}">
                  <a16:creationId xmlns:a16="http://schemas.microsoft.com/office/drawing/2014/main" id="{4CF9F47A-073A-4967-A0D8-06199C78D5E6}"/>
                </a:ext>
              </a:extLst>
            </p:cNvPr>
            <p:cNvSpPr/>
            <p:nvPr/>
          </p:nvSpPr>
          <p:spPr>
            <a:xfrm>
              <a:off x="1915886" y="5061857"/>
              <a:ext cx="2318657" cy="3374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873BDE3-9CF7-42E0-81FB-B25FC0AF02A0}"/>
                </a:ext>
              </a:extLst>
            </p:cNvPr>
            <p:cNvSpPr/>
            <p:nvPr/>
          </p:nvSpPr>
          <p:spPr>
            <a:xfrm>
              <a:off x="642257" y="5388429"/>
              <a:ext cx="4082143" cy="3374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EF2AF58-6D02-4247-ABD7-E91D68970BD8}"/>
                </a:ext>
              </a:extLst>
            </p:cNvPr>
            <p:cNvSpPr/>
            <p:nvPr/>
          </p:nvSpPr>
          <p:spPr>
            <a:xfrm>
              <a:off x="598715" y="5715001"/>
              <a:ext cx="3962400" cy="3701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717F7C5-D103-4BE9-8FA2-3B6A24AD14AC}"/>
                </a:ext>
              </a:extLst>
            </p:cNvPr>
            <p:cNvSpPr/>
            <p:nvPr/>
          </p:nvSpPr>
          <p:spPr>
            <a:xfrm>
              <a:off x="631371" y="6052457"/>
              <a:ext cx="4093029" cy="3374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F086663-0CCE-48DE-B269-8B87E1E79AA1}"/>
                </a:ext>
              </a:extLst>
            </p:cNvPr>
            <p:cNvSpPr/>
            <p:nvPr/>
          </p:nvSpPr>
          <p:spPr>
            <a:xfrm>
              <a:off x="620487" y="6379029"/>
              <a:ext cx="3875314" cy="3374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21F9D02A-B5B1-454E-ACCC-492489C0B1BE}"/>
              </a:ext>
            </a:extLst>
          </p:cNvPr>
          <p:cNvGrpSpPr/>
          <p:nvPr/>
        </p:nvGrpSpPr>
        <p:grpSpPr>
          <a:xfrm>
            <a:off x="594188" y="1448656"/>
            <a:ext cx="4214118" cy="3958976"/>
            <a:chOff x="594188" y="1448656"/>
            <a:chExt cx="4214118" cy="3958976"/>
          </a:xfrm>
        </p:grpSpPr>
        <p:sp>
          <p:nvSpPr>
            <p:cNvPr id="2" name="Rectangle 1">
              <a:extLst>
                <a:ext uri="{FF2B5EF4-FFF2-40B4-BE49-F238E27FC236}">
                  <a16:creationId xmlns:a16="http://schemas.microsoft.com/office/drawing/2014/main" id="{B36562D1-1DD7-4C92-ADBA-FF1E54ABF42F}"/>
                </a:ext>
              </a:extLst>
            </p:cNvPr>
            <p:cNvSpPr/>
            <p:nvPr/>
          </p:nvSpPr>
          <p:spPr>
            <a:xfrm>
              <a:off x="2825393" y="1448656"/>
              <a:ext cx="1952090" cy="3493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9F3A452-071E-4AC5-B7BB-F0A914555F8F}"/>
                </a:ext>
              </a:extLst>
            </p:cNvPr>
            <p:cNvSpPr/>
            <p:nvPr/>
          </p:nvSpPr>
          <p:spPr>
            <a:xfrm>
              <a:off x="594188" y="1755169"/>
              <a:ext cx="3474377" cy="3510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07A5BAD-959E-43B1-9FB6-C58EE5F48F9D}"/>
                </a:ext>
              </a:extLst>
            </p:cNvPr>
            <p:cNvSpPr/>
            <p:nvPr/>
          </p:nvSpPr>
          <p:spPr>
            <a:xfrm>
              <a:off x="602750" y="2082230"/>
              <a:ext cx="3989798" cy="3510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AB6FF82-73EE-449D-807F-5C4A59835D12}"/>
                </a:ext>
              </a:extLst>
            </p:cNvPr>
            <p:cNvSpPr/>
            <p:nvPr/>
          </p:nvSpPr>
          <p:spPr>
            <a:xfrm>
              <a:off x="601038" y="2409291"/>
              <a:ext cx="3477802" cy="3510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A97F2AF-51F1-4A24-B6A9-8715D07E9E3E}"/>
                </a:ext>
              </a:extLst>
            </p:cNvPr>
            <p:cNvSpPr/>
            <p:nvPr/>
          </p:nvSpPr>
          <p:spPr>
            <a:xfrm>
              <a:off x="609600" y="2746626"/>
              <a:ext cx="2904162" cy="3510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2ACFC47-B9CB-4A55-AAAF-AE26B1897E05}"/>
                </a:ext>
              </a:extLst>
            </p:cNvPr>
            <p:cNvSpPr/>
            <p:nvPr/>
          </p:nvSpPr>
          <p:spPr>
            <a:xfrm>
              <a:off x="619873" y="3065124"/>
              <a:ext cx="3623353" cy="3510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F68FB1-2963-44E4-BC25-84B4D60B1382}"/>
                </a:ext>
              </a:extLst>
            </p:cNvPr>
            <p:cNvSpPr/>
            <p:nvPr/>
          </p:nvSpPr>
          <p:spPr>
            <a:xfrm>
              <a:off x="619874" y="3393898"/>
              <a:ext cx="4188432" cy="3510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9129B11-4E4D-402F-A6E1-FF78AFC022C5}"/>
                </a:ext>
              </a:extLst>
            </p:cNvPr>
            <p:cNvSpPr/>
            <p:nvPr/>
          </p:nvSpPr>
          <p:spPr>
            <a:xfrm>
              <a:off x="619874" y="3743219"/>
              <a:ext cx="3941852" cy="3510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FB4578-2182-41EC-94D2-C4A4D1F29D64}"/>
                </a:ext>
              </a:extLst>
            </p:cNvPr>
            <p:cNvSpPr/>
            <p:nvPr/>
          </p:nvSpPr>
          <p:spPr>
            <a:xfrm>
              <a:off x="619873" y="4071992"/>
              <a:ext cx="3633627" cy="3510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8217FF0-7779-4ECC-8961-7E0B51A3E365}"/>
                </a:ext>
              </a:extLst>
            </p:cNvPr>
            <p:cNvSpPr/>
            <p:nvPr/>
          </p:nvSpPr>
          <p:spPr>
            <a:xfrm>
              <a:off x="630147" y="4411040"/>
              <a:ext cx="3880207" cy="3510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0B187AF-FC0E-4857-B041-B26860F956C1}"/>
                </a:ext>
              </a:extLst>
            </p:cNvPr>
            <p:cNvSpPr/>
            <p:nvPr/>
          </p:nvSpPr>
          <p:spPr>
            <a:xfrm>
              <a:off x="630148" y="4719264"/>
              <a:ext cx="3787740" cy="3510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53A7497-B57B-4253-B07B-8058C6D1FAC4}"/>
                </a:ext>
              </a:extLst>
            </p:cNvPr>
            <p:cNvSpPr/>
            <p:nvPr/>
          </p:nvSpPr>
          <p:spPr>
            <a:xfrm>
              <a:off x="628436" y="5056599"/>
              <a:ext cx="1262009" cy="3510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199" y="989557"/>
            <a:ext cx="4810761" cy="5797323"/>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God’s judgment</a:t>
            </a:r>
          </a:p>
          <a:p>
            <a:pPr lvl="1" algn="l"/>
            <a:r>
              <a:rPr lang="en-US" sz="2400" b="1" dirty="0">
                <a:latin typeface="Rockwell" panose="02060603020205020403" pitchFamily="18" charset="0"/>
              </a:rPr>
              <a:t>Isa 22:12-14</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12</a:t>
            </a:r>
            <a:r>
              <a:rPr lang="en-US" sz="2400" b="0" dirty="0">
                <a:solidFill>
                  <a:srgbClr val="000000"/>
                </a:solidFill>
                <a:effectLst/>
                <a:latin typeface="Rockwell" panose="02060603020205020403" pitchFamily="18" charset="0"/>
              </a:rPr>
              <a:t>Therefore in that day the Lord </a:t>
            </a:r>
            <a:r>
              <a:rPr lang="en-US" sz="2400" b="0" cap="small" dirty="0">
                <a:solidFill>
                  <a:srgbClr val="000000"/>
                </a:solidFill>
                <a:effectLst/>
                <a:latin typeface="Rockwell" panose="02060603020205020403" pitchFamily="18" charset="0"/>
              </a:rPr>
              <a:t>God</a:t>
            </a:r>
            <a:r>
              <a:rPr lang="en-US" sz="2400" b="0" dirty="0">
                <a:solidFill>
                  <a:srgbClr val="000000"/>
                </a:solidFill>
                <a:effectLst/>
                <a:latin typeface="Rockwell" panose="02060603020205020403" pitchFamily="18" charset="0"/>
              </a:rPr>
              <a:t> of hosts called you to weeping, to wailing, to shaving the head and to wearing sackcloth. </a:t>
            </a:r>
            <a:r>
              <a:rPr lang="en-US" sz="2400" b="1" baseline="30000" dirty="0">
                <a:solidFill>
                  <a:srgbClr val="000000"/>
                </a:solidFill>
                <a:effectLst/>
                <a:latin typeface="Rockwell" panose="02060603020205020403" pitchFamily="18" charset="0"/>
              </a:rPr>
              <a:t>13</a:t>
            </a:r>
            <a:r>
              <a:rPr lang="en-US" sz="2400" b="0" dirty="0">
                <a:solidFill>
                  <a:srgbClr val="000000"/>
                </a:solidFill>
                <a:effectLst/>
                <a:latin typeface="Rockwell" panose="02060603020205020403" pitchFamily="18" charset="0"/>
              </a:rPr>
              <a:t>Instead, there is gaiety and gladness, killing of cattle and slaughtering of sheep, eating of meat and drinking of wine: ‘Let us eat and drink, for tomorrow we may die.’ </a:t>
            </a:r>
            <a:r>
              <a:rPr lang="en-US" sz="2400" b="1" baseline="30000" dirty="0">
                <a:solidFill>
                  <a:srgbClr val="000000"/>
                </a:solidFill>
                <a:effectLst/>
                <a:latin typeface="Rockwell" panose="02060603020205020403" pitchFamily="18" charset="0"/>
              </a:rPr>
              <a:t>14</a:t>
            </a:r>
            <a:r>
              <a:rPr lang="en-US" sz="2400" b="0" dirty="0">
                <a:solidFill>
                  <a:srgbClr val="000000"/>
                </a:solidFill>
                <a:effectLst/>
                <a:latin typeface="Rockwell" panose="02060603020205020403" pitchFamily="18" charset="0"/>
              </a:rPr>
              <a:t>But the </a:t>
            </a:r>
            <a:r>
              <a:rPr lang="en-US" sz="2400" b="0" cap="small" dirty="0">
                <a:solidFill>
                  <a:srgbClr val="000000"/>
                </a:solidFill>
                <a:effectLst/>
                <a:latin typeface="Rockwell" panose="02060603020205020403" pitchFamily="18" charset="0"/>
              </a:rPr>
              <a:t>Lord</a:t>
            </a:r>
            <a:r>
              <a:rPr lang="en-US" sz="2400" b="0" dirty="0">
                <a:solidFill>
                  <a:srgbClr val="000000"/>
                </a:solidFill>
                <a:effectLst/>
                <a:latin typeface="Rockwell" panose="02060603020205020403" pitchFamily="18" charset="0"/>
              </a:rPr>
              <a:t> of hosts revealed Himself to me, ‘Surely this iniquity shall not be forgiven you until you die,’ says the Lord </a:t>
            </a:r>
            <a:r>
              <a:rPr lang="en-US" sz="2400" b="0" cap="small" dirty="0">
                <a:solidFill>
                  <a:srgbClr val="000000"/>
                </a:solidFill>
                <a:effectLst/>
                <a:latin typeface="Rockwell" panose="02060603020205020403" pitchFamily="18" charset="0"/>
              </a:rPr>
              <a:t>God</a:t>
            </a:r>
            <a:r>
              <a:rPr lang="en-US" sz="2400" b="0" dirty="0">
                <a:solidFill>
                  <a:srgbClr val="000000"/>
                </a:solidFill>
                <a:effectLst/>
                <a:latin typeface="Rockwell" panose="02060603020205020403" pitchFamily="18" charset="0"/>
              </a:rPr>
              <a:t> of hosts.</a:t>
            </a:r>
            <a:r>
              <a:rPr lang="en-US" sz="24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Jerusalem</a:t>
            </a:r>
            <a:endParaRPr lang="es-GT" sz="6700" b="1" u="sng" dirty="0">
              <a:latin typeface="Rockwell" panose="02060603020205020403" pitchFamily="18" charset="0"/>
            </a:endParaRPr>
          </a:p>
        </p:txBody>
      </p:sp>
      <p:pic>
        <p:nvPicPr>
          <p:cNvPr id="4098" name="Picture 2" descr="Eat, drink, be merry Poster | JUNIQE">
            <a:extLst>
              <a:ext uri="{FF2B5EF4-FFF2-40B4-BE49-F238E27FC236}">
                <a16:creationId xmlns:a16="http://schemas.microsoft.com/office/drawing/2014/main" id="{B284145B-128F-42B7-B0AF-1AADF3BEFC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96" t="837" r="3675" b="3347"/>
          <a:stretch/>
        </p:blipFill>
        <p:spPr bwMode="auto">
          <a:xfrm>
            <a:off x="4942114" y="979714"/>
            <a:ext cx="4201886" cy="5878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85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B3B7FD6-F04B-4C94-B3EB-278BC94871CC}"/>
              </a:ext>
            </a:extLst>
          </p:cNvPr>
          <p:cNvGrpSpPr/>
          <p:nvPr/>
        </p:nvGrpSpPr>
        <p:grpSpPr>
          <a:xfrm>
            <a:off x="593075" y="3613533"/>
            <a:ext cx="5003494" cy="2879074"/>
            <a:chOff x="593075" y="3613533"/>
            <a:chExt cx="5003494" cy="2879074"/>
          </a:xfrm>
        </p:grpSpPr>
        <p:sp>
          <p:nvSpPr>
            <p:cNvPr id="18" name="Rectangle 17">
              <a:extLst>
                <a:ext uri="{FF2B5EF4-FFF2-40B4-BE49-F238E27FC236}">
                  <a16:creationId xmlns:a16="http://schemas.microsoft.com/office/drawing/2014/main" id="{8F06415F-307A-4180-AEE9-08B088364FB6}"/>
                </a:ext>
              </a:extLst>
            </p:cNvPr>
            <p:cNvSpPr/>
            <p:nvPr/>
          </p:nvSpPr>
          <p:spPr>
            <a:xfrm>
              <a:off x="3503364" y="3613533"/>
              <a:ext cx="1894901" cy="2864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7D91DBE-3935-4ABF-BC89-9AD8AD9D2335}"/>
                </a:ext>
              </a:extLst>
            </p:cNvPr>
            <p:cNvSpPr/>
            <p:nvPr/>
          </p:nvSpPr>
          <p:spPr>
            <a:xfrm>
              <a:off x="593075" y="3887119"/>
              <a:ext cx="4849258" cy="2864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9ED8FD-DDDE-4811-9BE9-98D0E03E0BAC}"/>
                </a:ext>
              </a:extLst>
            </p:cNvPr>
            <p:cNvSpPr/>
            <p:nvPr/>
          </p:nvSpPr>
          <p:spPr>
            <a:xfrm>
              <a:off x="613272" y="4127654"/>
              <a:ext cx="4520588" cy="2864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D6B2713-B945-411E-B48D-F5EE2B15602A}"/>
                </a:ext>
              </a:extLst>
            </p:cNvPr>
            <p:cNvSpPr/>
            <p:nvPr/>
          </p:nvSpPr>
          <p:spPr>
            <a:xfrm>
              <a:off x="611435" y="4401240"/>
              <a:ext cx="4919031" cy="2864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F1D7B0D-4982-4D88-937F-9E4B30B3DF26}"/>
                </a:ext>
              </a:extLst>
            </p:cNvPr>
            <p:cNvSpPr/>
            <p:nvPr/>
          </p:nvSpPr>
          <p:spPr>
            <a:xfrm>
              <a:off x="620615" y="4663809"/>
              <a:ext cx="4975954" cy="2864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FC27240-4CA5-4500-A74E-0C852AB6E27D}"/>
                </a:ext>
              </a:extLst>
            </p:cNvPr>
            <p:cNvSpPr/>
            <p:nvPr/>
          </p:nvSpPr>
          <p:spPr>
            <a:xfrm>
              <a:off x="618779" y="4915361"/>
              <a:ext cx="4570166" cy="2864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427CAD0-81BB-4B42-B210-6F7BF8391ECE}"/>
                </a:ext>
              </a:extLst>
            </p:cNvPr>
            <p:cNvSpPr/>
            <p:nvPr/>
          </p:nvSpPr>
          <p:spPr>
            <a:xfrm>
              <a:off x="616943" y="5166912"/>
              <a:ext cx="4120310" cy="2864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59E3595-2E07-4CB9-8F9C-78D386E5EBA6}"/>
                </a:ext>
              </a:extLst>
            </p:cNvPr>
            <p:cNvSpPr/>
            <p:nvPr/>
          </p:nvSpPr>
          <p:spPr>
            <a:xfrm>
              <a:off x="626124" y="5407447"/>
              <a:ext cx="4628922" cy="2864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321622F-EDEC-45E8-AEA3-E33ACB8F5B10}"/>
                </a:ext>
              </a:extLst>
            </p:cNvPr>
            <p:cNvSpPr/>
            <p:nvPr/>
          </p:nvSpPr>
          <p:spPr>
            <a:xfrm>
              <a:off x="613271" y="5681033"/>
              <a:ext cx="4564657" cy="2864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69603D9-74F6-4240-B492-1F4C7A0A3928}"/>
                </a:ext>
              </a:extLst>
            </p:cNvPr>
            <p:cNvSpPr/>
            <p:nvPr/>
          </p:nvSpPr>
          <p:spPr>
            <a:xfrm>
              <a:off x="622452" y="5932584"/>
              <a:ext cx="4753779" cy="2864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8F50922-083A-434D-983A-02A402747A3A}"/>
                </a:ext>
              </a:extLst>
            </p:cNvPr>
            <p:cNvSpPr/>
            <p:nvPr/>
          </p:nvSpPr>
          <p:spPr>
            <a:xfrm>
              <a:off x="631633" y="6206169"/>
              <a:ext cx="1120049" cy="2864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BEC4C75D-3AC7-42FB-A8F4-90794BC3B559}"/>
              </a:ext>
            </a:extLst>
          </p:cNvPr>
          <p:cNvGrpSpPr/>
          <p:nvPr/>
        </p:nvGrpSpPr>
        <p:grpSpPr>
          <a:xfrm>
            <a:off x="604092" y="2346593"/>
            <a:ext cx="4992477" cy="1588264"/>
            <a:chOff x="604092" y="2346593"/>
            <a:chExt cx="4992477" cy="1588264"/>
          </a:xfrm>
        </p:grpSpPr>
        <p:sp>
          <p:nvSpPr>
            <p:cNvPr id="11" name="Rectangle 10">
              <a:extLst>
                <a:ext uri="{FF2B5EF4-FFF2-40B4-BE49-F238E27FC236}">
                  <a16:creationId xmlns:a16="http://schemas.microsoft.com/office/drawing/2014/main" id="{924E4552-9445-4092-8141-656E420D7BC9}"/>
                </a:ext>
              </a:extLst>
            </p:cNvPr>
            <p:cNvSpPr/>
            <p:nvPr/>
          </p:nvSpPr>
          <p:spPr>
            <a:xfrm>
              <a:off x="627961" y="2346593"/>
              <a:ext cx="4957591" cy="2864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F6BBA1A-283D-4B5C-86A0-E38395E4B3A9}"/>
                </a:ext>
              </a:extLst>
            </p:cNvPr>
            <p:cNvSpPr/>
            <p:nvPr/>
          </p:nvSpPr>
          <p:spPr>
            <a:xfrm>
              <a:off x="604092" y="2598145"/>
              <a:ext cx="4595870" cy="2864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FD1676-48D0-487F-889D-CAB1CFFCF8D2}"/>
                </a:ext>
              </a:extLst>
            </p:cNvPr>
            <p:cNvSpPr/>
            <p:nvPr/>
          </p:nvSpPr>
          <p:spPr>
            <a:xfrm>
              <a:off x="613273" y="2860713"/>
              <a:ext cx="4983296" cy="2864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17CDD-BD0A-4EB7-8DC8-29D3F381122E}"/>
                </a:ext>
              </a:extLst>
            </p:cNvPr>
            <p:cNvSpPr/>
            <p:nvPr/>
          </p:nvSpPr>
          <p:spPr>
            <a:xfrm>
              <a:off x="611436" y="3145315"/>
              <a:ext cx="4874964" cy="2864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CFC990-A014-4651-BAB5-C7E6D0E4C723}"/>
                </a:ext>
              </a:extLst>
            </p:cNvPr>
            <p:cNvSpPr/>
            <p:nvPr/>
          </p:nvSpPr>
          <p:spPr>
            <a:xfrm>
              <a:off x="620617" y="3385850"/>
              <a:ext cx="4656463" cy="2864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E25F91F-DB0C-48C5-AC65-3DF47FE4F487}"/>
                </a:ext>
              </a:extLst>
            </p:cNvPr>
            <p:cNvSpPr/>
            <p:nvPr/>
          </p:nvSpPr>
          <p:spPr>
            <a:xfrm>
              <a:off x="618782" y="3648419"/>
              <a:ext cx="2818482" cy="2864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C09466E7-DE56-442E-8F6D-D6BE3DBF8F93}"/>
              </a:ext>
            </a:extLst>
          </p:cNvPr>
          <p:cNvGrpSpPr/>
          <p:nvPr/>
        </p:nvGrpSpPr>
        <p:grpSpPr>
          <a:xfrm>
            <a:off x="593075" y="1311007"/>
            <a:ext cx="4970442" cy="1053948"/>
            <a:chOff x="593075" y="1311007"/>
            <a:chExt cx="4970442" cy="1053948"/>
          </a:xfrm>
        </p:grpSpPr>
        <p:sp>
          <p:nvSpPr>
            <p:cNvPr id="3" name="Rectangle 2">
              <a:extLst>
                <a:ext uri="{FF2B5EF4-FFF2-40B4-BE49-F238E27FC236}">
                  <a16:creationId xmlns:a16="http://schemas.microsoft.com/office/drawing/2014/main" id="{54B0A1F0-32F3-46A5-84F2-7BA04717BCCA}"/>
                </a:ext>
              </a:extLst>
            </p:cNvPr>
            <p:cNvSpPr/>
            <p:nvPr/>
          </p:nvSpPr>
          <p:spPr>
            <a:xfrm>
              <a:off x="2820318" y="1311007"/>
              <a:ext cx="2104222" cy="2974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3B701C7-E6D5-4735-B3D9-923543D4E473}"/>
                </a:ext>
              </a:extLst>
            </p:cNvPr>
            <p:cNvSpPr/>
            <p:nvPr/>
          </p:nvSpPr>
          <p:spPr>
            <a:xfrm>
              <a:off x="604090" y="1584593"/>
              <a:ext cx="4959427" cy="2974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BABDEBB-1138-447A-888C-CEAF0BF4A462}"/>
                </a:ext>
              </a:extLst>
            </p:cNvPr>
            <p:cNvSpPr/>
            <p:nvPr/>
          </p:nvSpPr>
          <p:spPr>
            <a:xfrm>
              <a:off x="593075" y="1826964"/>
              <a:ext cx="4022992" cy="2974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EF3824B-C179-4561-8358-A4166ACD5721}"/>
                </a:ext>
              </a:extLst>
            </p:cNvPr>
            <p:cNvSpPr/>
            <p:nvPr/>
          </p:nvSpPr>
          <p:spPr>
            <a:xfrm>
              <a:off x="602255" y="2067499"/>
              <a:ext cx="4234149" cy="2974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199" y="989557"/>
            <a:ext cx="5623561" cy="5797323"/>
          </a:xfrm>
          <a:prstGeom prst="rect">
            <a:avLst/>
          </a:prstGeom>
          <a:ln w="28575">
            <a:solidFill>
              <a:schemeClr val="tx1"/>
            </a:solidFill>
          </a:ln>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800" u="sng" dirty="0">
                <a:latin typeface="Rockwell" panose="02060603020205020403" pitchFamily="18" charset="0"/>
              </a:rPr>
              <a:t>Shebna</a:t>
            </a:r>
          </a:p>
          <a:p>
            <a:pPr lvl="1" algn="l"/>
            <a:r>
              <a:rPr lang="en-US" sz="2600" b="1" dirty="0">
                <a:latin typeface="Rockwell" panose="02060603020205020403" pitchFamily="18" charset="0"/>
              </a:rPr>
              <a:t>Isa 22:15-19</a:t>
            </a:r>
            <a:r>
              <a:rPr lang="en-US" sz="2600" dirty="0">
                <a:latin typeface="Rockwell" panose="02060603020205020403" pitchFamily="18" charset="0"/>
              </a:rPr>
              <a:t> – “</a:t>
            </a:r>
            <a:r>
              <a:rPr lang="en-US" sz="2600" b="1" baseline="30000" dirty="0">
                <a:solidFill>
                  <a:srgbClr val="000000"/>
                </a:solidFill>
                <a:effectLst/>
                <a:latin typeface="Rockwell" panose="02060603020205020403" pitchFamily="18" charset="0"/>
              </a:rPr>
              <a:t>15</a:t>
            </a:r>
            <a:r>
              <a:rPr lang="en-US" sz="2600" b="0" dirty="0">
                <a:solidFill>
                  <a:srgbClr val="000000"/>
                </a:solidFill>
                <a:effectLst/>
                <a:latin typeface="Rockwell" panose="02060603020205020403" pitchFamily="18" charset="0"/>
              </a:rPr>
              <a:t>Thus says the Lord God of hosts, ‘Come, go to this steward, to Shebna, who is in charge of the royal household, </a:t>
            </a:r>
            <a:r>
              <a:rPr lang="en-US" sz="2600" b="1" baseline="30000" dirty="0">
                <a:solidFill>
                  <a:srgbClr val="000000"/>
                </a:solidFill>
                <a:effectLst/>
                <a:latin typeface="Rockwell" panose="02060603020205020403" pitchFamily="18" charset="0"/>
              </a:rPr>
              <a:t>16</a:t>
            </a:r>
            <a:r>
              <a:rPr lang="en-US" sz="2600" b="0" dirty="0">
                <a:solidFill>
                  <a:srgbClr val="000000"/>
                </a:solidFill>
                <a:effectLst/>
                <a:latin typeface="Rockwell" panose="02060603020205020403" pitchFamily="18" charset="0"/>
              </a:rPr>
              <a:t>‘What right do you have here, and whom do you have here, that you have hewn a tomb for yourself here, you who hew a tomb on the height, you who carve a resting place for yourself in the rock? </a:t>
            </a:r>
            <a:r>
              <a:rPr lang="en-US" sz="2600" b="1" baseline="30000" dirty="0">
                <a:solidFill>
                  <a:srgbClr val="000000"/>
                </a:solidFill>
                <a:effectLst/>
                <a:latin typeface="Rockwell" panose="02060603020205020403" pitchFamily="18" charset="0"/>
              </a:rPr>
              <a:t>17</a:t>
            </a:r>
            <a:r>
              <a:rPr lang="en-US" sz="2600" b="0" dirty="0">
                <a:solidFill>
                  <a:srgbClr val="000000"/>
                </a:solidFill>
                <a:effectLst/>
                <a:latin typeface="Rockwell" panose="02060603020205020403" pitchFamily="18" charset="0"/>
              </a:rPr>
              <a:t>‘Behold, the Lord is about to hurl you headlong, O man. And He is about to grasp you firmly </a:t>
            </a:r>
            <a:r>
              <a:rPr lang="en-US" sz="2600" b="1" baseline="30000" dirty="0">
                <a:solidFill>
                  <a:srgbClr val="000000"/>
                </a:solidFill>
                <a:effectLst/>
                <a:latin typeface="Rockwell" panose="02060603020205020403" pitchFamily="18" charset="0"/>
              </a:rPr>
              <a:t>18</a:t>
            </a:r>
            <a:r>
              <a:rPr lang="en-US" sz="2600" b="0" dirty="0">
                <a:solidFill>
                  <a:srgbClr val="000000"/>
                </a:solidFill>
                <a:effectLst/>
                <a:latin typeface="Rockwell" panose="02060603020205020403" pitchFamily="18" charset="0"/>
              </a:rPr>
              <a:t>and roll you tightly like a ball, to be cast into a vast country; there you will die and there your splendid chariots will be, you shame of your master’s house.’ </a:t>
            </a:r>
            <a:r>
              <a:rPr lang="en-US" sz="2600" b="1" baseline="30000" dirty="0">
                <a:solidFill>
                  <a:srgbClr val="000000"/>
                </a:solidFill>
                <a:effectLst/>
                <a:latin typeface="Rockwell" panose="02060603020205020403" pitchFamily="18" charset="0"/>
              </a:rPr>
              <a:t>19</a:t>
            </a:r>
            <a:r>
              <a:rPr lang="en-US" sz="2600" b="0" dirty="0">
                <a:solidFill>
                  <a:srgbClr val="000000"/>
                </a:solidFill>
                <a:effectLst/>
                <a:latin typeface="Rockwell" panose="02060603020205020403" pitchFamily="18" charset="0"/>
              </a:rPr>
              <a:t>I will depose you from your office, and I will pull you down from your station.</a:t>
            </a:r>
            <a:r>
              <a:rPr lang="en-US" sz="26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Jerusalem</a:t>
            </a:r>
            <a:endParaRPr lang="es-GT" sz="6700" b="1" u="sng" dirty="0">
              <a:latin typeface="Rockwell" panose="02060603020205020403" pitchFamily="18" charset="0"/>
            </a:endParaRPr>
          </a:p>
        </p:txBody>
      </p:sp>
      <p:pic>
        <p:nvPicPr>
          <p:cNvPr id="5122" name="Picture 2">
            <a:extLst>
              <a:ext uri="{FF2B5EF4-FFF2-40B4-BE49-F238E27FC236}">
                <a16:creationId xmlns:a16="http://schemas.microsoft.com/office/drawing/2014/main" id="{3763D6A6-2160-4017-A31D-1410EDF79C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9544" y="978568"/>
            <a:ext cx="3317959" cy="37240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AFE51B9-D959-4166-B7E1-C80D1E6FF827}"/>
              </a:ext>
            </a:extLst>
          </p:cNvPr>
          <p:cNvSpPr txBox="1"/>
          <p:nvPr/>
        </p:nvSpPr>
        <p:spPr>
          <a:xfrm>
            <a:off x="5758248" y="4740658"/>
            <a:ext cx="3299255" cy="2031325"/>
          </a:xfrm>
          <a:prstGeom prst="rect">
            <a:avLst/>
          </a:prstGeom>
          <a:noFill/>
          <a:ln w="28575">
            <a:solidFill>
              <a:schemeClr val="tx1"/>
            </a:solidFill>
          </a:ln>
        </p:spPr>
        <p:txBody>
          <a:bodyPr wrap="square">
            <a:spAutoFit/>
          </a:bodyPr>
          <a:lstStyle/>
          <a:p>
            <a:r>
              <a:rPr lang="en-US" b="0" dirty="0">
                <a:solidFill>
                  <a:srgbClr val="333333"/>
                </a:solidFill>
                <a:effectLst/>
                <a:latin typeface="Rockwell" panose="02060603020205020403" pitchFamily="18" charset="0"/>
              </a:rPr>
              <a:t>“This is [the tomb of Shebna] -</a:t>
            </a:r>
            <a:r>
              <a:rPr lang="en-US" b="0" dirty="0" err="1">
                <a:solidFill>
                  <a:srgbClr val="333333"/>
                </a:solidFill>
                <a:effectLst/>
                <a:latin typeface="Rockwell" panose="02060603020205020403" pitchFamily="18" charset="0"/>
              </a:rPr>
              <a:t>yahu</a:t>
            </a:r>
            <a:r>
              <a:rPr lang="en-US" b="0" dirty="0">
                <a:solidFill>
                  <a:srgbClr val="333333"/>
                </a:solidFill>
                <a:effectLst/>
                <a:latin typeface="Rockwell" panose="02060603020205020403" pitchFamily="18" charset="0"/>
              </a:rPr>
              <a:t> who is over the house. There is no silver and gold here but [his bones] and the bones of his slave-wife with him. Cursed be the man who will open this.”</a:t>
            </a:r>
            <a:endParaRPr lang="en-US" dirty="0">
              <a:latin typeface="Rockwell" panose="02060603020205020403" pitchFamily="18" charset="0"/>
            </a:endParaRPr>
          </a:p>
        </p:txBody>
      </p:sp>
    </p:spTree>
    <p:extLst>
      <p:ext uri="{BB962C8B-B14F-4D97-AF65-F5344CB8AC3E}">
        <p14:creationId xmlns:p14="http://schemas.microsoft.com/office/powerpoint/2010/main" val="129054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9"/>
                                        </p:tgtEl>
                                      </p:cBhvr>
                                    </p:animEffect>
                                    <p:set>
                                      <p:cBhvr>
                                        <p:cTn id="28" dur="1" fill="hold">
                                          <p:stCondLst>
                                            <p:cond delay="499"/>
                                          </p:stCondLst>
                                        </p:cTn>
                                        <p:tgtEl>
                                          <p:spTgt spid="19"/>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5122"/>
                                        </p:tgtEl>
                                        <p:attrNameLst>
                                          <p:attrName>style.visibility</p:attrName>
                                        </p:attrNameLst>
                                      </p:cBhvr>
                                      <p:to>
                                        <p:strVal val="visible"/>
                                      </p:to>
                                    </p:set>
                                    <p:animEffect transition="in" filter="fade">
                                      <p:cBhvr>
                                        <p:cTn id="31" dur="500"/>
                                        <p:tgtEl>
                                          <p:spTgt spid="51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4AC4D95A-E87E-47DF-A1A9-F00D50B2B8A0}"/>
              </a:ext>
            </a:extLst>
          </p:cNvPr>
          <p:cNvGrpSpPr/>
          <p:nvPr/>
        </p:nvGrpSpPr>
        <p:grpSpPr>
          <a:xfrm>
            <a:off x="611311" y="5034337"/>
            <a:ext cx="3991511" cy="1688388"/>
            <a:chOff x="611311" y="5034337"/>
            <a:chExt cx="3991511" cy="1688388"/>
          </a:xfrm>
        </p:grpSpPr>
        <p:sp>
          <p:nvSpPr>
            <p:cNvPr id="27" name="Rectangle 26">
              <a:extLst>
                <a:ext uri="{FF2B5EF4-FFF2-40B4-BE49-F238E27FC236}">
                  <a16:creationId xmlns:a16="http://schemas.microsoft.com/office/drawing/2014/main" id="{19A1CE77-6FB3-487C-8FC1-FCB569BBFB08}"/>
                </a:ext>
              </a:extLst>
            </p:cNvPr>
            <p:cNvSpPr/>
            <p:nvPr/>
          </p:nvSpPr>
          <p:spPr>
            <a:xfrm>
              <a:off x="1530849" y="5034337"/>
              <a:ext cx="2743200" cy="3595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74D5765-3ADC-46CD-A2AF-050C20A7DAAB}"/>
                </a:ext>
              </a:extLst>
            </p:cNvPr>
            <p:cNvSpPr/>
            <p:nvPr/>
          </p:nvSpPr>
          <p:spPr>
            <a:xfrm>
              <a:off x="614736" y="5371672"/>
              <a:ext cx="3946990" cy="3595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0A21C4F-E037-433D-8518-4256994D147B}"/>
                </a:ext>
              </a:extLst>
            </p:cNvPr>
            <p:cNvSpPr/>
            <p:nvPr/>
          </p:nvSpPr>
          <p:spPr>
            <a:xfrm>
              <a:off x="623298" y="5709007"/>
              <a:ext cx="3979524" cy="3595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D24809B-618C-44EA-8F97-7F1DB573F3F7}"/>
                </a:ext>
              </a:extLst>
            </p:cNvPr>
            <p:cNvSpPr/>
            <p:nvPr/>
          </p:nvSpPr>
          <p:spPr>
            <a:xfrm>
              <a:off x="611311" y="6036068"/>
              <a:ext cx="3529174" cy="3595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E13BC99-AE9D-46FD-9B12-18297580BD3F}"/>
                </a:ext>
              </a:extLst>
            </p:cNvPr>
            <p:cNvSpPr/>
            <p:nvPr/>
          </p:nvSpPr>
          <p:spPr>
            <a:xfrm>
              <a:off x="619873" y="6363129"/>
              <a:ext cx="3315129" cy="3595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4C84FB19-4C89-4548-A24F-C8F2753D3735}"/>
              </a:ext>
            </a:extLst>
          </p:cNvPr>
          <p:cNvGrpSpPr/>
          <p:nvPr/>
        </p:nvGrpSpPr>
        <p:grpSpPr>
          <a:xfrm>
            <a:off x="602751" y="1448656"/>
            <a:ext cx="4154184" cy="3945277"/>
            <a:chOff x="602751" y="1448656"/>
            <a:chExt cx="4154184" cy="3945277"/>
          </a:xfrm>
        </p:grpSpPr>
        <p:sp>
          <p:nvSpPr>
            <p:cNvPr id="22" name="Rectangle 21">
              <a:extLst>
                <a:ext uri="{FF2B5EF4-FFF2-40B4-BE49-F238E27FC236}">
                  <a16:creationId xmlns:a16="http://schemas.microsoft.com/office/drawing/2014/main" id="{BBA13E9B-C8A4-4A68-8FFA-F6B69B9E9C0B}"/>
                </a:ext>
              </a:extLst>
            </p:cNvPr>
            <p:cNvSpPr/>
            <p:nvPr/>
          </p:nvSpPr>
          <p:spPr>
            <a:xfrm>
              <a:off x="2804845" y="1448656"/>
              <a:ext cx="1797977" cy="318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60C61C6-11C7-42C1-AA7F-E9540A44EC94}"/>
                </a:ext>
              </a:extLst>
            </p:cNvPr>
            <p:cNvSpPr/>
            <p:nvPr/>
          </p:nvSpPr>
          <p:spPr>
            <a:xfrm>
              <a:off x="604463" y="1755169"/>
              <a:ext cx="4018908" cy="3510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C590C41-A1A4-4B30-A8B8-2162300BB904}"/>
                </a:ext>
              </a:extLst>
            </p:cNvPr>
            <p:cNvSpPr/>
            <p:nvPr/>
          </p:nvSpPr>
          <p:spPr>
            <a:xfrm>
              <a:off x="602751" y="2092504"/>
              <a:ext cx="3445267" cy="3510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2F24ABE-B129-426C-8EC8-ABDB197397D3}"/>
                </a:ext>
              </a:extLst>
            </p:cNvPr>
            <p:cNvSpPr/>
            <p:nvPr/>
          </p:nvSpPr>
          <p:spPr>
            <a:xfrm>
              <a:off x="621587" y="2388742"/>
              <a:ext cx="3631914" cy="38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6A35FD7-2920-4600-B793-589357EC4324}"/>
                </a:ext>
              </a:extLst>
            </p:cNvPr>
            <p:cNvSpPr/>
            <p:nvPr/>
          </p:nvSpPr>
          <p:spPr>
            <a:xfrm>
              <a:off x="619874" y="2746625"/>
              <a:ext cx="3715820" cy="3510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F78CF0B-9BFD-4144-9286-D27575A813A4}"/>
                </a:ext>
              </a:extLst>
            </p:cNvPr>
            <p:cNvSpPr/>
            <p:nvPr/>
          </p:nvSpPr>
          <p:spPr>
            <a:xfrm>
              <a:off x="628436" y="3083960"/>
              <a:ext cx="3840822" cy="3510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774DE8D-9CAE-4B41-A03D-22E437CCADF8}"/>
                </a:ext>
              </a:extLst>
            </p:cNvPr>
            <p:cNvSpPr/>
            <p:nvPr/>
          </p:nvSpPr>
          <p:spPr>
            <a:xfrm>
              <a:off x="626724" y="3400746"/>
              <a:ext cx="3472665" cy="3510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FEDF1AF-109E-49D5-95DE-E8B52B83BA27}"/>
                </a:ext>
              </a:extLst>
            </p:cNvPr>
            <p:cNvSpPr/>
            <p:nvPr/>
          </p:nvSpPr>
          <p:spPr>
            <a:xfrm>
              <a:off x="625012" y="3738081"/>
              <a:ext cx="2950395" cy="3510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98155F8-68BD-427E-8528-81A7F2BC8C48}"/>
                </a:ext>
              </a:extLst>
            </p:cNvPr>
            <p:cNvSpPr/>
            <p:nvPr/>
          </p:nvSpPr>
          <p:spPr>
            <a:xfrm>
              <a:off x="633574" y="4075416"/>
              <a:ext cx="4123361" cy="3510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44DFA3F-2995-4038-A177-E3DFDEDDB61D}"/>
                </a:ext>
              </a:extLst>
            </p:cNvPr>
            <p:cNvSpPr/>
            <p:nvPr/>
          </p:nvSpPr>
          <p:spPr>
            <a:xfrm>
              <a:off x="631863" y="4371655"/>
              <a:ext cx="3929864" cy="3510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C91162E-7819-42B7-8697-1D6FB5922C41}"/>
                </a:ext>
              </a:extLst>
            </p:cNvPr>
            <p:cNvSpPr/>
            <p:nvPr/>
          </p:nvSpPr>
          <p:spPr>
            <a:xfrm>
              <a:off x="630149" y="4698716"/>
              <a:ext cx="4116511" cy="3510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CCA594F-BD64-4447-BC37-621BBE1A0CE1}"/>
                </a:ext>
              </a:extLst>
            </p:cNvPr>
            <p:cNvSpPr/>
            <p:nvPr/>
          </p:nvSpPr>
          <p:spPr>
            <a:xfrm>
              <a:off x="618164" y="4993240"/>
              <a:ext cx="881863" cy="4006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0" y="989557"/>
            <a:ext cx="4796425" cy="5797323"/>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Eliakim</a:t>
            </a:r>
          </a:p>
          <a:p>
            <a:pPr lvl="1" algn="l"/>
            <a:r>
              <a:rPr lang="en-US" sz="2400" b="1" dirty="0">
                <a:latin typeface="Rockwell" panose="02060603020205020403" pitchFamily="18" charset="0"/>
              </a:rPr>
              <a:t>Isa 22:20-22</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20</a:t>
            </a:r>
            <a:r>
              <a:rPr lang="en-US" sz="2400" b="0" dirty="0">
                <a:solidFill>
                  <a:srgbClr val="000000"/>
                </a:solidFill>
                <a:effectLst/>
                <a:latin typeface="Rockwell" panose="02060603020205020403" pitchFamily="18" charset="0"/>
              </a:rPr>
              <a:t>Then it will come about in that day, that I will summon My servant Eliakim the son of Hilkiah, </a:t>
            </a:r>
            <a:r>
              <a:rPr lang="en-US" sz="2400" b="1" baseline="30000" dirty="0">
                <a:solidFill>
                  <a:srgbClr val="000000"/>
                </a:solidFill>
                <a:effectLst/>
                <a:latin typeface="Rockwell" panose="02060603020205020403" pitchFamily="18" charset="0"/>
              </a:rPr>
              <a:t>21</a:t>
            </a:r>
            <a:r>
              <a:rPr lang="en-US" sz="2400" b="0" dirty="0">
                <a:solidFill>
                  <a:srgbClr val="000000"/>
                </a:solidFill>
                <a:effectLst/>
                <a:latin typeface="Rockwell" panose="02060603020205020403" pitchFamily="18" charset="0"/>
              </a:rPr>
              <a:t>and I will clothe him with your tunic </a:t>
            </a:r>
            <a:r>
              <a:rPr lang="en-US" sz="2400" dirty="0">
                <a:solidFill>
                  <a:srgbClr val="000000"/>
                </a:solidFill>
                <a:latin typeface="Rockwell" panose="02060603020205020403" pitchFamily="18" charset="0"/>
              </a:rPr>
              <a:t>a</a:t>
            </a:r>
            <a:r>
              <a:rPr lang="en-US" sz="2400" b="0" dirty="0">
                <a:solidFill>
                  <a:srgbClr val="000000"/>
                </a:solidFill>
                <a:effectLst/>
                <a:latin typeface="Rockwell" panose="02060603020205020403" pitchFamily="18" charset="0"/>
              </a:rPr>
              <a:t>nd tie your sash securely about him. I will entrust him with your authority, and he will become a father to the inhabitants of Jerusalem and to the house of Judah. </a:t>
            </a:r>
            <a:r>
              <a:rPr lang="en-US" sz="2400" b="1" baseline="30000" dirty="0">
                <a:solidFill>
                  <a:srgbClr val="000000"/>
                </a:solidFill>
                <a:effectLst/>
                <a:latin typeface="Rockwell" panose="02060603020205020403" pitchFamily="18" charset="0"/>
              </a:rPr>
              <a:t>22</a:t>
            </a:r>
            <a:r>
              <a:rPr lang="en-US" sz="2400" b="0" dirty="0">
                <a:solidFill>
                  <a:srgbClr val="000000"/>
                </a:solidFill>
                <a:effectLst/>
                <a:latin typeface="Rockwell" panose="02060603020205020403" pitchFamily="18" charset="0"/>
              </a:rPr>
              <a:t>Then I will set the key of the house of David on his shoulder, when he opens no one will shut, when he shuts no one will open.”</a:t>
            </a:r>
            <a:endParaRPr lang="en-US" sz="24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Jerusalem</a:t>
            </a:r>
            <a:endParaRPr lang="es-GT" sz="6700" b="1" u="sng" dirty="0">
              <a:latin typeface="Rockwell" panose="02060603020205020403" pitchFamily="18" charset="0"/>
            </a:endParaRPr>
          </a:p>
        </p:txBody>
      </p:sp>
      <p:pic>
        <p:nvPicPr>
          <p:cNvPr id="6146" name="Picture 2" descr="Revelation 1:17-18 – Instabible">
            <a:extLst>
              <a:ext uri="{FF2B5EF4-FFF2-40B4-BE49-F238E27FC236}">
                <a16:creationId xmlns:a16="http://schemas.microsoft.com/office/drawing/2014/main" id="{3F411801-2462-4B26-87A9-E8AB26E05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255" y="993911"/>
            <a:ext cx="4208745" cy="294198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Jesus Has Opened A Door For Us, The Unequally Yoked! (Spiritually Unequal  Marriage)">
            <a:extLst>
              <a:ext uri="{FF2B5EF4-FFF2-40B4-BE49-F238E27FC236}">
                <a16:creationId xmlns:a16="http://schemas.microsoft.com/office/drawing/2014/main" id="{10DA94EC-5BB5-4BE9-9002-232093375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2729" y="3922642"/>
            <a:ext cx="4221271" cy="2841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01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fade">
                                      <p:cBhvr>
                                        <p:cTn id="20" dur="500"/>
                                        <p:tgtEl>
                                          <p:spTgt spid="6146"/>
                                        </p:tgtEl>
                                      </p:cBhvr>
                                    </p:animEffect>
                                  </p:childTnLst>
                                </p:cTn>
                              </p:par>
                              <p:par>
                                <p:cTn id="21" presetID="10" presetClass="entr" presetSubtype="0" fill="hold" nodeType="withEffect">
                                  <p:stCondLst>
                                    <p:cond delay="0"/>
                                  </p:stCondLst>
                                  <p:childTnLst>
                                    <p:set>
                                      <p:cBhvr>
                                        <p:cTn id="22" dur="1" fill="hold">
                                          <p:stCondLst>
                                            <p:cond delay="0"/>
                                          </p:stCondLst>
                                        </p:cTn>
                                        <p:tgtEl>
                                          <p:spTgt spid="6148"/>
                                        </p:tgtEl>
                                        <p:attrNameLst>
                                          <p:attrName>style.visibility</p:attrName>
                                        </p:attrNameLst>
                                      </p:cBhvr>
                                      <p:to>
                                        <p:strVal val="visible"/>
                                      </p:to>
                                    </p:set>
                                    <p:animEffect transition="in" filter="fade">
                                      <p:cBhvr>
                                        <p:cTn id="23"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199" y="989558"/>
            <a:ext cx="8995881" cy="2195432"/>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Eliakim</a:t>
            </a:r>
          </a:p>
          <a:p>
            <a:pPr lvl="1" algn="l"/>
            <a:r>
              <a:rPr lang="en-US" sz="2400" b="1" dirty="0">
                <a:latin typeface="Rockwell" panose="02060603020205020403" pitchFamily="18" charset="0"/>
              </a:rPr>
              <a:t>Isa 22:23-24</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23</a:t>
            </a:r>
            <a:r>
              <a:rPr lang="en-US" sz="2400" b="0" dirty="0">
                <a:solidFill>
                  <a:srgbClr val="000000"/>
                </a:solidFill>
                <a:effectLst/>
                <a:latin typeface="Rockwell" panose="02060603020205020403" pitchFamily="18" charset="0"/>
              </a:rPr>
              <a:t>I will drive him like a peg in a firm place, and he will become a throne of glory to his father’s house. </a:t>
            </a:r>
            <a:r>
              <a:rPr lang="en-US" sz="2400" b="1" i="0" baseline="30000" dirty="0">
                <a:solidFill>
                  <a:srgbClr val="000000"/>
                </a:solidFill>
                <a:effectLst/>
                <a:latin typeface="Rockwell" panose="02060603020205020403" pitchFamily="18" charset="0"/>
              </a:rPr>
              <a:t>24</a:t>
            </a:r>
            <a:r>
              <a:rPr lang="en-US" sz="2400" b="0" i="0" dirty="0">
                <a:solidFill>
                  <a:srgbClr val="000000"/>
                </a:solidFill>
                <a:effectLst/>
                <a:latin typeface="Rockwell" panose="02060603020205020403" pitchFamily="18" charset="0"/>
              </a:rPr>
              <a:t>So they will hang on him all the glory of his father’s house, offspring and issue, all the least of vessels, from bowls to all the jars.</a:t>
            </a:r>
            <a:r>
              <a:rPr lang="en-US" sz="24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Jerusalem</a:t>
            </a:r>
            <a:endParaRPr lang="es-GT" sz="6700" b="1" u="sng" dirty="0">
              <a:latin typeface="Rockwell" panose="02060603020205020403" pitchFamily="18" charset="0"/>
            </a:endParaRPr>
          </a:p>
        </p:txBody>
      </p:sp>
      <p:pic>
        <p:nvPicPr>
          <p:cNvPr id="7170" name="Picture 2" descr="Jesus Christ the…Tent Peg? – TrulyGod">
            <a:extLst>
              <a:ext uri="{FF2B5EF4-FFF2-40B4-BE49-F238E27FC236}">
                <a16:creationId xmlns:a16="http://schemas.microsoft.com/office/drawing/2014/main" id="{F7859322-6B6B-4B39-914F-CB6170C5D5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44" y="3246632"/>
            <a:ext cx="4489855" cy="361136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saiah 22 - Commentary">
            <a:extLst>
              <a:ext uri="{FF2B5EF4-FFF2-40B4-BE49-F238E27FC236}">
                <a16:creationId xmlns:a16="http://schemas.microsoft.com/office/drawing/2014/main" id="{C60DB6EE-B7E9-4D3A-95CD-5AD65AAFF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722" y="3249636"/>
            <a:ext cx="4461803" cy="360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75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11899</TotalTime>
  <Words>4637</Words>
  <Application>Microsoft Office PowerPoint</Application>
  <PresentationFormat>On-screen Show (4:3)</PresentationFormat>
  <Paragraphs>110</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228</cp:revision>
  <cp:lastPrinted>2021-09-26T13:35:44Z</cp:lastPrinted>
  <dcterms:created xsi:type="dcterms:W3CDTF">2021-07-22T19:35:23Z</dcterms:created>
  <dcterms:modified xsi:type="dcterms:W3CDTF">2021-09-26T13:49:52Z</dcterms:modified>
</cp:coreProperties>
</file>