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0" r:id="rId3"/>
    <p:sldId id="280" r:id="rId4"/>
    <p:sldId id="274" r:id="rId5"/>
    <p:sldId id="277" r:id="rId6"/>
    <p:sldId id="257" r:id="rId7"/>
    <p:sldId id="273" r:id="rId8"/>
    <p:sldId id="278" r:id="rId9"/>
    <p:sldId id="260" r:id="rId10"/>
    <p:sldId id="261" r:id="rId11"/>
    <p:sldId id="262" r:id="rId12"/>
    <p:sldId id="263" r:id="rId13"/>
    <p:sldId id="264" r:id="rId14"/>
    <p:sldId id="265" r:id="rId15"/>
    <p:sldId id="266" r:id="rId16"/>
    <p:sldId id="279" r:id="rId17"/>
    <p:sldId id="267" r:id="rId18"/>
    <p:sldId id="268" r:id="rId19"/>
    <p:sldId id="271" r:id="rId20"/>
    <p:sldId id="269" r:id="rId21"/>
    <p:sldId id="272" r:id="rId22"/>
    <p:sldId id="281" r:id="rId23"/>
    <p:sldId id="275"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967" autoAdjust="0"/>
  </p:normalViewPr>
  <p:slideViewPr>
    <p:cSldViewPr>
      <p:cViewPr varScale="1">
        <p:scale>
          <a:sx n="70" d="100"/>
          <a:sy n="70" d="100"/>
        </p:scale>
        <p:origin x="-612" y="-108"/>
      </p:cViewPr>
      <p:guideLst>
        <p:guide orient="horz" pos="2160"/>
        <p:guide pos="2880"/>
      </p:guideLst>
    </p:cSldViewPr>
  </p:slideViewPr>
  <p:notesTextViewPr>
    <p:cViewPr>
      <p:scale>
        <a:sx n="100" d="100"/>
        <a:sy n="100" d="100"/>
      </p:scale>
      <p:origin x="18"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77DD17-9B23-433B-A100-A9B93D3E58F3}" type="datetimeFigureOut">
              <a:rPr lang="en-US" smtClean="0"/>
              <a:t>1/10/2018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E0750-965C-4E6D-9287-D492A8E26FE9}" type="slidenum">
              <a:rPr lang="en-US" smtClean="0"/>
              <a:t>‹#›</a:t>
            </a:fld>
            <a:endParaRPr lang="en-US"/>
          </a:p>
        </p:txBody>
      </p:sp>
    </p:spTree>
    <p:extLst>
      <p:ext uri="{BB962C8B-B14F-4D97-AF65-F5344CB8AC3E}">
        <p14:creationId xmlns:p14="http://schemas.microsoft.com/office/powerpoint/2010/main" val="358740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1 Kings 18, Elijah issues a challenge to Ahab and Jezebel to gather the prophets of Baal on Mt. Carmel where it would be decided before a multitude of divided people which God was the true God – Baal or Jehovah? And as the multitudes assembled there, we read the following: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a:t>
            </a:r>
            <a:r>
              <a:rPr lang="en-US" b="1" baseline="0" dirty="0" smtClean="0"/>
              <a:t> Kings 18:21</a:t>
            </a:r>
            <a:r>
              <a:rPr lang="en-US" baseline="0" dirty="0" smtClean="0"/>
              <a:t> – “</a:t>
            </a:r>
            <a:r>
              <a:rPr lang="en-US" dirty="0" smtClean="0"/>
              <a:t>Elijah came near to all the people and said, “How long </a:t>
            </a:r>
            <a:r>
              <a:rPr lang="en-US" i="0" dirty="0" smtClean="0"/>
              <a:t>will </a:t>
            </a:r>
            <a:r>
              <a:rPr lang="en-US" dirty="0" smtClean="0"/>
              <a:t>you</a:t>
            </a:r>
            <a:r>
              <a:rPr lang="en-US" baseline="0" dirty="0" smtClean="0"/>
              <a:t> </a:t>
            </a:r>
            <a:r>
              <a:rPr lang="en-US" dirty="0" smtClean="0"/>
              <a:t>hesitate between two opinions? If the </a:t>
            </a:r>
            <a:r>
              <a:rPr lang="en-US" cap="small" dirty="0" smtClean="0">
                <a:effectLst/>
              </a:rPr>
              <a:t>Lord</a:t>
            </a:r>
            <a:r>
              <a:rPr lang="en-US" dirty="0" smtClean="0"/>
              <a:t> is God, follow Him; but if Baal, follow him.”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fontAlgn="base"/>
            <a:r>
              <a:rPr lang="en-US" dirty="0" smtClean="0"/>
              <a:t>There</a:t>
            </a:r>
            <a:r>
              <a:rPr lang="en-US" baseline="0" dirty="0" smtClean="0"/>
              <a:t> may not be a more prevalent verse to consider as we begin considering issues related to the age of the earth. </a:t>
            </a:r>
            <a:r>
              <a:rPr lang="en-US" sz="1200" b="0" i="0" kern="1200" dirty="0" smtClean="0">
                <a:solidFill>
                  <a:schemeClr val="tx1"/>
                </a:solidFill>
                <a:effectLst/>
                <a:latin typeface="+mn-lt"/>
                <a:ea typeface="+mn-ea"/>
                <a:cs typeface="+mn-cs"/>
              </a:rPr>
              <a:t>Christians who think the creation/evolution conflict is a mere conflict over biblical interpretation and the “voice” of science need to think again. It is the work of Satan</a:t>
            </a:r>
            <a:r>
              <a:rPr lang="en-US" sz="1200" b="0" i="0" kern="1200" baseline="0" dirty="0" smtClean="0">
                <a:solidFill>
                  <a:schemeClr val="tx1"/>
                </a:solidFill>
                <a:effectLst/>
                <a:latin typeface="+mn-lt"/>
                <a:ea typeface="+mn-ea"/>
                <a:cs typeface="+mn-cs"/>
              </a:rPr>
              <a:t> through and through:</a:t>
            </a:r>
          </a:p>
          <a:p>
            <a:pPr fontAlgn="base"/>
            <a:endParaRPr lang="en-US" sz="1200" b="0" i="0" kern="1200" baseline="0" dirty="0" smtClean="0">
              <a:solidFill>
                <a:schemeClr val="tx1"/>
              </a:solidFill>
              <a:effectLst/>
              <a:latin typeface="+mn-lt"/>
              <a:ea typeface="+mn-ea"/>
              <a:cs typeface="+mn-cs"/>
            </a:endParaRPr>
          </a:p>
          <a:p>
            <a:pPr fontAlgn="base"/>
            <a:r>
              <a:rPr lang="en-US" sz="1200" b="1" i="0" kern="1200" baseline="0" dirty="0" smtClean="0">
                <a:solidFill>
                  <a:schemeClr val="tx1"/>
                </a:solidFill>
                <a:effectLst/>
                <a:latin typeface="+mn-lt"/>
                <a:ea typeface="+mn-ea"/>
                <a:cs typeface="+mn-cs"/>
              </a:rPr>
              <a:t>1 Cor 4:4</a:t>
            </a:r>
            <a:r>
              <a:rPr lang="en-US" sz="1200" b="0" i="0" kern="1200" baseline="0" dirty="0" smtClean="0">
                <a:solidFill>
                  <a:schemeClr val="tx1"/>
                </a:solidFill>
                <a:effectLst/>
                <a:latin typeface="+mn-lt"/>
                <a:ea typeface="+mn-ea"/>
                <a:cs typeface="+mn-cs"/>
              </a:rPr>
              <a:t> – “I</a:t>
            </a:r>
            <a:r>
              <a:rPr lang="en-US" sz="1200" b="0" i="0" kern="1200" dirty="0" smtClean="0">
                <a:solidFill>
                  <a:schemeClr val="tx1"/>
                </a:solidFill>
                <a:effectLst/>
                <a:latin typeface="+mn-lt"/>
                <a:ea typeface="+mn-ea"/>
                <a:cs typeface="+mn-cs"/>
              </a:rPr>
              <a:t>n whose case the god of this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world has blinded the minds of the unbelieving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so that they might not see the light of the gospel of the glory of Christ, who is the image of God.</a:t>
            </a:r>
            <a:r>
              <a:rPr lang="en-US" sz="1200" b="0" i="0" kern="1200" baseline="0" dirty="0" smtClean="0">
                <a:solidFill>
                  <a:schemeClr val="tx1"/>
                </a:solidFill>
                <a:effectLst/>
                <a:latin typeface="+mn-lt"/>
                <a:ea typeface="+mn-ea"/>
                <a:cs typeface="+mn-cs"/>
              </a:rPr>
              <a:t>”</a:t>
            </a:r>
          </a:p>
          <a:p>
            <a:pPr fontAlgn="base"/>
            <a:endParaRPr lang="en-US" sz="1200" b="0" i="0" kern="1200" baseline="0" dirty="0" smtClean="0">
              <a:solidFill>
                <a:schemeClr val="tx1"/>
              </a:solidFill>
              <a:effectLst/>
              <a:latin typeface="+mn-lt"/>
              <a:ea typeface="+mn-ea"/>
              <a:cs typeface="+mn-cs"/>
            </a:endParaRPr>
          </a:p>
          <a:p>
            <a:pPr fontAlgn="base"/>
            <a:r>
              <a:rPr lang="en-US" sz="1200" b="0" i="0" kern="1200" baseline="0" dirty="0" smtClean="0">
                <a:solidFill>
                  <a:schemeClr val="tx1"/>
                </a:solidFill>
                <a:effectLst/>
                <a:latin typeface="+mn-lt"/>
                <a:ea typeface="+mn-ea"/>
                <a:cs typeface="+mn-cs"/>
              </a:rPr>
              <a:t>How far does this blindness reach?</a:t>
            </a:r>
          </a:p>
          <a:p>
            <a:pPr fontAlgn="base"/>
            <a:endParaRPr lang="en-US" sz="1200" b="0" i="0" kern="1200" baseline="0" dirty="0" smtClean="0">
              <a:solidFill>
                <a:schemeClr val="tx1"/>
              </a:solidFill>
              <a:effectLst/>
              <a:latin typeface="+mn-lt"/>
              <a:ea typeface="+mn-ea"/>
              <a:cs typeface="+mn-cs"/>
            </a:endParaRPr>
          </a:p>
          <a:p>
            <a:pPr fontAlgn="base"/>
            <a:r>
              <a:rPr lang="en-US" sz="1200" b="1" i="0" kern="1200" baseline="0" dirty="0" smtClean="0">
                <a:solidFill>
                  <a:schemeClr val="tx1"/>
                </a:solidFill>
                <a:effectLst/>
                <a:latin typeface="+mn-lt"/>
                <a:ea typeface="+mn-ea"/>
                <a:cs typeface="+mn-cs"/>
              </a:rPr>
              <a:t>1 John 5:19b</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…the whole world lies in the power of the evil one.</a:t>
            </a:r>
            <a:r>
              <a:rPr lang="en-US" sz="1200" b="0" i="0" kern="1200" baseline="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So when Christians find themselves on crossroads in regard to the ideas of this world, the question is not what we can do to make Christianity relevant to the world, rather can</a:t>
            </a:r>
            <a:r>
              <a:rPr lang="en-US" sz="1200" b="0" i="0" kern="1200" baseline="0" dirty="0" smtClean="0">
                <a:solidFill>
                  <a:schemeClr val="tx1"/>
                </a:solidFill>
                <a:effectLst/>
                <a:latin typeface="+mn-lt"/>
                <a:ea typeface="+mn-ea"/>
                <a:cs typeface="+mn-cs"/>
              </a:rPr>
              <a:t> we harness the courage to stand for what God has plainly revealed in the bible?</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Eph 4:14</a:t>
            </a:r>
            <a:r>
              <a:rPr lang="en-US" sz="1200" b="0" i="0" kern="1200" dirty="0" smtClean="0">
                <a:solidFill>
                  <a:schemeClr val="tx1"/>
                </a:solidFill>
                <a:effectLst/>
                <a:latin typeface="+mn-lt"/>
                <a:ea typeface="+mn-ea"/>
                <a:cs typeface="+mn-cs"/>
              </a:rPr>
              <a:t> – “As a result, we are no longer to be children, tossed here and there by waves and carried about by every wind of doctrine, by the trickery of men, by craftiness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deceitful scheming”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My purpose in this lesson is to show you that t</a:t>
            </a:r>
            <a:r>
              <a:rPr lang="en-US" sz="1200" b="0" i="0" kern="1200" dirty="0" smtClean="0">
                <a:solidFill>
                  <a:schemeClr val="tx1"/>
                </a:solidFill>
                <a:effectLst/>
                <a:latin typeface="+mn-lt"/>
                <a:ea typeface="+mn-ea"/>
                <a:cs typeface="+mn-cs"/>
              </a:rPr>
              <a:t>here is no biblical or scientific reason to be ashamed of believing in a six-day creation or a young Earth. And we should not allow scientists to dictating a proper interpretation</a:t>
            </a:r>
            <a:r>
              <a:rPr lang="en-US" sz="1200" b="0" i="0" kern="1200" baseline="0" dirty="0" smtClean="0">
                <a:solidFill>
                  <a:schemeClr val="tx1"/>
                </a:solidFill>
                <a:effectLst/>
                <a:latin typeface="+mn-lt"/>
                <a:ea typeface="+mn-ea"/>
                <a:cs typeface="+mn-cs"/>
              </a:rPr>
              <a:t> of scripture.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3E0750-965C-4E6D-9287-D492A8E26FE9}" type="slidenum">
              <a:rPr lang="en-US" smtClean="0"/>
              <a:t>1</a:t>
            </a:fld>
            <a:endParaRPr lang="en-US"/>
          </a:p>
        </p:txBody>
      </p:sp>
    </p:spTree>
    <p:extLst>
      <p:ext uri="{BB962C8B-B14F-4D97-AF65-F5344CB8AC3E}">
        <p14:creationId xmlns:p14="http://schemas.microsoft.com/office/powerpoint/2010/main" val="50037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E0750-965C-4E6D-9287-D492A8E26FE9}" type="slidenum">
              <a:rPr lang="en-US" smtClean="0"/>
              <a:t>10</a:t>
            </a:fld>
            <a:endParaRPr lang="en-US"/>
          </a:p>
        </p:txBody>
      </p:sp>
    </p:spTree>
    <p:extLst>
      <p:ext uri="{BB962C8B-B14F-4D97-AF65-F5344CB8AC3E}">
        <p14:creationId xmlns:p14="http://schemas.microsoft.com/office/powerpoint/2010/main" val="44413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E0750-965C-4E6D-9287-D492A8E26FE9}" type="slidenum">
              <a:rPr lang="en-US" smtClean="0"/>
              <a:t>11</a:t>
            </a:fld>
            <a:endParaRPr lang="en-US"/>
          </a:p>
        </p:txBody>
      </p:sp>
    </p:spTree>
    <p:extLst>
      <p:ext uri="{BB962C8B-B14F-4D97-AF65-F5344CB8AC3E}">
        <p14:creationId xmlns:p14="http://schemas.microsoft.com/office/powerpoint/2010/main" val="44413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E0750-965C-4E6D-9287-D492A8E26FE9}" type="slidenum">
              <a:rPr lang="en-US" smtClean="0"/>
              <a:t>12</a:t>
            </a:fld>
            <a:endParaRPr lang="en-US"/>
          </a:p>
        </p:txBody>
      </p:sp>
    </p:spTree>
    <p:extLst>
      <p:ext uri="{BB962C8B-B14F-4D97-AF65-F5344CB8AC3E}">
        <p14:creationId xmlns:p14="http://schemas.microsoft.com/office/powerpoint/2010/main" val="444132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E0750-965C-4E6D-9287-D492A8E26FE9}" type="slidenum">
              <a:rPr lang="en-US" smtClean="0"/>
              <a:t>13</a:t>
            </a:fld>
            <a:endParaRPr lang="en-US"/>
          </a:p>
        </p:txBody>
      </p:sp>
    </p:spTree>
    <p:extLst>
      <p:ext uri="{BB962C8B-B14F-4D97-AF65-F5344CB8AC3E}">
        <p14:creationId xmlns:p14="http://schemas.microsoft.com/office/powerpoint/2010/main" val="444132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E0750-965C-4E6D-9287-D492A8E26FE9}" type="slidenum">
              <a:rPr lang="en-US" smtClean="0"/>
              <a:t>14</a:t>
            </a:fld>
            <a:endParaRPr lang="en-US"/>
          </a:p>
        </p:txBody>
      </p:sp>
    </p:spTree>
    <p:extLst>
      <p:ext uri="{BB962C8B-B14F-4D97-AF65-F5344CB8AC3E}">
        <p14:creationId xmlns:p14="http://schemas.microsoft.com/office/powerpoint/2010/main" val="444132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E0750-965C-4E6D-9287-D492A8E26FE9}" type="slidenum">
              <a:rPr lang="en-US" smtClean="0"/>
              <a:t>15</a:t>
            </a:fld>
            <a:endParaRPr lang="en-US"/>
          </a:p>
        </p:txBody>
      </p:sp>
    </p:spTree>
    <p:extLst>
      <p:ext uri="{BB962C8B-B14F-4D97-AF65-F5344CB8AC3E}">
        <p14:creationId xmlns:p14="http://schemas.microsoft.com/office/powerpoint/2010/main" val="444132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E0750-965C-4E6D-9287-D492A8E26FE9}" type="slidenum">
              <a:rPr lang="en-US" smtClean="0"/>
              <a:t>16</a:t>
            </a:fld>
            <a:endParaRPr lang="en-US"/>
          </a:p>
        </p:txBody>
      </p:sp>
    </p:spTree>
    <p:extLst>
      <p:ext uri="{BB962C8B-B14F-4D97-AF65-F5344CB8AC3E}">
        <p14:creationId xmlns:p14="http://schemas.microsoft.com/office/powerpoint/2010/main" val="444132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see the repetition? Evening,</a:t>
            </a:r>
            <a:r>
              <a:rPr lang="en-US" baseline="0" dirty="0" smtClean="0"/>
              <a:t> morning, day, night….e</a:t>
            </a:r>
            <a:r>
              <a:rPr lang="en-US" dirty="0" smtClean="0"/>
              <a:t>ver</a:t>
            </a:r>
            <a:r>
              <a:rPr lang="en-US" baseline="0" dirty="0" smtClean="0"/>
              <a:t> wonder why the repetition is there? </a:t>
            </a:r>
            <a:r>
              <a:rPr lang="en-US" dirty="0" smtClean="0"/>
              <a:t>Could God be hinting at something? What could God have said to make the meaning any clearer than He</a:t>
            </a:r>
            <a:r>
              <a:rPr lang="en-US" baseline="0" dirty="0" smtClean="0"/>
              <a:t> already made it</a:t>
            </a:r>
            <a:r>
              <a:rPr lang="en-US" dirty="0" smtClean="0"/>
              <a:t>? </a:t>
            </a:r>
          </a:p>
          <a:p>
            <a:endParaRPr lang="en-US" dirty="0" smtClean="0"/>
          </a:p>
          <a:p>
            <a:r>
              <a:rPr lang="en-US" dirty="0" smtClean="0"/>
              <a:t>Did </a:t>
            </a:r>
            <a:r>
              <a:rPr lang="en-US" dirty="0" smtClean="0"/>
              <a:t>you know that outside the</a:t>
            </a:r>
            <a:r>
              <a:rPr lang="en-US" baseline="0" dirty="0" smtClean="0"/>
              <a:t> biblical text, there is no basis for a 7 day week? </a:t>
            </a:r>
            <a:r>
              <a:rPr lang="en-US" sz="1200" b="0" i="0" kern="1200" baseline="0" dirty="0" smtClean="0">
                <a:solidFill>
                  <a:schemeClr val="tx1"/>
                </a:solidFill>
                <a:effectLst/>
                <a:latin typeface="+mn-lt"/>
                <a:ea typeface="+mn-ea"/>
                <a:cs typeface="+mn-cs"/>
              </a:rPr>
              <a:t>I</a:t>
            </a:r>
            <a:r>
              <a:rPr lang="en-US" sz="1200" b="0" i="0" kern="1200" dirty="0" smtClean="0">
                <a:solidFill>
                  <a:schemeClr val="tx1"/>
                </a:solidFill>
                <a:effectLst/>
                <a:latin typeface="+mn-lt"/>
                <a:ea typeface="+mn-ea"/>
                <a:cs typeface="+mn-cs"/>
              </a:rPr>
              <a:t>t is so deeply rooted in human experience and so natural physiologically that we seldom think about its significance. All the other important time markers in human life are clearly based on astronomical and terrestrial constants. The</a:t>
            </a:r>
            <a:r>
              <a:rPr lang="en-US" sz="1200" b="0" i="0" kern="1200" baseline="0" dirty="0" smtClean="0">
                <a:solidFill>
                  <a:schemeClr val="tx1"/>
                </a:solidFill>
                <a:effectLst/>
                <a:latin typeface="+mn-lt"/>
                <a:ea typeface="+mn-ea"/>
                <a:cs typeface="+mn-cs"/>
              </a:rPr>
              <a:t> “day”</a:t>
            </a:r>
            <a:r>
              <a:rPr lang="en-US" sz="1200" b="0" i="0" kern="1200" dirty="0" smtClean="0">
                <a:solidFill>
                  <a:schemeClr val="tx1"/>
                </a:solidFill>
                <a:effectLst/>
                <a:latin typeface="+mn-lt"/>
                <a:ea typeface="+mn-ea"/>
                <a:cs typeface="+mn-cs"/>
              </a:rPr>
              <a:t>, for example, is the duration of one rotation of the earth on its axis; the</a:t>
            </a:r>
            <a:r>
              <a:rPr lang="en-US" sz="1200" b="0" i="0" kern="1200" baseline="0" dirty="0" smtClean="0">
                <a:solidFill>
                  <a:schemeClr val="tx1"/>
                </a:solidFill>
                <a:effectLst/>
                <a:latin typeface="+mn-lt"/>
                <a:ea typeface="+mn-ea"/>
                <a:cs typeface="+mn-cs"/>
              </a:rPr>
              <a:t> “year” </a:t>
            </a:r>
            <a:r>
              <a:rPr lang="en-US" sz="1200" b="0" i="0" kern="1200" dirty="0" smtClean="0">
                <a:solidFill>
                  <a:schemeClr val="tx1"/>
                </a:solidFill>
                <a:effectLst/>
                <a:latin typeface="+mn-lt"/>
                <a:ea typeface="+mn-ea"/>
                <a:cs typeface="+mn-cs"/>
              </a:rPr>
              <a:t>is the duration of one orbital revolution of the earth about the sun; the</a:t>
            </a:r>
            <a:r>
              <a:rPr lang="en-US" sz="1200" b="0" i="0" kern="1200" baseline="0" dirty="0" smtClean="0">
                <a:solidFill>
                  <a:schemeClr val="tx1"/>
                </a:solidFill>
                <a:effectLst/>
                <a:latin typeface="+mn-lt"/>
                <a:ea typeface="+mn-ea"/>
                <a:cs typeface="+mn-cs"/>
              </a:rPr>
              <a:t> “month” </a:t>
            </a:r>
            <a:r>
              <a:rPr lang="en-US" sz="1200" b="0" i="0" kern="1200" dirty="0" smtClean="0">
                <a:solidFill>
                  <a:schemeClr val="tx1"/>
                </a:solidFill>
                <a:effectLst/>
                <a:latin typeface="+mn-lt"/>
                <a:ea typeface="+mn-ea"/>
                <a:cs typeface="+mn-cs"/>
              </a:rPr>
              <a:t>is the approximate interval between new moons; the</a:t>
            </a:r>
            <a:r>
              <a:rPr lang="en-US" sz="1200" b="0" i="0" kern="1200" baseline="0" dirty="0" smtClean="0">
                <a:solidFill>
                  <a:schemeClr val="tx1"/>
                </a:solidFill>
                <a:effectLst/>
                <a:latin typeface="+mn-lt"/>
                <a:ea typeface="+mn-ea"/>
                <a:cs typeface="+mn-cs"/>
              </a:rPr>
              <a:t> “seasons” are even </a:t>
            </a:r>
            <a:r>
              <a:rPr lang="en-US" sz="1200" b="0" i="0" kern="1200" dirty="0" smtClean="0">
                <a:solidFill>
                  <a:schemeClr val="tx1"/>
                </a:solidFill>
                <a:effectLst/>
                <a:latin typeface="+mn-lt"/>
                <a:ea typeface="+mn-ea"/>
                <a:cs typeface="+mn-cs"/>
              </a:rPr>
              <a:t>marked by the equinoxes and solstices. But the</a:t>
            </a:r>
            <a:r>
              <a:rPr lang="en-US" sz="1200" b="0" i="0" kern="1200" baseline="0" dirty="0" smtClean="0">
                <a:solidFill>
                  <a:schemeClr val="tx1"/>
                </a:solidFill>
                <a:effectLst/>
                <a:latin typeface="+mn-lt"/>
                <a:ea typeface="+mn-ea"/>
                <a:cs typeface="+mn-cs"/>
              </a:rPr>
              <a:t> “week” </a:t>
            </a:r>
            <a:r>
              <a:rPr lang="en-US" sz="1200" b="0" i="0" kern="1200" dirty="0" smtClean="0">
                <a:solidFill>
                  <a:schemeClr val="tx1"/>
                </a:solidFill>
                <a:effectLst/>
                <a:latin typeface="+mn-lt"/>
                <a:ea typeface="+mn-ea"/>
                <a:cs typeface="+mn-cs"/>
              </a:rPr>
              <a:t>has no astronomical basis whatever! Yet we order our lives around a seven-day cycle.</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How could such a system ever have originated?</a:t>
            </a:r>
            <a:r>
              <a:rPr lang="en-US" sz="1200" b="0" i="0" kern="1200" baseline="0" dirty="0" smtClean="0">
                <a:solidFill>
                  <a:schemeClr val="tx1"/>
                </a:solidFill>
                <a:effectLst/>
                <a:latin typeface="+mn-lt"/>
                <a:ea typeface="+mn-ea"/>
                <a:cs typeface="+mn-cs"/>
              </a:rPr>
              <a:t> From Gen 1. </a:t>
            </a:r>
            <a:r>
              <a:rPr lang="en-US" baseline="0" dirty="0" smtClean="0"/>
              <a:t>This </a:t>
            </a:r>
            <a:r>
              <a:rPr lang="en-US" baseline="0" dirty="0" smtClean="0"/>
              <a:t>is where we get our week from. </a:t>
            </a:r>
            <a:r>
              <a:rPr lang="en-US" baseline="0" dirty="0" smtClean="0"/>
              <a:t>But </a:t>
            </a:r>
            <a:r>
              <a:rPr lang="en-US" baseline="0" dirty="0" smtClean="0"/>
              <a:t>if each Genesis day were really billions of years in length, would we even have a basis</a:t>
            </a:r>
            <a:r>
              <a:rPr lang="en-US" i="0" baseline="0" dirty="0" smtClean="0"/>
              <a:t>? </a:t>
            </a:r>
            <a:r>
              <a:rPr lang="en-US" sz="1200" b="0" i="0" kern="1200" dirty="0" smtClean="0">
                <a:solidFill>
                  <a:schemeClr val="tx1"/>
                </a:solidFill>
                <a:effectLst/>
                <a:latin typeface="+mn-lt"/>
                <a:ea typeface="+mn-ea"/>
                <a:cs typeface="+mn-cs"/>
              </a:rPr>
              <a:t>Its very existence can only be explained by the reality of a six-day completed creation!</a:t>
            </a:r>
            <a:endParaRPr lang="en-US" i="0" dirty="0"/>
          </a:p>
        </p:txBody>
      </p:sp>
      <p:sp>
        <p:nvSpPr>
          <p:cNvPr id="4" name="Slide Number Placeholder 3"/>
          <p:cNvSpPr>
            <a:spLocks noGrp="1"/>
          </p:cNvSpPr>
          <p:nvPr>
            <p:ph type="sldNum" sz="quarter" idx="10"/>
          </p:nvPr>
        </p:nvSpPr>
        <p:spPr/>
        <p:txBody>
          <a:bodyPr/>
          <a:lstStyle/>
          <a:p>
            <a:fld id="{633E0750-965C-4E6D-9287-D492A8E26FE9}" type="slidenum">
              <a:rPr lang="en-US" smtClean="0"/>
              <a:t>17</a:t>
            </a:fld>
            <a:endParaRPr lang="en-US"/>
          </a:p>
        </p:txBody>
      </p:sp>
    </p:spTree>
    <p:extLst>
      <p:ext uri="{BB962C8B-B14F-4D97-AF65-F5344CB8AC3E}">
        <p14:creationId xmlns:p14="http://schemas.microsoft.com/office/powerpoint/2010/main" val="444132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a:t>
            </a:r>
            <a:r>
              <a:rPr lang="en-US" baseline="0" dirty="0" smtClean="0"/>
              <a:t> do those Christians who do not believe these were literal days (who are called “theistic evolutionists”) get around this? Well, s</a:t>
            </a:r>
            <a:r>
              <a:rPr lang="en-US" dirty="0" smtClean="0"/>
              <a:t>ometimes </a:t>
            </a:r>
            <a:r>
              <a:rPr lang="en-US" dirty="0" smtClean="0"/>
              <a:t>theistic</a:t>
            </a:r>
            <a:r>
              <a:rPr lang="en-US" baseline="0" dirty="0" smtClean="0"/>
              <a:t> evolutionists will suggest that Gen 1 </a:t>
            </a:r>
            <a:r>
              <a:rPr lang="en-US" baseline="0" dirty="0" smtClean="0"/>
              <a:t>should not be taken literally, but that it is </a:t>
            </a:r>
            <a:r>
              <a:rPr lang="en-US" baseline="0" dirty="0" smtClean="0"/>
              <a:t>simply an allegory. </a:t>
            </a:r>
            <a:r>
              <a:rPr lang="en-US" baseline="0" dirty="0" smtClean="0"/>
              <a:t>An allegory is </a:t>
            </a:r>
            <a:r>
              <a:rPr lang="en-US" sz="1200" b="0" i="0" kern="1200" dirty="0" smtClean="0">
                <a:solidFill>
                  <a:schemeClr val="tx1"/>
                </a:solidFill>
                <a:effectLst/>
                <a:latin typeface="+mn-lt"/>
                <a:ea typeface="+mn-ea"/>
                <a:cs typeface="+mn-cs"/>
              </a:rPr>
              <a:t>a literary device in which a story,</a:t>
            </a:r>
            <a:r>
              <a:rPr lang="en-US" sz="1200" b="0" i="0" kern="1200" baseline="0" dirty="0" smtClean="0">
                <a:solidFill>
                  <a:schemeClr val="tx1"/>
                </a:solidFill>
                <a:effectLst/>
                <a:latin typeface="+mn-lt"/>
                <a:ea typeface="+mn-ea"/>
                <a:cs typeface="+mn-cs"/>
              </a:rPr>
              <a:t> with its characters and events, </a:t>
            </a:r>
            <a:r>
              <a:rPr lang="en-US" sz="1200" b="0" i="0" kern="1200" dirty="0" smtClean="0">
                <a:solidFill>
                  <a:schemeClr val="tx1"/>
                </a:solidFill>
                <a:effectLst/>
                <a:latin typeface="+mn-lt"/>
                <a:ea typeface="+mn-ea"/>
                <a:cs typeface="+mn-cs"/>
              </a:rPr>
              <a:t>only symbolize ideas and concepts rather than being literal.</a:t>
            </a:r>
            <a:endParaRPr lang="en-US" baseline="0" dirty="0" smtClean="0"/>
          </a:p>
          <a:p>
            <a:endParaRPr lang="en-US" baseline="0" dirty="0" smtClean="0"/>
          </a:p>
          <a:p>
            <a:r>
              <a:rPr lang="en-US" baseline="0" dirty="0" smtClean="0"/>
              <a:t>Now you don’t prove something that something considered literal for thousands of years is an allegory simply by suggesting </a:t>
            </a:r>
            <a:r>
              <a:rPr lang="en-US" baseline="0" dirty="0" smtClean="0"/>
              <a:t>it, but by proving it. And the way we prove it or not prove it is by allowing the biblical text to interpret itself. </a:t>
            </a:r>
          </a:p>
          <a:p>
            <a:endParaRPr lang="en-US" baseline="0" dirty="0" smtClean="0"/>
          </a:p>
          <a:p>
            <a:r>
              <a:rPr lang="en-US" baseline="0" dirty="0" smtClean="0"/>
              <a:t>Who penned the book of Genesis? Moses. And in Ex 20, Moses </a:t>
            </a:r>
            <a:r>
              <a:rPr lang="en-US" baseline="0" dirty="0" smtClean="0"/>
              <a:t>provides for us a </a:t>
            </a:r>
            <a:r>
              <a:rPr lang="en-US" baseline="0" dirty="0" smtClean="0"/>
              <a:t>commentary on what he wrote about Gen 1</a:t>
            </a:r>
            <a:r>
              <a:rPr lang="en-US" baseline="0" dirty="0" smtClean="0"/>
              <a:t>.</a:t>
            </a:r>
          </a:p>
          <a:p>
            <a:endParaRPr lang="en-US" baseline="0" dirty="0" smtClean="0"/>
          </a:p>
          <a:p>
            <a:r>
              <a:rPr lang="en-US" baseline="0" dirty="0" smtClean="0"/>
              <a:t>In Ex 20:8-11, Moses recites commandment #4 of the 10 commandments. </a:t>
            </a:r>
            <a:r>
              <a:rPr lang="en-US" b="1" baseline="0" dirty="0" smtClean="0"/>
              <a:t>Ex 20:8-11</a:t>
            </a:r>
            <a:r>
              <a:rPr lang="en-US" baseline="0" dirty="0" smtClean="0"/>
              <a:t> – “</a:t>
            </a:r>
            <a:r>
              <a:rPr lang="en-US" sz="1200" dirty="0" smtClean="0"/>
              <a:t>Remember the Sabbath day, to keep it holy.</a:t>
            </a:r>
            <a:r>
              <a:rPr lang="en-US" sz="1200" baseline="0" dirty="0" smtClean="0"/>
              <a:t> </a:t>
            </a:r>
            <a:r>
              <a:rPr lang="en-US" sz="1200" dirty="0" smtClean="0"/>
              <a:t>Six days you shall labor and do all your work,</a:t>
            </a:r>
            <a:r>
              <a:rPr lang="en-US" sz="1200" baseline="0" dirty="0" smtClean="0"/>
              <a:t> </a:t>
            </a:r>
            <a:r>
              <a:rPr lang="en-US" sz="1200" dirty="0" smtClean="0"/>
              <a:t>but the seventh day is a Sabbath of the </a:t>
            </a:r>
            <a:r>
              <a:rPr lang="en-US" sz="1200" cap="small" dirty="0" smtClean="0"/>
              <a:t>Lord</a:t>
            </a:r>
            <a:r>
              <a:rPr lang="en-US" sz="1200" dirty="0" smtClean="0"/>
              <a:t> your God; in it you shall not do any work, you or your son or your daughter, your male or your female servant or your cattle or your sojourner who stays with you.</a:t>
            </a:r>
            <a:r>
              <a:rPr lang="en-US" sz="1200" baseline="0" dirty="0" smtClean="0"/>
              <a:t> </a:t>
            </a:r>
            <a:r>
              <a:rPr lang="en-US" sz="1200" dirty="0" smtClean="0"/>
              <a:t>For in six days the </a:t>
            </a:r>
            <a:r>
              <a:rPr lang="en-US" sz="1200" cap="small" dirty="0" smtClean="0"/>
              <a:t>Lord</a:t>
            </a:r>
            <a:r>
              <a:rPr lang="en-US" sz="1200" dirty="0" smtClean="0"/>
              <a:t> made the heavens and the earth, the sea and all that is in them, and rested on the seventh day; therefore the </a:t>
            </a:r>
            <a:r>
              <a:rPr lang="en-US" sz="1200" cap="small" dirty="0" smtClean="0"/>
              <a:t>Lord</a:t>
            </a:r>
            <a:r>
              <a:rPr lang="en-US" sz="1200" dirty="0" smtClean="0"/>
              <a:t> blessed the Sabbath day and made it holy.</a:t>
            </a:r>
            <a:r>
              <a:rPr lang="en-US" baseline="0" dirty="0" smtClean="0"/>
              <a:t>”</a:t>
            </a:r>
            <a:endParaRPr lang="en-US" baseline="0" dirty="0" smtClean="0"/>
          </a:p>
          <a:p>
            <a:endParaRPr lang="en-US" baseline="0" dirty="0" smtClean="0"/>
          </a:p>
          <a:p>
            <a:r>
              <a:rPr lang="en-US" baseline="0" dirty="0" smtClean="0"/>
              <a:t>Why did the </a:t>
            </a:r>
            <a:r>
              <a:rPr lang="en-US" baseline="0" dirty="0" smtClean="0"/>
              <a:t>Jews </a:t>
            </a:r>
            <a:r>
              <a:rPr lang="en-US" baseline="0" dirty="0" smtClean="0"/>
              <a:t>have </a:t>
            </a:r>
            <a:r>
              <a:rPr lang="en-US" baseline="0" dirty="0" smtClean="0"/>
              <a:t>a 6 day work week and 1 day of </a:t>
            </a:r>
            <a:r>
              <a:rPr lang="en-US" baseline="0" dirty="0" smtClean="0"/>
              <a:t>rest? Because </a:t>
            </a:r>
            <a:r>
              <a:rPr lang="en-US" baseline="0" dirty="0" smtClean="0"/>
              <a:t>of the model </a:t>
            </a:r>
            <a:r>
              <a:rPr lang="en-US" baseline="0" dirty="0" smtClean="0"/>
              <a:t>that Gen </a:t>
            </a:r>
            <a:r>
              <a:rPr lang="en-US" baseline="0" dirty="0" smtClean="0"/>
              <a:t>1 provides. In 6 days God created the heavens and the earth and on the 7</a:t>
            </a:r>
            <a:r>
              <a:rPr lang="en-US" baseline="30000" dirty="0" smtClean="0"/>
              <a:t>th</a:t>
            </a:r>
            <a:r>
              <a:rPr lang="en-US" baseline="0" dirty="0" smtClean="0"/>
              <a:t> day he rested. </a:t>
            </a:r>
            <a:endParaRPr lang="en-US" baseline="0" dirty="0" smtClean="0"/>
          </a:p>
          <a:p>
            <a:endParaRPr lang="en-US" baseline="0" dirty="0" smtClean="0"/>
          </a:p>
          <a:p>
            <a:r>
              <a:rPr lang="en-US" sz="1200" b="1" dirty="0" smtClean="0"/>
              <a:t>Ex 31:16-17</a:t>
            </a:r>
            <a:r>
              <a:rPr lang="en-US" sz="1200" dirty="0" smtClean="0"/>
              <a:t> – “So the sons of Israel shall observe the Sabbath, to celebrate the Sabbath throughout their generations as a perpetual covenant.’</a:t>
            </a:r>
            <a:r>
              <a:rPr lang="en-US" sz="1200" baseline="0" dirty="0" smtClean="0"/>
              <a:t> I</a:t>
            </a:r>
            <a:r>
              <a:rPr lang="en-US" sz="1200" dirty="0" smtClean="0"/>
              <a:t>t is a sign between Me and the sons of Israel forever; for in six days the </a:t>
            </a:r>
            <a:r>
              <a:rPr lang="en-US" sz="1200" cap="small" dirty="0" smtClean="0"/>
              <a:t>Lord</a:t>
            </a:r>
            <a:r>
              <a:rPr lang="en-US" sz="1200" dirty="0" smtClean="0"/>
              <a:t> made heaven and earth, but on the seventh day He ceased from labor, and was refreshed.”</a:t>
            </a:r>
            <a:endParaRPr lang="en-US" baseline="0" dirty="0" smtClean="0"/>
          </a:p>
          <a:p>
            <a:endParaRPr lang="en-US" baseline="0" dirty="0" smtClean="0"/>
          </a:p>
          <a:p>
            <a:r>
              <a:rPr lang="en-US" baseline="0" dirty="0" smtClean="0"/>
              <a:t>Now, do </a:t>
            </a:r>
            <a:r>
              <a:rPr lang="en-US" baseline="0" dirty="0" smtClean="0"/>
              <a:t>those “days” sound like literal days or allegorical days? </a:t>
            </a:r>
            <a:r>
              <a:rPr lang="en-US" baseline="0" dirty="0" smtClean="0"/>
              <a:t>Did the Israelites work for several millions of years and then rest for a million years? Is that how they understood it? Of course not. So if it is plain in this context what a day is, and Moses used the Creation days to substantiate it, would that not also mean that the days of Gen 1 are to be taken literally?</a:t>
            </a:r>
          </a:p>
          <a:p>
            <a:endParaRPr lang="en-US" baseline="0" dirty="0" smtClean="0"/>
          </a:p>
          <a:p>
            <a:r>
              <a:rPr lang="en-US" baseline="0" dirty="0" smtClean="0"/>
              <a:t>Another </a:t>
            </a:r>
            <a:r>
              <a:rPr lang="en-US" baseline="0" dirty="0" smtClean="0"/>
              <a:t>way to prove it was literal is to consider the consequences of not honoring the Sabbath </a:t>
            </a:r>
            <a:r>
              <a:rPr lang="en-US" baseline="0" dirty="0" smtClean="0"/>
              <a:t>Day.</a:t>
            </a:r>
          </a:p>
          <a:p>
            <a:endParaRPr lang="en-US" baseline="0" dirty="0" smtClean="0"/>
          </a:p>
          <a:p>
            <a:r>
              <a:rPr lang="en-US" b="1" baseline="0" dirty="0" smtClean="0"/>
              <a:t>Ex 31:14-15</a:t>
            </a:r>
            <a:r>
              <a:rPr lang="en-US" baseline="0" dirty="0" smtClean="0"/>
              <a:t> – “</a:t>
            </a:r>
            <a:r>
              <a:rPr lang="en-US" sz="1200" dirty="0" smtClean="0"/>
              <a:t>Therefore you are to observe the Sabbath, for it is holy to you. Everyone who profanes it shall surely be put to death; for whoever does any work on it, that person shall be cut off from among his people.</a:t>
            </a:r>
            <a:r>
              <a:rPr lang="en-US" sz="1200" baseline="0" dirty="0" smtClean="0"/>
              <a:t> </a:t>
            </a:r>
            <a:r>
              <a:rPr lang="en-US" sz="1200" dirty="0" smtClean="0"/>
              <a:t>For six days work may be done, but on the seventh day there is a Sabbath of complete rest, holy to the </a:t>
            </a:r>
            <a:r>
              <a:rPr lang="en-US" sz="1200" cap="small" dirty="0" smtClean="0"/>
              <a:t>Lord</a:t>
            </a:r>
            <a:r>
              <a:rPr lang="en-US" sz="1200" dirty="0" smtClean="0"/>
              <a:t>; whoever does any work on the Sabbath day shall surely be put to death.</a:t>
            </a:r>
            <a:r>
              <a:rPr lang="en-US" baseline="0" dirty="0" smtClean="0"/>
              <a:t>”</a:t>
            </a:r>
          </a:p>
          <a:p>
            <a:endParaRPr lang="en-US" baseline="0" dirty="0" smtClean="0"/>
          </a:p>
          <a:p>
            <a:r>
              <a:rPr lang="en-US" baseline="0" dirty="0" smtClean="0"/>
              <a:t>If </a:t>
            </a:r>
            <a:r>
              <a:rPr lang="en-US" baseline="0" dirty="0" smtClean="0"/>
              <a:t>God was willing to put someone to death for something, wouldn’t </a:t>
            </a:r>
            <a:r>
              <a:rPr lang="en-US" baseline="0" dirty="0" smtClean="0"/>
              <a:t>He </a:t>
            </a:r>
            <a:r>
              <a:rPr lang="en-US" baseline="0" dirty="0" smtClean="0"/>
              <a:t>want to make sure the law pertaining to it was </a:t>
            </a:r>
            <a:r>
              <a:rPr lang="en-US" baseline="0" dirty="0" smtClean="0"/>
              <a:t>something that was </a:t>
            </a:r>
            <a:r>
              <a:rPr lang="en-US" baseline="0" dirty="0" smtClean="0"/>
              <a:t>clear? Was </a:t>
            </a:r>
            <a:r>
              <a:rPr lang="en-US" baseline="0" dirty="0" smtClean="0"/>
              <a:t>the “day” something </a:t>
            </a:r>
            <a:r>
              <a:rPr lang="en-US" baseline="0" dirty="0" smtClean="0"/>
              <a:t>that was clear or </a:t>
            </a:r>
            <a:r>
              <a:rPr lang="en-US" baseline="0" dirty="0" smtClean="0"/>
              <a:t>unclear to the Jew? </a:t>
            </a:r>
            <a:r>
              <a:rPr lang="en-US" baseline="0" dirty="0" smtClean="0"/>
              <a:t>Can you imagine a Jew saying, “I know God said to rest on the 7</a:t>
            </a:r>
            <a:r>
              <a:rPr lang="en-US" baseline="30000" dirty="0" smtClean="0"/>
              <a:t>th</a:t>
            </a:r>
            <a:r>
              <a:rPr lang="en-US" baseline="0" dirty="0" smtClean="0"/>
              <a:t> day, but how do we know these are really 24 hour days? I think we should rest for a </a:t>
            </a:r>
            <a:r>
              <a:rPr lang="en-US" baseline="0" dirty="0" smtClean="0"/>
              <a:t>million </a:t>
            </a:r>
            <a:r>
              <a:rPr lang="en-US" baseline="0" dirty="0" smtClean="0"/>
              <a:t>years and then go to work for </a:t>
            </a:r>
            <a:r>
              <a:rPr lang="en-US" baseline="0" dirty="0" smtClean="0"/>
              <a:t>another 6 million years</a:t>
            </a:r>
            <a:r>
              <a:rPr lang="en-US" baseline="0" dirty="0" smtClean="0"/>
              <a:t>.” These texts in Exodus make it clear these were literal 24 hour days. </a:t>
            </a:r>
          </a:p>
        </p:txBody>
      </p:sp>
      <p:sp>
        <p:nvSpPr>
          <p:cNvPr id="4" name="Slide Number Placeholder 3"/>
          <p:cNvSpPr>
            <a:spLocks noGrp="1"/>
          </p:cNvSpPr>
          <p:nvPr>
            <p:ph type="sldNum" sz="quarter" idx="10"/>
          </p:nvPr>
        </p:nvSpPr>
        <p:spPr/>
        <p:txBody>
          <a:bodyPr/>
          <a:lstStyle/>
          <a:p>
            <a:fld id="{633E0750-965C-4E6D-9287-D492A8E26FE9}" type="slidenum">
              <a:rPr lang="en-US" smtClean="0"/>
              <a:t>18</a:t>
            </a:fld>
            <a:endParaRPr lang="en-US"/>
          </a:p>
        </p:txBody>
      </p:sp>
    </p:spTree>
    <p:extLst>
      <p:ext uri="{BB962C8B-B14F-4D97-AF65-F5344CB8AC3E}">
        <p14:creationId xmlns:p14="http://schemas.microsoft.com/office/powerpoint/2010/main" val="444132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will say, “Well, God only spoke to Moses using hidden symbols.” No, not according to God Himself. In Num 12, God makes it clear how He chose to communicate with His servant Moses.</a:t>
            </a:r>
          </a:p>
          <a:p>
            <a:endParaRPr lang="en-US" baseline="0" dirty="0" smtClean="0"/>
          </a:p>
          <a:p>
            <a:r>
              <a:rPr lang="en-US" b="1" baseline="0" dirty="0" smtClean="0"/>
              <a:t>Num 12:6-8</a:t>
            </a:r>
            <a:r>
              <a:rPr lang="en-US" baseline="0" dirty="0" smtClean="0"/>
              <a:t> – “</a:t>
            </a:r>
            <a:r>
              <a:rPr lang="en-US" sz="1200" dirty="0" smtClean="0"/>
              <a:t>Hear now My words: if there is a prophet among you, I, the </a:t>
            </a:r>
            <a:r>
              <a:rPr lang="en-US" sz="1200" cap="small" dirty="0" smtClean="0"/>
              <a:t>Lord</a:t>
            </a:r>
            <a:r>
              <a:rPr lang="en-US" sz="1200" dirty="0" smtClean="0"/>
              <a:t>, shall make Myself known to him in a vision. I shall speak with him in a dream.</a:t>
            </a:r>
            <a:r>
              <a:rPr lang="en-US" sz="1200" baseline="0" dirty="0" smtClean="0"/>
              <a:t> </a:t>
            </a:r>
            <a:r>
              <a:rPr lang="en-US" sz="1200" u="sng" dirty="0" smtClean="0"/>
              <a:t>Not so, with My servant Moses</a:t>
            </a:r>
            <a:r>
              <a:rPr lang="en-US" sz="1200" dirty="0" smtClean="0"/>
              <a:t>, He is faithful in all My household;</a:t>
            </a:r>
            <a:r>
              <a:rPr lang="en-US" sz="1200" baseline="0" dirty="0" smtClean="0"/>
              <a:t> </a:t>
            </a:r>
            <a:r>
              <a:rPr lang="en-US" sz="1200" dirty="0" smtClean="0"/>
              <a:t>With him I speak mouth to mouth, even openly, and not in dark sayings, and he beholds the form of the </a:t>
            </a:r>
            <a:r>
              <a:rPr lang="en-US" sz="1200" cap="small" dirty="0" smtClean="0"/>
              <a:t>Lord</a:t>
            </a:r>
            <a:r>
              <a:rPr lang="en-US" sz="1200" dirty="0" smtClean="0"/>
              <a:t>. Why then were you not afraid to speak against My servant, against Moses?</a:t>
            </a:r>
            <a:r>
              <a:rPr lang="en-US" baseline="0" dirty="0" smtClean="0"/>
              <a:t>”</a:t>
            </a:r>
          </a:p>
          <a:p>
            <a:endParaRPr lang="en-US" baseline="0" dirty="0" smtClean="0"/>
          </a:p>
          <a:p>
            <a:r>
              <a:rPr lang="en-US" sz="1200" b="0" i="0" kern="1200" dirty="0" smtClean="0">
                <a:solidFill>
                  <a:schemeClr val="tx1"/>
                </a:solidFill>
                <a:effectLst/>
                <a:latin typeface="+mn-lt"/>
                <a:ea typeface="+mn-ea"/>
                <a:cs typeface="+mn-cs"/>
              </a:rPr>
              <a:t>Notice that that God spoke to Moses “clearly, and not in riddles.” Ex 24:4 tells us that Moses wrote down these words. These words were authenticated on Mt. Sinai by great powers and miracles intended to produce godly fear in the Israelite recipients (Ex 20:18-21). Even Joshua was told not to turn from these words “to the right or to the left” (Josh 1:6) and later encouraged the Israelites in the same (Josh 23:6). That being said, while the bible does indeed contain different genres of literature, the Creation account was never intended to be a mysterious, symbolic description of obscure events. It was intended to be a straight-forward, historical narrative to produce faith.</a:t>
            </a:r>
            <a:endParaRPr lang="en-US" baseline="0" dirty="0" smtClean="0"/>
          </a:p>
          <a:p>
            <a:endParaRPr lang="en-US" baseline="0" dirty="0" smtClean="0"/>
          </a:p>
          <a:p>
            <a:r>
              <a:rPr lang="en-US" baseline="0" dirty="0" smtClean="0"/>
              <a:t>So when He told Moses that He created the heavens and earth in 6 days and rested on the seventh day, these are </a:t>
            </a:r>
            <a:r>
              <a:rPr lang="en-US" baseline="0" dirty="0" smtClean="0"/>
              <a:t>literal days. </a:t>
            </a:r>
            <a:r>
              <a:rPr lang="en-US" baseline="0" dirty="0" smtClean="0"/>
              <a:t>Else, why would </a:t>
            </a:r>
            <a:r>
              <a:rPr lang="en-US" baseline="0" dirty="0" smtClean="0"/>
              <a:t>the words “morning” and “evening” accompany these days? Why are the numbers 1</a:t>
            </a:r>
            <a:r>
              <a:rPr lang="en-US" baseline="30000" dirty="0" smtClean="0"/>
              <a:t>st</a:t>
            </a:r>
            <a:r>
              <a:rPr lang="en-US" baseline="0" dirty="0" smtClean="0"/>
              <a:t>, 2</a:t>
            </a:r>
            <a:r>
              <a:rPr lang="en-US" baseline="30000" dirty="0" smtClean="0"/>
              <a:t>nd</a:t>
            </a:r>
            <a:r>
              <a:rPr lang="en-US" baseline="0" dirty="0" smtClean="0"/>
              <a:t>, 3</a:t>
            </a:r>
            <a:r>
              <a:rPr lang="en-US" baseline="30000" dirty="0" smtClean="0"/>
              <a:t>rd</a:t>
            </a:r>
            <a:r>
              <a:rPr lang="en-US" baseline="0" dirty="0" smtClean="0"/>
              <a:t>, 4</a:t>
            </a:r>
            <a:r>
              <a:rPr lang="en-US" baseline="30000" dirty="0" smtClean="0"/>
              <a:t>th</a:t>
            </a:r>
            <a:r>
              <a:rPr lang="en-US" baseline="0" dirty="0" smtClean="0"/>
              <a:t>, 5</a:t>
            </a:r>
            <a:r>
              <a:rPr lang="en-US" baseline="30000" dirty="0" smtClean="0"/>
              <a:t>th</a:t>
            </a:r>
            <a:r>
              <a:rPr lang="en-US" baseline="0" dirty="0" smtClean="0"/>
              <a:t>, 6</a:t>
            </a:r>
            <a:r>
              <a:rPr lang="en-US" baseline="30000" dirty="0" smtClean="0"/>
              <a:t>th</a:t>
            </a:r>
            <a:r>
              <a:rPr lang="en-US" baseline="0" dirty="0" smtClean="0"/>
              <a:t>, and 7</a:t>
            </a:r>
            <a:r>
              <a:rPr lang="en-US" baseline="30000" dirty="0" smtClean="0"/>
              <a:t>th</a:t>
            </a:r>
            <a:r>
              <a:rPr lang="en-US" baseline="0" dirty="0" smtClean="0"/>
              <a:t> used with these days?</a:t>
            </a:r>
          </a:p>
        </p:txBody>
      </p:sp>
      <p:sp>
        <p:nvSpPr>
          <p:cNvPr id="4" name="Slide Number Placeholder 3"/>
          <p:cNvSpPr>
            <a:spLocks noGrp="1"/>
          </p:cNvSpPr>
          <p:nvPr>
            <p:ph type="sldNum" sz="quarter" idx="10"/>
          </p:nvPr>
        </p:nvSpPr>
        <p:spPr/>
        <p:txBody>
          <a:bodyPr/>
          <a:lstStyle/>
          <a:p>
            <a:fld id="{633E0750-965C-4E6D-9287-D492A8E26FE9}" type="slidenum">
              <a:rPr lang="en-US" smtClean="0"/>
              <a:t>19</a:t>
            </a:fld>
            <a:endParaRPr lang="en-US"/>
          </a:p>
        </p:txBody>
      </p:sp>
    </p:spTree>
    <p:extLst>
      <p:ext uri="{BB962C8B-B14F-4D97-AF65-F5344CB8AC3E}">
        <p14:creationId xmlns:p14="http://schemas.microsoft.com/office/powerpoint/2010/main" val="44413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Terry Mortensen, a Creationist who writes for </a:t>
            </a:r>
            <a:r>
              <a:rPr lang="en-US" i="0" baseline="0" dirty="0" err="1" smtClean="0"/>
              <a:t>AnswersInGenesis</a:t>
            </a:r>
            <a:r>
              <a:rPr lang="en-US" i="0" baseline="0" dirty="0" smtClean="0"/>
              <a:t>, wrote an article with some quotes from some of the most staunch defenders of scripture who do not believe that the days in Genesis </a:t>
            </a:r>
            <a:r>
              <a:rPr lang="en-US" i="0" baseline="0" dirty="0" smtClean="0"/>
              <a:t>were literal </a:t>
            </a:r>
            <a:r>
              <a:rPr lang="en-US" i="0" baseline="0" dirty="0" smtClean="0"/>
              <a:t>24-hour days. Why do they believe this?</a:t>
            </a:r>
          </a:p>
          <a:p>
            <a:endParaRPr lang="en-US" i="0" baseline="0" dirty="0" smtClean="0"/>
          </a:p>
          <a:p>
            <a:r>
              <a:rPr lang="en-US" b="0" i="0" dirty="0" smtClean="0"/>
              <a:t>Dr. Gleason Archer (Old Testament professor) – </a:t>
            </a:r>
            <a:r>
              <a:rPr lang="en-US" i="0" dirty="0" smtClean="0"/>
              <a:t>“From a superficial reading of Genesis 1, the impression would seem to be that the entire creative process took place in six twenty-four-hour days. If this was the true intent of the Hebrew author…this seems to run counter to modern scientific research, which indicates that the planet Earth was created several billion years ago.” </a:t>
            </a:r>
            <a:endParaRPr lang="en-US" i="0" dirty="0" smtClean="0"/>
          </a:p>
          <a:p>
            <a:endParaRPr lang="en-US" i="0" dirty="0" smtClean="0"/>
          </a:p>
          <a:p>
            <a:r>
              <a:rPr lang="en-US" i="0" dirty="0" smtClean="0"/>
              <a:t>He </a:t>
            </a:r>
            <a:r>
              <a:rPr lang="en-US" i="0" dirty="0" smtClean="0"/>
              <a:t>later noted that</a:t>
            </a:r>
            <a:r>
              <a:rPr lang="en-US" i="0" baseline="0" dirty="0" smtClean="0"/>
              <a:t> </a:t>
            </a:r>
            <a:r>
              <a:rPr lang="en-US" i="0" dirty="0" smtClean="0"/>
              <a:t>Genesis 1 “reads like perfectly straightforward history”, but he doesn’t interpret as such. Why? Because</a:t>
            </a:r>
            <a:r>
              <a:rPr lang="en-US" i="0" baseline="0" dirty="0" smtClean="0"/>
              <a:t> he is putting his authority on the interpretation of scientists.</a:t>
            </a:r>
          </a:p>
          <a:p>
            <a:endParaRPr lang="en-US" i="0" baseline="0" dirty="0" smtClean="0"/>
          </a:p>
          <a:p>
            <a:r>
              <a:rPr lang="en-US" b="0" i="0" dirty="0" smtClean="0"/>
              <a:t>Dr. James Montgomery </a:t>
            </a:r>
            <a:r>
              <a:rPr lang="en-US" b="0" i="0" dirty="0" err="1" smtClean="0"/>
              <a:t>Boice</a:t>
            </a:r>
            <a:r>
              <a:rPr lang="en-US" i="0" dirty="0" smtClean="0"/>
              <a:t> (pastor and Bible scholar) rejected theistic evolution, but he also rejected the Flood as the cause of most of the fossil record. He had doubts about </a:t>
            </a:r>
            <a:r>
              <a:rPr lang="en-US" i="0" dirty="0" smtClean="0"/>
              <a:t>some of the theories</a:t>
            </a:r>
            <a:r>
              <a:rPr lang="en-US" i="0" baseline="0" dirty="0" smtClean="0"/>
              <a:t> theistic evolutions came up with to explain away Genesis</a:t>
            </a:r>
            <a:r>
              <a:rPr lang="en-US" i="0" dirty="0" smtClean="0"/>
              <a:t>. But, he himself </a:t>
            </a:r>
            <a:r>
              <a:rPr lang="en-US" i="0" dirty="0" smtClean="0"/>
              <a:t>was not sure how to harmonize the Bible with millions of years. He stated</a:t>
            </a:r>
            <a:r>
              <a:rPr lang="en-US" i="0" baseline="0" dirty="0" smtClean="0"/>
              <a:t> – </a:t>
            </a:r>
            <a:r>
              <a:rPr lang="en-US" i="0" dirty="0" smtClean="0"/>
              <a:t>“We have to admit here that the exegetical basis of the creationists is </a:t>
            </a:r>
            <a:r>
              <a:rPr lang="en-US" i="0" dirty="0" smtClean="0"/>
              <a:t>strong…In </a:t>
            </a:r>
            <a:r>
              <a:rPr lang="en-US" i="0" dirty="0" smtClean="0"/>
              <a:t>spite of the careful biblical and scientific research that has accumulated in support of the creationists’ view, there are problems that make the theory wrong to most (including many evangelical) scientists…Data from various disciplines point to a very old earth and an even older universe</a:t>
            </a:r>
            <a:r>
              <a:rPr lang="en-US" i="0" dirty="0" smtClean="0"/>
              <a:t>.”</a:t>
            </a:r>
            <a:endParaRPr lang="en-US" i="0" dirty="0" smtClean="0"/>
          </a:p>
        </p:txBody>
      </p:sp>
      <p:sp>
        <p:nvSpPr>
          <p:cNvPr id="4" name="Slide Number Placeholder 3"/>
          <p:cNvSpPr>
            <a:spLocks noGrp="1"/>
          </p:cNvSpPr>
          <p:nvPr>
            <p:ph type="sldNum" sz="quarter" idx="10"/>
          </p:nvPr>
        </p:nvSpPr>
        <p:spPr/>
        <p:txBody>
          <a:bodyPr/>
          <a:lstStyle/>
          <a:p>
            <a:fld id="{633E0750-965C-4E6D-9287-D492A8E26FE9}" type="slidenum">
              <a:rPr lang="en-US" smtClean="0"/>
              <a:t>2</a:t>
            </a:fld>
            <a:endParaRPr lang="en-US"/>
          </a:p>
        </p:txBody>
      </p:sp>
    </p:spTree>
    <p:extLst>
      <p:ext uri="{BB962C8B-B14F-4D97-AF65-F5344CB8AC3E}">
        <p14:creationId xmlns:p14="http://schemas.microsoft.com/office/powerpoint/2010/main" val="444132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(Mark </a:t>
            </a:r>
            <a:r>
              <a:rPr lang="en-US" baseline="0" dirty="0" smtClean="0"/>
              <a:t>10) </a:t>
            </a:r>
            <a:r>
              <a:rPr lang="en-US" baseline="0" dirty="0" smtClean="0"/>
              <a:t>Before we talk about this verse, let’s be sure we remember what Evolution teaches. Evolution teaches that the world came into existence from a tiny spot smaller than a </a:t>
            </a:r>
            <a:r>
              <a:rPr lang="en-US" baseline="0" dirty="0" smtClean="0"/>
              <a:t>period at the end of sentence 13.8 </a:t>
            </a:r>
            <a:r>
              <a:rPr lang="en-US" baseline="0" dirty="0" smtClean="0"/>
              <a:t>billion years ago. Hubble discovered that the universe is expanding, which we do know is true. But he tried to claim that where that came from was a big bang 13.8 million years ago. But then 4.5 billion years ago, the Earth was supposedly created and then 3.8 billion years ago life appeared on Earth. This is what Evolutionists say. </a:t>
            </a:r>
            <a:endParaRPr lang="en-US" baseline="0" dirty="0" smtClean="0"/>
          </a:p>
          <a:p>
            <a:endParaRPr lang="en-US" baseline="0" dirty="0" smtClean="0"/>
          </a:p>
          <a:p>
            <a:r>
              <a:rPr lang="en-US" baseline="0" dirty="0" smtClean="0"/>
              <a:t>Now, if </a:t>
            </a:r>
            <a:r>
              <a:rPr lang="en-US" baseline="0" dirty="0" smtClean="0"/>
              <a:t>this is true, it </a:t>
            </a:r>
            <a:r>
              <a:rPr lang="en-US" baseline="0" dirty="0" smtClean="0"/>
              <a:t>would mean that </a:t>
            </a:r>
            <a:r>
              <a:rPr lang="en-US" baseline="0" dirty="0" smtClean="0"/>
              <a:t>Adam came </a:t>
            </a:r>
            <a:r>
              <a:rPr lang="en-US" baseline="0" dirty="0" smtClean="0"/>
              <a:t>towards the end of all this because according to Evolutionists, </a:t>
            </a:r>
            <a:r>
              <a:rPr lang="en-US" baseline="0" dirty="0" smtClean="0"/>
              <a:t>it took 10 of the 13.8 billions of years between the time the universe was created and the earth was created plus another couple billion years before man came into being</a:t>
            </a:r>
            <a:r>
              <a:rPr lang="en-US" baseline="0" dirty="0" smtClean="0"/>
              <a:t>. But this is what Jesus said in Mark 10:6.</a:t>
            </a:r>
            <a:endParaRPr lang="en-US" baseline="0" dirty="0" smtClean="0"/>
          </a:p>
          <a:p>
            <a:endParaRPr lang="en-US" baseline="0" dirty="0" smtClean="0"/>
          </a:p>
          <a:p>
            <a:r>
              <a:rPr lang="en-US" b="1" baseline="0" dirty="0" smtClean="0"/>
              <a:t>Mark 10:6</a:t>
            </a:r>
            <a:r>
              <a:rPr lang="en-US" baseline="0" dirty="0" smtClean="0"/>
              <a:t> – “</a:t>
            </a:r>
            <a:r>
              <a:rPr lang="en-US" i="0" dirty="0" smtClean="0"/>
              <a:t>But from the beginning of creation, God </a:t>
            </a:r>
            <a:r>
              <a:rPr lang="en-US" i="0" cap="small" dirty="0" smtClean="0">
                <a:effectLst/>
              </a:rPr>
              <a:t>made them male and female</a:t>
            </a:r>
            <a:r>
              <a:rPr lang="en-US" i="0" dirty="0" smtClean="0"/>
              <a:t>.</a:t>
            </a:r>
            <a:r>
              <a:rPr lang="en-US" i="0" baseline="0" dirty="0" smtClean="0"/>
              <a:t>” </a:t>
            </a:r>
            <a:endParaRPr lang="en-US" i="0" baseline="0" dirty="0" smtClean="0"/>
          </a:p>
          <a:p>
            <a:endParaRPr lang="en-US" i="0" baseline="0" dirty="0" smtClean="0"/>
          </a:p>
          <a:p>
            <a:r>
              <a:rPr lang="en-US" i="0" baseline="0" dirty="0" smtClean="0"/>
              <a:t>He </a:t>
            </a:r>
            <a:r>
              <a:rPr lang="en-US" i="0" baseline="0" dirty="0" smtClean="0"/>
              <a:t>is talking about Adam and Eve here. In other words, Jesus Himself acknowledged that from the </a:t>
            </a:r>
            <a:r>
              <a:rPr lang="en-US" i="0" baseline="0" dirty="0" smtClean="0"/>
              <a:t>beginning when </a:t>
            </a:r>
            <a:r>
              <a:rPr lang="en-US" i="0" baseline="0" dirty="0" smtClean="0"/>
              <a:t>God started creating things, man existed there on day 6. Jesus is not affirming that billions of years passed before man was created, but that it </a:t>
            </a:r>
            <a:r>
              <a:rPr lang="en-US" i="0" baseline="0" dirty="0" smtClean="0"/>
              <a:t>happened in the beginning </a:t>
            </a:r>
            <a:r>
              <a:rPr lang="en-US" i="0" baseline="0" dirty="0" smtClean="0"/>
              <a:t>on day </a:t>
            </a:r>
            <a:r>
              <a:rPr lang="en-US" i="0" baseline="0" dirty="0" smtClean="0"/>
              <a:t>6, not 10 billion years after creation, but 120 hours after creation.</a:t>
            </a:r>
            <a:endParaRPr lang="en-US" i="0" baseline="0" dirty="0" smtClean="0"/>
          </a:p>
        </p:txBody>
      </p:sp>
      <p:sp>
        <p:nvSpPr>
          <p:cNvPr id="4" name="Slide Number Placeholder 3"/>
          <p:cNvSpPr>
            <a:spLocks noGrp="1"/>
          </p:cNvSpPr>
          <p:nvPr>
            <p:ph type="sldNum" sz="quarter" idx="10"/>
          </p:nvPr>
        </p:nvSpPr>
        <p:spPr/>
        <p:txBody>
          <a:bodyPr/>
          <a:lstStyle/>
          <a:p>
            <a:fld id="{633E0750-965C-4E6D-9287-D492A8E26FE9}" type="slidenum">
              <a:rPr lang="en-US" smtClean="0"/>
              <a:t>20</a:t>
            </a:fld>
            <a:endParaRPr lang="en-US"/>
          </a:p>
        </p:txBody>
      </p:sp>
    </p:spTree>
    <p:extLst>
      <p:ext uri="{BB962C8B-B14F-4D97-AF65-F5344CB8AC3E}">
        <p14:creationId xmlns:p14="http://schemas.microsoft.com/office/powerpoint/2010/main" val="444132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Some will</a:t>
            </a:r>
            <a:r>
              <a:rPr lang="en-US" i="0" baseline="0" dirty="0" smtClean="0"/>
              <a:t> say, “I believe the bible, but when it comes to this, there is just too much science.”</a:t>
            </a:r>
          </a:p>
          <a:p>
            <a:endParaRPr lang="en-US" i="0" baseline="0" dirty="0" smtClean="0"/>
          </a:p>
          <a:p>
            <a:r>
              <a:rPr lang="en-US" i="0" baseline="0" dirty="0" smtClean="0"/>
              <a:t>Then what will you </a:t>
            </a:r>
            <a:r>
              <a:rPr lang="en-US" i="0" baseline="0" dirty="0" smtClean="0"/>
              <a:t>do with </a:t>
            </a:r>
            <a:r>
              <a:rPr lang="en-US" i="0" baseline="0" dirty="0" smtClean="0"/>
              <a:t>the unscientific, virgin birth of Jesus? </a:t>
            </a:r>
            <a:r>
              <a:rPr lang="en-US" i="0" baseline="0" dirty="0" smtClean="0"/>
              <a:t>What </a:t>
            </a:r>
            <a:r>
              <a:rPr lang="en-US" i="0" baseline="0" dirty="0" smtClean="0"/>
              <a:t>will you do with the unscientific resurrection of Jesus? </a:t>
            </a:r>
            <a:r>
              <a:rPr lang="en-US" i="0" baseline="0" dirty="0" smtClean="0"/>
              <a:t>What will you do with the unscientific 10 plagues, parting of the Red Sea, and all the other miracles we see throughout scripture?</a:t>
            </a:r>
          </a:p>
          <a:p>
            <a:endParaRPr lang="en-US" i="0" baseline="0" dirty="0" smtClean="0"/>
          </a:p>
          <a:p>
            <a:r>
              <a:rPr lang="en-US" b="1" i="0" baseline="0" dirty="0" smtClean="0"/>
              <a:t>Psa 11:3</a:t>
            </a:r>
            <a:r>
              <a:rPr lang="en-US" i="0" baseline="0" dirty="0" smtClean="0"/>
              <a:t> – “</a:t>
            </a:r>
            <a:r>
              <a:rPr lang="en-US" sz="1200" b="0" i="0" kern="1200" dirty="0" smtClean="0">
                <a:solidFill>
                  <a:schemeClr val="tx1"/>
                </a:solidFill>
                <a:effectLst/>
                <a:latin typeface="+mn-lt"/>
                <a:ea typeface="+mn-ea"/>
                <a:cs typeface="+mn-cs"/>
              </a:rPr>
              <a:t>If the foundations are destroyed, what can the righteous do?</a:t>
            </a:r>
            <a:r>
              <a:rPr lang="en-US" i="0" baseline="0" dirty="0" smtClean="0"/>
              <a:t>”</a:t>
            </a:r>
          </a:p>
          <a:p>
            <a:endParaRPr lang="en-US" i="0" baseline="0" dirty="0" smtClean="0"/>
          </a:p>
          <a:p>
            <a:r>
              <a:rPr lang="en-US" i="0" baseline="0" dirty="0" smtClean="0"/>
              <a:t>This is one of the reasons why this is so important. If we’re willing to </a:t>
            </a:r>
            <a:r>
              <a:rPr lang="en-US" i="0" baseline="0" dirty="0" smtClean="0"/>
              <a:t>let the opinions and interpretations of </a:t>
            </a:r>
            <a:r>
              <a:rPr lang="en-US" i="0" baseline="0" dirty="0" smtClean="0"/>
              <a:t>humanistic </a:t>
            </a:r>
            <a:r>
              <a:rPr lang="en-US" i="0" baseline="0" dirty="0" smtClean="0"/>
              <a:t>scientists </a:t>
            </a:r>
            <a:r>
              <a:rPr lang="en-US" i="0" baseline="0" dirty="0" smtClean="0"/>
              <a:t>supersede scripture when it comes to Creation, we have no basis to believe any of God’s supernatural workings in scripture after that fact. Because all it will take to shatter your faith in those things is for the next humanistic scientist to </a:t>
            </a:r>
            <a:r>
              <a:rPr lang="en-US" i="0" baseline="0" dirty="0" smtClean="0"/>
              <a:t>publish a new hypothesis in </a:t>
            </a:r>
            <a:r>
              <a:rPr lang="en-US" i="0" baseline="0" dirty="0" smtClean="0"/>
              <a:t>a paper/article with well sounding </a:t>
            </a:r>
            <a:r>
              <a:rPr lang="en-US" i="0" baseline="0" dirty="0" smtClean="0"/>
              <a:t>words, based entirely off biased conjecture.</a:t>
            </a:r>
            <a:endParaRPr lang="en-US" i="0" dirty="0" smtClean="0"/>
          </a:p>
        </p:txBody>
      </p:sp>
      <p:sp>
        <p:nvSpPr>
          <p:cNvPr id="4" name="Slide Number Placeholder 3"/>
          <p:cNvSpPr>
            <a:spLocks noGrp="1"/>
          </p:cNvSpPr>
          <p:nvPr>
            <p:ph type="sldNum" sz="quarter" idx="10"/>
          </p:nvPr>
        </p:nvSpPr>
        <p:spPr/>
        <p:txBody>
          <a:bodyPr/>
          <a:lstStyle/>
          <a:p>
            <a:fld id="{633E0750-965C-4E6D-9287-D492A8E26FE9}" type="slidenum">
              <a:rPr lang="en-US" smtClean="0"/>
              <a:t>21</a:t>
            </a:fld>
            <a:endParaRPr lang="en-US"/>
          </a:p>
        </p:txBody>
      </p:sp>
    </p:spTree>
    <p:extLst>
      <p:ext uri="{BB962C8B-B14F-4D97-AF65-F5344CB8AC3E}">
        <p14:creationId xmlns:p14="http://schemas.microsoft.com/office/powerpoint/2010/main" val="444132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John MacArthur said just as much.</a:t>
            </a:r>
          </a:p>
          <a:p>
            <a:endParaRPr lang="en-US" i="0" baseline="0" dirty="0" smtClean="0"/>
          </a:p>
          <a:p>
            <a:r>
              <a:rPr lang="en-US" i="0" baseline="0" dirty="0" smtClean="0"/>
              <a:t>John </a:t>
            </a:r>
            <a:r>
              <a:rPr lang="en-US" i="0" baseline="0" dirty="0" smtClean="0"/>
              <a:t>MacArthur – “In other words, if you reject the creation account in Genesis, you have no basis for believing the Bible at all”. </a:t>
            </a:r>
            <a:endParaRPr lang="en-US" i="0" baseline="0" dirty="0" smtClean="0"/>
          </a:p>
          <a:p>
            <a:endParaRPr lang="en-US" i="0" baseline="0" dirty="0" smtClean="0"/>
          </a:p>
          <a:p>
            <a:r>
              <a:rPr lang="en-US" i="0" baseline="0" dirty="0" smtClean="0"/>
              <a:t>Now let’s understand </a:t>
            </a:r>
            <a:r>
              <a:rPr lang="en-US" i="0" baseline="0" dirty="0" smtClean="0"/>
              <a:t>what he is saying and what he is not saying. He is not saying that </a:t>
            </a:r>
            <a:r>
              <a:rPr lang="en-US" i="0" baseline="0" dirty="0" smtClean="0"/>
              <a:t>if </a:t>
            </a:r>
            <a:r>
              <a:rPr lang="en-US" i="0" baseline="0" dirty="0" smtClean="0"/>
              <a:t>you don’t believe they are literal days that you don’t believe the bible. He is saying you don’t have a basis. You don’t have a foundation for interpreting the rest of the bible as literal.</a:t>
            </a:r>
          </a:p>
          <a:p>
            <a:endParaRPr lang="en-US" i="0" baseline="0" dirty="0" smtClean="0"/>
          </a:p>
          <a:p>
            <a:r>
              <a:rPr lang="en-US" i="0" baseline="0" dirty="0" smtClean="0"/>
              <a:t>Further he says, “If you doubt or explain away the Bible’s account of the six days of creation, where do you put the reins on your skepticism? Do you start with Genesis 3, which explains the origin of sin, and believe everything from chapter 3 on? Or maybe you do not sign on until sometime after chapter 6, because the Flood is invariably questioned by scientists, too. Or perhaps you find the Tower of Babel too hard to reconcile with the linguists’ theories about how languages originated and evolved. So maybe you start taking the Bible as literal history beginning with the life of Abraham. But when you get to Moses’ plagues against Egypt, will you deny those, too? What about the miracles of the NT? Is there any reason to regard any of the supernatural elements of biblical history as anything but poetic symbolism</a:t>
            </a:r>
            <a:r>
              <a:rPr lang="en-US" i="0" baseline="0" dirty="0" smtClean="0"/>
              <a:t>?”</a:t>
            </a:r>
            <a:endParaRPr lang="en-US" i="0" baseline="0" dirty="0" smtClean="0"/>
          </a:p>
          <a:p>
            <a:endParaRPr lang="en-US" i="0" baseline="0" dirty="0" smtClean="0"/>
          </a:p>
          <a:p>
            <a:r>
              <a:rPr lang="en-US" i="0" baseline="0" dirty="0" smtClean="0"/>
              <a:t>See the point? Listen</a:t>
            </a:r>
            <a:r>
              <a:rPr lang="en-US" i="0" baseline="0" dirty="0" smtClean="0"/>
              <a:t>, if we’re worried about appearing unscientific in the eyes of naturalists, we’re going to have to reject a lot more than Gen </a:t>
            </a:r>
            <a:r>
              <a:rPr lang="en-US" i="0" baseline="0" dirty="0" smtClean="0"/>
              <a:t>1. </a:t>
            </a:r>
            <a:r>
              <a:rPr lang="en-US" i="0" baseline="0" dirty="0" smtClean="0"/>
              <a:t>Because </a:t>
            </a:r>
            <a:r>
              <a:rPr lang="en-US" i="0" baseline="0" dirty="0" smtClean="0"/>
              <a:t>naturalistic scientists </a:t>
            </a:r>
            <a:r>
              <a:rPr lang="en-US" i="0" baseline="0" dirty="0" smtClean="0"/>
              <a:t>believe the resurrection of Jesus Christ is just as ridicules as the 6 days of Creation. So if you </a:t>
            </a:r>
            <a:r>
              <a:rPr lang="en-US" i="0" baseline="0" dirty="0" smtClean="0"/>
              <a:t>just cannot </a:t>
            </a:r>
            <a:r>
              <a:rPr lang="en-US" i="0" baseline="0" dirty="0" smtClean="0"/>
              <a:t>live with yourself unless you condone scientists’ views, what then about </a:t>
            </a:r>
            <a:r>
              <a:rPr lang="en-US" i="0" baseline="0" dirty="0" smtClean="0"/>
              <a:t>Eugenics? What </a:t>
            </a:r>
            <a:r>
              <a:rPr lang="en-US" i="0" baseline="0" dirty="0" smtClean="0"/>
              <a:t>then about Embryotic Stem Cell research? What then about homosexuality, because after all, scientists suggest people are born that way and so its not their fault. What about Euthanasia? What about Pop Psychology that condones fornication, adultery, extra-marital affairs, abandoning your family for the sake of “happiness”, unscriptural divorces and </a:t>
            </a:r>
            <a:r>
              <a:rPr lang="en-US" i="0" baseline="0" dirty="0" smtClean="0"/>
              <a:t>remarriages?</a:t>
            </a:r>
            <a:endParaRPr lang="en-US" i="0" baseline="0" dirty="0" smtClean="0"/>
          </a:p>
        </p:txBody>
      </p:sp>
      <p:sp>
        <p:nvSpPr>
          <p:cNvPr id="4" name="Slide Number Placeholder 3"/>
          <p:cNvSpPr>
            <a:spLocks noGrp="1"/>
          </p:cNvSpPr>
          <p:nvPr>
            <p:ph type="sldNum" sz="quarter" idx="10"/>
          </p:nvPr>
        </p:nvSpPr>
        <p:spPr/>
        <p:txBody>
          <a:bodyPr/>
          <a:lstStyle/>
          <a:p>
            <a:fld id="{633E0750-965C-4E6D-9287-D492A8E26FE9}" type="slidenum">
              <a:rPr lang="en-US" smtClean="0"/>
              <a:t>22</a:t>
            </a:fld>
            <a:endParaRPr lang="en-US"/>
          </a:p>
        </p:txBody>
      </p:sp>
    </p:spTree>
    <p:extLst>
      <p:ext uri="{BB962C8B-B14F-4D97-AF65-F5344CB8AC3E}">
        <p14:creationId xmlns:p14="http://schemas.microsoft.com/office/powerpoint/2010/main" val="444132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Genesis is designed to</a:t>
            </a:r>
            <a:r>
              <a:rPr lang="en-US" baseline="0" dirty="0" smtClean="0"/>
              <a:t> be the beginning of our belief, not the beginning of our unbelief. And as long we insist on r</a:t>
            </a:r>
            <a:r>
              <a:rPr lang="en-US" dirty="0" smtClean="0"/>
              <a:t>einterpreting the 24-hour days in Genesis 1 to accommodate popular science, </a:t>
            </a:r>
            <a:r>
              <a:rPr lang="en-US" smtClean="0"/>
              <a:t>we’re no </a:t>
            </a:r>
            <a:r>
              <a:rPr lang="en-US" dirty="0" smtClean="0"/>
              <a:t>longer</a:t>
            </a:r>
            <a:r>
              <a:rPr lang="en-US" baseline="0" dirty="0" smtClean="0"/>
              <a:t> bowing before God; we’re bowing before the guy in the white lab coat. And this reveals our heart:</a:t>
            </a:r>
          </a:p>
          <a:p>
            <a:endParaRPr lang="en-US" baseline="0" dirty="0" smtClean="0"/>
          </a:p>
          <a:p>
            <a:r>
              <a:rPr lang="en-US" b="1" baseline="0" dirty="0" smtClean="0"/>
              <a:t>1 Cor 2:14</a:t>
            </a:r>
            <a:r>
              <a:rPr lang="en-US" baseline="0" dirty="0" smtClean="0"/>
              <a:t> – “</a:t>
            </a:r>
            <a:r>
              <a:rPr lang="en-US" sz="1200" b="0" i="0" kern="1200" dirty="0" smtClean="0">
                <a:solidFill>
                  <a:schemeClr val="tx1"/>
                </a:solidFill>
                <a:effectLst/>
                <a:latin typeface="+mn-lt"/>
                <a:ea typeface="+mn-ea"/>
                <a:cs typeface="+mn-cs"/>
              </a:rPr>
              <a:t>But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 natural man does not accept the things of the Spirit of God, for they are foolishness to him; and he cannot understand them, because they are spiritually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appraised.</a:t>
            </a:r>
            <a:r>
              <a:rPr lang="en-US" baseline="0" dirty="0" smtClean="0"/>
              <a:t>”</a:t>
            </a:r>
            <a:endParaRPr lang="en-US" dirty="0" smtClean="0"/>
          </a:p>
          <a:p>
            <a:endParaRPr lang="en-US" dirty="0" smtClean="0"/>
          </a:p>
          <a:p>
            <a:r>
              <a:rPr lang="en-US" dirty="0" smtClean="0"/>
              <a:t>If </a:t>
            </a:r>
            <a:r>
              <a:rPr lang="en-US" dirty="0" smtClean="0"/>
              <a:t>we cannot trust the bible when it talks about earthly things, how will we ever trust it when it talks about heavenly</a:t>
            </a:r>
            <a:r>
              <a:rPr lang="en-US" baseline="0" dirty="0" smtClean="0"/>
              <a:t> things? That is why it is so important to be ready to give an answer to the faith that we have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33E0750-965C-4E6D-9287-D492A8E26FE9}" type="slidenum">
              <a:rPr lang="en-US" smtClean="0"/>
              <a:t>23</a:t>
            </a:fld>
            <a:endParaRPr lang="en-US"/>
          </a:p>
        </p:txBody>
      </p:sp>
    </p:spTree>
    <p:extLst>
      <p:ext uri="{BB962C8B-B14F-4D97-AF65-F5344CB8AC3E}">
        <p14:creationId xmlns:p14="http://schemas.microsoft.com/office/powerpoint/2010/main" val="202131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truth will win out in the end. And my encouragement to all is stand on the side of God, and not give in to nodding of the Dr. Know-It-All in the white lab coat.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1 Pet 3:15</a:t>
            </a:r>
            <a:r>
              <a:rPr lang="en-US" baseline="0" dirty="0" smtClean="0"/>
              <a:t> – “B</a:t>
            </a:r>
            <a:r>
              <a:rPr lang="en-US" dirty="0" smtClean="0"/>
              <a:t>ut</a:t>
            </a:r>
            <a:r>
              <a:rPr lang="en-US" baseline="0" dirty="0" smtClean="0"/>
              <a:t> </a:t>
            </a:r>
            <a:r>
              <a:rPr lang="en-US" dirty="0" smtClean="0"/>
              <a:t>sanctify Christ as Lord in your hearts, </a:t>
            </a:r>
            <a:r>
              <a:rPr lang="en-US" i="0" dirty="0" smtClean="0"/>
              <a:t>always being ready to make a</a:t>
            </a:r>
            <a:r>
              <a:rPr lang="en-US" i="0" baseline="0" dirty="0" smtClean="0"/>
              <a:t> </a:t>
            </a:r>
            <a:r>
              <a:rPr lang="en-US" i="0" dirty="0" smtClean="0"/>
              <a:t>defense to everyone who asks you to give an account for the hope that is in you, yet with gentleness and</a:t>
            </a:r>
            <a:r>
              <a:rPr lang="en-US" i="0" baseline="0" dirty="0" smtClean="0"/>
              <a:t> </a:t>
            </a:r>
            <a:r>
              <a:rPr lang="en-US" i="0" dirty="0" smtClean="0"/>
              <a:t>reverence</a:t>
            </a:r>
            <a:r>
              <a:rPr lang="en-US" i="0" baseline="0" dirty="0" smtClean="0"/>
              <a:t>”</a:t>
            </a:r>
            <a:endParaRPr lang="en-US" i="0" dirty="0" smtClean="0"/>
          </a:p>
        </p:txBody>
      </p:sp>
      <p:sp>
        <p:nvSpPr>
          <p:cNvPr id="4" name="Slide Number Placeholder 3"/>
          <p:cNvSpPr>
            <a:spLocks noGrp="1"/>
          </p:cNvSpPr>
          <p:nvPr>
            <p:ph type="sldNum" sz="quarter" idx="10"/>
          </p:nvPr>
        </p:nvSpPr>
        <p:spPr/>
        <p:txBody>
          <a:bodyPr/>
          <a:lstStyle/>
          <a:p>
            <a:fld id="{633E0750-965C-4E6D-9287-D492A8E26FE9}" type="slidenum">
              <a:rPr lang="en-US" smtClean="0"/>
              <a:t>24</a:t>
            </a:fld>
            <a:endParaRPr lang="en-US"/>
          </a:p>
        </p:txBody>
      </p:sp>
    </p:spTree>
    <p:extLst>
      <p:ext uri="{BB962C8B-B14F-4D97-AF65-F5344CB8AC3E}">
        <p14:creationId xmlns:p14="http://schemas.microsoft.com/office/powerpoint/2010/main" val="112735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Dr</a:t>
            </a:r>
            <a:r>
              <a:rPr lang="en-US" b="0" i="0" dirty="0" smtClean="0"/>
              <a:t>. Meredith Kline (Old Testament professor), </a:t>
            </a:r>
            <a:r>
              <a:rPr lang="en-US" i="0" dirty="0" smtClean="0"/>
              <a:t>advocate of the “framework hypothesis,”</a:t>
            </a:r>
            <a:r>
              <a:rPr lang="en-US" i="0" baseline="0" dirty="0" smtClean="0"/>
              <a:t> </a:t>
            </a:r>
            <a:r>
              <a:rPr lang="en-US" i="0" dirty="0" smtClean="0"/>
              <a:t>who believes Adam was a historical person but rejects the literal history of Genesis 1 and Genesis 6–9, even entertaining the possibility that Adam evolved from some ape-like </a:t>
            </a:r>
            <a:r>
              <a:rPr lang="en-US" i="0" dirty="0" smtClean="0"/>
              <a:t>creature</a:t>
            </a:r>
            <a:r>
              <a:rPr lang="en-US" i="0" baseline="0" dirty="0" smtClean="0"/>
              <a:t>:</a:t>
            </a:r>
          </a:p>
          <a:p>
            <a:endParaRPr lang="en-US" i="0" baseline="0" dirty="0" smtClean="0"/>
          </a:p>
          <a:p>
            <a:r>
              <a:rPr lang="en-US" i="0" baseline="0" dirty="0" smtClean="0"/>
              <a:t>“</a:t>
            </a:r>
            <a:r>
              <a:rPr lang="en-US" i="0" dirty="0" smtClean="0"/>
              <a:t>In </a:t>
            </a:r>
            <a:r>
              <a:rPr lang="en-US" i="0" dirty="0" smtClean="0"/>
              <a:t>this article I have advocated an interpretation of biblical cosmogony according to which Scripture is open to the current scientific view of a very old universe and, in that respect, does not discountenance the theory of the evolutionary origin of man. But while I regard the widespread insistence on a young earth to be a deplorable disservice to the cause of biblical truth, I at the same time deem commitment to the authority of scriptural teaching to involve the acceptance of Adam as an historical individual, the covenantal head and ancestral fount of the rest of mankind, and the recognition that it was the one and same divine act that constituted him the first man, Adam the son of God (Luke 3:38), that also imparted to him life (Gen. 2:7</a:t>
            </a:r>
            <a:r>
              <a:rPr lang="en-US" i="0" dirty="0" smtClean="0"/>
              <a:t>).”</a:t>
            </a:r>
            <a:endParaRPr lang="en-US" i="0" dirty="0" smtClean="0"/>
          </a:p>
          <a:p>
            <a:endParaRPr lang="en-US" i="0" dirty="0" smtClean="0"/>
          </a:p>
          <a:p>
            <a:r>
              <a:rPr lang="en-US" b="0" i="0" dirty="0" smtClean="0"/>
              <a:t>Dr. Gordon Lewis (theology professor) and Dr. Bruce Demarest (theology professor)</a:t>
            </a:r>
            <a:r>
              <a:rPr lang="en-US" i="0" dirty="0" smtClean="0"/>
              <a:t>, apparently favor the day-age view. They admit</a:t>
            </a:r>
            <a:r>
              <a:rPr lang="en-US" i="0" baseline="0" dirty="0" smtClean="0"/>
              <a:t> – “</a:t>
            </a:r>
            <a:r>
              <a:rPr lang="en-US" i="0" dirty="0" smtClean="0"/>
              <a:t>At first reading the creation account seems to indicate that these six days of creative activity were twenty-four hours each.</a:t>
            </a:r>
            <a:r>
              <a:rPr lang="en-US" i="0" baseline="0" dirty="0" smtClean="0"/>
              <a:t>” </a:t>
            </a:r>
            <a:r>
              <a:rPr lang="en-US" i="0" dirty="0" smtClean="0"/>
              <a:t>Nevertheless, they conclude that</a:t>
            </a:r>
            <a:r>
              <a:rPr lang="en-US" i="0" baseline="0" dirty="0" smtClean="0"/>
              <a:t> – “</a:t>
            </a:r>
            <a:r>
              <a:rPr lang="en-US" i="0" dirty="0" smtClean="0"/>
              <a:t>ultimately, responsible geology must determine the length of the Genesis days.</a:t>
            </a:r>
            <a:r>
              <a:rPr lang="en-US" i="0" baseline="0" dirty="0" smtClean="0"/>
              <a:t>”</a:t>
            </a:r>
          </a:p>
          <a:p>
            <a:endParaRPr lang="en-US" i="0" baseline="0" dirty="0" smtClean="0"/>
          </a:p>
          <a:p>
            <a:r>
              <a:rPr lang="en-US" i="0" baseline="0" dirty="0" smtClean="0"/>
              <a:t>Many, many more at https://answersingenesis.org/genesis/why-dont-many-christian-leaders-and-scholars-believe-genesis/</a:t>
            </a:r>
          </a:p>
          <a:p>
            <a:endParaRPr lang="en-US" i="0" baseline="0" dirty="0" smtClean="0"/>
          </a:p>
          <a:p>
            <a:r>
              <a:rPr lang="en-US" i="0" dirty="0" smtClean="0"/>
              <a:t>They all say basically the same thing in different words,</a:t>
            </a:r>
            <a:r>
              <a:rPr lang="en-US" i="0" baseline="0" dirty="0" smtClean="0"/>
              <a:t> </a:t>
            </a:r>
            <a:r>
              <a:rPr lang="en-US" i="0" dirty="0" smtClean="0"/>
              <a:t>that science is the final authority in determining the correct interpretation of some or all of Genesis 1–11, or at least that science is the final authority in determining that the young-earth view must be wrong. But in their discussions on this topic,</a:t>
            </a:r>
            <a:r>
              <a:rPr lang="en-US" i="0" baseline="0" dirty="0" smtClean="0"/>
              <a:t> </a:t>
            </a:r>
            <a:r>
              <a:rPr lang="en-US" i="0" dirty="0" smtClean="0"/>
              <a:t>they consistently refer to “science” or “findings” or “data” or “research” or “evidence” or “facts.” These men would be quick to assert the impossibility of interpretive neutrality when it comes to exegesis of the rest of Scripture and to the development of theology. But none of them seems to understand that what they are using to help them interpret the Bible are not scientific “facts” or “data”, but rather evolutionary “interpretations” of “some” of the facts or data, and that those interpretations are based on anti-Biblical philosophical “presuppositions” or “assumptions”.</a:t>
            </a:r>
          </a:p>
          <a:p>
            <a:endParaRPr lang="en-US" i="0" dirty="0" smtClean="0"/>
          </a:p>
          <a:p>
            <a:r>
              <a:rPr lang="en-US" i="0" dirty="0" smtClean="0"/>
              <a:t>These men believe we should have more faith in pop science than in the bible,</a:t>
            </a:r>
            <a:r>
              <a:rPr lang="en-US" i="0" baseline="0" dirty="0" smtClean="0"/>
              <a:t> yet none of the 12 theologians/evangelicals agree on every point. They all have different ways of explaining away the 24-hour days of Creation.</a:t>
            </a:r>
            <a:endParaRPr lang="en-US" i="0" dirty="0" smtClean="0"/>
          </a:p>
        </p:txBody>
      </p:sp>
      <p:sp>
        <p:nvSpPr>
          <p:cNvPr id="4" name="Slide Number Placeholder 3"/>
          <p:cNvSpPr>
            <a:spLocks noGrp="1"/>
          </p:cNvSpPr>
          <p:nvPr>
            <p:ph type="sldNum" sz="quarter" idx="10"/>
          </p:nvPr>
        </p:nvSpPr>
        <p:spPr/>
        <p:txBody>
          <a:bodyPr/>
          <a:lstStyle/>
          <a:p>
            <a:fld id="{633E0750-965C-4E6D-9287-D492A8E26FE9}" type="slidenum">
              <a:rPr lang="en-US" smtClean="0"/>
              <a:t>3</a:t>
            </a:fld>
            <a:endParaRPr lang="en-US"/>
          </a:p>
        </p:txBody>
      </p:sp>
    </p:spTree>
    <p:extLst>
      <p:ext uri="{BB962C8B-B14F-4D97-AF65-F5344CB8AC3E}">
        <p14:creationId xmlns:p14="http://schemas.microsoft.com/office/powerpoint/2010/main" val="44413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But</a:t>
            </a:r>
            <a:r>
              <a:rPr lang="en-US" sz="1200" b="0" i="0" kern="1200" baseline="0" dirty="0" smtClean="0">
                <a:solidFill>
                  <a:schemeClr val="tx1"/>
                </a:solidFill>
                <a:effectLst/>
                <a:latin typeface="+mn-lt"/>
                <a:ea typeface="+mn-ea"/>
                <a:cs typeface="+mn-cs"/>
              </a:rPr>
              <a:t> here’s the real issue - </a:t>
            </a:r>
            <a:r>
              <a:rPr lang="en-US" sz="1200" b="0" i="0" kern="1200" dirty="0" smtClean="0">
                <a:solidFill>
                  <a:schemeClr val="tx1"/>
                </a:solidFill>
                <a:effectLst/>
                <a:latin typeface="+mn-lt"/>
                <a:ea typeface="+mn-ea"/>
                <a:cs typeface="+mn-cs"/>
              </a:rPr>
              <a:t>scientists </a:t>
            </a:r>
            <a:r>
              <a:rPr lang="en-US" sz="1200" b="0" i="0" kern="1200" dirty="0" smtClean="0">
                <a:solidFill>
                  <a:schemeClr val="tx1"/>
                </a:solidFill>
                <a:effectLst/>
                <a:latin typeface="+mn-lt"/>
                <a:ea typeface="+mn-ea"/>
                <a:cs typeface="+mn-cs"/>
              </a:rPr>
              <a:t>are often wrong. Hypotheses</a:t>
            </a:r>
            <a:r>
              <a:rPr lang="en-US" sz="1200" b="0" i="0" kern="1200" baseline="0" dirty="0" smtClean="0">
                <a:solidFill>
                  <a:schemeClr val="tx1"/>
                </a:solidFill>
                <a:effectLst/>
                <a:latin typeface="+mn-lt"/>
                <a:ea typeface="+mn-ea"/>
                <a:cs typeface="+mn-cs"/>
              </a:rPr>
              <a:t> are derived and overturned ever single year and for hundreds of years.</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Scientists once said that the sun revolved around the earth and millions of people died believing this was the truth. Scientists once said that fire is caused by the release of a substance called phlogiston. Scientists once treated the sick by bleeding them and that is how George Washington died. Lamarckian science of the 19</a:t>
            </a:r>
            <a:r>
              <a:rPr lang="en-US" sz="1200" b="0" i="0" kern="1200" baseline="30000" dirty="0" smtClean="0">
                <a:solidFill>
                  <a:schemeClr val="tx1"/>
                </a:solidFill>
                <a:effectLst/>
                <a:latin typeface="+mn-lt"/>
                <a:ea typeface="+mn-ea"/>
                <a:cs typeface="+mn-cs"/>
              </a:rPr>
              <a:t>th</a:t>
            </a:r>
            <a:r>
              <a:rPr lang="en-US" sz="1200" b="0" i="0" kern="1200" baseline="0" dirty="0" smtClean="0">
                <a:solidFill>
                  <a:schemeClr val="tx1"/>
                </a:solidFill>
                <a:effectLst/>
                <a:latin typeface="+mn-lt"/>
                <a:ea typeface="+mn-ea"/>
                <a:cs typeface="+mn-cs"/>
              </a:rPr>
              <a:t> century said that inheritance was transmitted by </a:t>
            </a:r>
            <a:r>
              <a:rPr lang="en-US" sz="1200" b="0" i="0" kern="1200" baseline="0" dirty="0" err="1" smtClean="0">
                <a:solidFill>
                  <a:schemeClr val="tx1"/>
                </a:solidFill>
                <a:effectLst/>
                <a:latin typeface="+mn-lt"/>
                <a:ea typeface="+mn-ea"/>
                <a:cs typeface="+mn-cs"/>
              </a:rPr>
              <a:t>gemules</a:t>
            </a:r>
            <a:r>
              <a:rPr lang="en-US" sz="1200" b="0" i="0" kern="1200" baseline="0" dirty="0" smtClean="0">
                <a:solidFill>
                  <a:schemeClr val="tx1"/>
                </a:solidFill>
                <a:effectLst/>
                <a:latin typeface="+mn-lt"/>
                <a:ea typeface="+mn-ea"/>
                <a:cs typeface="+mn-cs"/>
              </a:rPr>
              <a:t>. We know now they are transmitted by genes. Charles Darwin believed that both women and the African races were evolutionary and intellectually inferior to white men. In 1940, they performed lobotomies to treat the mentally ill. In the 1960s, the steady state theory of the origin of the universe was replaced by </a:t>
            </a:r>
            <a:r>
              <a:rPr lang="en-US" sz="1200" b="0" i="0" kern="1200" baseline="0" dirty="0" smtClean="0">
                <a:solidFill>
                  <a:schemeClr val="tx1"/>
                </a:solidFill>
                <a:effectLst/>
                <a:latin typeface="+mn-lt"/>
                <a:ea typeface="+mn-ea"/>
                <a:cs typeface="+mn-cs"/>
              </a:rPr>
              <a:t>the </a:t>
            </a:r>
            <a:r>
              <a:rPr lang="en-US" sz="1200" b="0" i="0" kern="1200" baseline="0" dirty="0" smtClean="0">
                <a:solidFill>
                  <a:schemeClr val="tx1"/>
                </a:solidFill>
                <a:effectLst/>
                <a:latin typeface="+mn-lt"/>
                <a:ea typeface="+mn-ea"/>
                <a:cs typeface="+mn-cs"/>
              </a:rPr>
              <a:t>big bang theory. And for over a decade, scientists said that autism was caused by childhood vaccines until it was retracted in 2010.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dirty="0" smtClean="0"/>
              <a:t>And the list is longer. But what people have tried to do for the </a:t>
            </a:r>
            <a:r>
              <a:rPr lang="en-US" baseline="0" dirty="0" smtClean="0"/>
              <a:t>last 200 years is replace the authority of the bible with the authority of scientists. They’ve decided to put their trust in what fallible </a:t>
            </a:r>
            <a:r>
              <a:rPr lang="en-US" baseline="0" dirty="0" smtClean="0"/>
              <a:t>scientists </a:t>
            </a:r>
            <a:r>
              <a:rPr lang="en-US" baseline="0" dirty="0" smtClean="0"/>
              <a:t>says, seeing them as the all-knowing, and reinterpret the text of Gen 1 around them.</a:t>
            </a:r>
          </a:p>
          <a:p>
            <a:endParaRPr lang="en-US" baseline="0" dirty="0" smtClean="0"/>
          </a:p>
          <a:p>
            <a:r>
              <a:rPr lang="en-US" baseline="0" dirty="0" smtClean="0"/>
              <a:t>Brethren scientists have been getting things wrong for years. And they’ll continue to do so because they’re fallible men. And they don’t live in some neutral nebulas, they interpret their data with biases and presuppositions just like everyone else. So what we need to be doing is interpreting science based on scripture because science changes as new evidence is considered but God does not change – He is always right. Scientists are proven wrong and hypotheses are overturned every single year, but God’s word can never be proven wrong. </a:t>
            </a:r>
            <a:r>
              <a:rPr lang="en-US" baseline="0" dirty="0" smtClean="0"/>
              <a:t>God is all knowing, not the guy wearing the white lab coat. </a:t>
            </a:r>
            <a:endParaRPr lang="en-US" dirty="0"/>
          </a:p>
        </p:txBody>
      </p:sp>
      <p:sp>
        <p:nvSpPr>
          <p:cNvPr id="4" name="Slide Number Placeholder 3"/>
          <p:cNvSpPr>
            <a:spLocks noGrp="1"/>
          </p:cNvSpPr>
          <p:nvPr>
            <p:ph type="sldNum" sz="quarter" idx="10"/>
          </p:nvPr>
        </p:nvSpPr>
        <p:spPr/>
        <p:txBody>
          <a:bodyPr/>
          <a:lstStyle/>
          <a:p>
            <a:fld id="{633E0750-965C-4E6D-9287-D492A8E26FE9}" type="slidenum">
              <a:rPr lang="en-US" smtClean="0"/>
              <a:t>4</a:t>
            </a:fld>
            <a:endParaRPr lang="en-US"/>
          </a:p>
        </p:txBody>
      </p:sp>
    </p:spTree>
    <p:extLst>
      <p:ext uri="{BB962C8B-B14F-4D97-AF65-F5344CB8AC3E}">
        <p14:creationId xmlns:p14="http://schemas.microsoft.com/office/powerpoint/2010/main" val="44413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Interestingly, before</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the 1800s, there was no question of whether Genesis should be interpreted literally, and a plethora of quotes from early bible scholars will attest to this. But in the 1800s, the rise of a theory called “uniformitarianism” caused certain fence-sitting, bible-believing scientists to start reevaluating how the early chapters of Genesis should be interpreted. Uniformitarianism is the idea that if </a:t>
            </a:r>
            <a:r>
              <a:rPr lang="en-US" baseline="0" dirty="0" smtClean="0"/>
              <a:t>all the sediment in the world were gathered by slow, gradual processes, as we can measure them today, it would have taken billions of years for the earth to form. Scientists of 1800s did not bother to consider how catastrophic events like Noah’s flood or other minor catastrophes such as volcanic eruptions played a roll in speeding up the process because the men espousing this theory were anti-bible, naturalistic thinking men who resented the concept of God and a young earth. And this thinking unfortunately infiltrated universities, and Christians were going to have to </a:t>
            </a:r>
            <a:r>
              <a:rPr lang="en-US" baseline="0" dirty="0" smtClean="0"/>
              <a:t>decide </a:t>
            </a:r>
            <a:r>
              <a:rPr lang="en-US" baseline="0" dirty="0" smtClean="0"/>
              <a:t>whether they were going to stand up and fight it, to fall away completely, or to earn some credibility by suggesting that maybe Gen 1 shouldn’t be taken so literally. And many Christians went that direction.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633E0750-965C-4E6D-9287-D492A8E26FE9}" type="slidenum">
              <a:rPr lang="en-US" smtClean="0"/>
              <a:t>5</a:t>
            </a:fld>
            <a:endParaRPr lang="en-US"/>
          </a:p>
        </p:txBody>
      </p:sp>
    </p:spTree>
    <p:extLst>
      <p:ext uri="{BB962C8B-B14F-4D97-AF65-F5344CB8AC3E}">
        <p14:creationId xmlns:p14="http://schemas.microsoft.com/office/powerpoint/2010/main" val="1891364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Gen</a:t>
            </a:r>
            <a:r>
              <a:rPr lang="en-US" baseline="0" dirty="0" smtClean="0"/>
              <a:t>esis 1 states in no uncertain terms that God created the Earth in 6 literal days. </a:t>
            </a:r>
          </a:p>
          <a:p>
            <a:endParaRPr lang="en-US" baseline="0" dirty="0" smtClean="0"/>
          </a:p>
          <a:p>
            <a:r>
              <a:rPr lang="en-US" baseline="0" dirty="0" smtClean="0"/>
              <a:t>The word “day” is translated from the Hebrew word “</a:t>
            </a:r>
            <a:r>
              <a:rPr lang="en-US" baseline="0" dirty="0" err="1" smtClean="0"/>
              <a:t>yom</a:t>
            </a:r>
            <a:r>
              <a:rPr lang="en-US" baseline="0" dirty="0" smtClean="0"/>
              <a:t>” and this word is used about 2400 times in the OT. And you might be surprised to hear me say that there are times in the OT when this “</a:t>
            </a:r>
            <a:r>
              <a:rPr lang="en-US" baseline="0" dirty="0" err="1" smtClean="0"/>
              <a:t>yom</a:t>
            </a:r>
            <a:r>
              <a:rPr lang="en-US" baseline="0" dirty="0" smtClean="0"/>
              <a:t>” does not refer to a 24 hour period. However, when it </a:t>
            </a:r>
            <a:r>
              <a:rPr lang="en-US" u="sng" baseline="0" dirty="0" smtClean="0"/>
              <a:t>is</a:t>
            </a:r>
            <a:r>
              <a:rPr lang="en-US" baseline="0" dirty="0" smtClean="0"/>
              <a:t> used that way, it is always heavily apparent in the context. </a:t>
            </a:r>
          </a:p>
          <a:p>
            <a:endParaRPr lang="en-US" baseline="0" dirty="0" smtClean="0"/>
          </a:p>
          <a:p>
            <a:r>
              <a:rPr lang="en-US" baseline="0" dirty="0" smtClean="0"/>
              <a:t>Outside of Genesis, there are 410 times when this word “</a:t>
            </a:r>
            <a:r>
              <a:rPr lang="en-US" baseline="0" dirty="0" err="1" smtClean="0"/>
              <a:t>yom</a:t>
            </a:r>
            <a:r>
              <a:rPr lang="en-US" baseline="0" dirty="0" smtClean="0"/>
              <a:t>” is used with a number, and it always refers to a day. 38 times when the words “morning” and “evening”, are used without the word “day” and 23 times when the words “morning” and “evening” are used with the word “day” always refers to an ordinary day. And 52 times this word “day” is used with the word “night”, and it refers to an ordinary day.</a:t>
            </a:r>
          </a:p>
        </p:txBody>
      </p:sp>
      <p:sp>
        <p:nvSpPr>
          <p:cNvPr id="4" name="Slide Number Placeholder 3"/>
          <p:cNvSpPr>
            <a:spLocks noGrp="1"/>
          </p:cNvSpPr>
          <p:nvPr>
            <p:ph type="sldNum" sz="quarter" idx="10"/>
          </p:nvPr>
        </p:nvSpPr>
        <p:spPr/>
        <p:txBody>
          <a:bodyPr/>
          <a:lstStyle/>
          <a:p>
            <a:fld id="{633E0750-965C-4E6D-9287-D492A8E26FE9}" type="slidenum">
              <a:rPr lang="en-US" smtClean="0"/>
              <a:t>6</a:t>
            </a:fld>
            <a:endParaRPr lang="en-US"/>
          </a:p>
        </p:txBody>
      </p:sp>
    </p:spTree>
    <p:extLst>
      <p:ext uri="{BB962C8B-B14F-4D97-AF65-F5344CB8AC3E}">
        <p14:creationId xmlns:p14="http://schemas.microsoft.com/office/powerpoint/2010/main" val="334296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book of Jonah, when we’re told that he was in the belly of the whale for 3 days, no reads that wondering whether it was a 3 24-hour periods or 12 billion years. No one questions that. And when Joshua and the nation of Israel marched around Jericho for 6 days and then on the 7</a:t>
            </a:r>
            <a:r>
              <a:rPr lang="en-US" baseline="30000" dirty="0" smtClean="0"/>
              <a:t>th</a:t>
            </a:r>
            <a:r>
              <a:rPr lang="en-US" baseline="0" dirty="0" smtClean="0"/>
              <a:t> day marched around it 7 times, no one says, “Well, </a:t>
            </a:r>
            <a:r>
              <a:rPr lang="en-US" baseline="0" dirty="0" smtClean="0"/>
              <a:t>it’s </a:t>
            </a:r>
            <a:r>
              <a:rPr lang="en-US" baseline="0" dirty="0" smtClean="0"/>
              <a:t>possible that was 6 million years you know”. You never hear that. There is no theological dispute here.</a:t>
            </a:r>
          </a:p>
          <a:p>
            <a:endParaRPr lang="en-US" baseline="0" dirty="0" smtClean="0"/>
          </a:p>
        </p:txBody>
      </p:sp>
      <p:sp>
        <p:nvSpPr>
          <p:cNvPr id="4" name="Slide Number Placeholder 3"/>
          <p:cNvSpPr>
            <a:spLocks noGrp="1"/>
          </p:cNvSpPr>
          <p:nvPr>
            <p:ph type="sldNum" sz="quarter" idx="10"/>
          </p:nvPr>
        </p:nvSpPr>
        <p:spPr/>
        <p:txBody>
          <a:bodyPr/>
          <a:lstStyle/>
          <a:p>
            <a:fld id="{633E0750-965C-4E6D-9287-D492A8E26FE9}" type="slidenum">
              <a:rPr lang="en-US" smtClean="0"/>
              <a:t>7</a:t>
            </a:fld>
            <a:endParaRPr lang="en-US"/>
          </a:p>
        </p:txBody>
      </p:sp>
    </p:spTree>
    <p:extLst>
      <p:ext uri="{BB962C8B-B14F-4D97-AF65-F5344CB8AC3E}">
        <p14:creationId xmlns:p14="http://schemas.microsoft.com/office/powerpoint/2010/main" val="44413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Gen 1 in regards to the 6 days of Creation is somehow becomes an exception. Because in the western world, what many people think is that science is the pinnacle of all knowledge, that all we have to do is put it in the test tube and prove it. You can’t do that. Scientists are fallible human beings and they are wrong all the time and have been proven to be wrong on a variety of subjects for hundreds of years. But naturalistic scientists want you to believe that their findings are incontrovertible. Listen, the biggest thing scientists have discovered is that people will believe anything when you claim scientists have discovered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challenge as Christians who have made that great confession, “I believe that Jesus Christ is the Son of God” is to stand by that confession, and no longer bow the knee to fallible, biased, men, but to put our faith in the great I AM who was, who is, and who is to come. Science will forever change, God’s word will stand when this world is on fire.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33E0750-965C-4E6D-9287-D492A8E26FE9}" type="slidenum">
              <a:rPr lang="en-US" smtClean="0"/>
              <a:t>8</a:t>
            </a:fld>
            <a:endParaRPr lang="en-US"/>
          </a:p>
        </p:txBody>
      </p:sp>
    </p:spTree>
    <p:extLst>
      <p:ext uri="{BB962C8B-B14F-4D97-AF65-F5344CB8AC3E}">
        <p14:creationId xmlns:p14="http://schemas.microsoft.com/office/powerpoint/2010/main" val="1987209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E0750-965C-4E6D-9287-D492A8E26FE9}" type="slidenum">
              <a:rPr lang="en-US" smtClean="0"/>
              <a:t>9</a:t>
            </a:fld>
            <a:endParaRPr lang="en-US"/>
          </a:p>
        </p:txBody>
      </p:sp>
    </p:spTree>
    <p:extLst>
      <p:ext uri="{BB962C8B-B14F-4D97-AF65-F5344CB8AC3E}">
        <p14:creationId xmlns:p14="http://schemas.microsoft.com/office/powerpoint/2010/main" val="444132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Zmajr6vrVAhWBZiYKHdd4ARAQjRwIBw&amp;url=http://his-israel.com/2014/10/31/numbers-in-hebrew/&amp;psig=AFQjCNHKuFWedjME8nn-sWBDsQ33pCXyHw&amp;ust=150404077703832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Zmajr6vrVAhWBZiYKHdd4ARAQjRwIBw&amp;url=http://his-israel.com/2014/10/31/numbers-in-hebrew/&amp;psig=AFQjCNHKuFWedjME8nn-sWBDsQ33pCXyHw&amp;ust=150404077703832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Zmajr6vrVAhWBZiYKHdd4ARAQjRwIBw&amp;url=http://his-israel.com/2014/10/31/numbers-in-hebrew/&amp;psig=AFQjCNHKuFWedjME8nn-sWBDsQ33pCXyHw&amp;ust=150404077703832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Zmajr6vrVAhWBZiYKHdd4ARAQjRwIBw&amp;url=http://his-israel.com/2014/10/31/numbers-in-hebrew/&amp;psig=AFQjCNHKuFWedjME8nn-sWBDsQ33pCXyHw&amp;ust=150404077703832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Zmajr6vrVAhWBZiYKHdd4ARAQjRwIBw&amp;url=http://his-israel.com/2014/10/31/numbers-in-hebrew/&amp;psig=AFQjCNHKuFWedjME8nn-sWBDsQ33pCXyHw&amp;ust=150404077703832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Zmajr6vrVAhWBZiYKHdd4ARAQjRwIBw&amp;url=http://his-israel.com/2014/10/31/numbers-in-hebrew/&amp;psig=AFQjCNHKuFWedjME8nn-sWBDsQ33pCXyHw&amp;ust=150404077703832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Zmajr6vrVAhWBZiYKHdd4ARAQjRwIBw&amp;url=http://his-israel.com/2014/10/31/numbers-in-hebrew/&amp;psig=AFQjCNHKuFWedjME8nn-sWBDsQ33pCXyHw&amp;ust=150404077703832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Zmajr6vrVAhWBZiYKHdd4ARAQjRwIBw&amp;url=http://his-israel.com/2014/10/31/numbers-in-hebrew/&amp;psig=AFQjCNHKuFWedjME8nn-sWBDsQ33pCXyHw&amp;ust=150404077703832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r1KK97oTVAhVGJiYKHfWbDZAQjRwIBw&amp;url=https://ifmypeople.wordpress.com/2012/11/10/proving-creation-and-refuting-evolution/&amp;psig=AFQjCNHOV6zEr7g2OKHB2jF9hFVuZcMHKw&amp;ust=149998732801884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fxLTZ6vrVAhVEQCYKHeRaD5cQjRwIBw&amp;url=http://www.hebrew4christians.com/Grammar/Unit_Two/O-Type_Vowels/o-type_vowels.html&amp;psig=AFQjCNHKuFWedjME8nn-sWBDsQ33pCXyHw&amp;ust=150404077703832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iydS-7PrVAhXHyyYKHZa_B4sQjRwIBw&amp;url=http://klacenklai.deviantart.com/art/Jonah-and-the-Whale-209983306&amp;psig=AFQjCNHe69tfY5oEavkKx2MFp863jUWk-A&amp;ust=150404126137725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google.com/url?sa=i&amp;rct=j&amp;q=&amp;esrc=s&amp;source=images&amp;cd=&amp;cad=rja&amp;uact=8&amp;ved=0ahUKEwi889_Y7PrVAhXFLyYKHTiBA4YQjRwIBw&amp;url=http://www.formingthepearl.com/2017/04/do-you-see.html&amp;psig=AFQjCNELH3Pk0Ux8tQlyXCfonwKlPZ7H6A&amp;ust=1504041315484123"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iZmajr6vrVAhWBZiYKHdd4ARAQjRwIBw&amp;url=http://his-israel.com/2014/10/31/numbers-in-hebrew/&amp;psig=AFQjCNHKuFWedjME8nn-sWBDsQ33pCXyHw&amp;ust=150404077703832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days in gen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985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 y="0"/>
            <a:ext cx="9178290" cy="1066800"/>
          </a:xfrm>
        </p:spPr>
        <p:txBody>
          <a:bodyPr>
            <a:noAutofit/>
          </a:bodyPr>
          <a:lstStyle/>
          <a:p>
            <a:r>
              <a:rPr lang="en-US" sz="7500" b="1" dirty="0" smtClean="0">
                <a:latin typeface="Rockwell" panose="02060603020205020403" pitchFamily="18" charset="0"/>
              </a:rPr>
              <a:t>2</a:t>
            </a:r>
            <a:r>
              <a:rPr lang="en-US" sz="7500" b="1" baseline="30000" dirty="0" smtClean="0">
                <a:latin typeface="Rockwell" panose="02060603020205020403" pitchFamily="18" charset="0"/>
              </a:rPr>
              <a:t>nd</a:t>
            </a:r>
            <a:r>
              <a:rPr lang="en-US" sz="7500" b="1" dirty="0" smtClean="0">
                <a:latin typeface="Rockwell" panose="02060603020205020403" pitchFamily="18" charset="0"/>
              </a:rPr>
              <a:t> Day</a:t>
            </a:r>
            <a:endParaRPr lang="en-US" sz="7500" b="1" dirty="0">
              <a:latin typeface="Rockwell" panose="02060603020205020403" pitchFamily="18" charset="0"/>
            </a:endParaRPr>
          </a:p>
        </p:txBody>
      </p:sp>
      <p:sp>
        <p:nvSpPr>
          <p:cNvPr id="3" name="Rectangle 2"/>
          <p:cNvSpPr/>
          <p:nvPr/>
        </p:nvSpPr>
        <p:spPr>
          <a:xfrm>
            <a:off x="0" y="1197428"/>
            <a:ext cx="5638800" cy="4493538"/>
          </a:xfrm>
          <a:prstGeom prst="rect">
            <a:avLst/>
          </a:prstGeom>
        </p:spPr>
        <p:txBody>
          <a:bodyPr wrap="square">
            <a:spAutoFit/>
          </a:bodyPr>
          <a:lstStyle/>
          <a:p>
            <a:r>
              <a:rPr lang="en-US" sz="2600" baseline="30000" dirty="0" smtClean="0">
                <a:latin typeface="Rockwell" panose="02060603020205020403" pitchFamily="18" charset="0"/>
              </a:rPr>
              <a:t>6</a:t>
            </a:r>
            <a:r>
              <a:rPr lang="en-US" sz="2600" dirty="0" smtClean="0">
                <a:latin typeface="Rockwell" panose="02060603020205020403" pitchFamily="18" charset="0"/>
              </a:rPr>
              <a:t>Then </a:t>
            </a:r>
            <a:r>
              <a:rPr lang="en-US" sz="2600" dirty="0">
                <a:latin typeface="Rockwell" panose="02060603020205020403" pitchFamily="18" charset="0"/>
              </a:rPr>
              <a:t>God said, “Let there </a:t>
            </a:r>
            <a:r>
              <a:rPr lang="en-US" sz="2600" dirty="0" smtClean="0">
                <a:latin typeface="Rockwell" panose="02060603020205020403" pitchFamily="18" charset="0"/>
              </a:rPr>
              <a:t>be an </a:t>
            </a:r>
            <a:r>
              <a:rPr lang="en-US" sz="2600" dirty="0">
                <a:latin typeface="Rockwell" panose="02060603020205020403" pitchFamily="18" charset="0"/>
              </a:rPr>
              <a:t>expanse in the midst of the waters, and let it separate the waters from the waters.” </a:t>
            </a:r>
            <a:r>
              <a:rPr lang="en-US" sz="2600" baseline="30000" dirty="0" smtClean="0">
                <a:latin typeface="Rockwell" panose="02060603020205020403" pitchFamily="18" charset="0"/>
              </a:rPr>
              <a:t>7</a:t>
            </a:r>
            <a:r>
              <a:rPr lang="en-US" sz="2600" dirty="0" smtClean="0">
                <a:latin typeface="Rockwell" panose="02060603020205020403" pitchFamily="18" charset="0"/>
              </a:rPr>
              <a:t>God </a:t>
            </a:r>
            <a:r>
              <a:rPr lang="en-US" sz="2600" dirty="0">
                <a:latin typeface="Rockwell" panose="02060603020205020403" pitchFamily="18" charset="0"/>
              </a:rPr>
              <a:t>made </a:t>
            </a:r>
            <a:r>
              <a:rPr lang="en-US" sz="2600" dirty="0" smtClean="0">
                <a:latin typeface="Rockwell" panose="02060603020205020403" pitchFamily="18" charset="0"/>
              </a:rPr>
              <a:t>the expanse</a:t>
            </a:r>
            <a:r>
              <a:rPr lang="en-US" sz="2600" dirty="0">
                <a:latin typeface="Rockwell" panose="02060603020205020403" pitchFamily="18" charset="0"/>
              </a:rPr>
              <a:t>, and separated the waters which were below </a:t>
            </a:r>
            <a:r>
              <a:rPr lang="en-US" sz="2600" dirty="0" smtClean="0">
                <a:latin typeface="Rockwell" panose="02060603020205020403" pitchFamily="18" charset="0"/>
              </a:rPr>
              <a:t>the expanse </a:t>
            </a:r>
            <a:r>
              <a:rPr lang="en-US" sz="2600" dirty="0">
                <a:latin typeface="Rockwell" panose="02060603020205020403" pitchFamily="18" charset="0"/>
              </a:rPr>
              <a:t>from the waters which were above </a:t>
            </a:r>
            <a:r>
              <a:rPr lang="en-US" sz="2600" dirty="0" smtClean="0">
                <a:latin typeface="Rockwell" panose="02060603020205020403" pitchFamily="18" charset="0"/>
              </a:rPr>
              <a:t>the expanse</a:t>
            </a:r>
            <a:r>
              <a:rPr lang="en-US" sz="2600" dirty="0">
                <a:latin typeface="Rockwell" panose="02060603020205020403" pitchFamily="18" charset="0"/>
              </a:rPr>
              <a:t>; and it was so. </a:t>
            </a:r>
            <a:r>
              <a:rPr lang="en-US" sz="2600" baseline="30000" dirty="0" smtClean="0">
                <a:latin typeface="Rockwell" panose="02060603020205020403" pitchFamily="18" charset="0"/>
              </a:rPr>
              <a:t>8</a:t>
            </a:r>
            <a:r>
              <a:rPr lang="en-US" sz="2600" dirty="0" smtClean="0">
                <a:latin typeface="Rockwell" panose="02060603020205020403" pitchFamily="18" charset="0"/>
              </a:rPr>
              <a:t>God </a:t>
            </a:r>
            <a:r>
              <a:rPr lang="en-US" sz="2600" dirty="0">
                <a:latin typeface="Rockwell" panose="02060603020205020403" pitchFamily="18" charset="0"/>
              </a:rPr>
              <a:t>called </a:t>
            </a:r>
            <a:r>
              <a:rPr lang="en-US" sz="2600" dirty="0" smtClean="0">
                <a:latin typeface="Rockwell" panose="02060603020205020403" pitchFamily="18" charset="0"/>
              </a:rPr>
              <a:t>the expanse </a:t>
            </a:r>
            <a:r>
              <a:rPr lang="en-US" sz="2600" dirty="0">
                <a:latin typeface="Rockwell" panose="02060603020205020403" pitchFamily="18" charset="0"/>
              </a:rPr>
              <a:t>heaven. </a:t>
            </a:r>
            <a:r>
              <a:rPr lang="en-US" sz="2600" b="1" u="sng" dirty="0">
                <a:latin typeface="Rockwell" panose="02060603020205020403" pitchFamily="18" charset="0"/>
              </a:rPr>
              <a:t>And there was evening and there was morning, a second day</a:t>
            </a:r>
            <a:r>
              <a:rPr lang="en-US" sz="2600" dirty="0">
                <a:latin typeface="Rockwell" panose="02060603020205020403" pitchFamily="18" charset="0"/>
              </a:rPr>
              <a:t>.</a:t>
            </a:r>
          </a:p>
        </p:txBody>
      </p:sp>
      <p:pic>
        <p:nvPicPr>
          <p:cNvPr id="4" name="Picture 2" descr="Image result for hebrew y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143000"/>
            <a:ext cx="350237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10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 y="0"/>
            <a:ext cx="9178290" cy="1143000"/>
          </a:xfrm>
        </p:spPr>
        <p:txBody>
          <a:bodyPr>
            <a:noAutofit/>
          </a:bodyPr>
          <a:lstStyle/>
          <a:p>
            <a:r>
              <a:rPr lang="en-US" sz="7500" b="1" dirty="0" smtClean="0">
                <a:latin typeface="Rockwell" panose="02060603020205020403" pitchFamily="18" charset="0"/>
              </a:rPr>
              <a:t>3</a:t>
            </a:r>
            <a:r>
              <a:rPr lang="en-US" sz="7500" b="1" baseline="30000" dirty="0" smtClean="0">
                <a:latin typeface="Rockwell" panose="02060603020205020403" pitchFamily="18" charset="0"/>
              </a:rPr>
              <a:t>rd</a:t>
            </a:r>
            <a:r>
              <a:rPr lang="en-US" sz="7500" b="1" dirty="0">
                <a:latin typeface="Rockwell" panose="02060603020205020403" pitchFamily="18" charset="0"/>
              </a:rPr>
              <a:t> </a:t>
            </a:r>
            <a:r>
              <a:rPr lang="en-US" sz="7500" b="1" dirty="0" smtClean="0">
                <a:latin typeface="Rockwell" panose="02060603020205020403" pitchFamily="18" charset="0"/>
              </a:rPr>
              <a:t>Day</a:t>
            </a:r>
            <a:endParaRPr lang="en-US" sz="7500" b="1" dirty="0">
              <a:latin typeface="Rockwell" panose="02060603020205020403" pitchFamily="18" charset="0"/>
            </a:endParaRPr>
          </a:p>
        </p:txBody>
      </p:sp>
      <p:sp>
        <p:nvSpPr>
          <p:cNvPr id="3" name="Rectangle 2"/>
          <p:cNvSpPr/>
          <p:nvPr/>
        </p:nvSpPr>
        <p:spPr>
          <a:xfrm>
            <a:off x="0" y="1143000"/>
            <a:ext cx="5715000" cy="5755422"/>
          </a:xfrm>
          <a:prstGeom prst="rect">
            <a:avLst/>
          </a:prstGeom>
        </p:spPr>
        <p:txBody>
          <a:bodyPr wrap="square">
            <a:spAutoFit/>
          </a:bodyPr>
          <a:lstStyle/>
          <a:p>
            <a:r>
              <a:rPr lang="en-US" sz="2300" baseline="30000" dirty="0" smtClean="0">
                <a:latin typeface="Rockwell" panose="02060603020205020403" pitchFamily="18" charset="0"/>
              </a:rPr>
              <a:t>9</a:t>
            </a:r>
            <a:r>
              <a:rPr lang="en-US" sz="2300" dirty="0" smtClean="0">
                <a:latin typeface="Rockwell" panose="02060603020205020403" pitchFamily="18" charset="0"/>
              </a:rPr>
              <a:t>Then </a:t>
            </a:r>
            <a:r>
              <a:rPr lang="en-US" sz="2300" dirty="0">
                <a:latin typeface="Rockwell" panose="02060603020205020403" pitchFamily="18" charset="0"/>
              </a:rPr>
              <a:t>God said, “Let the waters below the heavens be gathered into </a:t>
            </a:r>
            <a:r>
              <a:rPr lang="en-US" sz="2300" dirty="0" smtClean="0">
                <a:latin typeface="Rockwell" panose="02060603020205020403" pitchFamily="18" charset="0"/>
              </a:rPr>
              <a:t>one </a:t>
            </a:r>
            <a:r>
              <a:rPr lang="en-US" sz="2300" dirty="0">
                <a:latin typeface="Rockwell" panose="02060603020205020403" pitchFamily="18" charset="0"/>
              </a:rPr>
              <a:t>place, and let the dry land appear”; and it was so. </a:t>
            </a:r>
            <a:r>
              <a:rPr lang="en-US" sz="2300" baseline="30000" dirty="0" smtClean="0">
                <a:latin typeface="Rockwell" panose="02060603020205020403" pitchFamily="18" charset="0"/>
              </a:rPr>
              <a:t>10</a:t>
            </a:r>
            <a:r>
              <a:rPr lang="en-US" sz="2300" dirty="0" smtClean="0">
                <a:latin typeface="Rockwell" panose="02060603020205020403" pitchFamily="18" charset="0"/>
              </a:rPr>
              <a:t>God </a:t>
            </a:r>
            <a:r>
              <a:rPr lang="en-US" sz="2300" dirty="0">
                <a:latin typeface="Rockwell" panose="02060603020205020403" pitchFamily="18" charset="0"/>
              </a:rPr>
              <a:t>called the </a:t>
            </a:r>
            <a:r>
              <a:rPr lang="en-US" sz="2300" dirty="0" smtClean="0">
                <a:latin typeface="Rockwell" panose="02060603020205020403" pitchFamily="18" charset="0"/>
              </a:rPr>
              <a:t>dry </a:t>
            </a:r>
            <a:r>
              <a:rPr lang="en-US" sz="2300" dirty="0">
                <a:latin typeface="Rockwell" panose="02060603020205020403" pitchFamily="18" charset="0"/>
              </a:rPr>
              <a:t>land earth, and the gathering of the waters He called seas; and God saw that it was good. </a:t>
            </a:r>
            <a:r>
              <a:rPr lang="en-US" sz="2300" baseline="30000" dirty="0" smtClean="0">
                <a:latin typeface="Rockwell" panose="02060603020205020403" pitchFamily="18" charset="0"/>
              </a:rPr>
              <a:t>11</a:t>
            </a:r>
            <a:r>
              <a:rPr lang="en-US" sz="2300" dirty="0" smtClean="0">
                <a:latin typeface="Rockwell" panose="02060603020205020403" pitchFamily="18" charset="0"/>
              </a:rPr>
              <a:t>Then </a:t>
            </a:r>
            <a:r>
              <a:rPr lang="en-US" sz="2300" dirty="0">
                <a:latin typeface="Rockwell" panose="02060603020205020403" pitchFamily="18" charset="0"/>
              </a:rPr>
              <a:t>God said, “Let the earth </a:t>
            </a:r>
            <a:r>
              <a:rPr lang="en-US" sz="2300" dirty="0" smtClean="0">
                <a:latin typeface="Rockwell" panose="02060603020205020403" pitchFamily="18" charset="0"/>
              </a:rPr>
              <a:t>sprout vegetation, plants </a:t>
            </a:r>
            <a:r>
              <a:rPr lang="en-US" sz="2300" dirty="0">
                <a:latin typeface="Rockwell" panose="02060603020205020403" pitchFamily="18" charset="0"/>
              </a:rPr>
              <a:t>yielding seed, and fruit trees on the earth bearing fruit </a:t>
            </a:r>
            <a:r>
              <a:rPr lang="en-US" sz="2300" dirty="0" smtClean="0">
                <a:latin typeface="Rockwell" panose="02060603020205020403" pitchFamily="18" charset="0"/>
              </a:rPr>
              <a:t>after their kind with </a:t>
            </a:r>
            <a:r>
              <a:rPr lang="en-US" sz="2300" dirty="0">
                <a:latin typeface="Rockwell" panose="02060603020205020403" pitchFamily="18" charset="0"/>
              </a:rPr>
              <a:t>seed in them”; and it was so. </a:t>
            </a:r>
            <a:r>
              <a:rPr lang="en-US" sz="2300" baseline="30000" dirty="0" smtClean="0">
                <a:latin typeface="Rockwell" panose="02060603020205020403" pitchFamily="18" charset="0"/>
              </a:rPr>
              <a:t>12</a:t>
            </a:r>
            <a:r>
              <a:rPr lang="en-US" sz="2300" dirty="0" smtClean="0">
                <a:latin typeface="Rockwell" panose="02060603020205020403" pitchFamily="18" charset="0"/>
              </a:rPr>
              <a:t>The </a:t>
            </a:r>
            <a:r>
              <a:rPr lang="en-US" sz="2300" dirty="0">
                <a:latin typeface="Rockwell" panose="02060603020205020403" pitchFamily="18" charset="0"/>
              </a:rPr>
              <a:t>earth brought </a:t>
            </a:r>
            <a:r>
              <a:rPr lang="en-US" sz="2300" dirty="0" smtClean="0">
                <a:latin typeface="Rockwell" panose="02060603020205020403" pitchFamily="18" charset="0"/>
              </a:rPr>
              <a:t>forth vegetation, plants </a:t>
            </a:r>
            <a:r>
              <a:rPr lang="en-US" sz="2300" dirty="0">
                <a:latin typeface="Rockwell" panose="02060603020205020403" pitchFamily="18" charset="0"/>
              </a:rPr>
              <a:t>yielding seed </a:t>
            </a:r>
            <a:r>
              <a:rPr lang="en-US" sz="2300" dirty="0" smtClean="0">
                <a:latin typeface="Rockwell" panose="02060603020205020403" pitchFamily="18" charset="0"/>
              </a:rPr>
              <a:t>after their </a:t>
            </a:r>
            <a:r>
              <a:rPr lang="en-US" sz="2300" dirty="0">
                <a:latin typeface="Rockwell" panose="02060603020205020403" pitchFamily="18" charset="0"/>
              </a:rPr>
              <a:t>kind, and trees bearing </a:t>
            </a:r>
            <a:r>
              <a:rPr lang="en-US" sz="2300" dirty="0" smtClean="0">
                <a:latin typeface="Rockwell" panose="02060603020205020403" pitchFamily="18" charset="0"/>
              </a:rPr>
              <a:t>fruit with </a:t>
            </a:r>
            <a:r>
              <a:rPr lang="en-US" sz="2300" dirty="0">
                <a:latin typeface="Rockwell" panose="02060603020205020403" pitchFamily="18" charset="0"/>
              </a:rPr>
              <a:t>seed in them, </a:t>
            </a:r>
            <a:r>
              <a:rPr lang="en-US" sz="2300" dirty="0" smtClean="0">
                <a:latin typeface="Rockwell" panose="02060603020205020403" pitchFamily="18" charset="0"/>
              </a:rPr>
              <a:t>after their </a:t>
            </a:r>
            <a:r>
              <a:rPr lang="en-US" sz="2300" dirty="0">
                <a:latin typeface="Rockwell" panose="02060603020205020403" pitchFamily="18" charset="0"/>
              </a:rPr>
              <a:t>kind; and God saw that it was good. </a:t>
            </a:r>
            <a:r>
              <a:rPr lang="en-US" sz="2300" baseline="30000" dirty="0" smtClean="0">
                <a:latin typeface="Rockwell" panose="02060603020205020403" pitchFamily="18" charset="0"/>
              </a:rPr>
              <a:t>13</a:t>
            </a:r>
            <a:r>
              <a:rPr lang="en-US" sz="2300" b="1" u="sng" dirty="0" smtClean="0">
                <a:latin typeface="Rockwell" panose="02060603020205020403" pitchFamily="18" charset="0"/>
              </a:rPr>
              <a:t>There </a:t>
            </a:r>
            <a:r>
              <a:rPr lang="en-US" sz="2300" b="1" u="sng" dirty="0">
                <a:latin typeface="Rockwell" panose="02060603020205020403" pitchFamily="18" charset="0"/>
              </a:rPr>
              <a:t>was evening and there was morning, a third day</a:t>
            </a:r>
            <a:r>
              <a:rPr lang="en-US" sz="2300" dirty="0">
                <a:latin typeface="Rockwell" panose="02060603020205020403" pitchFamily="18" charset="0"/>
              </a:rPr>
              <a:t>.</a:t>
            </a:r>
          </a:p>
        </p:txBody>
      </p:sp>
      <p:pic>
        <p:nvPicPr>
          <p:cNvPr id="4" name="Picture 2" descr="Image result for hebrew y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143000"/>
            <a:ext cx="350237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222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 y="0"/>
            <a:ext cx="9178290" cy="1143000"/>
          </a:xfrm>
        </p:spPr>
        <p:txBody>
          <a:bodyPr>
            <a:noAutofit/>
          </a:bodyPr>
          <a:lstStyle/>
          <a:p>
            <a:r>
              <a:rPr lang="en-US" sz="7500" b="1" dirty="0" smtClean="0">
                <a:latin typeface="Rockwell" panose="02060603020205020403" pitchFamily="18" charset="0"/>
              </a:rPr>
              <a:t>4</a:t>
            </a:r>
            <a:r>
              <a:rPr lang="en-US" sz="7500" b="1" baseline="30000" dirty="0" smtClean="0">
                <a:latin typeface="Rockwell" panose="02060603020205020403" pitchFamily="18" charset="0"/>
              </a:rPr>
              <a:t>th</a:t>
            </a:r>
            <a:r>
              <a:rPr lang="en-US" sz="7500" b="1" dirty="0" smtClean="0">
                <a:latin typeface="Rockwell" panose="02060603020205020403" pitchFamily="18" charset="0"/>
              </a:rPr>
              <a:t> Day</a:t>
            </a:r>
            <a:endParaRPr lang="en-US" sz="7500" b="1" dirty="0">
              <a:latin typeface="Rockwell" panose="02060603020205020403" pitchFamily="18" charset="0"/>
            </a:endParaRPr>
          </a:p>
        </p:txBody>
      </p:sp>
      <p:sp>
        <p:nvSpPr>
          <p:cNvPr id="3" name="Rectangle 2"/>
          <p:cNvSpPr/>
          <p:nvPr/>
        </p:nvSpPr>
        <p:spPr>
          <a:xfrm>
            <a:off x="0" y="1143000"/>
            <a:ext cx="5715000" cy="5509200"/>
          </a:xfrm>
          <a:prstGeom prst="rect">
            <a:avLst/>
          </a:prstGeom>
        </p:spPr>
        <p:txBody>
          <a:bodyPr wrap="square">
            <a:spAutoFit/>
          </a:bodyPr>
          <a:lstStyle/>
          <a:p>
            <a:r>
              <a:rPr lang="en-US" sz="2200" baseline="30000" dirty="0" smtClean="0">
                <a:latin typeface="Rockwell" panose="02060603020205020403" pitchFamily="18" charset="0"/>
              </a:rPr>
              <a:t>14</a:t>
            </a:r>
            <a:r>
              <a:rPr lang="en-US" sz="2200" dirty="0" smtClean="0">
                <a:latin typeface="Rockwell" panose="02060603020205020403" pitchFamily="18" charset="0"/>
              </a:rPr>
              <a:t>Then </a:t>
            </a:r>
            <a:r>
              <a:rPr lang="en-US" sz="2200" dirty="0">
                <a:latin typeface="Rockwell" panose="02060603020205020403" pitchFamily="18" charset="0"/>
              </a:rPr>
              <a:t>God said, “Let there </a:t>
            </a:r>
            <a:r>
              <a:rPr lang="en-US" sz="2200" dirty="0" smtClean="0">
                <a:latin typeface="Rockwell" panose="02060603020205020403" pitchFamily="18" charset="0"/>
              </a:rPr>
              <a:t>be lights </a:t>
            </a:r>
            <a:r>
              <a:rPr lang="en-US" sz="2200" dirty="0">
                <a:latin typeface="Rockwell" panose="02060603020205020403" pitchFamily="18" charset="0"/>
              </a:rPr>
              <a:t>in </a:t>
            </a:r>
            <a:r>
              <a:rPr lang="en-US" sz="2200" dirty="0" smtClean="0">
                <a:latin typeface="Rockwell" panose="02060603020205020403" pitchFamily="18" charset="0"/>
              </a:rPr>
              <a:t>the expanse </a:t>
            </a:r>
            <a:r>
              <a:rPr lang="en-US" sz="2200" dirty="0">
                <a:latin typeface="Rockwell" panose="02060603020205020403" pitchFamily="18" charset="0"/>
              </a:rPr>
              <a:t>of the heavens to separate the day from the night, and let them be for signs and for seasons and for days and years; </a:t>
            </a:r>
            <a:r>
              <a:rPr lang="en-US" sz="2200" baseline="30000" dirty="0" smtClean="0">
                <a:latin typeface="Rockwell" panose="02060603020205020403" pitchFamily="18" charset="0"/>
              </a:rPr>
              <a:t>15</a:t>
            </a:r>
            <a:r>
              <a:rPr lang="en-US" sz="2200" dirty="0" smtClean="0">
                <a:latin typeface="Rockwell" panose="02060603020205020403" pitchFamily="18" charset="0"/>
              </a:rPr>
              <a:t>and </a:t>
            </a:r>
            <a:r>
              <a:rPr lang="en-US" sz="2200" dirty="0">
                <a:latin typeface="Rockwell" panose="02060603020205020403" pitchFamily="18" charset="0"/>
              </a:rPr>
              <a:t>let them be </a:t>
            </a:r>
            <a:r>
              <a:rPr lang="en-US" sz="2200" dirty="0" smtClean="0">
                <a:latin typeface="Rockwell" panose="02060603020205020403" pitchFamily="18" charset="0"/>
              </a:rPr>
              <a:t>for lights </a:t>
            </a:r>
            <a:r>
              <a:rPr lang="en-US" sz="2200" dirty="0">
                <a:latin typeface="Rockwell" panose="02060603020205020403" pitchFamily="18" charset="0"/>
              </a:rPr>
              <a:t>in </a:t>
            </a:r>
            <a:r>
              <a:rPr lang="en-US" sz="2200" dirty="0" smtClean="0">
                <a:latin typeface="Rockwell" panose="02060603020205020403" pitchFamily="18" charset="0"/>
              </a:rPr>
              <a:t>the expanse </a:t>
            </a:r>
            <a:r>
              <a:rPr lang="en-US" sz="2200" dirty="0">
                <a:latin typeface="Rockwell" panose="02060603020205020403" pitchFamily="18" charset="0"/>
              </a:rPr>
              <a:t>of the heavens to give light on the earth”; and it was so. </a:t>
            </a:r>
            <a:r>
              <a:rPr lang="en-US" sz="2200" baseline="30000" dirty="0" smtClean="0">
                <a:latin typeface="Rockwell" panose="02060603020205020403" pitchFamily="18" charset="0"/>
              </a:rPr>
              <a:t>16</a:t>
            </a:r>
            <a:r>
              <a:rPr lang="en-US" sz="2200" dirty="0" smtClean="0">
                <a:latin typeface="Rockwell" panose="02060603020205020403" pitchFamily="18" charset="0"/>
              </a:rPr>
              <a:t>God </a:t>
            </a:r>
            <a:r>
              <a:rPr lang="en-US" sz="2200" dirty="0">
                <a:latin typeface="Rockwell" panose="02060603020205020403" pitchFamily="18" charset="0"/>
              </a:rPr>
              <a:t>made the </a:t>
            </a:r>
            <a:r>
              <a:rPr lang="en-US" sz="2200" dirty="0" smtClean="0">
                <a:latin typeface="Rockwell" panose="02060603020205020403" pitchFamily="18" charset="0"/>
              </a:rPr>
              <a:t>two great </a:t>
            </a:r>
            <a:r>
              <a:rPr lang="en-US" sz="2200" dirty="0">
                <a:latin typeface="Rockwell" panose="02060603020205020403" pitchFamily="18" charset="0"/>
              </a:rPr>
              <a:t>lights, the </a:t>
            </a:r>
            <a:r>
              <a:rPr lang="en-US" sz="2200" dirty="0" smtClean="0">
                <a:latin typeface="Rockwell" panose="02060603020205020403" pitchFamily="18" charset="0"/>
              </a:rPr>
              <a:t>greater light to </a:t>
            </a:r>
            <a:r>
              <a:rPr lang="en-US" sz="2200" dirty="0">
                <a:latin typeface="Rockwell" panose="02060603020205020403" pitchFamily="18" charset="0"/>
              </a:rPr>
              <a:t>govern the day, and the </a:t>
            </a:r>
            <a:r>
              <a:rPr lang="en-US" sz="2200" dirty="0" smtClean="0">
                <a:latin typeface="Rockwell" panose="02060603020205020403" pitchFamily="18" charset="0"/>
              </a:rPr>
              <a:t>lesser light to </a:t>
            </a:r>
            <a:r>
              <a:rPr lang="en-US" sz="2200" dirty="0">
                <a:latin typeface="Rockwell" panose="02060603020205020403" pitchFamily="18" charset="0"/>
              </a:rPr>
              <a:t>govern the night; He made the stars also. </a:t>
            </a:r>
            <a:r>
              <a:rPr lang="en-US" sz="2200" baseline="30000" dirty="0" smtClean="0">
                <a:latin typeface="Rockwell" panose="02060603020205020403" pitchFamily="18" charset="0"/>
              </a:rPr>
              <a:t>17</a:t>
            </a:r>
            <a:r>
              <a:rPr lang="en-US" sz="2200" dirty="0" smtClean="0">
                <a:latin typeface="Rockwell" panose="02060603020205020403" pitchFamily="18" charset="0"/>
              </a:rPr>
              <a:t>God </a:t>
            </a:r>
            <a:r>
              <a:rPr lang="en-US" sz="2200" dirty="0">
                <a:latin typeface="Rockwell" panose="02060603020205020403" pitchFamily="18" charset="0"/>
              </a:rPr>
              <a:t>placed them in </a:t>
            </a:r>
            <a:r>
              <a:rPr lang="en-US" sz="2200" dirty="0" smtClean="0">
                <a:latin typeface="Rockwell" panose="02060603020205020403" pitchFamily="18" charset="0"/>
              </a:rPr>
              <a:t>the expanse </a:t>
            </a:r>
            <a:r>
              <a:rPr lang="en-US" sz="2200" dirty="0">
                <a:latin typeface="Rockwell" panose="02060603020205020403" pitchFamily="18" charset="0"/>
              </a:rPr>
              <a:t>of the heavens to give light on the earth, </a:t>
            </a:r>
            <a:r>
              <a:rPr lang="en-US" sz="2200" baseline="30000" dirty="0" smtClean="0">
                <a:latin typeface="Rockwell" panose="02060603020205020403" pitchFamily="18" charset="0"/>
              </a:rPr>
              <a:t>18</a:t>
            </a:r>
            <a:r>
              <a:rPr lang="en-US" sz="2200" dirty="0" smtClean="0">
                <a:latin typeface="Rockwell" panose="02060603020205020403" pitchFamily="18" charset="0"/>
              </a:rPr>
              <a:t>and to </a:t>
            </a:r>
            <a:r>
              <a:rPr lang="en-US" sz="2200" dirty="0">
                <a:latin typeface="Rockwell" panose="02060603020205020403" pitchFamily="18" charset="0"/>
              </a:rPr>
              <a:t>govern the day and the night, and to separate the light from the darkness; and God saw that it was </a:t>
            </a:r>
            <a:r>
              <a:rPr lang="en-US" sz="2200" dirty="0" smtClean="0">
                <a:latin typeface="Rockwell" panose="02060603020205020403" pitchFamily="18" charset="0"/>
              </a:rPr>
              <a:t>good. </a:t>
            </a:r>
            <a:r>
              <a:rPr lang="en-US" sz="2200" b="1" u="sng" dirty="0" smtClean="0">
                <a:latin typeface="Rockwell" panose="02060603020205020403" pitchFamily="18" charset="0"/>
              </a:rPr>
              <a:t>There </a:t>
            </a:r>
            <a:r>
              <a:rPr lang="en-US" sz="2200" b="1" u="sng" dirty="0">
                <a:latin typeface="Rockwell" panose="02060603020205020403" pitchFamily="18" charset="0"/>
              </a:rPr>
              <a:t>was evening and there was morning, a fourth day</a:t>
            </a:r>
            <a:r>
              <a:rPr lang="en-US" sz="2200" u="sng" dirty="0">
                <a:latin typeface="Rockwell" panose="02060603020205020403" pitchFamily="18" charset="0"/>
              </a:rPr>
              <a:t>.</a:t>
            </a:r>
          </a:p>
        </p:txBody>
      </p:sp>
      <p:pic>
        <p:nvPicPr>
          <p:cNvPr id="4" name="Picture 2" descr="Image result for hebrew y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143000"/>
            <a:ext cx="350237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3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 y="0"/>
            <a:ext cx="9178290" cy="1066800"/>
          </a:xfrm>
        </p:spPr>
        <p:txBody>
          <a:bodyPr>
            <a:noAutofit/>
          </a:bodyPr>
          <a:lstStyle/>
          <a:p>
            <a:r>
              <a:rPr lang="en-US" sz="7500" b="1" dirty="0">
                <a:latin typeface="Rockwell" panose="02060603020205020403" pitchFamily="18" charset="0"/>
              </a:rPr>
              <a:t>5</a:t>
            </a:r>
            <a:r>
              <a:rPr lang="en-US" sz="7500" b="1" baseline="30000" dirty="0" smtClean="0">
                <a:latin typeface="Rockwell" panose="02060603020205020403" pitchFamily="18" charset="0"/>
              </a:rPr>
              <a:t>th</a:t>
            </a:r>
            <a:r>
              <a:rPr lang="en-US" sz="7500" b="1" dirty="0" smtClean="0">
                <a:latin typeface="Rockwell" panose="02060603020205020403" pitchFamily="18" charset="0"/>
              </a:rPr>
              <a:t> Day</a:t>
            </a:r>
            <a:endParaRPr lang="en-US" sz="7500" b="1" dirty="0">
              <a:latin typeface="Rockwell" panose="02060603020205020403" pitchFamily="18" charset="0"/>
            </a:endParaRPr>
          </a:p>
        </p:txBody>
      </p:sp>
      <p:sp>
        <p:nvSpPr>
          <p:cNvPr id="3" name="Rectangle 2"/>
          <p:cNvSpPr/>
          <p:nvPr/>
        </p:nvSpPr>
        <p:spPr>
          <a:xfrm>
            <a:off x="0" y="1068928"/>
            <a:ext cx="5638800" cy="5863144"/>
          </a:xfrm>
          <a:prstGeom prst="rect">
            <a:avLst/>
          </a:prstGeom>
        </p:spPr>
        <p:txBody>
          <a:bodyPr wrap="square">
            <a:spAutoFit/>
          </a:bodyPr>
          <a:lstStyle/>
          <a:p>
            <a:r>
              <a:rPr lang="en-US" sz="2500" baseline="30000" dirty="0" smtClean="0">
                <a:latin typeface="Rockwell" panose="02060603020205020403" pitchFamily="18" charset="0"/>
              </a:rPr>
              <a:t>20</a:t>
            </a:r>
            <a:r>
              <a:rPr lang="en-US" sz="2500" dirty="0" smtClean="0">
                <a:latin typeface="Rockwell" panose="02060603020205020403" pitchFamily="18" charset="0"/>
              </a:rPr>
              <a:t>Then </a:t>
            </a:r>
            <a:r>
              <a:rPr lang="en-US" sz="2500" dirty="0">
                <a:latin typeface="Rockwell" panose="02060603020205020403" pitchFamily="18" charset="0"/>
              </a:rPr>
              <a:t>God said, “Let the </a:t>
            </a:r>
            <a:r>
              <a:rPr lang="en-US" sz="2500" dirty="0" smtClean="0">
                <a:latin typeface="Rockwell" panose="02060603020205020403" pitchFamily="18" charset="0"/>
              </a:rPr>
              <a:t>waters teem </a:t>
            </a:r>
            <a:r>
              <a:rPr lang="en-US" sz="2500" dirty="0">
                <a:latin typeface="Rockwell" panose="02060603020205020403" pitchFamily="18" charset="0"/>
              </a:rPr>
              <a:t>with swarms of living creatures, and let birds fly above the </a:t>
            </a:r>
            <a:r>
              <a:rPr lang="en-US" sz="2500" dirty="0" smtClean="0">
                <a:latin typeface="Rockwell" panose="02060603020205020403" pitchFamily="18" charset="0"/>
              </a:rPr>
              <a:t>earth in </a:t>
            </a:r>
            <a:r>
              <a:rPr lang="en-US" sz="2500" dirty="0">
                <a:latin typeface="Rockwell" panose="02060603020205020403" pitchFamily="18" charset="0"/>
              </a:rPr>
              <a:t>the </a:t>
            </a:r>
            <a:r>
              <a:rPr lang="en-US" sz="2500" dirty="0" smtClean="0">
                <a:latin typeface="Rockwell" panose="02060603020205020403" pitchFamily="18" charset="0"/>
              </a:rPr>
              <a:t>open expanse </a:t>
            </a:r>
            <a:r>
              <a:rPr lang="en-US" sz="2500" dirty="0">
                <a:latin typeface="Rockwell" panose="02060603020205020403" pitchFamily="18" charset="0"/>
              </a:rPr>
              <a:t>of the heavens</a:t>
            </a:r>
            <a:r>
              <a:rPr lang="en-US" sz="2500" dirty="0" smtClean="0">
                <a:latin typeface="Rockwell" panose="02060603020205020403" pitchFamily="18" charset="0"/>
              </a:rPr>
              <a:t>.” </a:t>
            </a:r>
            <a:r>
              <a:rPr lang="en-US" sz="2500" baseline="30000" dirty="0" smtClean="0">
                <a:latin typeface="Rockwell" panose="02060603020205020403" pitchFamily="18" charset="0"/>
              </a:rPr>
              <a:t>21</a:t>
            </a:r>
            <a:r>
              <a:rPr lang="en-US" sz="2500" dirty="0" smtClean="0">
                <a:latin typeface="Rockwell" panose="02060603020205020403" pitchFamily="18" charset="0"/>
              </a:rPr>
              <a:t>God </a:t>
            </a:r>
            <a:r>
              <a:rPr lang="en-US" sz="2500" dirty="0">
                <a:latin typeface="Rockwell" panose="02060603020205020403" pitchFamily="18" charset="0"/>
              </a:rPr>
              <a:t>created the great sea monsters and every living creature that moves, with which the waters swarmed after their kind, and every winged bird after its kind; and God saw that it was good. </a:t>
            </a:r>
            <a:r>
              <a:rPr lang="en-US" sz="2500" baseline="30000" dirty="0" smtClean="0">
                <a:latin typeface="Rockwell" panose="02060603020205020403" pitchFamily="18" charset="0"/>
              </a:rPr>
              <a:t>22</a:t>
            </a:r>
            <a:r>
              <a:rPr lang="en-US" sz="2500" dirty="0" smtClean="0">
                <a:latin typeface="Rockwell" panose="02060603020205020403" pitchFamily="18" charset="0"/>
              </a:rPr>
              <a:t>God </a:t>
            </a:r>
            <a:r>
              <a:rPr lang="en-US" sz="2500" dirty="0">
                <a:latin typeface="Rockwell" panose="02060603020205020403" pitchFamily="18" charset="0"/>
              </a:rPr>
              <a:t>blessed them, saying, “Be fruitful and multiply, and fill the waters in the seas, and let birds multiply on the earth.” </a:t>
            </a:r>
            <a:r>
              <a:rPr lang="en-US" sz="2500" baseline="30000" dirty="0" smtClean="0">
                <a:latin typeface="Rockwell" panose="02060603020205020403" pitchFamily="18" charset="0"/>
              </a:rPr>
              <a:t>23</a:t>
            </a:r>
            <a:r>
              <a:rPr lang="en-US" sz="2500" b="1" u="sng" dirty="0" smtClean="0">
                <a:latin typeface="Rockwell" panose="02060603020205020403" pitchFamily="18" charset="0"/>
              </a:rPr>
              <a:t>There </a:t>
            </a:r>
            <a:r>
              <a:rPr lang="en-US" sz="2500" b="1" u="sng" dirty="0">
                <a:latin typeface="Rockwell" panose="02060603020205020403" pitchFamily="18" charset="0"/>
              </a:rPr>
              <a:t>was evening and there was morning, a fifth day</a:t>
            </a:r>
            <a:r>
              <a:rPr lang="en-US" sz="2500" dirty="0">
                <a:latin typeface="Rockwell" panose="02060603020205020403" pitchFamily="18" charset="0"/>
              </a:rPr>
              <a:t>.</a:t>
            </a:r>
          </a:p>
        </p:txBody>
      </p:sp>
      <p:pic>
        <p:nvPicPr>
          <p:cNvPr id="4" name="Picture 2" descr="Image result for hebrew y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143000"/>
            <a:ext cx="350237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844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 y="0"/>
            <a:ext cx="9178290" cy="1066800"/>
          </a:xfrm>
        </p:spPr>
        <p:txBody>
          <a:bodyPr>
            <a:noAutofit/>
          </a:bodyPr>
          <a:lstStyle/>
          <a:p>
            <a:r>
              <a:rPr lang="en-US" sz="7500" b="1" dirty="0" smtClean="0">
                <a:latin typeface="Rockwell" panose="02060603020205020403" pitchFamily="18" charset="0"/>
              </a:rPr>
              <a:t>6</a:t>
            </a:r>
            <a:r>
              <a:rPr lang="en-US" sz="7500" b="1" baseline="30000" dirty="0" smtClean="0">
                <a:latin typeface="Rockwell" panose="02060603020205020403" pitchFamily="18" charset="0"/>
              </a:rPr>
              <a:t>th</a:t>
            </a:r>
            <a:r>
              <a:rPr lang="en-US" sz="7500" b="1" dirty="0" smtClean="0">
                <a:latin typeface="Rockwell" panose="02060603020205020403" pitchFamily="18" charset="0"/>
              </a:rPr>
              <a:t> Day</a:t>
            </a:r>
            <a:endParaRPr lang="en-US" sz="7500" b="1" dirty="0">
              <a:latin typeface="Rockwell" panose="02060603020205020403" pitchFamily="18" charset="0"/>
            </a:endParaRPr>
          </a:p>
        </p:txBody>
      </p:sp>
      <p:sp>
        <p:nvSpPr>
          <p:cNvPr id="3" name="Rectangle 2"/>
          <p:cNvSpPr/>
          <p:nvPr/>
        </p:nvSpPr>
        <p:spPr>
          <a:xfrm>
            <a:off x="0" y="1143000"/>
            <a:ext cx="5638800" cy="5632311"/>
          </a:xfrm>
          <a:prstGeom prst="rect">
            <a:avLst/>
          </a:prstGeom>
        </p:spPr>
        <p:txBody>
          <a:bodyPr wrap="square">
            <a:spAutoFit/>
          </a:bodyPr>
          <a:lstStyle/>
          <a:p>
            <a:r>
              <a:rPr lang="en-US" sz="3000" baseline="30000" dirty="0" smtClean="0">
                <a:latin typeface="Rockwell" panose="02060603020205020403" pitchFamily="18" charset="0"/>
              </a:rPr>
              <a:t>24</a:t>
            </a:r>
            <a:r>
              <a:rPr lang="en-US" sz="3000" dirty="0" smtClean="0">
                <a:latin typeface="Rockwell" panose="02060603020205020403" pitchFamily="18" charset="0"/>
              </a:rPr>
              <a:t>Then </a:t>
            </a:r>
            <a:r>
              <a:rPr lang="en-US" sz="3000" dirty="0">
                <a:latin typeface="Rockwell" panose="02060603020205020403" pitchFamily="18" charset="0"/>
              </a:rPr>
              <a:t>God said, “Let the earth bring forth living creatures </a:t>
            </a:r>
            <a:r>
              <a:rPr lang="en-US" sz="3000" dirty="0" smtClean="0">
                <a:latin typeface="Rockwell" panose="02060603020205020403" pitchFamily="18" charset="0"/>
              </a:rPr>
              <a:t>after their </a:t>
            </a:r>
            <a:r>
              <a:rPr lang="en-US" sz="3000" dirty="0">
                <a:latin typeface="Rockwell" panose="02060603020205020403" pitchFamily="18" charset="0"/>
              </a:rPr>
              <a:t>kind: cattle and creeping things and beasts of the earth </a:t>
            </a:r>
            <a:r>
              <a:rPr lang="en-US" sz="3000" dirty="0" smtClean="0">
                <a:latin typeface="Rockwell" panose="02060603020205020403" pitchFamily="18" charset="0"/>
              </a:rPr>
              <a:t>after their </a:t>
            </a:r>
            <a:r>
              <a:rPr lang="en-US" sz="3000" dirty="0">
                <a:latin typeface="Rockwell" panose="02060603020205020403" pitchFamily="18" charset="0"/>
              </a:rPr>
              <a:t>kind”; and it was so. </a:t>
            </a:r>
            <a:r>
              <a:rPr lang="en-US" sz="3000" baseline="30000" dirty="0" smtClean="0">
                <a:latin typeface="Rockwell" panose="02060603020205020403" pitchFamily="18" charset="0"/>
              </a:rPr>
              <a:t>25</a:t>
            </a:r>
            <a:r>
              <a:rPr lang="en-US" sz="3000" dirty="0" smtClean="0">
                <a:latin typeface="Rockwell" panose="02060603020205020403" pitchFamily="18" charset="0"/>
              </a:rPr>
              <a:t>God </a:t>
            </a:r>
            <a:r>
              <a:rPr lang="en-US" sz="3000" dirty="0">
                <a:latin typeface="Rockwell" panose="02060603020205020403" pitchFamily="18" charset="0"/>
              </a:rPr>
              <a:t>made the beasts of the earth </a:t>
            </a:r>
            <a:r>
              <a:rPr lang="en-US" sz="3000" dirty="0" smtClean="0">
                <a:latin typeface="Rockwell" panose="02060603020205020403" pitchFamily="18" charset="0"/>
              </a:rPr>
              <a:t>after their </a:t>
            </a:r>
            <a:r>
              <a:rPr lang="en-US" sz="3000" dirty="0">
                <a:latin typeface="Rockwell" panose="02060603020205020403" pitchFamily="18" charset="0"/>
              </a:rPr>
              <a:t>kind, and the cattle </a:t>
            </a:r>
            <a:r>
              <a:rPr lang="en-US" sz="3000" dirty="0" smtClean="0">
                <a:latin typeface="Rockwell" panose="02060603020205020403" pitchFamily="18" charset="0"/>
              </a:rPr>
              <a:t>after their </a:t>
            </a:r>
            <a:r>
              <a:rPr lang="en-US" sz="3000" dirty="0">
                <a:latin typeface="Rockwell" panose="02060603020205020403" pitchFamily="18" charset="0"/>
              </a:rPr>
              <a:t>kind, and everything that creeps on the ground after its kind; and God saw that it was good.</a:t>
            </a:r>
            <a:endParaRPr lang="en-US" sz="3000" u="sng" dirty="0">
              <a:latin typeface="Rockwell" panose="02060603020205020403" pitchFamily="18" charset="0"/>
            </a:endParaRPr>
          </a:p>
        </p:txBody>
      </p:sp>
      <p:pic>
        <p:nvPicPr>
          <p:cNvPr id="4" name="Picture 2" descr="Image result for hebrew y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143000"/>
            <a:ext cx="350237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012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 y="0"/>
            <a:ext cx="9178290" cy="1143000"/>
          </a:xfrm>
        </p:spPr>
        <p:txBody>
          <a:bodyPr>
            <a:noAutofit/>
          </a:bodyPr>
          <a:lstStyle/>
          <a:p>
            <a:r>
              <a:rPr lang="en-US" sz="7500" b="1" dirty="0" smtClean="0">
                <a:latin typeface="Rockwell" panose="02060603020205020403" pitchFamily="18" charset="0"/>
              </a:rPr>
              <a:t>6</a:t>
            </a:r>
            <a:r>
              <a:rPr lang="en-US" sz="7500" b="1" baseline="30000" dirty="0" smtClean="0">
                <a:latin typeface="Rockwell" panose="02060603020205020403" pitchFamily="18" charset="0"/>
              </a:rPr>
              <a:t>th</a:t>
            </a:r>
            <a:r>
              <a:rPr lang="en-US" sz="7500" b="1" dirty="0" smtClean="0">
                <a:latin typeface="Rockwell" panose="02060603020205020403" pitchFamily="18" charset="0"/>
              </a:rPr>
              <a:t> Day</a:t>
            </a:r>
            <a:endParaRPr lang="en-US" sz="7500" b="1" dirty="0">
              <a:latin typeface="Rockwell" panose="02060603020205020403" pitchFamily="18" charset="0"/>
            </a:endParaRPr>
          </a:p>
        </p:txBody>
      </p:sp>
      <p:sp>
        <p:nvSpPr>
          <p:cNvPr id="3" name="Rectangle 2"/>
          <p:cNvSpPr/>
          <p:nvPr/>
        </p:nvSpPr>
        <p:spPr>
          <a:xfrm>
            <a:off x="0" y="1175657"/>
            <a:ext cx="5638800" cy="5401479"/>
          </a:xfrm>
          <a:prstGeom prst="rect">
            <a:avLst/>
          </a:prstGeom>
        </p:spPr>
        <p:txBody>
          <a:bodyPr wrap="square">
            <a:spAutoFit/>
          </a:bodyPr>
          <a:lstStyle/>
          <a:p>
            <a:r>
              <a:rPr lang="en-US" sz="2300" baseline="30000" dirty="0" smtClean="0">
                <a:latin typeface="Rockwell" panose="02060603020205020403" pitchFamily="18" charset="0"/>
              </a:rPr>
              <a:t>26</a:t>
            </a:r>
            <a:r>
              <a:rPr lang="en-US" sz="2300" dirty="0" smtClean="0">
                <a:latin typeface="Rockwell" panose="02060603020205020403" pitchFamily="18" charset="0"/>
              </a:rPr>
              <a:t>Then </a:t>
            </a:r>
            <a:r>
              <a:rPr lang="en-US" sz="2300" dirty="0">
                <a:latin typeface="Rockwell" panose="02060603020205020403" pitchFamily="18" charset="0"/>
              </a:rPr>
              <a:t>God said, “Let Us make man in Our image, according to Our likeness; and let them rule over the fish of the sea and over the birds of </a:t>
            </a:r>
            <a:r>
              <a:rPr lang="en-US" sz="2300" dirty="0" smtClean="0">
                <a:latin typeface="Rockwell" panose="02060603020205020403" pitchFamily="18" charset="0"/>
              </a:rPr>
              <a:t>the sky </a:t>
            </a:r>
            <a:r>
              <a:rPr lang="en-US" sz="2300" dirty="0">
                <a:latin typeface="Rockwell" panose="02060603020205020403" pitchFamily="18" charset="0"/>
              </a:rPr>
              <a:t>and over the cattle and over all the earth, and over every creeping thing that creeps on the earth.” </a:t>
            </a:r>
            <a:r>
              <a:rPr lang="en-US" sz="2300" baseline="30000" dirty="0" smtClean="0">
                <a:latin typeface="Rockwell" panose="02060603020205020403" pitchFamily="18" charset="0"/>
              </a:rPr>
              <a:t>27</a:t>
            </a:r>
            <a:r>
              <a:rPr lang="en-US" sz="2300" dirty="0" smtClean="0">
                <a:latin typeface="Rockwell" panose="02060603020205020403" pitchFamily="18" charset="0"/>
              </a:rPr>
              <a:t>God </a:t>
            </a:r>
            <a:r>
              <a:rPr lang="en-US" sz="2300" dirty="0">
                <a:latin typeface="Rockwell" panose="02060603020205020403" pitchFamily="18" charset="0"/>
              </a:rPr>
              <a:t>created man in His own image, in the image of God He created him; male and female He created them. </a:t>
            </a:r>
            <a:r>
              <a:rPr lang="en-US" sz="2300" baseline="30000" dirty="0" smtClean="0">
                <a:latin typeface="Rockwell" panose="02060603020205020403" pitchFamily="18" charset="0"/>
              </a:rPr>
              <a:t>28</a:t>
            </a:r>
            <a:r>
              <a:rPr lang="en-US" sz="2300" dirty="0" smtClean="0">
                <a:latin typeface="Rockwell" panose="02060603020205020403" pitchFamily="18" charset="0"/>
              </a:rPr>
              <a:t>God </a:t>
            </a:r>
            <a:r>
              <a:rPr lang="en-US" sz="2300" dirty="0">
                <a:latin typeface="Rockwell" panose="02060603020205020403" pitchFamily="18" charset="0"/>
              </a:rPr>
              <a:t>blessed them; and God said to them, “Be fruitful and multiply, and fill the earth, and subdue it; and rule over the fish of the sea and over the birds of </a:t>
            </a:r>
            <a:r>
              <a:rPr lang="en-US" sz="2300" dirty="0" smtClean="0">
                <a:latin typeface="Rockwell" panose="02060603020205020403" pitchFamily="18" charset="0"/>
              </a:rPr>
              <a:t>the sky </a:t>
            </a:r>
            <a:r>
              <a:rPr lang="en-US" sz="2300" dirty="0">
                <a:latin typeface="Rockwell" panose="02060603020205020403" pitchFamily="18" charset="0"/>
              </a:rPr>
              <a:t>and over every living thing </a:t>
            </a:r>
            <a:r>
              <a:rPr lang="en-US" sz="2300" dirty="0" smtClean="0">
                <a:latin typeface="Rockwell" panose="02060603020205020403" pitchFamily="18" charset="0"/>
              </a:rPr>
              <a:t>that moves </a:t>
            </a:r>
            <a:r>
              <a:rPr lang="en-US" sz="2300" dirty="0">
                <a:latin typeface="Rockwell" panose="02060603020205020403" pitchFamily="18" charset="0"/>
              </a:rPr>
              <a:t>on the earth</a:t>
            </a:r>
            <a:r>
              <a:rPr lang="en-US" sz="2300" dirty="0" smtClean="0">
                <a:latin typeface="Rockwell" panose="02060603020205020403" pitchFamily="18" charset="0"/>
              </a:rPr>
              <a:t>.”</a:t>
            </a:r>
            <a:endParaRPr lang="en-US" sz="2300" u="sng" dirty="0">
              <a:latin typeface="Rockwell" panose="02060603020205020403" pitchFamily="18" charset="0"/>
            </a:endParaRPr>
          </a:p>
        </p:txBody>
      </p:sp>
      <p:pic>
        <p:nvPicPr>
          <p:cNvPr id="4" name="Picture 2" descr="Image result for hebrew y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143000"/>
            <a:ext cx="350237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84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 y="0"/>
            <a:ext cx="9178290" cy="1143000"/>
          </a:xfrm>
        </p:spPr>
        <p:txBody>
          <a:bodyPr>
            <a:noAutofit/>
          </a:bodyPr>
          <a:lstStyle/>
          <a:p>
            <a:r>
              <a:rPr lang="en-US" sz="8000" b="1" dirty="0" smtClean="0"/>
              <a:t>6</a:t>
            </a:r>
            <a:r>
              <a:rPr lang="en-US" sz="8000" b="1" baseline="30000" dirty="0" smtClean="0"/>
              <a:t>th</a:t>
            </a:r>
            <a:r>
              <a:rPr lang="en-US" sz="8000" b="1" dirty="0" smtClean="0"/>
              <a:t> Day</a:t>
            </a:r>
            <a:endParaRPr lang="en-US" sz="8000" b="1" dirty="0"/>
          </a:p>
        </p:txBody>
      </p:sp>
      <p:sp>
        <p:nvSpPr>
          <p:cNvPr id="3" name="Rectangle 2"/>
          <p:cNvSpPr/>
          <p:nvPr/>
        </p:nvSpPr>
        <p:spPr>
          <a:xfrm>
            <a:off x="0" y="1186543"/>
            <a:ext cx="5638800" cy="5693866"/>
          </a:xfrm>
          <a:prstGeom prst="rect">
            <a:avLst/>
          </a:prstGeom>
        </p:spPr>
        <p:txBody>
          <a:bodyPr wrap="square">
            <a:spAutoFit/>
          </a:bodyPr>
          <a:lstStyle/>
          <a:p>
            <a:r>
              <a:rPr lang="en-US" sz="2600" baseline="30000" dirty="0" smtClean="0">
                <a:latin typeface="Rockwell" panose="02060603020205020403" pitchFamily="18" charset="0"/>
              </a:rPr>
              <a:t>29</a:t>
            </a:r>
            <a:r>
              <a:rPr lang="en-US" sz="2600" dirty="0" smtClean="0">
                <a:latin typeface="Rockwell" panose="02060603020205020403" pitchFamily="18" charset="0"/>
              </a:rPr>
              <a:t>Then </a:t>
            </a:r>
            <a:r>
              <a:rPr lang="en-US" sz="2600" dirty="0">
                <a:latin typeface="Rockwell" panose="02060603020205020403" pitchFamily="18" charset="0"/>
              </a:rPr>
              <a:t>God said, “Behold, I have given you every plant yielding seed that is on </a:t>
            </a:r>
            <a:r>
              <a:rPr lang="en-US" sz="2600" dirty="0" smtClean="0">
                <a:latin typeface="Rockwell" panose="02060603020205020403" pitchFamily="18" charset="0"/>
              </a:rPr>
              <a:t>the surface </a:t>
            </a:r>
            <a:r>
              <a:rPr lang="en-US" sz="2600" dirty="0">
                <a:latin typeface="Rockwell" panose="02060603020205020403" pitchFamily="18" charset="0"/>
              </a:rPr>
              <a:t>of all the earth, and every </a:t>
            </a:r>
            <a:r>
              <a:rPr lang="en-US" sz="2600" dirty="0" smtClean="0">
                <a:latin typeface="Rockwell" panose="02060603020205020403" pitchFamily="18" charset="0"/>
              </a:rPr>
              <a:t>tree which </a:t>
            </a:r>
            <a:r>
              <a:rPr lang="en-US" sz="2600" dirty="0">
                <a:latin typeface="Rockwell" panose="02060603020205020403" pitchFamily="18" charset="0"/>
              </a:rPr>
              <a:t>has fruit yielding seed; it shall be food for you; </a:t>
            </a:r>
            <a:r>
              <a:rPr lang="en-US" sz="2600" baseline="30000" dirty="0" smtClean="0">
                <a:latin typeface="Rockwell" panose="02060603020205020403" pitchFamily="18" charset="0"/>
              </a:rPr>
              <a:t>30</a:t>
            </a:r>
            <a:r>
              <a:rPr lang="en-US" sz="2600" dirty="0" smtClean="0">
                <a:latin typeface="Rockwell" panose="02060603020205020403" pitchFamily="18" charset="0"/>
              </a:rPr>
              <a:t>and </a:t>
            </a:r>
            <a:r>
              <a:rPr lang="en-US" sz="2600" dirty="0">
                <a:latin typeface="Rockwell" panose="02060603020205020403" pitchFamily="18" charset="0"/>
              </a:rPr>
              <a:t>to every beast of the earth and to every bird of </a:t>
            </a:r>
            <a:r>
              <a:rPr lang="en-US" sz="2600" dirty="0" smtClean="0">
                <a:latin typeface="Rockwell" panose="02060603020205020403" pitchFamily="18" charset="0"/>
              </a:rPr>
              <a:t>the sky </a:t>
            </a:r>
            <a:r>
              <a:rPr lang="en-US" sz="2600" dirty="0">
                <a:latin typeface="Rockwell" panose="02060603020205020403" pitchFamily="18" charset="0"/>
              </a:rPr>
              <a:t>and to every thing </a:t>
            </a:r>
            <a:r>
              <a:rPr lang="en-US" sz="2600" dirty="0" smtClean="0">
                <a:latin typeface="Rockwell" panose="02060603020205020403" pitchFamily="18" charset="0"/>
              </a:rPr>
              <a:t>that moves </a:t>
            </a:r>
            <a:r>
              <a:rPr lang="en-US" sz="2600" dirty="0">
                <a:latin typeface="Rockwell" panose="02060603020205020403" pitchFamily="18" charset="0"/>
              </a:rPr>
              <a:t>on the </a:t>
            </a:r>
            <a:r>
              <a:rPr lang="en-US" sz="2600" dirty="0" smtClean="0">
                <a:latin typeface="Rockwell" panose="02060603020205020403" pitchFamily="18" charset="0"/>
              </a:rPr>
              <a:t>earth which </a:t>
            </a:r>
            <a:r>
              <a:rPr lang="en-US" sz="2600" dirty="0">
                <a:latin typeface="Rockwell" panose="02060603020205020403" pitchFamily="18" charset="0"/>
              </a:rPr>
              <a:t>has life, I have given every green plant for food”; and it was </a:t>
            </a:r>
            <a:r>
              <a:rPr lang="en-US" sz="2600" dirty="0" smtClean="0">
                <a:latin typeface="Rockwell" panose="02060603020205020403" pitchFamily="18" charset="0"/>
              </a:rPr>
              <a:t>so. God </a:t>
            </a:r>
            <a:r>
              <a:rPr lang="en-US" sz="2600" dirty="0">
                <a:latin typeface="Rockwell" panose="02060603020205020403" pitchFamily="18" charset="0"/>
              </a:rPr>
              <a:t>saw all that He had made, and behold, it was very good. </a:t>
            </a:r>
            <a:r>
              <a:rPr lang="en-US" sz="2600" b="1" u="sng" dirty="0">
                <a:latin typeface="Rockwell" panose="02060603020205020403" pitchFamily="18" charset="0"/>
              </a:rPr>
              <a:t>And there was evening and there was morning, the sixth day</a:t>
            </a:r>
            <a:r>
              <a:rPr lang="en-US" sz="2600" dirty="0">
                <a:latin typeface="Rockwell" panose="02060603020205020403" pitchFamily="18" charset="0"/>
              </a:rPr>
              <a:t>.</a:t>
            </a:r>
          </a:p>
        </p:txBody>
      </p:sp>
      <p:pic>
        <p:nvPicPr>
          <p:cNvPr id="4" name="Picture 2" descr="Image result for hebrew y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143000"/>
            <a:ext cx="350237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447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 y="0"/>
            <a:ext cx="9178290" cy="1143000"/>
          </a:xfrm>
        </p:spPr>
        <p:txBody>
          <a:bodyPr>
            <a:noAutofit/>
          </a:bodyPr>
          <a:lstStyle/>
          <a:p>
            <a:r>
              <a:rPr lang="en-US" sz="8000" b="1" dirty="0"/>
              <a:t>7</a:t>
            </a:r>
            <a:r>
              <a:rPr lang="en-US" sz="8000" b="1" baseline="30000" dirty="0" smtClean="0"/>
              <a:t>th</a:t>
            </a:r>
            <a:r>
              <a:rPr lang="en-US" sz="8000" b="1" dirty="0" smtClean="0"/>
              <a:t> Day</a:t>
            </a:r>
            <a:endParaRPr lang="en-US" sz="8000" b="1" dirty="0"/>
          </a:p>
        </p:txBody>
      </p:sp>
      <p:sp>
        <p:nvSpPr>
          <p:cNvPr id="3" name="Rectangle 2"/>
          <p:cNvSpPr/>
          <p:nvPr/>
        </p:nvSpPr>
        <p:spPr>
          <a:xfrm>
            <a:off x="0" y="1143000"/>
            <a:ext cx="5638800" cy="5693866"/>
          </a:xfrm>
          <a:prstGeom prst="rect">
            <a:avLst/>
          </a:prstGeom>
        </p:spPr>
        <p:txBody>
          <a:bodyPr wrap="square">
            <a:spAutoFit/>
          </a:bodyPr>
          <a:lstStyle/>
          <a:p>
            <a:r>
              <a:rPr lang="en-US" sz="2600" baseline="30000" dirty="0" smtClean="0">
                <a:latin typeface="Rockwell" panose="02060603020205020403" pitchFamily="18" charset="0"/>
              </a:rPr>
              <a:t>1</a:t>
            </a:r>
            <a:r>
              <a:rPr lang="en-US" sz="2600" dirty="0" smtClean="0">
                <a:latin typeface="Rockwell" panose="02060603020205020403" pitchFamily="18" charset="0"/>
              </a:rPr>
              <a:t>Thus </a:t>
            </a:r>
            <a:r>
              <a:rPr lang="en-US" sz="2600" dirty="0">
                <a:latin typeface="Rockwell" panose="02060603020205020403" pitchFamily="18" charset="0"/>
              </a:rPr>
              <a:t>the heavens and the earth were completed, and all their hosts. </a:t>
            </a:r>
            <a:r>
              <a:rPr lang="en-US" sz="2600" baseline="30000" dirty="0" smtClean="0">
                <a:latin typeface="Rockwell" panose="02060603020205020403" pitchFamily="18" charset="0"/>
              </a:rPr>
              <a:t>2</a:t>
            </a:r>
            <a:r>
              <a:rPr lang="en-US" sz="2600" dirty="0" smtClean="0">
                <a:latin typeface="Rockwell" panose="02060603020205020403" pitchFamily="18" charset="0"/>
              </a:rPr>
              <a:t>By </a:t>
            </a:r>
            <a:r>
              <a:rPr lang="en-US" sz="2600" dirty="0">
                <a:latin typeface="Rockwell" panose="02060603020205020403" pitchFamily="18" charset="0"/>
              </a:rPr>
              <a:t>the </a:t>
            </a:r>
            <a:r>
              <a:rPr lang="en-US" sz="2600" b="1" u="sng" dirty="0">
                <a:latin typeface="Rockwell" panose="02060603020205020403" pitchFamily="18" charset="0"/>
              </a:rPr>
              <a:t>seventh day</a:t>
            </a:r>
            <a:r>
              <a:rPr lang="en-US" sz="2600" dirty="0">
                <a:latin typeface="Rockwell" panose="02060603020205020403" pitchFamily="18" charset="0"/>
              </a:rPr>
              <a:t> God completed His work which He had done, and He rested on the </a:t>
            </a:r>
            <a:r>
              <a:rPr lang="en-US" sz="2600" b="1" u="sng" dirty="0">
                <a:latin typeface="Rockwell" panose="02060603020205020403" pitchFamily="18" charset="0"/>
              </a:rPr>
              <a:t>seventh day</a:t>
            </a:r>
            <a:r>
              <a:rPr lang="en-US" sz="2600" dirty="0">
                <a:latin typeface="Rockwell" panose="02060603020205020403" pitchFamily="18" charset="0"/>
              </a:rPr>
              <a:t> from all His work which He had done. </a:t>
            </a:r>
            <a:r>
              <a:rPr lang="en-US" sz="2600" baseline="30000" dirty="0" smtClean="0">
                <a:latin typeface="Rockwell" panose="02060603020205020403" pitchFamily="18" charset="0"/>
              </a:rPr>
              <a:t>3</a:t>
            </a:r>
            <a:r>
              <a:rPr lang="en-US" sz="2600" dirty="0" smtClean="0">
                <a:latin typeface="Rockwell" panose="02060603020205020403" pitchFamily="18" charset="0"/>
              </a:rPr>
              <a:t>Then </a:t>
            </a:r>
            <a:r>
              <a:rPr lang="en-US" sz="2600" dirty="0">
                <a:latin typeface="Rockwell" panose="02060603020205020403" pitchFamily="18" charset="0"/>
              </a:rPr>
              <a:t>God blessed the </a:t>
            </a:r>
            <a:r>
              <a:rPr lang="en-US" sz="2600" b="1" u="sng" dirty="0">
                <a:latin typeface="Rockwell" panose="02060603020205020403" pitchFamily="18" charset="0"/>
              </a:rPr>
              <a:t>seventh day</a:t>
            </a:r>
            <a:r>
              <a:rPr lang="en-US" sz="2600" dirty="0">
                <a:latin typeface="Rockwell" panose="02060603020205020403" pitchFamily="18" charset="0"/>
              </a:rPr>
              <a:t> and sanctified it, because in it He rested from all His work which God had </a:t>
            </a:r>
            <a:r>
              <a:rPr lang="en-US" sz="2600" dirty="0" smtClean="0">
                <a:latin typeface="Rockwell" panose="02060603020205020403" pitchFamily="18" charset="0"/>
              </a:rPr>
              <a:t>created and made. </a:t>
            </a:r>
            <a:r>
              <a:rPr lang="en-US" sz="2600" baseline="30000" dirty="0" smtClean="0">
                <a:latin typeface="Rockwell" panose="02060603020205020403" pitchFamily="18" charset="0"/>
              </a:rPr>
              <a:t>4</a:t>
            </a:r>
            <a:r>
              <a:rPr lang="en-US" sz="2600" dirty="0" smtClean="0">
                <a:latin typeface="Rockwell" panose="02060603020205020403" pitchFamily="18" charset="0"/>
              </a:rPr>
              <a:t>This </a:t>
            </a:r>
            <a:r>
              <a:rPr lang="en-US" sz="2600" dirty="0">
                <a:latin typeface="Rockwell" panose="02060603020205020403" pitchFamily="18" charset="0"/>
              </a:rPr>
              <a:t>is the account of the heavens and the earth when they were created, in the day that the </a:t>
            </a:r>
            <a:r>
              <a:rPr lang="en-US" sz="2600" cap="small" dirty="0">
                <a:latin typeface="Rockwell" panose="02060603020205020403" pitchFamily="18" charset="0"/>
              </a:rPr>
              <a:t>Lord</a:t>
            </a:r>
            <a:r>
              <a:rPr lang="en-US" sz="2600" dirty="0">
                <a:latin typeface="Rockwell" panose="02060603020205020403" pitchFamily="18" charset="0"/>
              </a:rPr>
              <a:t> God made earth and heaven</a:t>
            </a:r>
            <a:r>
              <a:rPr lang="en-US" sz="2600" dirty="0" smtClean="0">
                <a:latin typeface="Rockwell" panose="02060603020205020403" pitchFamily="18" charset="0"/>
              </a:rPr>
              <a:t>.</a:t>
            </a:r>
            <a:endParaRPr lang="en-US" sz="2600" dirty="0">
              <a:latin typeface="Rockwell" panose="02060603020205020403" pitchFamily="18" charset="0"/>
            </a:endParaRPr>
          </a:p>
        </p:txBody>
      </p:sp>
      <p:pic>
        <p:nvPicPr>
          <p:cNvPr id="4" name="Picture 2" descr="Image result for hebrew y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143000"/>
            <a:ext cx="350237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404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 y="0"/>
            <a:ext cx="9178290" cy="1143000"/>
          </a:xfrm>
        </p:spPr>
        <p:txBody>
          <a:bodyPr>
            <a:noAutofit/>
          </a:bodyPr>
          <a:lstStyle/>
          <a:p>
            <a:r>
              <a:rPr lang="en-US" sz="6500" b="1" dirty="0" smtClean="0">
                <a:latin typeface="Rockwell" panose="02060603020205020403" pitchFamily="18" charset="0"/>
              </a:rPr>
              <a:t>Literal or Allegorical?</a:t>
            </a:r>
            <a:endParaRPr lang="en-US" sz="6500" b="1" dirty="0">
              <a:latin typeface="Rockwell" panose="02060603020205020403" pitchFamily="18" charset="0"/>
            </a:endParaRPr>
          </a:p>
        </p:txBody>
      </p:sp>
      <p:sp>
        <p:nvSpPr>
          <p:cNvPr id="5" name="Rectangle 4"/>
          <p:cNvSpPr/>
          <p:nvPr/>
        </p:nvSpPr>
        <p:spPr>
          <a:xfrm>
            <a:off x="0" y="1115288"/>
            <a:ext cx="9144000" cy="2354491"/>
          </a:xfrm>
          <a:prstGeom prst="rect">
            <a:avLst/>
          </a:prstGeom>
        </p:spPr>
        <p:txBody>
          <a:bodyPr wrap="square">
            <a:spAutoFit/>
          </a:bodyPr>
          <a:lstStyle/>
          <a:p>
            <a:r>
              <a:rPr lang="en-US" sz="2100" b="1" dirty="0" smtClean="0"/>
              <a:t>Ex 20:8-11</a:t>
            </a:r>
            <a:r>
              <a:rPr lang="en-US" sz="2100" dirty="0" smtClean="0"/>
              <a:t> – “</a:t>
            </a:r>
            <a:r>
              <a:rPr lang="en-US" sz="2100" baseline="30000" dirty="0" smtClean="0"/>
              <a:t>8</a:t>
            </a:r>
            <a:r>
              <a:rPr lang="en-US" sz="2100" dirty="0" smtClean="0"/>
              <a:t>Remember </a:t>
            </a:r>
            <a:r>
              <a:rPr lang="en-US" sz="2100" dirty="0"/>
              <a:t>the </a:t>
            </a:r>
            <a:r>
              <a:rPr lang="en-US" sz="2100" dirty="0" smtClean="0"/>
              <a:t>Sabbath </a:t>
            </a:r>
            <a:r>
              <a:rPr lang="en-US" sz="2100" dirty="0"/>
              <a:t>day, to keep it holy. </a:t>
            </a:r>
            <a:r>
              <a:rPr lang="en-US" sz="2100" baseline="30000" dirty="0" smtClean="0"/>
              <a:t>9</a:t>
            </a:r>
            <a:r>
              <a:rPr lang="en-US" sz="2100" dirty="0" smtClean="0"/>
              <a:t>Six </a:t>
            </a:r>
            <a:r>
              <a:rPr lang="en-US" sz="2100" dirty="0"/>
              <a:t>days you shall labor and do all your work, </a:t>
            </a:r>
            <a:r>
              <a:rPr lang="en-US" sz="2100" baseline="30000" dirty="0" smtClean="0"/>
              <a:t>10</a:t>
            </a:r>
            <a:r>
              <a:rPr lang="en-US" sz="2100" dirty="0" smtClean="0"/>
              <a:t>but </a:t>
            </a:r>
            <a:r>
              <a:rPr lang="en-US" sz="2100" dirty="0"/>
              <a:t>the seventh day is a </a:t>
            </a:r>
            <a:r>
              <a:rPr lang="en-US" sz="2100" dirty="0" smtClean="0"/>
              <a:t>Sabbath </a:t>
            </a:r>
            <a:r>
              <a:rPr lang="en-US" sz="2100" dirty="0"/>
              <a:t>of the </a:t>
            </a:r>
            <a:r>
              <a:rPr lang="en-US" sz="2100" cap="small" dirty="0"/>
              <a:t>Lord</a:t>
            </a:r>
            <a:r>
              <a:rPr lang="en-US" sz="2100" dirty="0"/>
              <a:t> your God; in it you shall not do any work, you or your son or your daughter, your male or your female servant or your cattle or your sojourner </a:t>
            </a:r>
            <a:r>
              <a:rPr lang="en-US" sz="2100" dirty="0" smtClean="0"/>
              <a:t>who stays </a:t>
            </a:r>
            <a:r>
              <a:rPr lang="en-US" sz="2100" dirty="0"/>
              <a:t>with you. </a:t>
            </a:r>
            <a:r>
              <a:rPr lang="en-US" sz="2100" u="sng" baseline="30000" dirty="0" smtClean="0"/>
              <a:t>11</a:t>
            </a:r>
            <a:r>
              <a:rPr lang="en-US" sz="2100" u="sng" dirty="0" smtClean="0"/>
              <a:t>For </a:t>
            </a:r>
            <a:r>
              <a:rPr lang="en-US" sz="2100" u="sng" dirty="0"/>
              <a:t>in six days the </a:t>
            </a:r>
            <a:r>
              <a:rPr lang="en-US" sz="2100" u="sng" cap="small" dirty="0"/>
              <a:t>Lord</a:t>
            </a:r>
            <a:r>
              <a:rPr lang="en-US" sz="2100" u="sng" dirty="0"/>
              <a:t> made the heavens and the earth, the sea and all that is in them, and rested on the seventh day</a:t>
            </a:r>
            <a:r>
              <a:rPr lang="en-US" sz="2100" dirty="0"/>
              <a:t>; therefore the </a:t>
            </a:r>
            <a:r>
              <a:rPr lang="en-US" sz="2100" cap="small" dirty="0"/>
              <a:t>Lord</a:t>
            </a:r>
            <a:r>
              <a:rPr lang="en-US" sz="2100" dirty="0"/>
              <a:t> blessed the </a:t>
            </a:r>
            <a:r>
              <a:rPr lang="en-US" sz="2100" dirty="0" smtClean="0"/>
              <a:t>Sabbath </a:t>
            </a:r>
            <a:r>
              <a:rPr lang="en-US" sz="2100" dirty="0"/>
              <a:t>day and made it holy</a:t>
            </a:r>
            <a:r>
              <a:rPr lang="en-US" sz="2100" dirty="0" smtClean="0"/>
              <a:t>.”</a:t>
            </a:r>
            <a:endParaRPr lang="en-US" sz="2100" dirty="0"/>
          </a:p>
        </p:txBody>
      </p:sp>
      <p:sp>
        <p:nvSpPr>
          <p:cNvPr id="6" name="Rectangle 5"/>
          <p:cNvSpPr/>
          <p:nvPr/>
        </p:nvSpPr>
        <p:spPr>
          <a:xfrm>
            <a:off x="0" y="3581400"/>
            <a:ext cx="9144000" cy="1384995"/>
          </a:xfrm>
          <a:prstGeom prst="rect">
            <a:avLst/>
          </a:prstGeom>
        </p:spPr>
        <p:txBody>
          <a:bodyPr wrap="square">
            <a:spAutoFit/>
          </a:bodyPr>
          <a:lstStyle/>
          <a:p>
            <a:r>
              <a:rPr lang="en-US" sz="2100" b="1" dirty="0" smtClean="0"/>
              <a:t>Ex 31:16-17</a:t>
            </a:r>
            <a:r>
              <a:rPr lang="en-US" sz="2100" dirty="0" smtClean="0"/>
              <a:t> – “</a:t>
            </a:r>
            <a:r>
              <a:rPr lang="en-US" sz="2100" baseline="30000" dirty="0" smtClean="0"/>
              <a:t>16</a:t>
            </a:r>
            <a:r>
              <a:rPr lang="en-US" sz="2100" dirty="0" smtClean="0"/>
              <a:t>So </a:t>
            </a:r>
            <a:r>
              <a:rPr lang="en-US" sz="2100" dirty="0"/>
              <a:t>the sons of Israel shall observe the </a:t>
            </a:r>
            <a:r>
              <a:rPr lang="en-US" sz="2100" dirty="0" smtClean="0"/>
              <a:t>Sabbath, </a:t>
            </a:r>
            <a:r>
              <a:rPr lang="en-US" sz="2100" dirty="0" smtClean="0"/>
              <a:t>to celebrate </a:t>
            </a:r>
            <a:r>
              <a:rPr lang="en-US" sz="2100" dirty="0"/>
              <a:t>the </a:t>
            </a:r>
            <a:r>
              <a:rPr lang="en-US" sz="2100" dirty="0" smtClean="0"/>
              <a:t>Sabbath </a:t>
            </a:r>
            <a:r>
              <a:rPr lang="en-US" sz="2100" dirty="0"/>
              <a:t>throughout their generations as a perpetual covenant.’ </a:t>
            </a:r>
            <a:r>
              <a:rPr lang="en-US" sz="2100" baseline="30000" dirty="0" smtClean="0"/>
              <a:t>17</a:t>
            </a:r>
            <a:r>
              <a:rPr lang="en-US" sz="2100" dirty="0" smtClean="0"/>
              <a:t>It </a:t>
            </a:r>
            <a:r>
              <a:rPr lang="en-US" sz="2100" dirty="0"/>
              <a:t>is a sign between Me and the sons of Israel forever; </a:t>
            </a:r>
            <a:r>
              <a:rPr lang="en-US" sz="2100" u="sng" dirty="0"/>
              <a:t>for in six days the </a:t>
            </a:r>
            <a:r>
              <a:rPr lang="en-US" sz="2100" u="sng" cap="small" dirty="0"/>
              <a:t>Lord</a:t>
            </a:r>
            <a:r>
              <a:rPr lang="en-US" sz="2100" u="sng" dirty="0"/>
              <a:t> made heaven and earth</a:t>
            </a:r>
            <a:r>
              <a:rPr lang="en-US" sz="2100" dirty="0"/>
              <a:t>, but on the seventh day He ceased from labor, and was refreshed</a:t>
            </a:r>
            <a:r>
              <a:rPr lang="en-US" sz="2100" dirty="0" smtClean="0"/>
              <a:t>.”</a:t>
            </a:r>
            <a:endParaRPr lang="en-US" sz="2100" dirty="0"/>
          </a:p>
        </p:txBody>
      </p:sp>
      <p:sp>
        <p:nvSpPr>
          <p:cNvPr id="7" name="Rectangle 6"/>
          <p:cNvSpPr/>
          <p:nvPr/>
        </p:nvSpPr>
        <p:spPr>
          <a:xfrm>
            <a:off x="0" y="5149840"/>
            <a:ext cx="9144000" cy="1708160"/>
          </a:xfrm>
          <a:prstGeom prst="rect">
            <a:avLst/>
          </a:prstGeom>
        </p:spPr>
        <p:txBody>
          <a:bodyPr wrap="square">
            <a:spAutoFit/>
          </a:bodyPr>
          <a:lstStyle/>
          <a:p>
            <a:r>
              <a:rPr lang="en-US" sz="2100" b="1" dirty="0" smtClean="0"/>
              <a:t>Ex 31:14-15</a:t>
            </a:r>
            <a:r>
              <a:rPr lang="en-US" sz="2100" dirty="0" smtClean="0"/>
              <a:t> – </a:t>
            </a:r>
            <a:r>
              <a:rPr lang="en-US" sz="2100" dirty="0" smtClean="0"/>
              <a:t>“</a:t>
            </a:r>
            <a:r>
              <a:rPr lang="en-US" sz="2100" baseline="30000" dirty="0" smtClean="0"/>
              <a:t>14</a:t>
            </a:r>
            <a:r>
              <a:rPr lang="en-US" sz="2100" dirty="0" smtClean="0"/>
              <a:t>Therefore </a:t>
            </a:r>
            <a:r>
              <a:rPr lang="en-US" sz="2100" dirty="0"/>
              <a:t>you are to observe the </a:t>
            </a:r>
            <a:r>
              <a:rPr lang="en-US" sz="2100" dirty="0" smtClean="0"/>
              <a:t>Sabbath, </a:t>
            </a:r>
            <a:r>
              <a:rPr lang="en-US" sz="2100" dirty="0"/>
              <a:t>for it is holy to you. Everyone who profanes it shall surely be put to death; for whoever does any work on it, that person shall be cut off from among his people. </a:t>
            </a:r>
            <a:r>
              <a:rPr lang="en-US" sz="2100" baseline="30000" dirty="0" smtClean="0"/>
              <a:t>15</a:t>
            </a:r>
            <a:r>
              <a:rPr lang="en-US" sz="2100" dirty="0" smtClean="0"/>
              <a:t>For </a:t>
            </a:r>
            <a:r>
              <a:rPr lang="en-US" sz="2100" dirty="0"/>
              <a:t>six days work may be done, but on the seventh day there is a </a:t>
            </a:r>
            <a:r>
              <a:rPr lang="en-US" sz="2100" dirty="0" smtClean="0"/>
              <a:t>Sabbath </a:t>
            </a:r>
            <a:r>
              <a:rPr lang="en-US" sz="2100" dirty="0"/>
              <a:t>of complete rest, holy to the </a:t>
            </a:r>
            <a:r>
              <a:rPr lang="en-US" sz="2100" cap="small" dirty="0"/>
              <a:t>Lord</a:t>
            </a:r>
            <a:r>
              <a:rPr lang="en-US" sz="2100" dirty="0"/>
              <a:t>; </a:t>
            </a:r>
            <a:r>
              <a:rPr lang="en-US" sz="2100" u="sng" dirty="0"/>
              <a:t>whoever does any work on the </a:t>
            </a:r>
            <a:r>
              <a:rPr lang="en-US" sz="2100" u="sng" dirty="0" smtClean="0"/>
              <a:t>Sabbath </a:t>
            </a:r>
            <a:r>
              <a:rPr lang="en-US" sz="2100" u="sng" dirty="0"/>
              <a:t>day shall surely be put to death</a:t>
            </a:r>
            <a:r>
              <a:rPr lang="en-US" sz="2100" dirty="0" smtClean="0"/>
              <a:t>.”</a:t>
            </a:r>
            <a:endParaRPr lang="en-US" sz="2100" dirty="0"/>
          </a:p>
        </p:txBody>
      </p:sp>
    </p:spTree>
    <p:extLst>
      <p:ext uri="{BB962C8B-B14F-4D97-AF65-F5344CB8AC3E}">
        <p14:creationId xmlns:p14="http://schemas.microsoft.com/office/powerpoint/2010/main" val="2762631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 y="0"/>
            <a:ext cx="9178290" cy="1143000"/>
          </a:xfrm>
        </p:spPr>
        <p:txBody>
          <a:bodyPr>
            <a:noAutofit/>
          </a:bodyPr>
          <a:lstStyle/>
          <a:p>
            <a:r>
              <a:rPr lang="en-US" sz="6500" b="1" dirty="0" smtClean="0">
                <a:latin typeface="Rockwell" panose="02060603020205020403" pitchFamily="18" charset="0"/>
              </a:rPr>
              <a:t>Literal or Allegorical?</a:t>
            </a:r>
            <a:endParaRPr lang="en-US" sz="6500" b="1" dirty="0">
              <a:latin typeface="Rockwell" panose="02060603020205020403" pitchFamily="18" charset="0"/>
            </a:endParaRPr>
          </a:p>
        </p:txBody>
      </p:sp>
      <p:sp>
        <p:nvSpPr>
          <p:cNvPr id="5" name="Rectangle 4"/>
          <p:cNvSpPr/>
          <p:nvPr/>
        </p:nvSpPr>
        <p:spPr>
          <a:xfrm>
            <a:off x="0" y="1219200"/>
            <a:ext cx="9144000" cy="5940088"/>
          </a:xfrm>
          <a:prstGeom prst="rect">
            <a:avLst/>
          </a:prstGeom>
        </p:spPr>
        <p:txBody>
          <a:bodyPr wrap="square">
            <a:spAutoFit/>
          </a:bodyPr>
          <a:lstStyle/>
          <a:p>
            <a:r>
              <a:rPr lang="en-US" sz="2400" b="1" dirty="0" smtClean="0"/>
              <a:t>Num 12:6-8 </a:t>
            </a:r>
            <a:r>
              <a:rPr lang="en-US" sz="2400" dirty="0"/>
              <a:t>– </a:t>
            </a:r>
            <a:r>
              <a:rPr lang="en-US" sz="2400" dirty="0" smtClean="0"/>
              <a:t>“</a:t>
            </a:r>
            <a:r>
              <a:rPr lang="en-US" sz="2400" baseline="30000" dirty="0" smtClean="0"/>
              <a:t>6</a:t>
            </a:r>
            <a:r>
              <a:rPr lang="en-US" sz="2400" dirty="0" smtClean="0"/>
              <a:t>Hear </a:t>
            </a:r>
            <a:r>
              <a:rPr lang="en-US" sz="2400" dirty="0"/>
              <a:t>now My </a:t>
            </a:r>
            <a:r>
              <a:rPr lang="en-US" sz="2400" dirty="0" smtClean="0"/>
              <a:t>words: if </a:t>
            </a:r>
            <a:r>
              <a:rPr lang="en-US" sz="2400" dirty="0"/>
              <a:t>there is a prophet among </a:t>
            </a:r>
            <a:r>
              <a:rPr lang="en-US" sz="2400" dirty="0" smtClean="0"/>
              <a:t>you, I</a:t>
            </a:r>
            <a:r>
              <a:rPr lang="en-US" sz="2400" dirty="0"/>
              <a:t>, the </a:t>
            </a:r>
            <a:r>
              <a:rPr lang="en-US" sz="2400" cap="small" dirty="0"/>
              <a:t>Lord</a:t>
            </a:r>
            <a:r>
              <a:rPr lang="en-US" sz="2400" dirty="0"/>
              <a:t>, shall make Myself known to him in a </a:t>
            </a:r>
            <a:r>
              <a:rPr lang="en-US" sz="2400" dirty="0" smtClean="0"/>
              <a:t>vision. I </a:t>
            </a:r>
            <a:r>
              <a:rPr lang="en-US" sz="2400" dirty="0"/>
              <a:t>shall speak with him in a </a:t>
            </a:r>
            <a:r>
              <a:rPr lang="en-US" sz="2400" dirty="0" smtClean="0"/>
              <a:t>dream. </a:t>
            </a:r>
            <a:r>
              <a:rPr lang="en-US" sz="2400" u="sng" baseline="30000" dirty="0" smtClean="0"/>
              <a:t>7</a:t>
            </a:r>
            <a:r>
              <a:rPr lang="en-US" sz="2400" u="sng" dirty="0" smtClean="0"/>
              <a:t>Not </a:t>
            </a:r>
            <a:r>
              <a:rPr lang="en-US" sz="2400" u="sng" dirty="0"/>
              <a:t>so, with My servant </a:t>
            </a:r>
            <a:r>
              <a:rPr lang="en-US" sz="2400" u="sng" dirty="0" smtClean="0"/>
              <a:t>Moses</a:t>
            </a:r>
            <a:r>
              <a:rPr lang="en-US" sz="2400" dirty="0" smtClean="0"/>
              <a:t>, He </a:t>
            </a:r>
            <a:r>
              <a:rPr lang="en-US" sz="2400" dirty="0"/>
              <a:t>is faithful in all My </a:t>
            </a:r>
            <a:r>
              <a:rPr lang="en-US" sz="2400" dirty="0" smtClean="0"/>
              <a:t>household; </a:t>
            </a:r>
            <a:r>
              <a:rPr lang="en-US" sz="2400" baseline="30000" dirty="0" smtClean="0"/>
              <a:t>8</a:t>
            </a:r>
            <a:r>
              <a:rPr lang="en-US" sz="2400" dirty="0" smtClean="0"/>
              <a:t>With </a:t>
            </a:r>
            <a:r>
              <a:rPr lang="en-US" sz="2400" dirty="0"/>
              <a:t>him I speak mouth to </a:t>
            </a:r>
            <a:r>
              <a:rPr lang="en-US" sz="2400" dirty="0" smtClean="0"/>
              <a:t>mouth, </a:t>
            </a:r>
            <a:r>
              <a:rPr lang="en-US" sz="2400" u="sng" dirty="0" smtClean="0"/>
              <a:t>even </a:t>
            </a:r>
            <a:r>
              <a:rPr lang="en-US" sz="2400" u="sng" dirty="0"/>
              <a:t>openly</a:t>
            </a:r>
            <a:r>
              <a:rPr lang="en-US" sz="2400" dirty="0"/>
              <a:t>, and not in dark </a:t>
            </a:r>
            <a:r>
              <a:rPr lang="en-US" sz="2400" dirty="0" smtClean="0"/>
              <a:t>sayings, and </a:t>
            </a:r>
            <a:r>
              <a:rPr lang="en-US" sz="2400" dirty="0"/>
              <a:t>he beholds the form of the </a:t>
            </a:r>
            <a:r>
              <a:rPr lang="en-US" sz="2400" cap="small" dirty="0" smtClean="0"/>
              <a:t>Lord</a:t>
            </a:r>
            <a:r>
              <a:rPr lang="en-US" sz="2400" dirty="0" smtClean="0"/>
              <a:t>. Why </a:t>
            </a:r>
            <a:r>
              <a:rPr lang="en-US" sz="2400" dirty="0"/>
              <a:t>then were you not </a:t>
            </a:r>
            <a:r>
              <a:rPr lang="en-US" sz="2400" dirty="0" smtClean="0"/>
              <a:t>afraid to </a:t>
            </a:r>
            <a:r>
              <a:rPr lang="en-US" sz="2400" dirty="0"/>
              <a:t>speak against My servant, against Moses</a:t>
            </a:r>
            <a:r>
              <a:rPr lang="en-US" sz="2400" dirty="0" smtClean="0"/>
              <a:t>?”</a:t>
            </a:r>
          </a:p>
          <a:p>
            <a:endParaRPr lang="en-US" sz="1000" dirty="0"/>
          </a:p>
          <a:p>
            <a:r>
              <a:rPr lang="en-US" sz="2400" b="1" dirty="0" smtClean="0"/>
              <a:t>Ex 24:4a</a:t>
            </a:r>
            <a:r>
              <a:rPr lang="en-US" sz="2400" dirty="0" smtClean="0"/>
              <a:t> – “</a:t>
            </a:r>
            <a:r>
              <a:rPr lang="en-US" sz="2400" dirty="0"/>
              <a:t>Moses wrote down </a:t>
            </a:r>
            <a:r>
              <a:rPr lang="en-US" sz="2400" u="sng" dirty="0"/>
              <a:t>all the words</a:t>
            </a:r>
            <a:r>
              <a:rPr lang="en-US" sz="2400" dirty="0"/>
              <a:t> of the </a:t>
            </a:r>
            <a:r>
              <a:rPr lang="en-US" sz="2400" cap="small" dirty="0" smtClean="0"/>
              <a:t>Lord..</a:t>
            </a:r>
            <a:r>
              <a:rPr lang="en-US" sz="2400" dirty="0" smtClean="0"/>
              <a:t>.</a:t>
            </a:r>
            <a:r>
              <a:rPr lang="en-US" sz="2400" dirty="0" smtClean="0"/>
              <a:t>”</a:t>
            </a:r>
          </a:p>
          <a:p>
            <a:endParaRPr lang="en-US" sz="1000" dirty="0"/>
          </a:p>
          <a:p>
            <a:r>
              <a:rPr lang="en-US" sz="2400" b="1" dirty="0" smtClean="0"/>
              <a:t>Josh 1:7</a:t>
            </a:r>
            <a:r>
              <a:rPr lang="en-US" sz="2400" dirty="0" smtClean="0"/>
              <a:t> – “</a:t>
            </a:r>
            <a:r>
              <a:rPr lang="en-US" sz="2400" b="1" baseline="30000" dirty="0"/>
              <a:t> </a:t>
            </a:r>
            <a:r>
              <a:rPr lang="en-US" sz="2400" dirty="0"/>
              <a:t>Only be strong and very </a:t>
            </a:r>
            <a:r>
              <a:rPr lang="en-US" sz="2400" dirty="0" smtClean="0"/>
              <a:t>courageous;</a:t>
            </a:r>
            <a:r>
              <a:rPr lang="en-US" sz="2400" dirty="0"/>
              <a:t> </a:t>
            </a:r>
            <a:r>
              <a:rPr lang="en-US" sz="2400" dirty="0" smtClean="0"/>
              <a:t>be </a:t>
            </a:r>
            <a:r>
              <a:rPr lang="en-US" sz="2400" dirty="0"/>
              <a:t>careful to do according to </a:t>
            </a:r>
            <a:r>
              <a:rPr lang="en-US" sz="2400" u="sng" dirty="0"/>
              <a:t>all the law</a:t>
            </a:r>
            <a:r>
              <a:rPr lang="en-US" sz="2400" dirty="0"/>
              <a:t> which Moses My servant commanded you; </a:t>
            </a:r>
            <a:r>
              <a:rPr lang="en-US" sz="2400" u="sng" dirty="0"/>
              <a:t>do not turn from it to the right or to the left</a:t>
            </a:r>
            <a:r>
              <a:rPr lang="en-US" sz="2400" dirty="0"/>
              <a:t>, so that you </a:t>
            </a:r>
            <a:r>
              <a:rPr lang="en-US" sz="2400" dirty="0" smtClean="0"/>
              <a:t>may</a:t>
            </a:r>
            <a:r>
              <a:rPr lang="en-US" sz="2400" dirty="0"/>
              <a:t> </a:t>
            </a:r>
            <a:r>
              <a:rPr lang="en-US" sz="2400" dirty="0" smtClean="0"/>
              <a:t>have </a:t>
            </a:r>
            <a:r>
              <a:rPr lang="en-US" sz="2400" dirty="0"/>
              <a:t>success wherever you go</a:t>
            </a:r>
            <a:r>
              <a:rPr lang="en-US" sz="2400" dirty="0" smtClean="0"/>
              <a:t>.</a:t>
            </a:r>
            <a:r>
              <a:rPr lang="en-US" sz="2400" dirty="0" smtClean="0"/>
              <a:t>”</a:t>
            </a:r>
          </a:p>
          <a:p>
            <a:endParaRPr lang="en-US" sz="1000" dirty="0"/>
          </a:p>
          <a:p>
            <a:r>
              <a:rPr lang="en-US" sz="2400" b="1" dirty="0" smtClean="0"/>
              <a:t>Josh 23:6</a:t>
            </a:r>
            <a:r>
              <a:rPr lang="en-US" sz="2400" dirty="0" smtClean="0"/>
              <a:t> – “Be </a:t>
            </a:r>
            <a:r>
              <a:rPr lang="en-US" sz="2400" dirty="0"/>
              <a:t>very firm, then, to keep and do </a:t>
            </a:r>
            <a:r>
              <a:rPr lang="en-US" sz="2400" u="sng" dirty="0"/>
              <a:t>all that is written</a:t>
            </a:r>
            <a:r>
              <a:rPr lang="en-US" sz="2400" dirty="0"/>
              <a:t> in the book of the law of Moses, </a:t>
            </a:r>
            <a:r>
              <a:rPr lang="en-US" sz="2400" u="sng" dirty="0"/>
              <a:t>so that you may not turn aside from it to the right hand or to the </a:t>
            </a:r>
            <a:r>
              <a:rPr lang="en-US" sz="2400" u="sng" dirty="0" smtClean="0"/>
              <a:t>left</a:t>
            </a:r>
            <a:r>
              <a:rPr lang="en-US" sz="2400" dirty="0" smtClean="0"/>
              <a:t>.”</a:t>
            </a:r>
            <a:endParaRPr lang="en-US" sz="2400" dirty="0"/>
          </a:p>
        </p:txBody>
      </p:sp>
    </p:spTree>
    <p:extLst>
      <p:ext uri="{BB962C8B-B14F-4D97-AF65-F5344CB8AC3E}">
        <p14:creationId xmlns:p14="http://schemas.microsoft.com/office/powerpoint/2010/main" val="27225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 y="0"/>
            <a:ext cx="9178290" cy="1143000"/>
          </a:xfrm>
        </p:spPr>
        <p:txBody>
          <a:bodyPr>
            <a:noAutofit/>
          </a:bodyPr>
          <a:lstStyle/>
          <a:p>
            <a:r>
              <a:rPr lang="en-US" sz="5300" b="1" dirty="0" smtClean="0">
                <a:latin typeface="Rockwell" panose="02060603020205020403" pitchFamily="18" charset="0"/>
              </a:rPr>
              <a:t>Why Do Some Not Believe?</a:t>
            </a:r>
            <a:endParaRPr lang="en-US" sz="5300" b="1" dirty="0">
              <a:latin typeface="Rockwell" panose="02060603020205020403" pitchFamily="18" charset="0"/>
            </a:endParaRPr>
          </a:p>
        </p:txBody>
      </p:sp>
      <p:sp>
        <p:nvSpPr>
          <p:cNvPr id="3" name="Rectangle 2"/>
          <p:cNvSpPr/>
          <p:nvPr/>
        </p:nvSpPr>
        <p:spPr>
          <a:xfrm>
            <a:off x="0" y="1143000"/>
            <a:ext cx="9144000" cy="6001643"/>
          </a:xfrm>
          <a:prstGeom prst="rect">
            <a:avLst/>
          </a:prstGeom>
        </p:spPr>
        <p:txBody>
          <a:bodyPr wrap="square">
            <a:spAutoFit/>
          </a:bodyPr>
          <a:lstStyle/>
          <a:p>
            <a:r>
              <a:rPr lang="en-US" sz="2400" b="1" u="sng" dirty="0"/>
              <a:t>Dr. Gleason </a:t>
            </a:r>
            <a:r>
              <a:rPr lang="en-US" sz="2400" b="1" u="sng" dirty="0" smtClean="0"/>
              <a:t>Archer</a:t>
            </a:r>
            <a:r>
              <a:rPr lang="en-US" sz="2400" dirty="0" smtClean="0"/>
              <a:t> – </a:t>
            </a:r>
            <a:r>
              <a:rPr lang="en-US" sz="2400" dirty="0"/>
              <a:t>“From a superficial reading of Genesis 1, the impression would seem to be that the entire creative process took place in six twenty-four-hour days. If this was the true intent of the Hebrew author…</a:t>
            </a:r>
            <a:r>
              <a:rPr lang="en-US" sz="2400" u="sng" dirty="0"/>
              <a:t>this seems to run counter to modern scientific research</a:t>
            </a:r>
            <a:r>
              <a:rPr lang="en-US" sz="2400" dirty="0"/>
              <a:t>, which indicates that the planet Earth was created several billion years ago</a:t>
            </a:r>
            <a:r>
              <a:rPr lang="en-US" sz="2400" dirty="0" smtClean="0"/>
              <a:t>.” (</a:t>
            </a:r>
            <a:r>
              <a:rPr lang="en-US" sz="2400" i="1" dirty="0"/>
              <a:t>A Survey of Old Testament Introduction</a:t>
            </a:r>
            <a:r>
              <a:rPr lang="en-US" sz="2400" dirty="0"/>
              <a:t> (Chicago: Moody, 1994, rev. ed.), p. 196</a:t>
            </a:r>
            <a:r>
              <a:rPr lang="en-US" sz="2400" dirty="0" smtClean="0"/>
              <a:t>.)</a:t>
            </a:r>
          </a:p>
          <a:p>
            <a:endParaRPr lang="en-US" sz="1200" dirty="0"/>
          </a:p>
          <a:p>
            <a:r>
              <a:rPr lang="en-US" sz="2400" b="1" u="sng" dirty="0"/>
              <a:t>Dr. James Montgomery </a:t>
            </a:r>
            <a:r>
              <a:rPr lang="en-US" sz="2400" b="1" u="sng" dirty="0" err="1" smtClean="0"/>
              <a:t>Boice</a:t>
            </a:r>
            <a:r>
              <a:rPr lang="en-US" sz="2400" dirty="0" smtClean="0"/>
              <a:t> – “We </a:t>
            </a:r>
            <a:r>
              <a:rPr lang="en-US" sz="2400" dirty="0"/>
              <a:t>have to admit here that the exegetical basis of the creationists is </a:t>
            </a:r>
            <a:r>
              <a:rPr lang="en-US" sz="2400" dirty="0" smtClean="0"/>
              <a:t>strong…In </a:t>
            </a:r>
            <a:r>
              <a:rPr lang="en-US" sz="2400" dirty="0"/>
              <a:t>spite of the careful biblical and scientific research that has accumulated in support of the creationists’ view, there are problems that make the theory wrong to most (including many evangelical) </a:t>
            </a:r>
            <a:r>
              <a:rPr lang="en-US" sz="2400" u="sng" dirty="0"/>
              <a:t>scientists…Data from various disciplines point to a very old earth and an even older universe</a:t>
            </a:r>
            <a:r>
              <a:rPr lang="en-US" sz="2400" dirty="0" smtClean="0"/>
              <a:t>.” (</a:t>
            </a:r>
            <a:r>
              <a:rPr lang="en-US" sz="2400" i="1" dirty="0"/>
              <a:t>Genesis, An Expositional Commentary</a:t>
            </a:r>
            <a:r>
              <a:rPr lang="en-US" sz="2400" dirty="0"/>
              <a:t> (Grand Rapids: Zondervan, 1982), Vol. 1, pp. 57–62</a:t>
            </a:r>
            <a:r>
              <a:rPr lang="en-US" sz="2400" dirty="0" smtClean="0"/>
              <a:t>.)</a:t>
            </a:r>
            <a:endParaRPr lang="en-US" sz="2400" dirty="0"/>
          </a:p>
        </p:txBody>
      </p:sp>
    </p:spTree>
    <p:extLst>
      <p:ext uri="{BB962C8B-B14F-4D97-AF65-F5344CB8AC3E}">
        <p14:creationId xmlns:p14="http://schemas.microsoft.com/office/powerpoint/2010/main" val="3246131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 y="0"/>
            <a:ext cx="9178290" cy="1143000"/>
          </a:xfrm>
        </p:spPr>
        <p:txBody>
          <a:bodyPr>
            <a:noAutofit/>
          </a:bodyPr>
          <a:lstStyle/>
          <a:p>
            <a:r>
              <a:rPr lang="en-US" sz="6500" b="1" dirty="0" smtClean="0">
                <a:latin typeface="Rockwell" panose="02060603020205020403" pitchFamily="18" charset="0"/>
              </a:rPr>
              <a:t>Literal or Allegorical?</a:t>
            </a:r>
            <a:endParaRPr lang="en-US" sz="6500" b="1" dirty="0">
              <a:latin typeface="Rockwell" panose="02060603020205020403" pitchFamily="18" charset="0"/>
            </a:endParaRPr>
          </a:p>
        </p:txBody>
      </p:sp>
      <p:pic>
        <p:nvPicPr>
          <p:cNvPr id="3" name="Picture 2" descr="Image result for beginning of creation God made them male and female"/>
          <p:cNvPicPr>
            <a:picLocks noChangeAspect="1" noChangeArrowheads="1"/>
          </p:cNvPicPr>
          <p:nvPr/>
        </p:nvPicPr>
        <p:blipFill rotWithShape="1">
          <a:blip r:embed="rId3">
            <a:extLst>
              <a:ext uri="{28A0092B-C50C-407E-A947-70E740481C1C}">
                <a14:useLocalDpi xmlns:a14="http://schemas.microsoft.com/office/drawing/2010/main" val="0"/>
              </a:ext>
            </a:extLst>
          </a:blip>
          <a:srcRect l="2500" t="24743" r="6309" b="9333"/>
          <a:stretch/>
        </p:blipFill>
        <p:spPr bwMode="auto">
          <a:xfrm>
            <a:off x="0" y="1219200"/>
            <a:ext cx="9144000" cy="563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37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 y="0"/>
            <a:ext cx="9178290" cy="1143000"/>
          </a:xfrm>
        </p:spPr>
        <p:txBody>
          <a:bodyPr>
            <a:noAutofit/>
          </a:bodyPr>
          <a:lstStyle/>
          <a:p>
            <a:r>
              <a:rPr lang="en-US" sz="8000" b="1" dirty="0" smtClean="0">
                <a:latin typeface="Rockwell" panose="02060603020205020403" pitchFamily="18" charset="0"/>
              </a:rPr>
              <a:t>Consequences</a:t>
            </a:r>
            <a:endParaRPr lang="en-US" sz="8000" b="1" dirty="0">
              <a:latin typeface="Rockwell" panose="02060603020205020403" pitchFamily="18" charset="0"/>
            </a:endParaRPr>
          </a:p>
        </p:txBody>
      </p:sp>
      <p:pic>
        <p:nvPicPr>
          <p:cNvPr id="2052" name="Picture 4" descr="Image result for bible or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1"/>
            <a:ext cx="3124200"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00400" y="1600200"/>
            <a:ext cx="5943600" cy="517064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smtClean="0"/>
              <a:t>“Unscientific” Virgin Birth of Jesus?</a:t>
            </a:r>
          </a:p>
          <a:p>
            <a:pPr marL="285750" indent="-285750">
              <a:lnSpc>
                <a:spcPct val="150000"/>
              </a:lnSpc>
              <a:buFont typeface="Arial" panose="020B0604020202020204" pitchFamily="34" charset="0"/>
              <a:buChar char="•"/>
            </a:pPr>
            <a:endParaRPr lang="en-US" sz="2000" dirty="0"/>
          </a:p>
          <a:p>
            <a:pPr marL="285750" indent="-285750">
              <a:lnSpc>
                <a:spcPct val="150000"/>
              </a:lnSpc>
              <a:buFont typeface="Arial" panose="020B0604020202020204" pitchFamily="34" charset="0"/>
              <a:buChar char="•"/>
            </a:pPr>
            <a:r>
              <a:rPr lang="en-US" sz="2800" dirty="0" smtClean="0"/>
              <a:t>“Unscientific” Resurrection of Jesus?</a:t>
            </a:r>
          </a:p>
          <a:p>
            <a:pPr marL="285750" indent="-285750">
              <a:lnSpc>
                <a:spcPct val="150000"/>
              </a:lnSpc>
              <a:buFont typeface="Arial" panose="020B0604020202020204" pitchFamily="34" charset="0"/>
              <a:buChar char="•"/>
            </a:pPr>
            <a:endParaRPr lang="en-US" sz="2000" dirty="0"/>
          </a:p>
          <a:p>
            <a:pPr marL="285750" indent="-285750">
              <a:lnSpc>
                <a:spcPct val="150000"/>
              </a:lnSpc>
              <a:buFont typeface="Arial" panose="020B0604020202020204" pitchFamily="34" charset="0"/>
              <a:buChar char="•"/>
            </a:pPr>
            <a:r>
              <a:rPr lang="en-US" sz="2800" dirty="0" smtClean="0"/>
              <a:t>“Unscientific” 10 Plagues of Egypt?</a:t>
            </a:r>
          </a:p>
          <a:p>
            <a:pPr marL="285750" indent="-285750">
              <a:lnSpc>
                <a:spcPct val="150000"/>
              </a:lnSpc>
              <a:buFont typeface="Arial" panose="020B0604020202020204" pitchFamily="34" charset="0"/>
              <a:buChar char="•"/>
            </a:pPr>
            <a:endParaRPr lang="en-US" sz="2000" dirty="0"/>
          </a:p>
          <a:p>
            <a:pPr marL="285750" indent="-285750">
              <a:lnSpc>
                <a:spcPct val="150000"/>
              </a:lnSpc>
              <a:buFont typeface="Arial" panose="020B0604020202020204" pitchFamily="34" charset="0"/>
              <a:buChar char="•"/>
            </a:pPr>
            <a:r>
              <a:rPr lang="en-US" sz="2800" dirty="0" smtClean="0"/>
              <a:t>“Unscientific” Parting of the Red Sea?</a:t>
            </a:r>
          </a:p>
          <a:p>
            <a:pPr marL="285750" indent="-285750">
              <a:lnSpc>
                <a:spcPct val="150000"/>
              </a:lnSpc>
              <a:buFont typeface="Arial" panose="020B0604020202020204" pitchFamily="34" charset="0"/>
              <a:buChar char="•"/>
            </a:pPr>
            <a:endParaRPr lang="en-US" sz="2000" dirty="0"/>
          </a:p>
          <a:p>
            <a:pPr marL="285750" indent="-285750">
              <a:lnSpc>
                <a:spcPct val="150000"/>
              </a:lnSpc>
              <a:buFont typeface="Arial" panose="020B0604020202020204" pitchFamily="34" charset="0"/>
              <a:buChar char="•"/>
            </a:pPr>
            <a:r>
              <a:rPr lang="en-US" sz="2800" dirty="0" smtClean="0"/>
              <a:t>“Unscientific” Miracles of the Bible?</a:t>
            </a:r>
            <a:endParaRPr lang="en-US" sz="2800" dirty="0"/>
          </a:p>
        </p:txBody>
      </p:sp>
    </p:spTree>
    <p:extLst>
      <p:ext uri="{BB962C8B-B14F-4D97-AF65-F5344CB8AC3E}">
        <p14:creationId xmlns:p14="http://schemas.microsoft.com/office/powerpoint/2010/main" val="1275837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 y="0"/>
            <a:ext cx="9178290" cy="1143000"/>
          </a:xfrm>
        </p:spPr>
        <p:txBody>
          <a:bodyPr>
            <a:noAutofit/>
          </a:bodyPr>
          <a:lstStyle/>
          <a:p>
            <a:r>
              <a:rPr lang="en-US" sz="8000" b="1" dirty="0" smtClean="0">
                <a:latin typeface="Rockwell" panose="02060603020205020403" pitchFamily="18" charset="0"/>
              </a:rPr>
              <a:t>Consequences</a:t>
            </a:r>
            <a:endParaRPr lang="en-US" sz="8000" b="1" dirty="0">
              <a:latin typeface="Rockwell" panose="02060603020205020403" pitchFamily="18" charset="0"/>
            </a:endParaRPr>
          </a:p>
        </p:txBody>
      </p:sp>
      <p:sp>
        <p:nvSpPr>
          <p:cNvPr id="3" name="Rectangle 2"/>
          <p:cNvSpPr/>
          <p:nvPr/>
        </p:nvSpPr>
        <p:spPr>
          <a:xfrm>
            <a:off x="-21772" y="1295400"/>
            <a:ext cx="9165771" cy="5909310"/>
          </a:xfrm>
          <a:prstGeom prst="rect">
            <a:avLst/>
          </a:prstGeom>
        </p:spPr>
        <p:txBody>
          <a:bodyPr wrap="square">
            <a:spAutoFit/>
          </a:bodyPr>
          <a:lstStyle/>
          <a:p>
            <a:r>
              <a:rPr lang="en-US" sz="2400" b="1" u="sng" dirty="0"/>
              <a:t>John MacArthur</a:t>
            </a:r>
            <a:r>
              <a:rPr lang="en-US" sz="2400" dirty="0"/>
              <a:t> – “In other words, if you reject the creation account in Genesis, you have no basis for believing the Bible at </a:t>
            </a:r>
            <a:r>
              <a:rPr lang="en-US" sz="2400" dirty="0" smtClean="0"/>
              <a:t>all.”</a:t>
            </a:r>
          </a:p>
          <a:p>
            <a:endParaRPr lang="en-US" sz="2400" dirty="0"/>
          </a:p>
          <a:p>
            <a:r>
              <a:rPr lang="en-US" sz="2400" dirty="0"/>
              <a:t>“If you doubt or explain away the Bible’s account of the six days of creation, where do you put the reins on your skepticism? Do you start with Genesis 3, which explains the origin of sin, and believe everything from chapter 3 on? Or maybe you do not sign on until sometime after chapter 6, because the Flood is invariably questioned by scientists, too. Or perhaps you find the Tower of Babel too hard to reconcile with the linguists’ theories about how languages originated and evolved. So maybe you start taking the Bible as literal history beginning with the life of Abraham. But when you get to Moses’ plagues against Egypt, will you deny those, too? What about the miracles of the NT? Is there any reason to regard any of the supernatural elements of biblical history as anything but poetic symbolism? ”</a:t>
            </a:r>
          </a:p>
          <a:p>
            <a:endParaRPr lang="en-US" dirty="0"/>
          </a:p>
        </p:txBody>
      </p:sp>
    </p:spTree>
    <p:extLst>
      <p:ext uri="{BB962C8B-B14F-4D97-AF65-F5344CB8AC3E}">
        <p14:creationId xmlns:p14="http://schemas.microsoft.com/office/powerpoint/2010/main" val="260653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257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357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evolution refute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91440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13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 y="0"/>
            <a:ext cx="9178290" cy="1143000"/>
          </a:xfrm>
        </p:spPr>
        <p:txBody>
          <a:bodyPr>
            <a:noAutofit/>
          </a:bodyPr>
          <a:lstStyle/>
          <a:p>
            <a:r>
              <a:rPr lang="en-US" sz="5300" b="1" dirty="0" smtClean="0">
                <a:latin typeface="Rockwell" panose="02060603020205020403" pitchFamily="18" charset="0"/>
              </a:rPr>
              <a:t>Why Do Some Not Believe?</a:t>
            </a:r>
            <a:endParaRPr lang="en-US" sz="5300" b="1" dirty="0">
              <a:latin typeface="Rockwell" panose="02060603020205020403" pitchFamily="18" charset="0"/>
            </a:endParaRPr>
          </a:p>
        </p:txBody>
      </p:sp>
      <p:sp>
        <p:nvSpPr>
          <p:cNvPr id="3" name="Rectangle 2"/>
          <p:cNvSpPr/>
          <p:nvPr/>
        </p:nvSpPr>
        <p:spPr>
          <a:xfrm>
            <a:off x="0" y="1071801"/>
            <a:ext cx="9144000" cy="5124480"/>
          </a:xfrm>
          <a:prstGeom prst="rect">
            <a:avLst/>
          </a:prstGeom>
        </p:spPr>
        <p:txBody>
          <a:bodyPr wrap="square">
            <a:spAutoFit/>
          </a:bodyPr>
          <a:lstStyle/>
          <a:p>
            <a:r>
              <a:rPr lang="en-US" sz="2100" b="1" u="sng" dirty="0"/>
              <a:t>Dr. </a:t>
            </a:r>
            <a:r>
              <a:rPr lang="en-US" sz="2100" b="1" u="sng" dirty="0" smtClean="0"/>
              <a:t>Meredith Kline</a:t>
            </a:r>
            <a:r>
              <a:rPr lang="en-US" sz="2100" dirty="0" smtClean="0"/>
              <a:t> – “</a:t>
            </a:r>
            <a:r>
              <a:rPr lang="en-US" sz="2100" dirty="0"/>
              <a:t>In this article I have advocated an interpretation of biblical cosmogony according to which </a:t>
            </a:r>
            <a:r>
              <a:rPr lang="en-US" sz="2100" u="sng" dirty="0"/>
              <a:t>Scripture is open to the current scientific view of a very old universe</a:t>
            </a:r>
            <a:r>
              <a:rPr lang="en-US" sz="2100" dirty="0"/>
              <a:t> and, in that respect, </a:t>
            </a:r>
            <a:r>
              <a:rPr lang="en-US" sz="2100" u="sng" dirty="0"/>
              <a:t>does not discountenance the theory of the evolutionary origin of man</a:t>
            </a:r>
            <a:r>
              <a:rPr lang="en-US" sz="2100" dirty="0"/>
              <a:t>. But while I regard the widespread insistence on a young earth to be a deplorable disservice to the cause of biblical truth, I at the same time deem commitment to the authority of scriptural teaching to involve the acceptance of Adam as an historical individual, the covenantal head and ancestral fount of the rest of mankind, and the recognition that it was the one and same divine act that constituted him the first man, Adam the son of God (Luke 3:38), that also imparted to him life (Gen. 2:7</a:t>
            </a:r>
            <a:r>
              <a:rPr lang="en-US" sz="2100" dirty="0" smtClean="0"/>
              <a:t>).” (</a:t>
            </a:r>
            <a:r>
              <a:rPr lang="en-US" sz="2100" dirty="0"/>
              <a:t>“Space and Time in the Genesis Cosmogony,” </a:t>
            </a:r>
            <a:r>
              <a:rPr lang="en-US" sz="2100" i="1" dirty="0"/>
              <a:t>Perspectives on Science and Christian Faith</a:t>
            </a:r>
            <a:r>
              <a:rPr lang="en-US" sz="2100" dirty="0"/>
              <a:t>, 48 (1996), 15, fn. 47</a:t>
            </a:r>
            <a:r>
              <a:rPr lang="en-US" sz="2100" dirty="0" smtClean="0"/>
              <a:t>.)</a:t>
            </a:r>
          </a:p>
          <a:p>
            <a:endParaRPr lang="en-US" sz="1200" dirty="0"/>
          </a:p>
          <a:p>
            <a:r>
              <a:rPr lang="en-US" sz="2100" b="1" u="sng" dirty="0" smtClean="0"/>
              <a:t>Dr. Gordon Lewis &amp; Dr. Bruce Demarest</a:t>
            </a:r>
            <a:r>
              <a:rPr lang="en-US" sz="2100" dirty="0" smtClean="0"/>
              <a:t> – “</a:t>
            </a:r>
            <a:r>
              <a:rPr lang="en-US" sz="2100" dirty="0"/>
              <a:t>At first reading the creation account seems to indicate that these six days of creative activity were twenty-four hours </a:t>
            </a:r>
            <a:r>
              <a:rPr lang="en-US" sz="2100" u="sng" dirty="0" smtClean="0"/>
              <a:t>each…</a:t>
            </a:r>
            <a:r>
              <a:rPr lang="en-US" sz="2100" u="sng" dirty="0"/>
              <a:t>ultimately, responsible geology must determine the length of the Genesis days</a:t>
            </a:r>
            <a:r>
              <a:rPr lang="en-US" sz="2100" u="sng" dirty="0" smtClean="0"/>
              <a:t>.</a:t>
            </a:r>
            <a:r>
              <a:rPr lang="en-US" sz="2100" dirty="0" smtClean="0"/>
              <a:t>” (</a:t>
            </a:r>
            <a:r>
              <a:rPr lang="en-US" sz="2100" i="1" dirty="0"/>
              <a:t>Integrative Theology</a:t>
            </a:r>
            <a:r>
              <a:rPr lang="en-US" sz="2100" dirty="0"/>
              <a:t> (Grand Rapids: Zondervan, 1996), vol. 2, </a:t>
            </a:r>
            <a:r>
              <a:rPr lang="en-US" sz="2100" dirty="0" smtClean="0"/>
              <a:t>pp 29 &amp; 43)</a:t>
            </a:r>
            <a:endParaRPr lang="en-US" sz="2100" dirty="0"/>
          </a:p>
        </p:txBody>
      </p:sp>
    </p:spTree>
    <p:extLst>
      <p:ext uri="{BB962C8B-B14F-4D97-AF65-F5344CB8AC3E}">
        <p14:creationId xmlns:p14="http://schemas.microsoft.com/office/powerpoint/2010/main" val="322753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US" sz="4200" b="1" dirty="0" smtClean="0">
                <a:latin typeface="Rockwell" panose="02060603020205020403" pitchFamily="18" charset="0"/>
              </a:rPr>
              <a:t>Overturned Scientific Hypotheses</a:t>
            </a:r>
            <a:endParaRPr lang="en-US" sz="4200" b="1" dirty="0">
              <a:latin typeface="Rockwell" panose="02060603020205020403" pitchFamily="18" charset="0"/>
            </a:endParaRPr>
          </a:p>
        </p:txBody>
      </p:sp>
      <p:sp>
        <p:nvSpPr>
          <p:cNvPr id="3" name="Content Placeholder 2"/>
          <p:cNvSpPr>
            <a:spLocks noGrp="1"/>
          </p:cNvSpPr>
          <p:nvPr>
            <p:ph idx="1"/>
          </p:nvPr>
        </p:nvSpPr>
        <p:spPr>
          <a:xfrm>
            <a:off x="0" y="990600"/>
            <a:ext cx="9144000" cy="5867400"/>
          </a:xfrm>
        </p:spPr>
        <p:txBody>
          <a:bodyPr>
            <a:normAutofit fontScale="92500"/>
          </a:bodyPr>
          <a:lstStyle/>
          <a:p>
            <a:pPr>
              <a:lnSpc>
                <a:spcPct val="200000"/>
              </a:lnSpc>
            </a:pPr>
            <a:r>
              <a:rPr lang="en-US" sz="2300" dirty="0" smtClean="0">
                <a:latin typeface="Rockwell" panose="02060603020205020403" pitchFamily="18" charset="0"/>
              </a:rPr>
              <a:t>Sun revolves around the Earth (1600)</a:t>
            </a:r>
          </a:p>
          <a:p>
            <a:pPr>
              <a:lnSpc>
                <a:spcPct val="200000"/>
              </a:lnSpc>
            </a:pPr>
            <a:r>
              <a:rPr lang="en-US" sz="2300" dirty="0" smtClean="0">
                <a:latin typeface="Rockwell" panose="02060603020205020403" pitchFamily="18" charset="0"/>
              </a:rPr>
              <a:t>Fire is caused by “phlogiston” (1750)</a:t>
            </a:r>
          </a:p>
          <a:p>
            <a:pPr>
              <a:lnSpc>
                <a:spcPct val="200000"/>
              </a:lnSpc>
            </a:pPr>
            <a:r>
              <a:rPr lang="en-US" sz="2300" dirty="0" smtClean="0">
                <a:latin typeface="Rockwell" panose="02060603020205020403" pitchFamily="18" charset="0"/>
              </a:rPr>
              <a:t>Sick people treated by bleeding them (1800)</a:t>
            </a:r>
          </a:p>
          <a:p>
            <a:pPr>
              <a:lnSpc>
                <a:spcPct val="200000"/>
              </a:lnSpc>
            </a:pPr>
            <a:r>
              <a:rPr lang="en-US" sz="2300" dirty="0" smtClean="0">
                <a:latin typeface="Rockwell" panose="02060603020205020403" pitchFamily="18" charset="0"/>
              </a:rPr>
              <a:t>Inheritance transmitted by </a:t>
            </a:r>
            <a:r>
              <a:rPr lang="en-US" sz="2300" dirty="0" err="1" smtClean="0">
                <a:latin typeface="Rockwell" panose="02060603020205020403" pitchFamily="18" charset="0"/>
              </a:rPr>
              <a:t>gemules</a:t>
            </a:r>
            <a:r>
              <a:rPr lang="en-US" sz="2300" dirty="0" smtClean="0">
                <a:latin typeface="Rockwell" panose="02060603020205020403" pitchFamily="18" charset="0"/>
              </a:rPr>
              <a:t> (1859)</a:t>
            </a:r>
          </a:p>
          <a:p>
            <a:pPr>
              <a:lnSpc>
                <a:spcPct val="200000"/>
              </a:lnSpc>
            </a:pPr>
            <a:r>
              <a:rPr lang="en-US" sz="2300" dirty="0" smtClean="0">
                <a:latin typeface="Rockwell" panose="02060603020205020403" pitchFamily="18" charset="0"/>
              </a:rPr>
              <a:t>Women &amp; African races inferior to white men (1860)</a:t>
            </a:r>
          </a:p>
          <a:p>
            <a:pPr>
              <a:lnSpc>
                <a:spcPct val="200000"/>
              </a:lnSpc>
            </a:pPr>
            <a:r>
              <a:rPr lang="en-US" sz="2300" dirty="0" smtClean="0">
                <a:latin typeface="Rockwell" panose="02060603020205020403" pitchFamily="18" charset="0"/>
              </a:rPr>
              <a:t>Lobotomies performed to treat the mentally ill (1940)</a:t>
            </a:r>
          </a:p>
          <a:p>
            <a:pPr>
              <a:lnSpc>
                <a:spcPct val="200000"/>
              </a:lnSpc>
            </a:pPr>
            <a:r>
              <a:rPr lang="en-US" sz="2300" dirty="0" smtClean="0">
                <a:latin typeface="Rockwell" panose="02060603020205020403" pitchFamily="18" charset="0"/>
              </a:rPr>
              <a:t>“Steady State Theory” replaced with “Big Bang Theory” (1960)</a:t>
            </a:r>
          </a:p>
          <a:p>
            <a:pPr>
              <a:lnSpc>
                <a:spcPct val="200000"/>
              </a:lnSpc>
            </a:pPr>
            <a:r>
              <a:rPr lang="en-US" sz="2300" dirty="0" smtClean="0">
                <a:latin typeface="Rockwell" panose="02060603020205020403" pitchFamily="18" charset="0"/>
              </a:rPr>
              <a:t>Autism caused by childhood vaccines (retracted in 2010)</a:t>
            </a:r>
          </a:p>
        </p:txBody>
      </p:sp>
    </p:spTree>
    <p:extLst>
      <p:ext uri="{BB962C8B-B14F-4D97-AF65-F5344CB8AC3E}">
        <p14:creationId xmlns:p14="http://schemas.microsoft.com/office/powerpoint/2010/main" val="190287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niformitarian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50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ebrew yom">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4075"/>
          <a:stretch/>
        </p:blipFill>
        <p:spPr bwMode="auto">
          <a:xfrm>
            <a:off x="0" y="1905000"/>
            <a:ext cx="4572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4572000" cy="1631216"/>
          </a:xfrm>
          <a:prstGeom prst="rect">
            <a:avLst/>
          </a:prstGeom>
          <a:noFill/>
        </p:spPr>
        <p:txBody>
          <a:bodyPr wrap="square" rtlCol="0">
            <a:spAutoFit/>
          </a:bodyPr>
          <a:lstStyle/>
          <a:p>
            <a:pPr algn="ctr"/>
            <a:r>
              <a:rPr lang="en-US" sz="10000" b="1" dirty="0" smtClean="0">
                <a:latin typeface="Buxton Sketch" panose="03080500000500000004" pitchFamily="66" charset="0"/>
              </a:rPr>
              <a:t>“</a:t>
            </a:r>
            <a:r>
              <a:rPr lang="en-US" sz="10000" b="1" dirty="0" err="1" smtClean="0">
                <a:latin typeface="Buxton Sketch" panose="03080500000500000004" pitchFamily="66" charset="0"/>
              </a:rPr>
              <a:t>yom</a:t>
            </a:r>
            <a:r>
              <a:rPr lang="en-US" sz="10000" b="1" dirty="0" smtClean="0">
                <a:latin typeface="Buxton Sketch" panose="03080500000500000004" pitchFamily="66" charset="0"/>
              </a:rPr>
              <a:t>”</a:t>
            </a:r>
            <a:endParaRPr lang="en-US" sz="10000" b="1" dirty="0">
              <a:latin typeface="Buxton Sketch" panose="03080500000500000004" pitchFamily="66" charset="0"/>
            </a:endParaRPr>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 r="1666"/>
          <a:stretch/>
        </p:blipFill>
        <p:spPr bwMode="auto">
          <a:xfrm>
            <a:off x="4637314" y="0"/>
            <a:ext cx="4495800" cy="684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43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jonah in the whal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000"/>
          <a:stretch/>
        </p:blipFill>
        <p:spPr bwMode="auto">
          <a:xfrm>
            <a:off x="0" y="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srael marches around jerich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1"/>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0" y="0"/>
            <a:ext cx="4572000" cy="3539430"/>
          </a:xfrm>
          <a:prstGeom prst="rect">
            <a:avLst/>
          </a:prstGeom>
        </p:spPr>
        <p:txBody>
          <a:bodyPr>
            <a:spAutoFit/>
          </a:bodyPr>
          <a:lstStyle/>
          <a:p>
            <a:r>
              <a:rPr lang="en-US" sz="3100" b="1" dirty="0" smtClean="0">
                <a:latin typeface="Rockwell" panose="02060603020205020403" pitchFamily="18" charset="0"/>
              </a:rPr>
              <a:t>Jonah 1:17</a:t>
            </a:r>
            <a:r>
              <a:rPr lang="en-US" sz="3100" dirty="0" smtClean="0">
                <a:latin typeface="Rockwell" panose="02060603020205020403" pitchFamily="18" charset="0"/>
              </a:rPr>
              <a:t> – “And the Lord appointed </a:t>
            </a:r>
            <a:r>
              <a:rPr lang="en-US" sz="3100" dirty="0">
                <a:latin typeface="Rockwell" panose="02060603020205020403" pitchFamily="18" charset="0"/>
              </a:rPr>
              <a:t>a great fish to swallow Jonah, and Jonah was in the stomach of the fish </a:t>
            </a:r>
            <a:r>
              <a:rPr lang="en-US" sz="3100" u="sng" dirty="0">
                <a:latin typeface="Rockwell" panose="02060603020205020403" pitchFamily="18" charset="0"/>
              </a:rPr>
              <a:t>three days and three nights</a:t>
            </a:r>
            <a:r>
              <a:rPr lang="en-US" sz="3100" dirty="0" smtClean="0">
                <a:latin typeface="Rockwell" panose="02060603020205020403" pitchFamily="18" charset="0"/>
              </a:rPr>
              <a:t>.”</a:t>
            </a:r>
            <a:endParaRPr lang="en-US" sz="3100" dirty="0">
              <a:latin typeface="Rockwell" panose="02060603020205020403" pitchFamily="18" charset="0"/>
            </a:endParaRPr>
          </a:p>
        </p:txBody>
      </p:sp>
      <p:sp>
        <p:nvSpPr>
          <p:cNvPr id="3" name="Rectangle 2"/>
          <p:cNvSpPr/>
          <p:nvPr/>
        </p:nvSpPr>
        <p:spPr>
          <a:xfrm>
            <a:off x="4572000" y="3433466"/>
            <a:ext cx="4572000" cy="3046988"/>
          </a:xfrm>
          <a:prstGeom prst="rect">
            <a:avLst/>
          </a:prstGeom>
        </p:spPr>
        <p:txBody>
          <a:bodyPr>
            <a:spAutoFit/>
          </a:bodyPr>
          <a:lstStyle/>
          <a:p>
            <a:r>
              <a:rPr lang="en-US" sz="3100" b="1" dirty="0" smtClean="0">
                <a:latin typeface="Rockwell" panose="02060603020205020403" pitchFamily="18" charset="0"/>
              </a:rPr>
              <a:t>Josh 6:3</a:t>
            </a:r>
            <a:r>
              <a:rPr lang="en-US" sz="3100" dirty="0" smtClean="0">
                <a:latin typeface="Rockwell" panose="02060603020205020403" pitchFamily="18" charset="0"/>
              </a:rPr>
              <a:t> – “You </a:t>
            </a:r>
            <a:r>
              <a:rPr lang="en-US" sz="3100" dirty="0">
                <a:latin typeface="Rockwell" panose="02060603020205020403" pitchFamily="18" charset="0"/>
              </a:rPr>
              <a:t>shall march around the city, all the men of war circling the city once. You shall do so for </a:t>
            </a:r>
            <a:r>
              <a:rPr lang="en-US" sz="3100" u="sng" dirty="0">
                <a:latin typeface="Rockwell" panose="02060603020205020403" pitchFamily="18" charset="0"/>
              </a:rPr>
              <a:t>six days</a:t>
            </a:r>
            <a:r>
              <a:rPr lang="en-US" sz="3100" dirty="0" smtClean="0">
                <a:latin typeface="Rockwell" panose="02060603020205020403" pitchFamily="18" charset="0"/>
              </a:rPr>
              <a:t>.”</a:t>
            </a:r>
            <a:endParaRPr lang="en-US" sz="3100" dirty="0">
              <a:latin typeface="Rockwell" panose="02060603020205020403" pitchFamily="18" charset="0"/>
            </a:endParaRPr>
          </a:p>
        </p:txBody>
      </p:sp>
    </p:spTree>
    <p:extLst>
      <p:ext uri="{BB962C8B-B14F-4D97-AF65-F5344CB8AC3E}">
        <p14:creationId xmlns:p14="http://schemas.microsoft.com/office/powerpoint/2010/main" val="233496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ytimg.com/vi/1X_EvIycJp4/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0"/>
            <a:ext cx="5257800" cy="32330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scienti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33059"/>
            <a:ext cx="3886200" cy="36249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438525" cy="323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897086" y="3652841"/>
            <a:ext cx="5246914" cy="2785378"/>
          </a:xfrm>
          <a:prstGeom prst="rect">
            <a:avLst/>
          </a:prstGeom>
          <a:noFill/>
        </p:spPr>
        <p:txBody>
          <a:bodyPr wrap="square" lIns="91440" tIns="45720" rIns="91440" bIns="45720">
            <a:spAutoFit/>
          </a:bodyPr>
          <a:lstStyle/>
          <a:p>
            <a:r>
              <a:rPr lang="en-US"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“Scientists </a:t>
            </a:r>
            <a:r>
              <a:rPr lang="en-US" sz="3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have discovered that </a:t>
            </a:r>
            <a:r>
              <a:rPr lang="en-US"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people will believe </a:t>
            </a:r>
            <a:r>
              <a:rPr lang="en-US" sz="3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anything </a:t>
            </a:r>
            <a:r>
              <a:rPr lang="en-US"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when you claim scientists have </a:t>
            </a:r>
            <a:r>
              <a:rPr lang="en-US" sz="3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discovered </a:t>
            </a:r>
            <a:r>
              <a:rPr lang="en-US"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a:t>
            </a:r>
            <a:endParaRPr lang="en-US" sz="3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1586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 y="0"/>
            <a:ext cx="9178290" cy="1143000"/>
          </a:xfrm>
        </p:spPr>
        <p:txBody>
          <a:bodyPr>
            <a:noAutofit/>
          </a:bodyPr>
          <a:lstStyle/>
          <a:p>
            <a:r>
              <a:rPr lang="en-US" sz="7500" b="1" dirty="0" smtClean="0">
                <a:latin typeface="Rockwell" panose="02060603020205020403" pitchFamily="18" charset="0"/>
              </a:rPr>
              <a:t>1</a:t>
            </a:r>
            <a:r>
              <a:rPr lang="en-US" sz="7500" b="1" baseline="30000" dirty="0" smtClean="0">
                <a:latin typeface="Rockwell" panose="02060603020205020403" pitchFamily="18" charset="0"/>
              </a:rPr>
              <a:t>st</a:t>
            </a:r>
            <a:r>
              <a:rPr lang="en-US" sz="7500" b="1" dirty="0" smtClean="0">
                <a:latin typeface="Rockwell" panose="02060603020205020403" pitchFamily="18" charset="0"/>
              </a:rPr>
              <a:t> Day</a:t>
            </a:r>
            <a:endParaRPr lang="en-US" sz="7500" b="1" dirty="0">
              <a:latin typeface="Rockwell" panose="02060603020205020403" pitchFamily="18" charset="0"/>
            </a:endParaRPr>
          </a:p>
        </p:txBody>
      </p:sp>
      <p:sp>
        <p:nvSpPr>
          <p:cNvPr id="3" name="Rectangle 2"/>
          <p:cNvSpPr/>
          <p:nvPr/>
        </p:nvSpPr>
        <p:spPr>
          <a:xfrm>
            <a:off x="0" y="1143000"/>
            <a:ext cx="5638800" cy="5693866"/>
          </a:xfrm>
          <a:prstGeom prst="rect">
            <a:avLst/>
          </a:prstGeom>
        </p:spPr>
        <p:txBody>
          <a:bodyPr wrap="square">
            <a:spAutoFit/>
          </a:bodyPr>
          <a:lstStyle/>
          <a:p>
            <a:r>
              <a:rPr lang="en-US" sz="2600" baseline="30000" dirty="0" smtClean="0">
                <a:latin typeface="Rockwell" panose="02060603020205020403" pitchFamily="18" charset="0"/>
              </a:rPr>
              <a:t>1</a:t>
            </a:r>
            <a:r>
              <a:rPr lang="en-US" sz="2600" dirty="0" smtClean="0">
                <a:latin typeface="Rockwell" panose="02060603020205020403" pitchFamily="18" charset="0"/>
              </a:rPr>
              <a:t>In </a:t>
            </a:r>
            <a:r>
              <a:rPr lang="en-US" sz="2600" dirty="0">
                <a:latin typeface="Rockwell" panose="02060603020205020403" pitchFamily="18" charset="0"/>
              </a:rPr>
              <a:t>the beginning God created the heavens and the earth. </a:t>
            </a:r>
            <a:r>
              <a:rPr lang="en-US" sz="2600" baseline="30000" dirty="0" smtClean="0">
                <a:latin typeface="Rockwell" panose="02060603020205020403" pitchFamily="18" charset="0"/>
              </a:rPr>
              <a:t>2</a:t>
            </a:r>
            <a:r>
              <a:rPr lang="en-US" sz="2600" dirty="0" smtClean="0">
                <a:latin typeface="Rockwell" panose="02060603020205020403" pitchFamily="18" charset="0"/>
              </a:rPr>
              <a:t>The </a:t>
            </a:r>
            <a:r>
              <a:rPr lang="en-US" sz="2600" dirty="0">
                <a:latin typeface="Rockwell" panose="02060603020205020403" pitchFamily="18" charset="0"/>
              </a:rPr>
              <a:t>earth </a:t>
            </a:r>
            <a:r>
              <a:rPr lang="en-US" sz="2600" dirty="0" smtClean="0">
                <a:latin typeface="Rockwell" panose="02060603020205020403" pitchFamily="18" charset="0"/>
              </a:rPr>
              <a:t>was formless </a:t>
            </a:r>
            <a:r>
              <a:rPr lang="en-US" sz="2600" dirty="0">
                <a:latin typeface="Rockwell" panose="02060603020205020403" pitchFamily="18" charset="0"/>
              </a:rPr>
              <a:t>and void, and darkness was over </a:t>
            </a:r>
            <a:r>
              <a:rPr lang="en-US" sz="2600" dirty="0" smtClean="0">
                <a:latin typeface="Rockwell" panose="02060603020205020403" pitchFamily="18" charset="0"/>
              </a:rPr>
              <a:t>the surface </a:t>
            </a:r>
            <a:r>
              <a:rPr lang="en-US" sz="2600" dirty="0">
                <a:latin typeface="Rockwell" panose="02060603020205020403" pitchFamily="18" charset="0"/>
              </a:rPr>
              <a:t>of the deep, and the Spirit of God </a:t>
            </a:r>
            <a:r>
              <a:rPr lang="en-US" sz="2600" dirty="0" smtClean="0">
                <a:latin typeface="Rockwell" panose="02060603020205020403" pitchFamily="18" charset="0"/>
              </a:rPr>
              <a:t>was moving </a:t>
            </a:r>
            <a:r>
              <a:rPr lang="en-US" sz="2600" dirty="0">
                <a:latin typeface="Rockwell" panose="02060603020205020403" pitchFamily="18" charset="0"/>
              </a:rPr>
              <a:t>over </a:t>
            </a:r>
            <a:r>
              <a:rPr lang="en-US" sz="2600" dirty="0" smtClean="0">
                <a:latin typeface="Rockwell" panose="02060603020205020403" pitchFamily="18" charset="0"/>
              </a:rPr>
              <a:t>the surface </a:t>
            </a:r>
            <a:r>
              <a:rPr lang="en-US" sz="2600" dirty="0">
                <a:latin typeface="Rockwell" panose="02060603020205020403" pitchFamily="18" charset="0"/>
              </a:rPr>
              <a:t>of the waters. </a:t>
            </a:r>
            <a:r>
              <a:rPr lang="en-US" sz="2600" baseline="30000" dirty="0" smtClean="0">
                <a:latin typeface="Rockwell" panose="02060603020205020403" pitchFamily="18" charset="0"/>
              </a:rPr>
              <a:t>3</a:t>
            </a:r>
            <a:r>
              <a:rPr lang="en-US" sz="2600" dirty="0" smtClean="0">
                <a:latin typeface="Rockwell" panose="02060603020205020403" pitchFamily="18" charset="0"/>
              </a:rPr>
              <a:t>Then </a:t>
            </a:r>
            <a:r>
              <a:rPr lang="en-US" sz="2600" dirty="0">
                <a:latin typeface="Rockwell" panose="02060603020205020403" pitchFamily="18" charset="0"/>
              </a:rPr>
              <a:t>God said, </a:t>
            </a:r>
            <a:r>
              <a:rPr lang="en-US" sz="2600" dirty="0" smtClean="0">
                <a:latin typeface="Rockwell" panose="02060603020205020403" pitchFamily="18" charset="0"/>
              </a:rPr>
              <a:t>“Let </a:t>
            </a:r>
            <a:r>
              <a:rPr lang="en-US" sz="2600" dirty="0">
                <a:latin typeface="Rockwell" panose="02060603020205020403" pitchFamily="18" charset="0"/>
              </a:rPr>
              <a:t>there be </a:t>
            </a:r>
            <a:r>
              <a:rPr lang="en-US" sz="2600" dirty="0" smtClean="0">
                <a:latin typeface="Rockwell" panose="02060603020205020403" pitchFamily="18" charset="0"/>
              </a:rPr>
              <a:t>light”; </a:t>
            </a:r>
            <a:r>
              <a:rPr lang="en-US" sz="2600" dirty="0">
                <a:latin typeface="Rockwell" panose="02060603020205020403" pitchFamily="18" charset="0"/>
              </a:rPr>
              <a:t>and there was light. </a:t>
            </a:r>
            <a:r>
              <a:rPr lang="en-US" sz="2600" baseline="30000" dirty="0" smtClean="0">
                <a:latin typeface="Rockwell" panose="02060603020205020403" pitchFamily="18" charset="0"/>
              </a:rPr>
              <a:t>4</a:t>
            </a:r>
            <a:r>
              <a:rPr lang="en-US" sz="2600" dirty="0" smtClean="0">
                <a:latin typeface="Rockwell" panose="02060603020205020403" pitchFamily="18" charset="0"/>
              </a:rPr>
              <a:t>God </a:t>
            </a:r>
            <a:r>
              <a:rPr lang="en-US" sz="2600" dirty="0">
                <a:latin typeface="Rockwell" panose="02060603020205020403" pitchFamily="18" charset="0"/>
              </a:rPr>
              <a:t>saw that the light was good; and God separated the light from the darkness. </a:t>
            </a:r>
            <a:r>
              <a:rPr lang="en-US" sz="2600" baseline="30000" dirty="0" smtClean="0">
                <a:latin typeface="Rockwell" panose="02060603020205020403" pitchFamily="18" charset="0"/>
              </a:rPr>
              <a:t>5</a:t>
            </a:r>
            <a:r>
              <a:rPr lang="en-US" sz="2600" dirty="0" smtClean="0">
                <a:latin typeface="Rockwell" panose="02060603020205020403" pitchFamily="18" charset="0"/>
              </a:rPr>
              <a:t>God </a:t>
            </a:r>
            <a:r>
              <a:rPr lang="en-US" sz="2600" dirty="0">
                <a:latin typeface="Rockwell" panose="02060603020205020403" pitchFamily="18" charset="0"/>
              </a:rPr>
              <a:t>called the light day, and the darkness He called night. </a:t>
            </a:r>
            <a:r>
              <a:rPr lang="en-US" sz="2600" b="1" u="sng" dirty="0">
                <a:latin typeface="Rockwell" panose="02060603020205020403" pitchFamily="18" charset="0"/>
              </a:rPr>
              <a:t>And there was evening and there was morning, one day</a:t>
            </a:r>
            <a:r>
              <a:rPr lang="en-US" sz="2600" dirty="0">
                <a:latin typeface="Rockwell" panose="02060603020205020403" pitchFamily="18" charset="0"/>
              </a:rPr>
              <a:t>.</a:t>
            </a:r>
          </a:p>
        </p:txBody>
      </p:sp>
      <p:pic>
        <p:nvPicPr>
          <p:cNvPr id="4" name="Picture 2" descr="Image result for hebrew y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143000"/>
            <a:ext cx="350237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0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5076</TotalTime>
  <Words>5531</Words>
  <Application>Microsoft Office PowerPoint</Application>
  <PresentationFormat>On-screen Show (4:3)</PresentationFormat>
  <Paragraphs>204</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Why Do Some Not Believe?</vt:lpstr>
      <vt:lpstr>Why Do Some Not Believe?</vt:lpstr>
      <vt:lpstr>Overturned Scientific Hypotheses</vt:lpstr>
      <vt:lpstr>PowerPoint Presentation</vt:lpstr>
      <vt:lpstr>PowerPoint Presentation</vt:lpstr>
      <vt:lpstr>PowerPoint Presentation</vt:lpstr>
      <vt:lpstr>PowerPoint Presentation</vt:lpstr>
      <vt:lpstr>1st Day</vt:lpstr>
      <vt:lpstr>2nd Day</vt:lpstr>
      <vt:lpstr>3rd Day</vt:lpstr>
      <vt:lpstr>4th Day</vt:lpstr>
      <vt:lpstr>5th Day</vt:lpstr>
      <vt:lpstr>6th Day</vt:lpstr>
      <vt:lpstr>6th Day</vt:lpstr>
      <vt:lpstr>6th Day</vt:lpstr>
      <vt:lpstr>7th Day</vt:lpstr>
      <vt:lpstr>Literal or Allegorical?</vt:lpstr>
      <vt:lpstr>Literal or Allegorical?</vt:lpstr>
      <vt:lpstr>Literal or Allegorical?</vt:lpstr>
      <vt:lpstr>Consequences</vt:lpstr>
      <vt:lpstr>Consequences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 Hasty</cp:lastModifiedBy>
  <cp:revision>121</cp:revision>
  <dcterms:created xsi:type="dcterms:W3CDTF">2006-08-16T00:00:00Z</dcterms:created>
  <dcterms:modified xsi:type="dcterms:W3CDTF">2018-01-12T04:01:04Z</dcterms:modified>
</cp:coreProperties>
</file>