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1" r:id="rId2"/>
    <p:sldId id="256" r:id="rId3"/>
    <p:sldId id="287" r:id="rId4"/>
    <p:sldId id="286" r:id="rId5"/>
    <p:sldId id="257" r:id="rId6"/>
    <p:sldId id="258" r:id="rId7"/>
    <p:sldId id="289" r:id="rId8"/>
    <p:sldId id="259" r:id="rId9"/>
    <p:sldId id="290" r:id="rId10"/>
    <p:sldId id="260" r:id="rId11"/>
    <p:sldId id="298" r:id="rId12"/>
    <p:sldId id="299" r:id="rId13"/>
    <p:sldId id="266" r:id="rId14"/>
    <p:sldId id="261" r:id="rId15"/>
    <p:sldId id="263" r:id="rId16"/>
    <p:sldId id="265" r:id="rId17"/>
    <p:sldId id="291" r:id="rId18"/>
    <p:sldId id="292" r:id="rId19"/>
    <p:sldId id="267" r:id="rId20"/>
    <p:sldId id="268" r:id="rId21"/>
    <p:sldId id="269" r:id="rId22"/>
    <p:sldId id="270" r:id="rId23"/>
    <p:sldId id="271" r:id="rId24"/>
    <p:sldId id="300" r:id="rId25"/>
    <p:sldId id="272" r:id="rId26"/>
    <p:sldId id="273" r:id="rId27"/>
    <p:sldId id="274" r:id="rId28"/>
    <p:sldId id="275" r:id="rId29"/>
    <p:sldId id="293" r:id="rId30"/>
    <p:sldId id="294" r:id="rId31"/>
    <p:sldId id="276" r:id="rId32"/>
    <p:sldId id="295" r:id="rId33"/>
    <p:sldId id="277" r:id="rId34"/>
    <p:sldId id="278" r:id="rId35"/>
    <p:sldId id="288" r:id="rId36"/>
    <p:sldId id="296" r:id="rId37"/>
    <p:sldId id="279" r:id="rId38"/>
    <p:sldId id="281" r:id="rId39"/>
    <p:sldId id="282" r:id="rId40"/>
    <p:sldId id="283" r:id="rId41"/>
    <p:sldId id="284" r:id="rId42"/>
    <p:sldId id="285" r:id="rId43"/>
    <p:sldId id="297" r:id="rId4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419" autoAdjust="0"/>
  </p:normalViewPr>
  <p:slideViewPr>
    <p:cSldViewPr>
      <p:cViewPr varScale="1">
        <p:scale>
          <a:sx n="68" d="100"/>
          <a:sy n="68" d="100"/>
        </p:scale>
        <p:origin x="28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2246210-B979-4D1E-A0D3-2FA65A8FDCC5}" type="datetimeFigureOut">
              <a:rPr lang="en-US" smtClean="0"/>
              <a:t>7/11/2018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16D81AD-CE24-4FBD-9362-0A52907519A5}" type="slidenum">
              <a:rPr lang="en-US" smtClean="0"/>
              <a:t>‹#›</a:t>
            </a:fld>
            <a:endParaRPr lang="en-US"/>
          </a:p>
        </p:txBody>
      </p:sp>
    </p:spTree>
    <p:extLst>
      <p:ext uri="{BB962C8B-B14F-4D97-AF65-F5344CB8AC3E}">
        <p14:creationId xmlns:p14="http://schemas.microsoft.com/office/powerpoint/2010/main" val="245622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“Social &amp; Spiritual Consequences of Evolution” – We’ll look at how evolution, as a worldview, as shaped our society for the worst and destroyed the spirituality of so many. I can guarantee I’ll have a few of you crying during this study.</a:t>
            </a:r>
          </a:p>
          <a:p>
            <a:endParaRPr lang="en-US" baseline="0" dirty="0" smtClean="0"/>
          </a:p>
          <a:p>
            <a:r>
              <a:rPr lang="en-US" baseline="0" dirty="0" smtClean="0"/>
              <a:t>“Examining The Fossil” – In this lesson, we’ll look at what is actually present in the geologic column and whether what is there supports the Evolutionary or Creationist worldview? We’ll also examine the “bait and switch” tactic Evolutionists like to use whenever the fossil record enters the discussion and how we can call them on that tactic.</a:t>
            </a:r>
          </a:p>
          <a:p>
            <a:endParaRPr lang="en-US" baseline="0" dirty="0" smtClean="0"/>
          </a:p>
          <a:p>
            <a:r>
              <a:rPr lang="en-US" baseline="0" dirty="0" smtClean="0"/>
              <a:t>“Uniformitarianism vs. Catastrophism” – In this lesson, we’ll take the Evolutionist’s technique of measuring the age of the Earth (uniformitarianism) and show why it is wrong as well as give evidence for catastrophism. </a:t>
            </a:r>
          </a:p>
          <a:p>
            <a:endParaRPr lang="en-US" baseline="0" dirty="0" smtClean="0"/>
          </a:p>
          <a:p>
            <a:r>
              <a:rPr lang="en-US" baseline="0" dirty="0" smtClean="0"/>
              <a:t>“Scientific Evidence For The Biblical Flood” – The biblical flood was such a magnificent event that it would have had to have left evidence. We see the fingerprints of this catastrophe all over our planet and we’ll look at some lines of evidence for it.</a:t>
            </a:r>
          </a:p>
          <a:p>
            <a:endParaRPr lang="en-US" baseline="0" dirty="0" smtClean="0"/>
          </a:p>
          <a:p>
            <a:r>
              <a:rPr lang="en-US" baseline="0" dirty="0" smtClean="0"/>
              <a:t>“The Day-Age Controversy” – In this lesson, we’ll study whether the Genesis account was intended to be a literal explanation of our origins or an allegorical one which would open the door for pushing any interpretation we so desire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Did The Dinosaurs Live?” – This is an evolutionists favorite tool, the dinosaurs. Why do they go to the dinosaurs so much to try to prove an old earth? We’ll make this one fall on its head and we’ll present some evidence that shows man and dinosaurs walked the earth together</a:t>
            </a:r>
          </a:p>
          <a:p>
            <a:endParaRPr lang="en-US" baseline="0" dirty="0" smtClean="0"/>
          </a:p>
          <a:p>
            <a:r>
              <a:rPr lang="en-US" baseline="0" dirty="0" smtClean="0"/>
              <a:t>If there are other topics you would like to hit on, see me after class. Buckle up, it’s going to be a fun ride!</a:t>
            </a:r>
          </a:p>
        </p:txBody>
      </p:sp>
      <p:sp>
        <p:nvSpPr>
          <p:cNvPr id="4" name="Slide Number Placeholder 3"/>
          <p:cNvSpPr>
            <a:spLocks noGrp="1"/>
          </p:cNvSpPr>
          <p:nvPr>
            <p:ph type="sldNum" sz="quarter" idx="10"/>
          </p:nvPr>
        </p:nvSpPr>
        <p:spPr/>
        <p:txBody>
          <a:bodyPr/>
          <a:lstStyle/>
          <a:p>
            <a:fld id="{C7C7AAC7-D160-41F9-A221-9CBCBCDFF392}" type="slidenum">
              <a:rPr lang="en-US" smtClean="0"/>
              <a:t>1</a:t>
            </a:fld>
            <a:endParaRPr lang="en-US"/>
          </a:p>
        </p:txBody>
      </p:sp>
    </p:spTree>
    <p:extLst>
      <p:ext uri="{BB962C8B-B14F-4D97-AF65-F5344CB8AC3E}">
        <p14:creationId xmlns:p14="http://schemas.microsoft.com/office/powerpoint/2010/main" val="3242308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effectLst/>
              </a:rPr>
              <a:t>Point #3 – It causes society to disregard the sanctity for human life, that man was indeed made in God’s image.</a:t>
            </a:r>
          </a:p>
          <a:p>
            <a:endParaRPr lang="en-US" b="0" baseline="0" dirty="0" smtClean="0">
              <a:effectLst/>
            </a:endParaRPr>
          </a:p>
          <a:p>
            <a:r>
              <a:rPr lang="en-US" b="0" baseline="0" dirty="0" smtClean="0">
                <a:effectLst/>
              </a:rPr>
              <a:t>Jeffrey Dahmer, said the following after his arrest, about what contributed to his complete regard for sanctity of human life – “</a:t>
            </a:r>
            <a:r>
              <a:rPr lang="en-US" sz="1200" i="0" kern="1200" dirty="0" smtClean="0">
                <a:solidFill>
                  <a:schemeClr val="tx1"/>
                </a:solidFill>
                <a:effectLst/>
                <a:latin typeface="+mn-lt"/>
                <a:ea typeface="+mn-ea"/>
                <a:cs typeface="+mn-cs"/>
              </a:rPr>
              <a:t>If a person doesn’t think there is a God to be accountable to, then—then what’s the point of trying to modify your behavior to keep it within acceptable ranges? That’s how I thought anyway. I always believed the theory of evolution as truth, that we all just came from the slime. When we, when we died, you know, that was it, there is nothing…</a:t>
            </a:r>
            <a:r>
              <a:rPr lang="en-US" b="0" baseline="0" dirty="0" smtClean="0">
                <a:effectLst/>
              </a:rPr>
              <a:t>”</a:t>
            </a:r>
            <a:endParaRPr lang="en-US" dirty="0"/>
          </a:p>
        </p:txBody>
      </p:sp>
      <p:sp>
        <p:nvSpPr>
          <p:cNvPr id="4" name="Slide Number Placeholder 3"/>
          <p:cNvSpPr>
            <a:spLocks noGrp="1"/>
          </p:cNvSpPr>
          <p:nvPr>
            <p:ph type="sldNum" sz="quarter" idx="10"/>
          </p:nvPr>
        </p:nvSpPr>
        <p:spPr/>
        <p:txBody>
          <a:bodyPr/>
          <a:lstStyle/>
          <a:p>
            <a:fld id="{316D81AD-CE24-4FBD-9362-0A52907519A5}" type="slidenum">
              <a:rPr lang="en-US" smtClean="0"/>
              <a:t>10</a:t>
            </a:fld>
            <a:endParaRPr lang="en-US"/>
          </a:p>
        </p:txBody>
      </p:sp>
    </p:spTree>
    <p:extLst>
      <p:ext uri="{BB962C8B-B14F-4D97-AF65-F5344CB8AC3E}">
        <p14:creationId xmlns:p14="http://schemas.microsoft.com/office/powerpoint/2010/main" val="1871214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effectLst/>
              </a:rPr>
              <a:t>This is Eric Harris, the Columbine Shooter in Littleton CO. Does anyone know what he had underneath his trench coat written on his tee shirt? “Natural Selection”…which was Darwin’s mechanism for </a:t>
            </a:r>
            <a:r>
              <a:rPr lang="en-US" b="0" baseline="0" dirty="0" err="1" smtClean="0">
                <a:effectLst/>
              </a:rPr>
              <a:t>MacroEvolution</a:t>
            </a:r>
            <a:r>
              <a:rPr lang="en-US" b="0" baseline="0" dirty="0" smtClean="0">
                <a:effectLst/>
              </a:rPr>
              <a:t>. Harris and </a:t>
            </a:r>
            <a:r>
              <a:rPr lang="en-US" b="0" baseline="0" dirty="0" err="1" smtClean="0">
                <a:effectLst/>
              </a:rPr>
              <a:t>Klebold</a:t>
            </a:r>
            <a:r>
              <a:rPr lang="en-US" b="0" baseline="0" dirty="0" smtClean="0">
                <a:effectLst/>
              </a:rPr>
              <a:t>, before the shooting, made a video in which referring to a football player said, “</a:t>
            </a:r>
            <a:r>
              <a:rPr lang="en-US" sz="1200" kern="1200" dirty="0" smtClean="0">
                <a:solidFill>
                  <a:schemeClr val="tx1"/>
                </a:solidFill>
                <a:effectLst/>
                <a:latin typeface="+mn-lt"/>
                <a:ea typeface="+mn-ea"/>
                <a:cs typeface="+mn-cs"/>
              </a:rPr>
              <a:t>He doesn't deserve the jaw evolution gave him. Look for his jaw. It won't be on his body.” He said further</a:t>
            </a:r>
            <a:r>
              <a:rPr lang="en-US" sz="1200" kern="1200" baseline="0" dirty="0" smtClean="0">
                <a:solidFill>
                  <a:schemeClr val="tx1"/>
                </a:solidFill>
                <a:effectLst/>
                <a:latin typeface="+mn-lt"/>
                <a:ea typeface="+mn-ea"/>
                <a:cs typeface="+mn-cs"/>
              </a:rPr>
              <a:t> that he </a:t>
            </a:r>
            <a:r>
              <a:rPr lang="en-US" dirty="0" smtClean="0"/>
              <a:t>wished there were no vaccines, or even warning labels on dangerous goods, but “let natural selection take its course. All the fat, ugly, retarded, crippled __________ (deleted for foul language) in the world would die…maybe then the human race can actually be proud of itself.”</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t>
            </a:r>
            <a:r>
              <a:rPr lang="en-US" dirty="0" smtClean="0"/>
              <a:t>he attorney for the families of six of the students killed at Columbine, Denver lawyer Barry Arrington, said, “I read through every single page of Eric Harris’s journals; I listened to all of the audio tapes and watched the videotapes…it became evident to me that Harris consciously saw his actions as logically arising from what he had learnt about evolution. Darwinism served as his personal intellectual rationale for what he did. There cannot be the slightest doubt that Harris was a worshipper of Darwin and saw himself as acting on Darwinian principles.”</a:t>
            </a:r>
          </a:p>
          <a:p>
            <a:endParaRPr lang="en-US" dirty="0" smtClean="0"/>
          </a:p>
          <a:p>
            <a:r>
              <a:rPr lang="en-US" dirty="0" smtClean="0"/>
              <a:t>Now, disclaimer:</a:t>
            </a:r>
            <a:r>
              <a:rPr lang="en-US" baseline="0" dirty="0" smtClean="0"/>
              <a:t> </a:t>
            </a:r>
            <a:r>
              <a:rPr lang="en-US" dirty="0" smtClean="0"/>
              <a:t>I’m</a:t>
            </a:r>
            <a:r>
              <a:rPr lang="en-US" baseline="0" dirty="0" smtClean="0"/>
              <a:t> not going to stand here and tell you if it wasn’t for Evolution, these men wouldn’t have done what they had done because that would be foolish on my part. They had mental problems. But they certainly tried using it to justify their actions. Why? Because Evolution teaches that we’re an accident and that over the course of millions of years, the strongest had to weed out the weakest.</a:t>
            </a:r>
            <a:endParaRPr lang="en-US" dirty="0"/>
          </a:p>
        </p:txBody>
      </p:sp>
      <p:sp>
        <p:nvSpPr>
          <p:cNvPr id="4" name="Slide Number Placeholder 3"/>
          <p:cNvSpPr>
            <a:spLocks noGrp="1"/>
          </p:cNvSpPr>
          <p:nvPr>
            <p:ph type="sldNum" sz="quarter" idx="10"/>
          </p:nvPr>
        </p:nvSpPr>
        <p:spPr/>
        <p:txBody>
          <a:bodyPr/>
          <a:lstStyle/>
          <a:p>
            <a:fld id="{316D81AD-CE24-4FBD-9362-0A52907519A5}" type="slidenum">
              <a:rPr lang="en-US" smtClean="0"/>
              <a:t>11</a:t>
            </a:fld>
            <a:endParaRPr lang="en-US"/>
          </a:p>
        </p:txBody>
      </p:sp>
    </p:spTree>
    <p:extLst>
      <p:ext uri="{BB962C8B-B14F-4D97-AF65-F5344CB8AC3E}">
        <p14:creationId xmlns:p14="http://schemas.microsoft.com/office/powerpoint/2010/main" val="187121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Richard Dawkins, in his book “The Selfish</a:t>
            </a:r>
            <a:r>
              <a:rPr lang="en-US" baseline="0" dirty="0" smtClean="0"/>
              <a:t> Gene”, said – </a:t>
            </a:r>
            <a:r>
              <a:rPr lang="en-US" i="0" baseline="0" dirty="0" smtClean="0"/>
              <a:t>“</a:t>
            </a:r>
            <a:r>
              <a:rPr lang="en-US" sz="1200" b="0" i="0" kern="1200" dirty="0" smtClean="0">
                <a:solidFill>
                  <a:schemeClr val="tx1"/>
                </a:solidFill>
                <a:effectLst/>
                <a:latin typeface="+mn-lt"/>
                <a:ea typeface="+mn-ea"/>
                <a:cs typeface="+mn-cs"/>
              </a:rPr>
              <a:t>I think “nature red in tooth and claw” sums up our modern understanding of natural selection admirably.</a:t>
            </a:r>
            <a:r>
              <a:rPr lang="en-US" i="0" baseline="0" dirty="0" smtClean="0"/>
              <a:t>”</a:t>
            </a:r>
          </a:p>
          <a:p>
            <a:endParaRPr lang="en-US" i="0" dirty="0" smtClean="0"/>
          </a:p>
          <a:p>
            <a:r>
              <a:rPr lang="en-US" dirty="0" smtClean="0"/>
              <a:t>Stephen Jay Gould – “The price of perfect design is messy relentless slaughter.”</a:t>
            </a:r>
          </a:p>
          <a:p>
            <a:endParaRPr lang="en-US" dirty="0" smtClean="0"/>
          </a:p>
          <a:p>
            <a:r>
              <a:rPr lang="en-US" dirty="0" smtClean="0"/>
              <a:t>Imagine your children being taught this, that this is where</a:t>
            </a:r>
            <a:r>
              <a:rPr lang="en-US" baseline="0" dirty="0" smtClean="0"/>
              <a:t> we come from? Can you see why some might want to take this to the next level, why some might conclude that we are not doing enough as the so-called stronger of the species to weed out the weak?</a:t>
            </a:r>
            <a:endParaRPr lang="en-US" dirty="0"/>
          </a:p>
        </p:txBody>
      </p:sp>
      <p:sp>
        <p:nvSpPr>
          <p:cNvPr id="4" name="Slide Number Placeholder 3"/>
          <p:cNvSpPr>
            <a:spLocks noGrp="1"/>
          </p:cNvSpPr>
          <p:nvPr>
            <p:ph type="sldNum" sz="quarter" idx="10"/>
          </p:nvPr>
        </p:nvSpPr>
        <p:spPr/>
        <p:txBody>
          <a:bodyPr/>
          <a:lstStyle/>
          <a:p>
            <a:fld id="{316D81AD-CE24-4FBD-9362-0A52907519A5}" type="slidenum">
              <a:rPr lang="en-US" smtClean="0"/>
              <a:t>12</a:t>
            </a:fld>
            <a:endParaRPr lang="en-US"/>
          </a:p>
        </p:txBody>
      </p:sp>
    </p:spTree>
    <p:extLst>
      <p:ext uri="{BB962C8B-B14F-4D97-AF65-F5344CB8AC3E}">
        <p14:creationId xmlns:p14="http://schemas.microsoft.com/office/powerpoint/2010/main" val="1871214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 </a:t>
            </a:r>
            <a:r>
              <a:rPr lang="en-US" sz="1200" b="0" kern="1200" dirty="0" err="1" smtClean="0">
                <a:solidFill>
                  <a:schemeClr val="tx1"/>
                </a:solidFill>
                <a:effectLst/>
                <a:latin typeface="+mn-lt"/>
                <a:ea typeface="+mn-ea"/>
                <a:cs typeface="+mn-cs"/>
              </a:rPr>
              <a:t>Kauhajoki</a:t>
            </a:r>
            <a:r>
              <a:rPr lang="en-US" sz="1200" b="0" kern="1200" dirty="0" smtClean="0">
                <a:solidFill>
                  <a:schemeClr val="tx1"/>
                </a:solidFill>
                <a:effectLst/>
                <a:latin typeface="+mn-lt"/>
                <a:ea typeface="+mn-ea"/>
                <a:cs typeface="+mn-cs"/>
              </a:rPr>
              <a:t> school shooting occurred on Sept 23</a:t>
            </a:r>
            <a:r>
              <a:rPr lang="en-US" sz="1200" b="0" kern="1200" baseline="30000" dirty="0" smtClean="0">
                <a:solidFill>
                  <a:schemeClr val="tx1"/>
                </a:solidFill>
                <a:effectLst/>
                <a:latin typeface="+mn-lt"/>
                <a:ea typeface="+mn-ea"/>
                <a:cs typeface="+mn-cs"/>
              </a:rPr>
              <a:t>rd</a:t>
            </a:r>
            <a:r>
              <a:rPr lang="en-US" sz="1200" b="0" kern="1200" dirty="0" smtClean="0">
                <a:solidFill>
                  <a:schemeClr val="tx1"/>
                </a:solidFill>
                <a:effectLst/>
                <a:latin typeface="+mn-lt"/>
                <a:ea typeface="+mn-ea"/>
                <a:cs typeface="+mn-cs"/>
              </a:rPr>
              <a:t>, 2008, at 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University of Applied Sciences in the former province of Western Finland. The gunman, 22-year-old student </a:t>
            </a:r>
            <a:r>
              <a:rPr lang="en-US" sz="1200" b="0" kern="1200" dirty="0" err="1" smtClean="0">
                <a:solidFill>
                  <a:schemeClr val="tx1"/>
                </a:solidFill>
                <a:effectLst/>
                <a:latin typeface="+mn-lt"/>
                <a:ea typeface="+mn-ea"/>
                <a:cs typeface="+mn-cs"/>
              </a:rPr>
              <a:t>Matti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Juhani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Saari</a:t>
            </a:r>
            <a:r>
              <a:rPr lang="en-US" sz="1200" b="0" kern="1200" dirty="0" smtClean="0">
                <a:solidFill>
                  <a:schemeClr val="tx1"/>
                </a:solidFill>
                <a:effectLst/>
                <a:latin typeface="+mn-lt"/>
                <a:ea typeface="+mn-ea"/>
                <a:cs typeface="+mn-cs"/>
              </a:rPr>
              <a:t>, shot and killed ten people with 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semi-automatic pistol, before shooting himself in the head. He was a staunch</a:t>
            </a:r>
            <a:r>
              <a:rPr lang="en-US" sz="1200" b="0" kern="1200" baseline="0" dirty="0" smtClean="0">
                <a:solidFill>
                  <a:schemeClr val="tx1"/>
                </a:solidFill>
                <a:effectLst/>
                <a:latin typeface="+mn-lt"/>
                <a:ea typeface="+mn-ea"/>
                <a:cs typeface="+mn-cs"/>
              </a:rPr>
              <a:t> evolutionist. Here is what he wrote beforehand:</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a:t>
            </a:r>
            <a:r>
              <a:rPr lang="en-US" dirty="0" smtClean="0"/>
              <a:t>I, as natural selector, will eliminate those whom I see unfit, disgraces of human race and failures of natural selection.</a:t>
            </a:r>
            <a:r>
              <a:rPr lang="en-US" sz="1200" b="0" kern="1200" baseline="0" dirty="0" smtClean="0">
                <a:solidFill>
                  <a:schemeClr val="tx1"/>
                </a:solidFill>
                <a:effectLst/>
                <a:latin typeface="+mn-lt"/>
                <a:ea typeface="+mn-ea"/>
                <a:cs typeface="+mn-cs"/>
              </a:rPr>
              <a:t>”</a:t>
            </a:r>
          </a:p>
          <a:p>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When our children are taught that life is an accident, there are no absolutes, life has no meaning, people are just animals, there is no God, should another Darwinian-inspired school shooting surprise 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Prov 23:7a</a:t>
            </a:r>
            <a:r>
              <a:rPr lang="en-US" sz="1200" b="0" i="0" kern="1200" baseline="0" dirty="0" smtClean="0">
                <a:solidFill>
                  <a:schemeClr val="tx1"/>
                </a:solidFill>
                <a:effectLst/>
                <a:latin typeface="+mn-lt"/>
                <a:ea typeface="+mn-ea"/>
                <a:cs typeface="+mn-cs"/>
              </a:rPr>
              <a:t> – “</a:t>
            </a:r>
            <a:r>
              <a:rPr lang="en-US" dirty="0" smtClean="0"/>
              <a:t>For as he thinks within himself, so he is.</a:t>
            </a:r>
            <a:r>
              <a:rPr lang="en-US" sz="1200" b="0" i="0" kern="1200" baseline="0" dirty="0" smtClean="0">
                <a:solidFill>
                  <a:schemeClr val="tx1"/>
                </a:solidFill>
                <a:effectLst/>
                <a:latin typeface="+mn-lt"/>
                <a:ea typeface="+mn-ea"/>
                <a:cs typeface="+mn-cs"/>
              </a:rPr>
              <a:t>”</a:t>
            </a:r>
          </a:p>
          <a:p>
            <a:endParaRPr lang="en-US" b="0" dirty="0"/>
          </a:p>
        </p:txBody>
      </p:sp>
      <p:sp>
        <p:nvSpPr>
          <p:cNvPr id="4" name="Slide Number Placeholder 3"/>
          <p:cNvSpPr>
            <a:spLocks noGrp="1"/>
          </p:cNvSpPr>
          <p:nvPr>
            <p:ph type="sldNum" sz="quarter" idx="10"/>
          </p:nvPr>
        </p:nvSpPr>
        <p:spPr/>
        <p:txBody>
          <a:bodyPr/>
          <a:lstStyle/>
          <a:p>
            <a:fld id="{316D81AD-CE24-4FBD-9362-0A52907519A5}" type="slidenum">
              <a:rPr lang="en-US" smtClean="0"/>
              <a:t>13</a:t>
            </a:fld>
            <a:endParaRPr lang="en-US"/>
          </a:p>
        </p:txBody>
      </p:sp>
    </p:spTree>
    <p:extLst>
      <p:ext uri="{BB962C8B-B14F-4D97-AF65-F5344CB8AC3E}">
        <p14:creationId xmlns:p14="http://schemas.microsoft.com/office/powerpoint/2010/main" val="1871214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#4 – The</a:t>
            </a:r>
            <a:r>
              <a:rPr lang="en-US" baseline="0" dirty="0" smtClean="0"/>
              <a:t> evolutionary lie causes people to completely abandon faith in God.</a:t>
            </a:r>
            <a:endParaRPr lang="en-US" dirty="0" smtClean="0"/>
          </a:p>
          <a:p>
            <a:endParaRPr lang="en-US" dirty="0" smtClean="0"/>
          </a:p>
          <a:p>
            <a:r>
              <a:rPr lang="en-US" dirty="0" smtClean="0"/>
              <a:t>E. O. Wilson, an Alabama native, is a 2-time Pulitzer</a:t>
            </a:r>
            <a:r>
              <a:rPr lang="en-US" baseline="0" dirty="0" smtClean="0"/>
              <a:t> prize winner and knows the single most about ants than any person alive today. </a:t>
            </a:r>
          </a:p>
          <a:p>
            <a:endParaRPr lang="en-US" baseline="0" dirty="0" smtClean="0"/>
          </a:p>
          <a:p>
            <a:r>
              <a:rPr lang="en-US" dirty="0" smtClean="0"/>
              <a:t>"As were many persons from Alabama, I was a born-again Christian. When I was fifteen, I entered the Southern Baptist Church with great fervor and interest in the fundamentalist religion, I left at seventeen when I got to the University of Alabama and heard about evolutionary theory.”</a:t>
            </a:r>
          </a:p>
          <a:p>
            <a:endParaRPr lang="en-US" dirty="0" smtClean="0"/>
          </a:p>
          <a:p>
            <a:r>
              <a:rPr lang="en-US" dirty="0" smtClean="0"/>
              <a:t>Andrew Carnegie – “I</a:t>
            </a:r>
            <a:r>
              <a:rPr lang="en-US" baseline="0" dirty="0" smtClean="0"/>
              <a:t> remember that light came in like a flood and all was clear. Not only had I got rid of theology and the supernatural, but I had found the truth of evolution.”</a:t>
            </a:r>
          </a:p>
          <a:p>
            <a:endParaRPr lang="en-US" baseline="0" dirty="0" smtClean="0"/>
          </a:p>
          <a:p>
            <a:r>
              <a:rPr lang="en-US" baseline="0" dirty="0" smtClean="0"/>
              <a:t>The Carnegie foundation sponsored “The National Center For Science Education” which is an </a:t>
            </a:r>
            <a:r>
              <a:rPr lang="en-US" baseline="0" dirty="0" err="1" smtClean="0"/>
              <a:t>antiChristian</a:t>
            </a:r>
            <a:r>
              <a:rPr lang="en-US" baseline="0" dirty="0" smtClean="0"/>
              <a:t> organization. This is Eugenie Scott’s organization. Eugenie Scott’s life work has been to prevent creationism or intelligent design from being taught in public schools.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16D81AD-CE24-4FBD-9362-0A52907519A5}" type="slidenum">
              <a:rPr lang="en-US" smtClean="0"/>
              <a:t>14</a:t>
            </a:fld>
            <a:endParaRPr lang="en-US"/>
          </a:p>
        </p:txBody>
      </p:sp>
    </p:spTree>
    <p:extLst>
      <p:ext uri="{BB962C8B-B14F-4D97-AF65-F5344CB8AC3E}">
        <p14:creationId xmlns:p14="http://schemas.microsoft.com/office/powerpoint/2010/main" val="1871214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a:t>
            </a:r>
            <a:r>
              <a:rPr lang="en-US" baseline="0" dirty="0" smtClean="0"/>
              <a:t> </a:t>
            </a:r>
            <a:r>
              <a:rPr lang="en-US" baseline="0" dirty="0" err="1" smtClean="0"/>
              <a:t>Provine</a:t>
            </a:r>
            <a:r>
              <a:rPr lang="en-US" baseline="0" dirty="0" smtClean="0"/>
              <a:t> was a brilliant mind and used to be a Christian when he grew up in Tennessee. Then he went to UT and learned about Evolution and decided to become an atheist.</a:t>
            </a:r>
          </a:p>
          <a:p>
            <a:endParaRPr lang="en-US" baseline="0" dirty="0" smtClean="0"/>
          </a:p>
          <a:p>
            <a:r>
              <a:rPr lang="en-US" baseline="0" dirty="0" smtClean="0"/>
              <a:t>“</a:t>
            </a:r>
            <a:r>
              <a:rPr lang="en-US" dirty="0" smtClean="0"/>
              <a:t>[B]</a:t>
            </a:r>
            <a:r>
              <a:rPr lang="en-US" dirty="0" err="1" smtClean="0"/>
              <a:t>elief</a:t>
            </a:r>
            <a:r>
              <a:rPr lang="en-US" dirty="0" smtClean="0"/>
              <a:t> in modern evolution makes atheists of people. One can have a religious view that is compatible with evolution only if the religious view is indistinguishable from atheism.</a:t>
            </a:r>
            <a:r>
              <a:rPr lang="en-US" baseline="0" dirty="0" smtClean="0"/>
              <a:t>”</a:t>
            </a:r>
          </a:p>
          <a:p>
            <a:endParaRPr lang="en-US" baseline="0" dirty="0" smtClean="0"/>
          </a:p>
          <a:p>
            <a:r>
              <a:rPr lang="en-US" baseline="0" dirty="0" smtClean="0"/>
              <a:t>He is shown in the movie “Expelled”, a movie that provides a glimpse as to how teachers and professors are being persecuted as well as introduce you to the Intelligent Design movement. </a:t>
            </a:r>
          </a:p>
          <a:p>
            <a:endParaRPr lang="en-US" baseline="0" dirty="0" smtClean="0"/>
          </a:p>
          <a:p>
            <a:r>
              <a:rPr lang="en-US" dirty="0" smtClean="0"/>
              <a:t>Few people know this, but</a:t>
            </a:r>
            <a:r>
              <a:rPr lang="en-US" baseline="0" dirty="0" smtClean="0"/>
              <a:t> Richard Dawkins, arguably one of the most famous Atheists, grew up in the Anglican church as a believer in the bible and Jesus Christ. In one of his memoirs, he writes that </a:t>
            </a:r>
            <a:r>
              <a:rPr lang="en-US" dirty="0" smtClean="0">
                <a:effectLst/>
              </a:rPr>
              <a:t>his first doubts about Christianity came when his mother told him (at age 9) that there were many different religions and that they contradicted one another. As he grew into his teen years and early adulthood, he gradually lost faith in any version of a creator God. Dawkins states that, once he encountered Darwin’s views, he shed his last vestige of theistic credulity.</a:t>
            </a:r>
          </a:p>
          <a:p>
            <a:endParaRPr lang="en-US" dirty="0" smtClean="0">
              <a:effectLst/>
            </a:endParaRPr>
          </a:p>
          <a:p>
            <a:r>
              <a:rPr lang="en-US" i="0" dirty="0" smtClean="0">
                <a:effectLst/>
              </a:rPr>
              <a:t>“</a:t>
            </a:r>
            <a:r>
              <a:rPr lang="en-US" sz="1200" b="0" i="0" kern="1200" dirty="0" smtClean="0">
                <a:solidFill>
                  <a:schemeClr val="tx1"/>
                </a:solidFill>
                <a:effectLst/>
                <a:latin typeface="+mn-lt"/>
                <a:ea typeface="+mn-ea"/>
                <a:cs typeface="+mn-cs"/>
              </a:rPr>
              <a:t>I became increasingly aware that Darwinian evolution was a powerfully available alternative to my creator god as an explanation of the beauty and apparent design of life…I went through a period of doubting the power of natural selection to do the job required of it. But eventually a friend…persuaded me of the full force of Darwin’s brilliant idea and I shed the last vestige of theistic credulity, probably at the age of about sixteen. It wasn’t long then before I became strongly and militantly atheistic.”</a:t>
            </a:r>
            <a:endParaRPr lang="en-US" i="0" dirty="0" smtClean="0">
              <a:effectLst/>
            </a:endParaRPr>
          </a:p>
          <a:p>
            <a:endParaRPr lang="en-US" dirty="0" smtClean="0">
              <a:effectLst/>
            </a:endParaRPr>
          </a:p>
          <a:p>
            <a:r>
              <a:rPr lang="en-US" dirty="0" smtClean="0">
                <a:effectLst/>
              </a:rPr>
              <a:t>He is now one of the most adamant, outspoken atheists in</a:t>
            </a:r>
            <a:r>
              <a:rPr lang="en-US" baseline="0" dirty="0" smtClean="0">
                <a:effectLst/>
              </a:rPr>
              <a:t> the world. </a:t>
            </a:r>
          </a:p>
          <a:p>
            <a:endParaRPr lang="en-US" baseline="0" dirty="0" smtClean="0">
              <a:effectLst/>
            </a:endParaRPr>
          </a:p>
          <a:p>
            <a:r>
              <a:rPr lang="en-US" baseline="0" dirty="0" smtClean="0">
                <a:effectLst/>
              </a:rPr>
              <a:t>Now, does the fact that these “smart guys” abandoned faith in Jesus Christ for Evolution mean that Evolution is correct? Of course not…what else could it mean about these men?</a:t>
            </a:r>
            <a:endParaRPr lang="en-US"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15</a:t>
            </a:fld>
            <a:endParaRPr lang="en-US"/>
          </a:p>
        </p:txBody>
      </p:sp>
    </p:spTree>
    <p:extLst>
      <p:ext uri="{BB962C8B-B14F-4D97-AF65-F5344CB8AC3E}">
        <p14:creationId xmlns:p14="http://schemas.microsoft.com/office/powerpoint/2010/main" val="1871214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#5 – Evolution destroys morality. </a:t>
            </a:r>
          </a:p>
          <a:p>
            <a:endParaRPr lang="en-US" dirty="0" smtClean="0"/>
          </a:p>
          <a:p>
            <a:r>
              <a:rPr lang="en-US" dirty="0" smtClean="0"/>
              <a:t>Some</a:t>
            </a:r>
            <a:r>
              <a:rPr lang="en-US" baseline="0" dirty="0" smtClean="0"/>
              <a:t> atheists will deny this, saying there is morality and ethics. But this is nonsensical. Because if there is no God, how can there be such a thing as ethics? </a:t>
            </a:r>
          </a:p>
          <a:p>
            <a:endParaRPr lang="en-US" baseline="0" dirty="0" smtClean="0"/>
          </a:p>
          <a:p>
            <a:r>
              <a:rPr lang="en-US" b="0" i="0" dirty="0" smtClean="0"/>
              <a:t>Lloyd </a:t>
            </a:r>
            <a:r>
              <a:rPr lang="en-US" b="0" i="0" dirty="0" err="1" smtClean="0"/>
              <a:t>Morain</a:t>
            </a:r>
            <a:r>
              <a:rPr lang="en-US" b="0" i="0" dirty="0" smtClean="0"/>
              <a:t> – “Morality needs no supernatural sanctions or motivations. </a:t>
            </a:r>
            <a:r>
              <a:rPr lang="en-US" b="0" i="0" baseline="0" dirty="0" smtClean="0"/>
              <a:t> </a:t>
            </a:r>
            <a:r>
              <a:rPr lang="en-US" b="0" i="0" dirty="0" smtClean="0"/>
              <a:t>It is not heaven-sent;</a:t>
            </a:r>
            <a:r>
              <a:rPr lang="en-US" b="0" i="0" baseline="0" dirty="0" smtClean="0"/>
              <a:t> </a:t>
            </a:r>
            <a:r>
              <a:rPr lang="en-US" b="0" i="0" dirty="0" smtClean="0"/>
              <a:t>it is human-evolved.</a:t>
            </a:r>
            <a:r>
              <a:rPr lang="en-US" b="0" i="0" baseline="0" dirty="0" smtClean="0"/>
              <a:t> </a:t>
            </a:r>
            <a:r>
              <a:rPr lang="en-US" sz="1200" b="0" i="0" kern="1200" dirty="0" smtClean="0">
                <a:solidFill>
                  <a:schemeClr val="tx1"/>
                </a:solidFill>
                <a:effectLst/>
                <a:latin typeface="+mn-lt"/>
                <a:ea typeface="+mn-ea"/>
                <a:cs typeface="+mn-cs"/>
              </a:rPr>
              <a:t>In the coming planetary civilization of a world-embracing humanism, those 'religions' that obstruct social advance must be subordinated.”</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This is now happening in Canada where it is illegal to speak out against homosexuality.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Michael Ruse – “</a:t>
            </a:r>
            <a:r>
              <a:rPr lang="en-US" dirty="0" smtClean="0"/>
              <a:t>We humans are modified monkeys, not the </a:t>
            </a:r>
            <a:r>
              <a:rPr lang="en-US" dirty="0" err="1" smtClean="0"/>
              <a:t>favoured</a:t>
            </a:r>
            <a:r>
              <a:rPr lang="en-US" dirty="0" smtClean="0"/>
              <a:t> miraculous creation of a good god some six-thousand years ago</a:t>
            </a:r>
            <a:r>
              <a:rPr lang="en-US" sz="1200" b="0" i="0" kern="1200" baseline="0" dirty="0" smtClean="0">
                <a:solidFill>
                  <a:schemeClr val="tx1"/>
                </a:solidFill>
                <a:effectLst/>
                <a:latin typeface="+mn-lt"/>
                <a:ea typeface="+mn-ea"/>
                <a:cs typeface="+mn-cs"/>
              </a:rPr>
              <a: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As evolutionists, we see that no [ethical] justification of the traditional kind is possible. Morality, or more strictly our belief in morality, is merely an adaptation put in place to further our reproductive ends. Hence the basis of ethics does not lie in God’s will….In an important sense, ethics as we understand it is an illusion fobbed off on us by our genes to get us to cooperate. It is without external grounding.</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So some Evolutionists will deny it, but these guys are at the very least honest about natural implication of Evolutionary thinking. If we’re nothing but a random accident from particles, there is no purpose or standard and therefore no basis for a right and wrong. Without ethics, we can do whatever we want to whoever we want without any regard for them whatsoever. Survival of the fittest.</a:t>
            </a:r>
          </a:p>
        </p:txBody>
      </p:sp>
      <p:sp>
        <p:nvSpPr>
          <p:cNvPr id="4" name="Slide Number Placeholder 3"/>
          <p:cNvSpPr>
            <a:spLocks noGrp="1"/>
          </p:cNvSpPr>
          <p:nvPr>
            <p:ph type="sldNum" sz="quarter" idx="10"/>
          </p:nvPr>
        </p:nvSpPr>
        <p:spPr/>
        <p:txBody>
          <a:bodyPr/>
          <a:lstStyle/>
          <a:p>
            <a:fld id="{316D81AD-CE24-4FBD-9362-0A52907519A5}" type="slidenum">
              <a:rPr lang="en-US" smtClean="0"/>
              <a:t>16</a:t>
            </a:fld>
            <a:endParaRPr lang="en-US"/>
          </a:p>
        </p:txBody>
      </p:sp>
    </p:spTree>
    <p:extLst>
      <p:ext uri="{BB962C8B-B14F-4D97-AF65-F5344CB8AC3E}">
        <p14:creationId xmlns:p14="http://schemas.microsoft.com/office/powerpoint/2010/main" val="1871214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W. H. </a:t>
            </a:r>
            <a:r>
              <a:rPr lang="en-US" sz="1200" b="0" i="0" kern="1200" baseline="0" dirty="0" err="1" smtClean="0">
                <a:solidFill>
                  <a:schemeClr val="tx1"/>
                </a:solidFill>
                <a:effectLst/>
                <a:latin typeface="+mn-lt"/>
                <a:ea typeface="+mn-ea"/>
                <a:cs typeface="+mn-cs"/>
              </a:rPr>
              <a:t>Murdy</a:t>
            </a:r>
            <a:r>
              <a:rPr lang="en-US" sz="1200" b="0" i="0" kern="1200" baseline="0" dirty="0" smtClean="0">
                <a:solidFill>
                  <a:schemeClr val="tx1"/>
                </a:solidFill>
                <a:effectLst/>
                <a:latin typeface="+mn-lt"/>
                <a:ea typeface="+mn-ea"/>
                <a:cs typeface="+mn-cs"/>
              </a:rPr>
              <a:t> - “Unbridled self-indulgence on the part of one generation without regard to future ones is the modus operandi of biological evolution and may be regarded as rational behavior.”</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Jaron Lanier, an atheist, debated Richard Dawkins, also an atheist, and Lanier was trying to explain to Dawkins that, “If you keep telling people there are no ethics, they’re not going to like atheism.”</a:t>
            </a:r>
          </a:p>
          <a:p>
            <a:endParaRPr lang="en-US" sz="1200" b="0" i="0" kern="1200" baseline="0" dirty="0" smtClean="0">
              <a:solidFill>
                <a:schemeClr val="tx1"/>
              </a:solidFill>
              <a:effectLst/>
              <a:latin typeface="+mn-lt"/>
              <a:ea typeface="+mn-ea"/>
              <a:cs typeface="+mn-cs"/>
            </a:endParaRPr>
          </a:p>
          <a:p>
            <a:r>
              <a:rPr lang="en-US" b="0" dirty="0" smtClean="0"/>
              <a:t>Jaron Lanier: “</a:t>
            </a:r>
            <a:r>
              <a:rPr lang="en-US" dirty="0" smtClean="0"/>
              <a:t>There’s a large group of people who simply are uncomfortable with accepting evolution because it leads to what they perceive as a moral vacuum, in which their best impulses have no basis in nature.”</a:t>
            </a:r>
          </a:p>
          <a:p>
            <a:endParaRPr lang="en-US" dirty="0" smtClean="0"/>
          </a:p>
          <a:p>
            <a:r>
              <a:rPr lang="en-US" b="0" dirty="0" smtClean="0"/>
              <a:t>Richard Dawkins:</a:t>
            </a:r>
            <a:r>
              <a:rPr lang="en-US" dirty="0" smtClean="0"/>
              <a:t> “All I can say is, That’s just tough. We have to face up to the truth.”</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6D81AD-CE24-4FBD-9362-0A52907519A5}" type="slidenum">
              <a:rPr lang="en-US" smtClean="0"/>
              <a:t>17</a:t>
            </a:fld>
            <a:endParaRPr lang="en-US"/>
          </a:p>
        </p:txBody>
      </p:sp>
    </p:spTree>
    <p:extLst>
      <p:ext uri="{BB962C8B-B14F-4D97-AF65-F5344CB8AC3E}">
        <p14:creationId xmlns:p14="http://schemas.microsoft.com/office/powerpoint/2010/main" val="1871214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Eddie </a:t>
            </a:r>
            <a:r>
              <a:rPr lang="en-US" dirty="0" err="1" smtClean="0"/>
              <a:t>Colanter</a:t>
            </a:r>
            <a:r>
              <a:rPr lang="en-US" dirty="0" smtClean="0"/>
              <a:t> – “The philosophical implications of ND not only have no reference for objective morality, but also have nothing ethically to say about whether past or future holocausts are right or wrong…If philosophical naturalism is correct, then human beings are reduced to pieces of impersonal matter…There is no truth, good or bad ideas, worthy or unworthy arguments, or love, but only determined chemical processes and the firing of neurons in brains.  Science itself ends up a meaningless endeavor with no one left to share in its alleged benefits.”</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6D81AD-CE24-4FBD-9362-0A52907519A5}" type="slidenum">
              <a:rPr lang="en-US" smtClean="0"/>
              <a:t>18</a:t>
            </a:fld>
            <a:endParaRPr lang="en-US"/>
          </a:p>
        </p:txBody>
      </p:sp>
    </p:spTree>
    <p:extLst>
      <p:ext uri="{BB962C8B-B14F-4D97-AF65-F5344CB8AC3E}">
        <p14:creationId xmlns:p14="http://schemas.microsoft.com/office/powerpoint/2010/main" val="1871214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few</a:t>
            </a:r>
            <a:r>
              <a:rPr lang="en-US" baseline="0" dirty="0" smtClean="0"/>
              <a:t> of points are going to be a lot heavier and more sensitive than the previous. I’m going to try to be as careful as I can in saying certain things, but you’ll understand what I’m talking about as we progress. </a:t>
            </a:r>
          </a:p>
          <a:p>
            <a:endParaRPr lang="en-US" baseline="0" dirty="0" smtClean="0"/>
          </a:p>
          <a:p>
            <a:r>
              <a:rPr lang="en-US" baseline="0" dirty="0" smtClean="0"/>
              <a:t>Point #6 – Evolutionary teaching promotes abortion, euthanasia, and genocide. How is that the case? Well, logically, if we’re nothing more than animals, why can’t we treat one another the way that animals are treated?</a:t>
            </a:r>
          </a:p>
          <a:p>
            <a:endParaRPr lang="en-US" baseline="0" dirty="0" smtClean="0"/>
          </a:p>
          <a:p>
            <a:r>
              <a:rPr lang="en-US" baseline="0" dirty="0" smtClean="0"/>
              <a:t>In April 1990, Carl Sagan and his wife Ann </a:t>
            </a:r>
            <a:r>
              <a:rPr lang="en-US" baseline="0" dirty="0" err="1" smtClean="0"/>
              <a:t>Druyan</a:t>
            </a:r>
            <a:r>
              <a:rPr lang="en-US" baseline="0" dirty="0" smtClean="0"/>
              <a:t>, in a piece for the weekly magazine “Parade”, contended for the ethical permissibility of human abortion </a:t>
            </a:r>
            <a:r>
              <a:rPr lang="en-US" dirty="0" smtClean="0">
                <a:effectLst/>
              </a:rPr>
              <a:t>on the ground that the fetus, growing within a woman’s body for several months following conception, is not a human being. The conclusion drawn, therefore, was </a:t>
            </a:r>
            <a:r>
              <a:rPr lang="en-US" dirty="0" smtClean="0">
                <a:effectLst/>
              </a:rPr>
              <a:t>that the killing </a:t>
            </a:r>
            <a:r>
              <a:rPr lang="en-US" dirty="0" smtClean="0">
                <a:effectLst/>
              </a:rPr>
              <a:t>of this tiny creature is not </a:t>
            </a:r>
            <a:r>
              <a:rPr lang="en-US" dirty="0" smtClean="0">
                <a:effectLst/>
              </a:rPr>
              <a:t>murder,</a:t>
            </a:r>
            <a:r>
              <a:rPr lang="en-US" baseline="0" dirty="0" smtClean="0">
                <a:effectLst/>
              </a:rPr>
              <a:t> and they based </a:t>
            </a:r>
            <a:r>
              <a:rPr lang="en-US" baseline="0" dirty="0" smtClean="0">
                <a:effectLst/>
              </a:rPr>
              <a:t>their</a:t>
            </a:r>
            <a:r>
              <a:rPr lang="en-US" dirty="0" smtClean="0">
                <a:effectLst/>
              </a:rPr>
              <a:t> assertion by subtly suggesting the concept of embryonic recapitulation,</a:t>
            </a:r>
            <a:r>
              <a:rPr lang="en-US" baseline="0" dirty="0" smtClean="0">
                <a:effectLst/>
              </a:rPr>
              <a:t> </a:t>
            </a:r>
            <a:r>
              <a:rPr lang="en-US" baseline="0" dirty="0" smtClean="0">
                <a:effectLst/>
              </a:rPr>
              <a:t>which is another name for “animal homology” which </a:t>
            </a:r>
            <a:r>
              <a:rPr lang="en-US" baseline="0" dirty="0" smtClean="0">
                <a:effectLst/>
              </a:rPr>
              <a:t>we talked about a few weeks </a:t>
            </a:r>
            <a:r>
              <a:rPr lang="en-US" baseline="0" dirty="0" smtClean="0">
                <a:effectLst/>
              </a:rPr>
              <a:t>ago.</a:t>
            </a:r>
          </a:p>
          <a:p>
            <a:endParaRPr lang="en-US" dirty="0" smtClean="0">
              <a:effectLst/>
            </a:endParaRPr>
          </a:p>
          <a:p>
            <a:r>
              <a:rPr lang="en-US" dirty="0" smtClean="0"/>
              <a:t>“By the third week…it looks a little like a segmented worm. By the and of the fourth week…it's recognizable as a vertebrate, its tube-shaped heart is beginning to beat, something like the gill arches of a fish or an amphibian have become conspicuous, and there is a pronounced tail. It looks something like a newt or a tadpole...By the sixth week…the eyes are still on the side of the head, as in most animals, and the reptilian face has connected slits where the mouth and nose eventually will be...By the end of the eighth week the face resembles a primate's but is still not quite human.”</a:t>
            </a:r>
          </a:p>
          <a:p>
            <a:endParaRPr lang="en-US" dirty="0" smtClean="0">
              <a:effectLst/>
            </a:endParaRPr>
          </a:p>
          <a:p>
            <a:r>
              <a:rPr lang="en-US" sz="1200" b="0" i="0" kern="1200" dirty="0" smtClean="0">
                <a:solidFill>
                  <a:schemeClr val="tx1"/>
                </a:solidFill>
                <a:effectLst/>
                <a:latin typeface="+mn-lt"/>
                <a:ea typeface="+mn-ea"/>
                <a:cs typeface="+mn-cs"/>
              </a:rPr>
              <a:t>Although Sagan doesn't mention Ernst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Haeckel, this article, which is cleverly written, </a:t>
            </a:r>
            <a:r>
              <a:rPr lang="en-US" sz="1200" b="0" i="0" kern="1200" dirty="0" smtClean="0">
                <a:solidFill>
                  <a:schemeClr val="tx1"/>
                </a:solidFill>
                <a:effectLst/>
                <a:latin typeface="+mn-lt"/>
                <a:ea typeface="+mn-ea"/>
                <a:cs typeface="+mn-cs"/>
              </a:rPr>
              <a:t>he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clearly </a:t>
            </a:r>
            <a:r>
              <a:rPr lang="en-US" sz="1200" b="0" i="0" kern="1200" dirty="0" smtClean="0">
                <a:solidFill>
                  <a:schemeClr val="tx1"/>
                </a:solidFill>
                <a:effectLst/>
                <a:latin typeface="+mn-lt"/>
                <a:ea typeface="+mn-ea"/>
                <a:cs typeface="+mn-cs"/>
              </a:rPr>
              <a:t>uses Haeckel's discredited recapitulation theory to justify abortion! Any person who had been taught recapitulation at school or college would immediately think that Sagan is promoting Haeckel's ideas. How sad that many thousands of people (many of them young women), will have read this article thinking that what they read from this “smart” scientist must be trustworthy. Many may even abort a baby on the basis of this misleading information.</a:t>
            </a:r>
            <a:endParaRPr lang="en-US" dirty="0" smtClean="0">
              <a:effectLst/>
            </a:endParaRPr>
          </a:p>
          <a:p>
            <a:endParaRPr lang="en-US" dirty="0" smtClean="0">
              <a:effectLst/>
            </a:endParaRPr>
          </a:p>
          <a:p>
            <a:r>
              <a:rPr lang="en-US" dirty="0" smtClean="0">
                <a:effectLst/>
              </a:rPr>
              <a:t>Though this argument has long</a:t>
            </a:r>
            <a:r>
              <a:rPr lang="en-US" baseline="0" dirty="0" smtClean="0">
                <a:effectLst/>
              </a:rPr>
              <a:t> been discredited, it graphically reveals the thought process of humanists who disregard the sanctity of human life.</a:t>
            </a:r>
          </a:p>
        </p:txBody>
      </p:sp>
      <p:sp>
        <p:nvSpPr>
          <p:cNvPr id="4" name="Slide Number Placeholder 3"/>
          <p:cNvSpPr>
            <a:spLocks noGrp="1"/>
          </p:cNvSpPr>
          <p:nvPr>
            <p:ph type="sldNum" sz="quarter" idx="10"/>
          </p:nvPr>
        </p:nvSpPr>
        <p:spPr/>
        <p:txBody>
          <a:bodyPr/>
          <a:lstStyle/>
          <a:p>
            <a:fld id="{316D81AD-CE24-4FBD-9362-0A52907519A5}" type="slidenum">
              <a:rPr lang="en-US" smtClean="0"/>
              <a:t>19</a:t>
            </a:fld>
            <a:endParaRPr lang="en-US"/>
          </a:p>
        </p:txBody>
      </p:sp>
    </p:spTree>
    <p:extLst>
      <p:ext uri="{BB962C8B-B14F-4D97-AF65-F5344CB8AC3E}">
        <p14:creationId xmlns:p14="http://schemas.microsoft.com/office/powerpoint/2010/main" val="389208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Most people believe that evolution has impacted only the scientific theater and is only isolated to scientific theory. The theory of evolution, though, is far</a:t>
            </a:r>
            <a:r>
              <a:rPr lang="en-US" sz="1200" b="0" i="0" kern="1200" baseline="0" dirty="0" smtClean="0">
                <a:solidFill>
                  <a:schemeClr val="tx1"/>
                </a:solidFill>
                <a:effectLst/>
                <a:latin typeface="+mn-lt"/>
                <a:ea typeface="+mn-ea"/>
                <a:cs typeface="+mn-cs"/>
              </a:rPr>
              <a:t> from</a:t>
            </a:r>
            <a:r>
              <a:rPr lang="en-US" sz="1200" b="0" i="0" kern="1200" dirty="0" smtClean="0">
                <a:solidFill>
                  <a:schemeClr val="tx1"/>
                </a:solidFill>
                <a:effectLst/>
                <a:latin typeface="+mn-lt"/>
                <a:ea typeface="+mn-ea"/>
                <a:cs typeface="+mn-cs"/>
              </a:rPr>
              <a:t> neutral in its effect on society.  In fact, it is as religious as Christianity,</a:t>
            </a:r>
            <a:r>
              <a:rPr lang="en-US" sz="1200" b="0" i="0" kern="1200" baseline="0" dirty="0" smtClean="0">
                <a:solidFill>
                  <a:schemeClr val="tx1"/>
                </a:solidFill>
                <a:effectLst/>
                <a:latin typeface="+mn-lt"/>
                <a:ea typeface="+mn-ea"/>
                <a:cs typeface="+mn-cs"/>
              </a:rPr>
              <a:t> it </a:t>
            </a:r>
            <a:r>
              <a:rPr lang="en-US" sz="1200" b="0" i="0" kern="1200" dirty="0" smtClean="0">
                <a:solidFill>
                  <a:schemeClr val="tx1"/>
                </a:solidFill>
                <a:effectLst/>
                <a:latin typeface="+mn-lt"/>
                <a:ea typeface="+mn-ea"/>
                <a:cs typeface="+mn-cs"/>
              </a:rPr>
              <a:t>has impacted every area of life,</a:t>
            </a:r>
            <a:r>
              <a:rPr lang="en-US" sz="1200" b="0" i="0" kern="1200" baseline="0" dirty="0" smtClean="0">
                <a:solidFill>
                  <a:schemeClr val="tx1"/>
                </a:solidFill>
                <a:effectLst/>
                <a:latin typeface="+mn-lt"/>
                <a:ea typeface="+mn-ea"/>
                <a:cs typeface="+mn-cs"/>
              </a:rPr>
              <a:t> and</a:t>
            </a:r>
            <a:r>
              <a:rPr lang="en-US" sz="1200" b="0" i="0" kern="1200" dirty="0" smtClean="0">
                <a:solidFill>
                  <a:schemeClr val="tx1"/>
                </a:solidFill>
                <a:effectLst/>
                <a:latin typeface="+mn-lt"/>
                <a:ea typeface="+mn-ea"/>
                <a:cs typeface="+mn-cs"/>
              </a:rPr>
              <a:t> it is the foundation of many evils that we as Christians are attempting to remove. </a:t>
            </a: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So what we will do in this lesson is bring to light the plethora of moral and spiritual damage that Darwinian Evolution brings upon society and how it is destroying the faith of so many people. </a:t>
            </a:r>
            <a:r>
              <a:rPr lang="en-US" sz="1200" b="0" i="0" kern="1200" dirty="0" smtClean="0">
                <a:solidFill>
                  <a:schemeClr val="tx1"/>
                </a:solidFill>
                <a:effectLst/>
                <a:latin typeface="+mn-lt"/>
                <a:ea typeface="+mn-ea"/>
                <a:cs typeface="+mn-cs"/>
              </a:rPr>
              <a:t>The theory that led Darwin to discard the Bible and reject the existence of God has had a profound effect on millions of other people</a:t>
            </a:r>
            <a:r>
              <a:rPr lang="en-US" sz="1200" b="0" i="0" kern="1200" baseline="0" dirty="0" smtClean="0">
                <a:solidFill>
                  <a:schemeClr val="tx1"/>
                </a:solidFill>
                <a:effectLst/>
                <a:latin typeface="+mn-lt"/>
                <a:ea typeface="+mn-ea"/>
                <a:cs typeface="+mn-cs"/>
              </a:rPr>
              <a:t> and will continue to do so lest we engage it head on decide we’re going to be a force in this world for good.</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 fair warning about this particular lesson. We are going to be dealing with very sensitive topics – death, genocide, racism,</a:t>
            </a:r>
            <a:r>
              <a:rPr lang="en-US" sz="1200" b="0" i="0" kern="1200" baseline="0" dirty="0" smtClean="0">
                <a:solidFill>
                  <a:schemeClr val="tx1"/>
                </a:solidFill>
                <a:effectLst/>
                <a:latin typeface="+mn-lt"/>
                <a:ea typeface="+mn-ea"/>
                <a:cs typeface="+mn-cs"/>
              </a:rPr>
              <a:t> sexism, and other issues which are extremely sensitive topics in our day and time, especially in the political climate, and I’m going to attempt to handle these subjects with as much sensitivity as possible. It is important, however, to discuss them so we can know just how important of a battle this really is.</a:t>
            </a:r>
            <a:endParaRPr lang="en-US" b="0"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2</a:t>
            </a:fld>
            <a:endParaRPr lang="en-US"/>
          </a:p>
        </p:txBody>
      </p:sp>
    </p:spTree>
    <p:extLst>
      <p:ext uri="{BB962C8B-B14F-4D97-AF65-F5344CB8AC3E}">
        <p14:creationId xmlns:p14="http://schemas.microsoft.com/office/powerpoint/2010/main" val="3428441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effectLst/>
              </a:rPr>
              <a:t>Dr. Peter Singer is, ironically, a professor of bio-ethics at Princeton, but it should be bio-</a:t>
            </a:r>
            <a:r>
              <a:rPr lang="en-US" baseline="0" dirty="0" err="1" smtClean="0">
                <a:effectLst/>
              </a:rPr>
              <a:t>inethics</a:t>
            </a:r>
            <a:r>
              <a:rPr lang="en-US" baseline="0" dirty="0" smtClean="0">
                <a:effectLst/>
              </a:rPr>
              <a:t>. He is a fierce Evolutionist and an ardent, militant animal activist. He began that movement in the 1970s where people would throw paint on women who wear furs; his followers would bomb certain facilities to let animals loose. </a:t>
            </a:r>
          </a:p>
          <a:p>
            <a:endParaRPr lang="en-US" baseline="0" dirty="0" smtClean="0">
              <a:effectLst/>
            </a:endParaRPr>
          </a:p>
          <a:p>
            <a:r>
              <a:rPr lang="en-US" baseline="0" dirty="0" smtClean="0">
                <a:effectLst/>
              </a:rPr>
              <a:t>This story </a:t>
            </a:r>
            <a:r>
              <a:rPr lang="en-US" baseline="0" dirty="0" smtClean="0">
                <a:effectLst/>
              </a:rPr>
              <a:t>would be </a:t>
            </a:r>
            <a:r>
              <a:rPr lang="en-US" baseline="0" dirty="0" smtClean="0">
                <a:effectLst/>
              </a:rPr>
              <a:t>humorously ironic </a:t>
            </a:r>
            <a:r>
              <a:rPr lang="en-US" baseline="0" dirty="0" smtClean="0">
                <a:effectLst/>
              </a:rPr>
              <a:t>if it wasn’t so </a:t>
            </a:r>
            <a:r>
              <a:rPr lang="en-US" baseline="0" dirty="0" smtClean="0">
                <a:effectLst/>
              </a:rPr>
              <a:t>sad, but a </a:t>
            </a:r>
            <a:r>
              <a:rPr lang="en-US" baseline="0" dirty="0" smtClean="0">
                <a:effectLst/>
              </a:rPr>
              <a:t>few years back, </a:t>
            </a:r>
            <a:r>
              <a:rPr lang="en-US" baseline="0" dirty="0" smtClean="0">
                <a:effectLst/>
              </a:rPr>
              <a:t>he and his group </a:t>
            </a:r>
            <a:r>
              <a:rPr lang="en-US" baseline="0" dirty="0" smtClean="0">
                <a:effectLst/>
              </a:rPr>
              <a:t>broke into a Mink farm and let a bunch of the Minks go. But it was next to a major highway and they all ended up getting run over. But he is someone who teaches that animals and humans should have the same rights, because according to evolution, we are equal to animals. </a:t>
            </a:r>
          </a:p>
          <a:p>
            <a:endParaRPr lang="en-US" baseline="0" dirty="0" smtClean="0">
              <a:effectLst/>
            </a:endParaRPr>
          </a:p>
          <a:p>
            <a:r>
              <a:rPr lang="en-US" sz="1200" b="0" i="0" kern="1200" dirty="0" smtClean="0">
                <a:solidFill>
                  <a:schemeClr val="tx1"/>
                </a:solidFill>
                <a:effectLst/>
                <a:latin typeface="+mn-lt"/>
                <a:ea typeface="+mn-ea"/>
                <a:cs typeface="+mn-cs"/>
              </a:rPr>
              <a:t>“The notion that human life is sacred just because it is human life is </a:t>
            </a:r>
            <a:r>
              <a:rPr lang="en-US" sz="1200" b="0" i="0" kern="1200" dirty="0" smtClean="0">
                <a:solidFill>
                  <a:schemeClr val="tx1"/>
                </a:solidFill>
                <a:effectLst/>
                <a:latin typeface="+mn-lt"/>
                <a:ea typeface="+mn-ea"/>
                <a:cs typeface="+mn-cs"/>
              </a:rPr>
              <a:t>medieval…</a:t>
            </a:r>
            <a:r>
              <a:rPr lang="en-US" b="0" dirty="0" smtClean="0"/>
              <a:t>To </a:t>
            </a:r>
            <a:r>
              <a:rPr lang="en-US" b="0" dirty="0" smtClean="0"/>
              <a:t>give preference to the life of a being simply because that being is a member of our species would put us in the same position as racists who give preference to those who are members of their </a:t>
            </a:r>
            <a:r>
              <a:rPr lang="en-US" b="0" dirty="0" smtClean="0"/>
              <a:t>race…The </a:t>
            </a:r>
            <a:r>
              <a:rPr lang="en-US" b="0" dirty="0" smtClean="0"/>
              <a:t>animals themselves are incapable of demanding their own liberation, or of protesting against their condition with votes, demonstrations, or bombs.”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Meaning, we have to do that for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t>
            </a:r>
            <a:r>
              <a:rPr lang="en-US" dirty="0" smtClean="0"/>
              <a:t>Why [..] should the boundary of sacrosanct life match the boundary of our species?</a:t>
            </a:r>
            <a:r>
              <a:rPr lang="en-US" b="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Meaning, why are we the only ones who are</a:t>
            </a:r>
            <a:r>
              <a:rPr lang="en-US" b="0" baseline="0" dirty="0" smtClean="0"/>
              <a:t> special? What about all the other animals?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What is the conclusion, then, if we’re to treat humans just like animals? Here is his response regarding abortion, in which he is one of the leading advocates in the country for expanding: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t>
            </a:r>
            <a:r>
              <a:rPr lang="en-US" dirty="0" smtClean="0"/>
              <a:t>Human babies are not born self-aware, or capable of grasping that they exist over time. They are not persons…the life of a newborn is of less value than the life of a pig, a dog, or a chimpanzee…a period of 28 days after birth might be allowed before an infant is accepted as having the same right to live as others</a:t>
            </a:r>
            <a:r>
              <a:rPr lang="en-US"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In other words, we should get 4 weeks to decide whether or not we want to kill a baby.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i="0" dirty="0"/>
          </a:p>
        </p:txBody>
      </p:sp>
      <p:sp>
        <p:nvSpPr>
          <p:cNvPr id="4" name="Slide Number Placeholder 3"/>
          <p:cNvSpPr>
            <a:spLocks noGrp="1"/>
          </p:cNvSpPr>
          <p:nvPr>
            <p:ph type="sldNum" sz="quarter" idx="10"/>
          </p:nvPr>
        </p:nvSpPr>
        <p:spPr/>
        <p:txBody>
          <a:bodyPr/>
          <a:lstStyle/>
          <a:p>
            <a:fld id="{316D81AD-CE24-4FBD-9362-0A52907519A5}" type="slidenum">
              <a:rPr lang="en-US" smtClean="0"/>
              <a:t>20</a:t>
            </a:fld>
            <a:endParaRPr lang="en-US"/>
          </a:p>
        </p:txBody>
      </p:sp>
    </p:spTree>
    <p:extLst>
      <p:ext uri="{BB962C8B-B14F-4D97-AF65-F5344CB8AC3E}">
        <p14:creationId xmlns:p14="http://schemas.microsoft.com/office/powerpoint/2010/main" val="3892088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Now some Evolutionists</a:t>
            </a:r>
            <a:r>
              <a:rPr lang="en-US" i="0" baseline="0" dirty="0" smtClean="0"/>
              <a:t> will claim this is ridicules, that they would never advocate killing babies. The problem is, Evolutionists already do. </a:t>
            </a:r>
          </a:p>
          <a:p>
            <a:endParaRPr lang="en-US" i="0" baseline="0" dirty="0" smtClean="0"/>
          </a:p>
          <a:p>
            <a:r>
              <a:rPr lang="en-US" i="0" baseline="0" dirty="0" smtClean="0"/>
              <a:t>Here is a list of countries where it is not only legal, but regularly practiced. The Netherlands is especially atrocious. Every year, they euthanize 4800 people and 650 of these are babies. When </a:t>
            </a:r>
            <a:r>
              <a:rPr lang="en-US" i="0" baseline="0" dirty="0" smtClean="0"/>
              <a:t>the babies </a:t>
            </a:r>
            <a:r>
              <a:rPr lang="en-US" i="0" baseline="0" dirty="0" smtClean="0"/>
              <a:t>are born, the parents are allowed to decide over a period of time what they want to do. If the baby is born blind, deaf, without a limb, or with down syndrome, they can legally have the baby euthanized. </a:t>
            </a:r>
          </a:p>
          <a:p>
            <a:endParaRPr lang="en-US" i="0" baseline="0" dirty="0" smtClean="0"/>
          </a:p>
          <a:p>
            <a:r>
              <a:rPr lang="en-US" i="0" baseline="0" dirty="0" smtClean="0"/>
              <a:t>A 2005 study in Netherlands found that depression increased the likelihood of assisted suicide by 410%. I wonder how many of those 4800 people, if they were treated for their depression, would still be alive today. </a:t>
            </a:r>
          </a:p>
          <a:p>
            <a:endParaRPr lang="en-US" i="0" baseline="0" dirty="0" smtClean="0"/>
          </a:p>
          <a:p>
            <a:r>
              <a:rPr lang="en-US" i="0" baseline="0" dirty="0" smtClean="0"/>
              <a:t>Belgium kills about 2000 people a year. And according to a study in 2010, 33% of the euthanasia done in Belgium are done without patient consent. That’s just plain murder. These are people with dementia, those in old folks homes, or old folks with no family. That is very scary to think about, and I cringe thinking how close we may be to that in this country. </a:t>
            </a:r>
            <a:endParaRPr lang="en-US" i="0" dirty="0"/>
          </a:p>
        </p:txBody>
      </p:sp>
      <p:sp>
        <p:nvSpPr>
          <p:cNvPr id="4" name="Slide Number Placeholder 3"/>
          <p:cNvSpPr>
            <a:spLocks noGrp="1"/>
          </p:cNvSpPr>
          <p:nvPr>
            <p:ph type="sldNum" sz="quarter" idx="10"/>
          </p:nvPr>
        </p:nvSpPr>
        <p:spPr/>
        <p:txBody>
          <a:bodyPr/>
          <a:lstStyle/>
          <a:p>
            <a:fld id="{316D81AD-CE24-4FBD-9362-0A52907519A5}" type="slidenum">
              <a:rPr lang="en-US" smtClean="0"/>
              <a:t>21</a:t>
            </a:fld>
            <a:endParaRPr lang="en-US"/>
          </a:p>
        </p:txBody>
      </p:sp>
    </p:spTree>
    <p:extLst>
      <p:ext uri="{BB962C8B-B14F-4D97-AF65-F5344CB8AC3E}">
        <p14:creationId xmlns:p14="http://schemas.microsoft.com/office/powerpoint/2010/main" val="3892088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Now in the US, euthanasia, physicians killing their patients</a:t>
            </a:r>
            <a:r>
              <a:rPr lang="en-US" i="0" baseline="0" dirty="0" smtClean="0"/>
              <a:t>, is illegal. But physician-assisted dying has been legal since 1997, called the “Death With Dignity” Act in the state of Oregon. When this was passed, people flocked to Oregon from all across the country just to end their lives. </a:t>
            </a:r>
          </a:p>
          <a:p>
            <a:endParaRPr lang="en-US" i="0" baseline="0" dirty="0" smtClean="0"/>
          </a:p>
          <a:p>
            <a:r>
              <a:rPr lang="en-US" i="0" baseline="0" dirty="0" smtClean="0"/>
              <a:t>The other states that have legalized it are Vermont, Washington, and a county in Albuquerque, NM. Montana has decriminalized it in the sense that a doctor can be arrested for it, but if it gets to the DA, he won’t prosecute it. </a:t>
            </a:r>
          </a:p>
          <a:p>
            <a:endParaRPr lang="en-US" i="0" baseline="0" dirty="0" smtClean="0"/>
          </a:p>
          <a:p>
            <a:r>
              <a:rPr lang="en-US" i="0" baseline="0" dirty="0" smtClean="0"/>
              <a:t>In Oregon, state medical assistance will not cover your cancer treatment if doctors deem you have a 5% or less chance of living. But they will cover the cost of you killing yourself. Let that sink in.</a:t>
            </a:r>
          </a:p>
          <a:p>
            <a:r>
              <a:rPr lang="en-US" i="0" baseline="0" dirty="0" smtClean="0"/>
              <a:t> </a:t>
            </a:r>
          </a:p>
          <a:p>
            <a:r>
              <a:rPr lang="en-US" i="0" baseline="0" dirty="0" smtClean="0"/>
              <a:t>This is Jeanette Hall. She is from Oregon and was dying from cancer. Doctors told her that she had 6 – 12 months to live. She asked her doctor 3 times for assistance to kill herself and he denied her 3 times. When he talked her out of it the 3</a:t>
            </a:r>
            <a:r>
              <a:rPr lang="en-US" i="0" baseline="30000" dirty="0" smtClean="0"/>
              <a:t>rd</a:t>
            </a:r>
            <a:r>
              <a:rPr lang="en-US" i="0" baseline="0" dirty="0" smtClean="0"/>
              <a:t> time, he asked her, “What would your son think?” and then convinced her to try chemotherapy despite her low chance of living. Well guess what? 15 years later, Jeanette Hall is still alive, she’s happy, and is now one of the major advocates in Oregon against </a:t>
            </a:r>
            <a:r>
              <a:rPr lang="en-US" i="0" baseline="0" dirty="0" smtClean="0"/>
              <a:t>their Physician-assisted </a:t>
            </a:r>
            <a:r>
              <a:rPr lang="en-US" i="0" baseline="0" dirty="0" smtClean="0"/>
              <a:t>suicide. </a:t>
            </a:r>
            <a:endParaRPr lang="en-US" i="0" dirty="0"/>
          </a:p>
        </p:txBody>
      </p:sp>
      <p:sp>
        <p:nvSpPr>
          <p:cNvPr id="4" name="Slide Number Placeholder 3"/>
          <p:cNvSpPr>
            <a:spLocks noGrp="1"/>
          </p:cNvSpPr>
          <p:nvPr>
            <p:ph type="sldNum" sz="quarter" idx="10"/>
          </p:nvPr>
        </p:nvSpPr>
        <p:spPr/>
        <p:txBody>
          <a:bodyPr/>
          <a:lstStyle/>
          <a:p>
            <a:fld id="{316D81AD-CE24-4FBD-9362-0A52907519A5}" type="slidenum">
              <a:rPr lang="en-US" smtClean="0"/>
              <a:t>22</a:t>
            </a:fld>
            <a:endParaRPr lang="en-US"/>
          </a:p>
        </p:txBody>
      </p:sp>
    </p:spTree>
    <p:extLst>
      <p:ext uri="{BB962C8B-B14F-4D97-AF65-F5344CB8AC3E}">
        <p14:creationId xmlns:p14="http://schemas.microsoft.com/office/powerpoint/2010/main" val="3892088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the bible say about this? Think about all the</a:t>
            </a:r>
            <a:r>
              <a:rPr lang="en-US" baseline="0" dirty="0" smtClean="0"/>
              <a:t> people who chose to endure pain rather than to end their lives prematurely. And one reason for this is because there is value in suffering:</a:t>
            </a:r>
          </a:p>
          <a:p>
            <a:endParaRPr lang="en-US" baseline="0" dirty="0" smtClean="0"/>
          </a:p>
          <a:p>
            <a:r>
              <a:rPr lang="en-US" b="1" i="0" baseline="0" dirty="0" smtClean="0"/>
              <a:t>Rom 5:3-4</a:t>
            </a:r>
            <a:r>
              <a:rPr lang="en-US" i="0" baseline="0" dirty="0" smtClean="0"/>
              <a:t> – “</a:t>
            </a:r>
            <a:r>
              <a:rPr lang="en-US" sz="1200" b="0" i="0" kern="1200" dirty="0" smtClean="0">
                <a:solidFill>
                  <a:schemeClr val="tx1"/>
                </a:solidFill>
                <a:effectLst/>
                <a:latin typeface="+mn-lt"/>
                <a:ea typeface="+mn-ea"/>
                <a:cs typeface="+mn-cs"/>
              </a:rPr>
              <a:t>And not only this, but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we also exult in our tribulations, knowing that tribulation brings about perseverance;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perseverance, proven character; and proven character, hope</a:t>
            </a:r>
            <a:r>
              <a:rPr lang="en-US" i="0" baseline="0" dirty="0" smtClean="0"/>
              <a:t>”</a:t>
            </a:r>
          </a:p>
          <a:p>
            <a:endParaRPr lang="en-US" i="0" baseline="0" dirty="0" smtClean="0"/>
          </a:p>
          <a:p>
            <a:r>
              <a:rPr lang="en-US" b="1" i="0" baseline="0" dirty="0" smtClean="0"/>
              <a:t>Jas 1:2-4</a:t>
            </a:r>
            <a:r>
              <a:rPr lang="en-US" i="0" baseline="0" dirty="0" smtClean="0"/>
              <a:t> – “</a:t>
            </a:r>
            <a:r>
              <a:rPr lang="en-US" sz="1200" b="0" i="0" kern="1200" dirty="0" smtClean="0">
                <a:solidFill>
                  <a:schemeClr val="tx1"/>
                </a:solidFill>
                <a:effectLst/>
                <a:latin typeface="+mn-lt"/>
                <a:ea typeface="+mn-ea"/>
                <a:cs typeface="+mn-cs"/>
              </a:rPr>
              <a:t>Consider it all joy, my brethren, when you encounter various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trials,</a:t>
            </a:r>
            <a:r>
              <a:rPr lang="en-US" sz="1200" b="1"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knowing that the testing of your faith produces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endurance.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let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endurance have its perfect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result, so that you may be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perfect and complete, lacking in nothing.</a:t>
            </a:r>
            <a:r>
              <a:rPr lang="en-US" i="0" baseline="0" dirty="0" smtClean="0"/>
              <a:t>”</a:t>
            </a:r>
          </a:p>
          <a:p>
            <a:endParaRPr lang="en-US" i="0" baseline="0" dirty="0" smtClean="0"/>
          </a:p>
          <a:p>
            <a:r>
              <a:rPr lang="en-US" b="1" i="0" baseline="0" dirty="0" smtClean="0"/>
              <a:t>1 Pet 1:6-7</a:t>
            </a:r>
            <a:r>
              <a:rPr lang="en-US" i="0" baseline="0" dirty="0" smtClean="0"/>
              <a:t> – “</a:t>
            </a:r>
            <a:r>
              <a:rPr lang="en-US" sz="1200" b="0" i="0" kern="1200" dirty="0" smtClean="0">
                <a:solidFill>
                  <a:schemeClr val="tx1"/>
                </a:solidFill>
                <a:effectLst/>
                <a:latin typeface="+mn-lt"/>
                <a:ea typeface="+mn-ea"/>
                <a:cs typeface="+mn-cs"/>
              </a:rPr>
              <a:t>In this you greatly rejoice, even though now for a little while, if necessary, you have been distressed by various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trials,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so that the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proof of your faith, being more precious than gold which</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is perishable, even though tested by fire, may be found to result in praise and glory and honor at the revelation of Jesus Christ</a:t>
            </a:r>
            <a:r>
              <a:rPr lang="en-US" i="0" baseline="0" dirty="0" smtClean="0"/>
              <a:t>”</a:t>
            </a:r>
          </a:p>
          <a:p>
            <a:endParaRPr lang="en-US" i="0" baseline="0" dirty="0" smtClean="0"/>
          </a:p>
          <a:p>
            <a:r>
              <a:rPr lang="en-US" i="0" baseline="0" dirty="0" smtClean="0"/>
              <a:t>But even more importantly, perhaps, is what we read in Gen 9:</a:t>
            </a:r>
            <a:endParaRPr lang="en-US" i="0" dirty="0" smtClean="0"/>
          </a:p>
          <a:p>
            <a:endParaRPr lang="en-US" dirty="0" smtClean="0"/>
          </a:p>
          <a:p>
            <a:r>
              <a:rPr lang="en-US" b="1" dirty="0" smtClean="0"/>
              <a:t>Gen 9:6</a:t>
            </a:r>
            <a:r>
              <a:rPr lang="en-US" dirty="0" smtClean="0"/>
              <a:t> – “Whoever sheds man’s blood, by man his blood shall be shed, for in the image of God He made man.”</a:t>
            </a:r>
          </a:p>
          <a:p>
            <a:endParaRPr lang="en-US" dirty="0" smtClean="0"/>
          </a:p>
          <a:p>
            <a:r>
              <a:rPr lang="en-US" dirty="0" smtClean="0"/>
              <a:t>This is what establishes the differences between humans</a:t>
            </a:r>
            <a:r>
              <a:rPr lang="en-US" baseline="0" dirty="0" smtClean="0"/>
              <a:t> and animals, the fact that we are made in the image/likeness of God. </a:t>
            </a:r>
            <a:endParaRPr lang="en-US" dirty="0"/>
          </a:p>
        </p:txBody>
      </p:sp>
      <p:sp>
        <p:nvSpPr>
          <p:cNvPr id="4" name="Slide Number Placeholder 3"/>
          <p:cNvSpPr>
            <a:spLocks noGrp="1"/>
          </p:cNvSpPr>
          <p:nvPr>
            <p:ph type="sldNum" sz="quarter" idx="10"/>
          </p:nvPr>
        </p:nvSpPr>
        <p:spPr/>
        <p:txBody>
          <a:bodyPr/>
          <a:lstStyle/>
          <a:p>
            <a:fld id="{316D81AD-CE24-4FBD-9362-0A52907519A5}" type="slidenum">
              <a:rPr lang="en-US" smtClean="0"/>
              <a:t>23</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people in the bible preferred to endure suffering rather than end their life.</a:t>
            </a:r>
            <a:endParaRPr lang="en-US" dirty="0"/>
          </a:p>
        </p:txBody>
      </p:sp>
      <p:sp>
        <p:nvSpPr>
          <p:cNvPr id="4" name="Slide Number Placeholder 3"/>
          <p:cNvSpPr>
            <a:spLocks noGrp="1"/>
          </p:cNvSpPr>
          <p:nvPr>
            <p:ph type="sldNum" sz="quarter" idx="10"/>
          </p:nvPr>
        </p:nvSpPr>
        <p:spPr/>
        <p:txBody>
          <a:bodyPr/>
          <a:lstStyle/>
          <a:p>
            <a:fld id="{316D81AD-CE24-4FBD-9362-0A52907519A5}" type="slidenum">
              <a:rPr lang="en-US" smtClean="0"/>
              <a:t>24</a:t>
            </a:fld>
            <a:endParaRPr lang="en-US"/>
          </a:p>
        </p:txBody>
      </p:sp>
    </p:spTree>
    <p:extLst>
      <p:ext uri="{BB962C8B-B14F-4D97-AF65-F5344CB8AC3E}">
        <p14:creationId xmlns:p14="http://schemas.microsoft.com/office/powerpoint/2010/main" val="669575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if Evolution is right, why stop</a:t>
            </a:r>
            <a:r>
              <a:rPr lang="en-US" baseline="0" dirty="0" smtClean="0"/>
              <a:t> at euthanizing the elderly or terminating unwanted pregnancies? If you’re willing to do that, why not add the mentally impaired, the sick, the blind, the handicapped, the physically and emotionally disabled? That’s logical right? If you go back to the 1930s, who do we know that took this practical conclusion of Evolution to the next level? Hitler did, and it is detailed in many books:</a:t>
            </a:r>
          </a:p>
          <a:p>
            <a:endParaRPr lang="en-US" baseline="0" dirty="0" smtClean="0"/>
          </a:p>
          <a:p>
            <a:r>
              <a:rPr lang="en-US" baseline="0" dirty="0" smtClean="0"/>
              <a:t>“</a:t>
            </a:r>
            <a:r>
              <a:rPr lang="en-US" sz="1200" kern="1200" dirty="0" smtClean="0">
                <a:solidFill>
                  <a:schemeClr val="tx1"/>
                </a:solidFill>
                <a:effectLst/>
                <a:latin typeface="+mn-lt"/>
                <a:ea typeface="+mn-ea"/>
                <a:cs typeface="+mn-cs"/>
              </a:rPr>
              <a:t>Darwin's Plantation: Evolution's Racist Roots</a:t>
            </a:r>
            <a:r>
              <a:rPr lang="en-US" baseline="0" dirty="0" smtClean="0"/>
              <a:t>”</a:t>
            </a:r>
          </a:p>
          <a:p>
            <a:endParaRPr lang="en-US" baseline="0" dirty="0" smtClean="0"/>
          </a:p>
          <a:p>
            <a:r>
              <a:rPr lang="en-US" b="0" baseline="0" dirty="0" smtClean="0"/>
              <a:t>“</a:t>
            </a:r>
            <a:r>
              <a:rPr lang="en-US" b="0" dirty="0" smtClean="0"/>
              <a:t>From Darwin to Hitler: Evolutionary Ethics, Eugenics and Racism in Germany</a:t>
            </a:r>
            <a:r>
              <a:rPr lang="en-US" b="0" baseline="0" dirty="0" smtClean="0"/>
              <a:t>”</a:t>
            </a:r>
          </a:p>
          <a:p>
            <a:endParaRPr lang="en-US" b="0" baseline="0" dirty="0" smtClean="0"/>
          </a:p>
          <a:p>
            <a:r>
              <a:rPr lang="en-US" b="0" baseline="0" dirty="0" smtClean="0"/>
              <a:t>This is what Hitler did. He considered the mentally ill in institutions as, in German, “</a:t>
            </a:r>
            <a:r>
              <a:rPr lang="en-US" sz="1200" b="0" kern="1200" dirty="0" err="1" smtClean="0">
                <a:solidFill>
                  <a:schemeClr val="tx1"/>
                </a:solidFill>
                <a:effectLst/>
                <a:latin typeface="+mn-lt"/>
                <a:ea typeface="+mn-ea"/>
                <a:cs typeface="+mn-cs"/>
              </a:rPr>
              <a:t>Lebensunwertes</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Leben</a:t>
            </a:r>
            <a:r>
              <a:rPr lang="en-US" sz="1200" b="0" kern="1200" dirty="0" smtClean="0">
                <a:solidFill>
                  <a:schemeClr val="tx1"/>
                </a:solidFill>
                <a:effectLst/>
                <a:latin typeface="+mn-lt"/>
                <a:ea typeface="+mn-ea"/>
                <a:cs typeface="+mn-cs"/>
              </a:rPr>
              <a:t>”, which means</a:t>
            </a:r>
            <a:r>
              <a:rPr lang="en-US" b="0" baseline="0" dirty="0" smtClean="0"/>
              <a:t> “life unworthy of living”. </a:t>
            </a:r>
            <a:endParaRPr lang="en-US" b="0" dirty="0"/>
          </a:p>
        </p:txBody>
      </p:sp>
      <p:sp>
        <p:nvSpPr>
          <p:cNvPr id="4" name="Slide Number Placeholder 3"/>
          <p:cNvSpPr>
            <a:spLocks noGrp="1"/>
          </p:cNvSpPr>
          <p:nvPr>
            <p:ph type="sldNum" sz="quarter" idx="10"/>
          </p:nvPr>
        </p:nvSpPr>
        <p:spPr/>
        <p:txBody>
          <a:bodyPr/>
          <a:lstStyle/>
          <a:p>
            <a:fld id="{316D81AD-CE24-4FBD-9362-0A52907519A5}" type="slidenum">
              <a:rPr lang="en-US" smtClean="0"/>
              <a:t>25</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are some children with down</a:t>
            </a:r>
            <a:r>
              <a:rPr lang="en-US" b="0" baseline="0" dirty="0" smtClean="0"/>
              <a:t> syndrome</a:t>
            </a:r>
            <a:r>
              <a:rPr lang="en-US" b="0" dirty="0" smtClean="0"/>
              <a:t> in </a:t>
            </a:r>
            <a:r>
              <a:rPr lang="en-US" sz="1200" b="0" kern="1200" dirty="0" err="1" smtClean="0">
                <a:solidFill>
                  <a:schemeClr val="tx1"/>
                </a:solidFill>
                <a:effectLst/>
                <a:latin typeface="+mn-lt"/>
                <a:ea typeface="+mn-ea"/>
                <a:cs typeface="+mn-cs"/>
              </a:rPr>
              <a:t>Schönbrunn</a:t>
            </a:r>
            <a:r>
              <a:rPr lang="en-US" sz="1200" b="0" kern="1200" dirty="0" smtClean="0">
                <a:solidFill>
                  <a:schemeClr val="tx1"/>
                </a:solidFill>
                <a:effectLst/>
                <a:latin typeface="+mn-lt"/>
                <a:ea typeface="+mn-ea"/>
                <a:cs typeface="+mn-cs"/>
              </a:rPr>
              <a:t> Psychiatric</a:t>
            </a:r>
            <a:r>
              <a:rPr lang="en-US" sz="1200" b="0" kern="1200" baseline="0" dirty="0" smtClean="0">
                <a:solidFill>
                  <a:schemeClr val="tx1"/>
                </a:solidFill>
                <a:effectLst/>
                <a:latin typeface="+mn-lt"/>
                <a:ea typeface="+mn-ea"/>
                <a:cs typeface="+mn-cs"/>
              </a:rPr>
              <a:t> Hospital, taken on Feb 16, 1934, all of which were likely euthanized. </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If you’ve studied holocaust history, you’ve likely also heard of “Action 14f13” sometimes called “Code 14f13”. Nazi physicians conducted experiments on concentration camp prisoners deemed too ill to work using Zyklon B (hydrocyanic acid) and killed 15k – 20k people. These gas chambers were installed in several cities across Germany. </a:t>
            </a:r>
            <a:endParaRPr lang="en-US" b="0" dirty="0"/>
          </a:p>
        </p:txBody>
      </p:sp>
      <p:sp>
        <p:nvSpPr>
          <p:cNvPr id="4" name="Slide Number Placeholder 3"/>
          <p:cNvSpPr>
            <a:spLocks noGrp="1"/>
          </p:cNvSpPr>
          <p:nvPr>
            <p:ph type="sldNum" sz="quarter" idx="10"/>
          </p:nvPr>
        </p:nvSpPr>
        <p:spPr/>
        <p:txBody>
          <a:bodyPr/>
          <a:lstStyle/>
          <a:p>
            <a:fld id="{316D81AD-CE24-4FBD-9362-0A52907519A5}" type="slidenum">
              <a:rPr lang="en-US" smtClean="0"/>
              <a:t>26</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a:t>
            </a:r>
            <a:r>
              <a:rPr lang="en-US" b="0" baseline="0" dirty="0" smtClean="0"/>
              <a:t> is an old Nazi propaganda poster that basically says that it costs 60,000 marks (German dollars) to take care of a genetically ill person. The purpose of the article is to strongly imply how much of a waste of money that is and how it would be better spent elsewhere. And it was around the time of the Great Depression where people were hurting anyway, so the idea was, “Why not get rid of these people that are a drain on society?”</a:t>
            </a:r>
          </a:p>
          <a:p>
            <a:endParaRPr lang="en-US" b="0" baseline="0" dirty="0" smtClean="0"/>
          </a:p>
          <a:p>
            <a:r>
              <a:rPr lang="en-US" b="0" baseline="0" dirty="0" smtClean="0"/>
              <a:t>This 2</a:t>
            </a:r>
            <a:r>
              <a:rPr lang="en-US" b="0" baseline="30000" dirty="0" smtClean="0"/>
              <a:t>nd</a:t>
            </a:r>
            <a:r>
              <a:rPr lang="en-US" b="0" baseline="0" dirty="0" smtClean="0"/>
              <a:t> picture depicts what the Nazis viewed as the blessings of sterilization – I believe it says, “Who would want to be responsible for this?” </a:t>
            </a:r>
          </a:p>
          <a:p>
            <a:endParaRPr lang="en-US" b="0" baseline="0" dirty="0" smtClean="0"/>
          </a:p>
          <a:p>
            <a:r>
              <a:rPr lang="en-US" b="0" baseline="0" dirty="0" smtClean="0"/>
              <a:t>This 3</a:t>
            </a:r>
            <a:r>
              <a:rPr lang="en-US" b="0" baseline="30000" dirty="0" smtClean="0"/>
              <a:t>rd</a:t>
            </a:r>
            <a:r>
              <a:rPr lang="en-US" b="0" baseline="0" dirty="0" smtClean="0"/>
              <a:t> picture is similar to the 1</a:t>
            </a:r>
            <a:r>
              <a:rPr lang="en-US" b="0" baseline="30000" dirty="0" smtClean="0"/>
              <a:t>st</a:t>
            </a:r>
            <a:r>
              <a:rPr lang="en-US" b="0" baseline="0" dirty="0" smtClean="0"/>
              <a:t>, saying that a genetically ill person costs the state, on average, 50,000 marks over 60 years.</a:t>
            </a:r>
          </a:p>
          <a:p>
            <a:endParaRPr lang="en-US" b="0" baseline="0" dirty="0" smtClean="0"/>
          </a:p>
          <a:p>
            <a:r>
              <a:rPr lang="en-US" b="0" baseline="0" dirty="0" smtClean="0"/>
              <a:t>These were German propaganda posters pushing genocide. </a:t>
            </a:r>
          </a:p>
        </p:txBody>
      </p:sp>
      <p:sp>
        <p:nvSpPr>
          <p:cNvPr id="4" name="Slide Number Placeholder 3"/>
          <p:cNvSpPr>
            <a:spLocks noGrp="1"/>
          </p:cNvSpPr>
          <p:nvPr>
            <p:ph type="sldNum" sz="quarter" idx="10"/>
          </p:nvPr>
        </p:nvSpPr>
        <p:spPr/>
        <p:txBody>
          <a:bodyPr/>
          <a:lstStyle/>
          <a:p>
            <a:fld id="{316D81AD-CE24-4FBD-9362-0A52907519A5}" type="slidenum">
              <a:rPr lang="en-US" smtClean="0"/>
              <a:t>27</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Now if you ask an Evolutionist if he is aware of the connection between Darwin and Hitler, the conversation will turn volatile very quickly. Evolutionists will almost always angrily deny it, engaging in Ad Hominum attacks.</a:t>
            </a:r>
            <a:r>
              <a:rPr lang="en-US" b="0" baseline="0" dirty="0"/>
              <a:t> </a:t>
            </a:r>
            <a:r>
              <a:rPr lang="en-US" b="0" baseline="0" dirty="0" smtClean="0"/>
              <a:t>But let’s listen to the experts:</a:t>
            </a:r>
          </a:p>
          <a:p>
            <a:endParaRPr lang="en-US" b="0" baseline="0" dirty="0" smtClean="0"/>
          </a:p>
          <a:p>
            <a:r>
              <a:rPr lang="en-US" b="0" baseline="0" dirty="0" smtClean="0"/>
              <a:t>Peter Hoffman, who was a professor at McGill University, wrote a book called “Hitler’s Personal Security”, in which he said, “</a:t>
            </a:r>
            <a:r>
              <a:rPr lang="en-US" dirty="0" smtClean="0"/>
              <a:t>Hitler believed in struggle as a Darwinian principle of human life that forced every people to try to dominate all others</a:t>
            </a:r>
            <a:r>
              <a:rPr lang="en-US" b="0" baseline="0" dirty="0" smtClean="0"/>
              <a:t>”.</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 historian at California State University, Richard </a:t>
            </a:r>
            <a:r>
              <a:rPr lang="en-US" b="0" baseline="0" dirty="0" err="1" smtClean="0"/>
              <a:t>Weikert</a:t>
            </a:r>
            <a:r>
              <a:rPr lang="en-US" b="0" baseline="0" dirty="0" smtClean="0"/>
              <a:t>, said, “</a:t>
            </a:r>
            <a:r>
              <a:rPr lang="en-US" dirty="0" smtClean="0"/>
              <a:t>Darwinism delivered a death-blow to the prevailing Judeo-Christian </a:t>
            </a:r>
            <a:r>
              <a:rPr lang="en-US" b="0" dirty="0" smtClean="0"/>
              <a:t>ethics…Darwinism by itself did not produce the Holocaust, but without Darwinism... neither Hitler nor his Nazi followers would have had the necessary scientific underpinnings to convince themselves and their collaborators that one of the worlds greatest atrocities was really morally praiseworthy.</a:t>
            </a:r>
            <a:r>
              <a:rPr lang="en-US" b="0" baseline="0" dirty="0" smtClean="0"/>
              <a:t>”</a:t>
            </a:r>
            <a:endParaRPr lang="en-US" b="0" i="0" baseline="0" dirty="0" smtClean="0"/>
          </a:p>
          <a:p>
            <a:endParaRPr lang="en-US" b="0" i="0" baseline="0"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28</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Daniel Gasman, who was a historian at City University in New York, </a:t>
            </a:r>
            <a:r>
              <a:rPr lang="en-US" b="0" i="0" baseline="0" dirty="0" smtClean="0"/>
              <a:t>said the following in his book “</a:t>
            </a:r>
            <a:r>
              <a:rPr lang="en-US" sz="1200" kern="1200" dirty="0" smtClean="0">
                <a:solidFill>
                  <a:schemeClr val="tx1"/>
                </a:solidFill>
                <a:effectLst/>
                <a:latin typeface="+mn-lt"/>
                <a:ea typeface="+mn-ea"/>
                <a:cs typeface="+mn-cs"/>
              </a:rPr>
              <a:t>The Scientific Origins of National Socialism</a:t>
            </a:r>
            <a:r>
              <a:rPr lang="en-US" b="0" i="0" baseline="0" dirty="0" smtClean="0"/>
              <a:t>”: “</a:t>
            </a:r>
            <a:r>
              <a:rPr lang="en-US" sz="1200" b="0" i="0" kern="1200" dirty="0" smtClean="0">
                <a:solidFill>
                  <a:schemeClr val="tx1"/>
                </a:solidFill>
                <a:effectLst/>
                <a:latin typeface="+mn-lt"/>
                <a:ea typeface="+mn-ea"/>
                <a:cs typeface="+mn-cs"/>
              </a:rPr>
              <a:t>Hitler stressed and singled out the idea of biological evolution as the most foremost weapon against traditional religion and he repeatedly condemned Christianity for its opposition to the teaching of evolution... For Hitler, evolution was the hallmark of modern science and culture.</a:t>
            </a:r>
            <a:r>
              <a:rPr lang="en-US" b="0" i="0" baseline="0" dirty="0" smtClean="0"/>
              <a:t>”</a:t>
            </a:r>
          </a:p>
          <a:p>
            <a:endParaRPr lang="en-US" b="0" i="0" baseline="0" dirty="0" smtClean="0"/>
          </a:p>
          <a:p>
            <a:r>
              <a:rPr lang="en-US" b="0" i="0" baseline="0" dirty="0" smtClean="0"/>
              <a:t>Dr. Jerry Bergman, a professor of science at Northwest Technical College, said “</a:t>
            </a:r>
            <a:r>
              <a:rPr lang="en-US" dirty="0" smtClean="0">
                <a:effectLst/>
              </a:rPr>
              <a:t>A review of the writings of Hitler and contemporary German biologists finds that Darwin’s theory and writings had a major influence on Nazi policies…. In the formation of his racial policies, [Hitler] relied heavily upon the Darwinian evolution model, especially the elaborations by Spencer and Haeckel. They culminated in the “final solution,” the extermination of approximately six million Jews and four million other people who belonged to what German scientists judged were ‘inferior races’.”</a:t>
            </a:r>
            <a:endParaRPr lang="en-US" b="0" i="0" baseline="0"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29</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As Christians, one thing we always need to be reminded of is that</a:t>
            </a:r>
            <a:r>
              <a:rPr lang="en-US" b="0" baseline="0" dirty="0" smtClean="0"/>
              <a:t> there is a proper and improper way to confront heretical views.</a:t>
            </a:r>
            <a:endParaRPr lang="en-US" b="0" dirty="0" smtClean="0"/>
          </a:p>
          <a:p>
            <a:endParaRPr lang="en-US" b="1" dirty="0" smtClean="0"/>
          </a:p>
          <a:p>
            <a:r>
              <a:rPr lang="en-US" b="1" dirty="0" smtClean="0"/>
              <a:t>2 Cor 10:3-4</a:t>
            </a:r>
            <a:r>
              <a:rPr lang="en-US" dirty="0" smtClean="0"/>
              <a:t> – “For though we walk in the flesh, we do not war according to the flesh,</a:t>
            </a:r>
            <a:r>
              <a:rPr lang="en-US" baseline="0" dirty="0" smtClean="0"/>
              <a:t> </a:t>
            </a:r>
            <a:r>
              <a:rPr lang="en-US" dirty="0" smtClean="0"/>
              <a:t>for the weapons of our warfare are not of the flesh, but</a:t>
            </a:r>
            <a:r>
              <a:rPr lang="en-US" baseline="0" dirty="0" smtClean="0"/>
              <a:t> </a:t>
            </a:r>
            <a:r>
              <a:rPr lang="en-US" dirty="0" smtClean="0"/>
              <a:t>divinely powerful for the destruction of fortresses.”</a:t>
            </a:r>
          </a:p>
          <a:p>
            <a:endParaRPr lang="en-US" dirty="0" smtClean="0"/>
          </a:p>
          <a:p>
            <a:r>
              <a:rPr lang="en-US" dirty="0" smtClean="0"/>
              <a:t>In other words, by contending</a:t>
            </a:r>
            <a:r>
              <a:rPr lang="en-US" baseline="0" dirty="0" smtClean="0"/>
              <a:t> against Darwinian Evolution, </a:t>
            </a:r>
            <a:r>
              <a:rPr lang="en-US" dirty="0" smtClean="0"/>
              <a:t>we’re not trying to physically</a:t>
            </a:r>
            <a:r>
              <a:rPr lang="en-US" baseline="0" dirty="0" smtClean="0"/>
              <a:t> </a:t>
            </a:r>
            <a:r>
              <a:rPr lang="en-US" dirty="0" smtClean="0"/>
              <a:t>hurt Evolutionists.</a:t>
            </a:r>
            <a:r>
              <a:rPr lang="en-US" baseline="0" dirty="0" smtClean="0"/>
              <a:t> They’re people. We’re not going to take their books and burn them because we haven’t been called to be arsonists. We’re going to use </a:t>
            </a:r>
            <a:r>
              <a:rPr lang="en-US" i="0" baseline="0" dirty="0" smtClean="0"/>
              <a:t>spiritual weapons because that is the way in which we will be victorious, which we will win more souls, and God will be glorified. </a:t>
            </a:r>
          </a:p>
          <a:p>
            <a:endParaRPr lang="en-US" i="0" baseline="0" dirty="0" smtClean="0"/>
          </a:p>
          <a:p>
            <a:r>
              <a:rPr lang="en-US" b="1" i="0" baseline="0" dirty="0" smtClean="0"/>
              <a:t>2 Cor 10:5</a:t>
            </a:r>
            <a:r>
              <a:rPr lang="en-US" i="0" baseline="0" dirty="0" smtClean="0"/>
              <a:t> – “</a:t>
            </a:r>
            <a:r>
              <a:rPr lang="en-US" i="0" dirty="0" smtClean="0"/>
              <a:t>We are destroying speculations and every lofty thing raised up against the knowledge of God, and we are taking every thought captive to the obedience of Christ</a:t>
            </a:r>
            <a:r>
              <a:rPr lang="en-US" i="0" baseline="0" dirty="0" smtClean="0"/>
              <a:t>”. </a:t>
            </a:r>
          </a:p>
          <a:p>
            <a:endParaRPr lang="en-US" i="0" baseline="0" dirty="0" smtClean="0"/>
          </a:p>
          <a:p>
            <a:r>
              <a:rPr lang="en-US" i="0" baseline="0" dirty="0" smtClean="0"/>
              <a:t>That’s what we’re trying to do: take captive people’s thoughts and hearts. We want to challenge people to think, to put aside their biases, and be honest with the evidence that is there. Because, as Creationists, we are confident that the evidence for the Creationist worldview is unequivocally heavier than the Darwinian Evolutionary worldview. </a:t>
            </a:r>
          </a:p>
          <a:p>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316D81AD-CE24-4FBD-9362-0A52907519A5}" type="slidenum">
              <a:rPr lang="en-US" smtClean="0"/>
              <a:t>3</a:t>
            </a:fld>
            <a:endParaRPr lang="en-US"/>
          </a:p>
        </p:txBody>
      </p:sp>
    </p:spTree>
    <p:extLst>
      <p:ext uri="{BB962C8B-B14F-4D97-AF65-F5344CB8AC3E}">
        <p14:creationId xmlns:p14="http://schemas.microsoft.com/office/powerpoint/2010/main" val="1842522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Sir Arthur Keith</a:t>
            </a:r>
            <a:r>
              <a:rPr lang="en-US" baseline="0" dirty="0" smtClean="0"/>
              <a:t>, one of the architects and master minds behind ape to man evolution myth. He is an Evolutionist, yet makes the connection between Hitler and Darwin.</a:t>
            </a:r>
          </a:p>
          <a:p>
            <a:endParaRPr lang="en-US" baseline="0" dirty="0" smtClean="0"/>
          </a:p>
          <a:p>
            <a:r>
              <a:rPr lang="en-US" baseline="0" dirty="0" smtClean="0"/>
              <a:t>“</a:t>
            </a:r>
            <a:r>
              <a:rPr lang="en-US" dirty="0" smtClean="0"/>
              <a:t>We see Hitler devoutly convinced that evolution provides the only real basis for a national policy…The means he adopted to secure the destiny of his race and people were organized slaughter, which has drenched Europe in blood…. Germany has reverted to the tribal past, and is demonstrating to the world, in their naked ferocity, the methods of evolution…. The German Fuhrer, as I have consistently maintained, is an evolutionist; he has consciously sought to make the practice of Germany conform to the theory of evolution.</a:t>
            </a:r>
            <a:r>
              <a:rPr lang="en-US" baseline="0" dirty="0" smtClean="0"/>
              <a:t>”</a:t>
            </a:r>
          </a:p>
          <a:p>
            <a:endParaRPr lang="en-US" b="0" i="0" baseline="0" dirty="0" smtClean="0"/>
          </a:p>
          <a:p>
            <a:r>
              <a:rPr lang="en-US" b="0" baseline="0" dirty="0" smtClean="0"/>
              <a:t>Still, a lot of Evolutionists will deny this.</a:t>
            </a:r>
            <a:endParaRPr lang="en-US" b="0" i="0" baseline="0" dirty="0" smtClean="0"/>
          </a:p>
          <a:p>
            <a:endParaRPr lang="en-US" b="0" i="0" baseline="0" dirty="0" smtClean="0"/>
          </a:p>
          <a:p>
            <a:endParaRPr lang="en-US" b="0" i="0" baseline="0"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30</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So let’s now look at the </a:t>
            </a:r>
            <a:r>
              <a:rPr lang="en-US" dirty="0" smtClean="0"/>
              <a:t>Fuhrer’s </a:t>
            </a:r>
            <a:r>
              <a:rPr lang="en-US" b="0" baseline="0" dirty="0" smtClean="0"/>
              <a:t>own words:</a:t>
            </a:r>
          </a:p>
          <a:p>
            <a:endParaRPr lang="en-US" b="0" baseline="0" dirty="0" smtClean="0"/>
          </a:p>
          <a:p>
            <a:r>
              <a:rPr lang="en-US" b="0" baseline="0" dirty="0" smtClean="0"/>
              <a:t>In a speech in Germany in 1933 – “</a:t>
            </a:r>
            <a:r>
              <a:rPr lang="en-US" dirty="0" smtClean="0"/>
              <a:t>The Germans were the higher race, destined for a glorious evolutionary future. For this reason it was essential that the Jews should be segregated…</a:t>
            </a:r>
            <a:r>
              <a:rPr lang="en-US" b="0" baseline="0" dirty="0" smtClean="0"/>
              <a:t>”</a:t>
            </a:r>
          </a:p>
          <a:p>
            <a:endParaRPr lang="en-US" b="0" baseline="0" dirty="0" smtClean="0"/>
          </a:p>
          <a:p>
            <a:r>
              <a:rPr lang="en-US" b="0" baseline="0" dirty="0" smtClean="0"/>
              <a:t>He is referring to what was done to the Jews prior to them being killed, that they were taken out of their homes and moved into ghettos where they could be quarantined off.</a:t>
            </a:r>
          </a:p>
          <a:p>
            <a:endParaRPr lang="en-US" b="0" baseline="0" dirty="0" smtClean="0"/>
          </a:p>
          <a:p>
            <a:r>
              <a:rPr lang="en-US" b="0" baseline="0" dirty="0" smtClean="0"/>
              <a:t>“…</a:t>
            </a:r>
            <a:r>
              <a:rPr lang="en-US" dirty="0" smtClean="0"/>
              <a:t>otherwise mixed marriages would take place. Were this to happen, all nature’s efforts 'to establish an evolutionary higher stage of being may thus be rendered futile‘”</a:t>
            </a:r>
            <a:endParaRPr lang="en-US" b="0" baseline="0" dirty="0" smtClean="0"/>
          </a:p>
          <a:p>
            <a:endParaRPr lang="en-US" b="0" baseline="0" dirty="0" smtClean="0"/>
          </a:p>
          <a:p>
            <a:r>
              <a:rPr lang="en-US" b="0" baseline="0" dirty="0" smtClean="0"/>
              <a:t>Hitler himself – “</a:t>
            </a:r>
            <a:r>
              <a:rPr lang="en-US" dirty="0" smtClean="0">
                <a:effectLst/>
              </a:rPr>
              <a:t>Thus there results the subjection of a number of people under the will, often of only a few persons, a subjection based simply upon the right of the stronger, a right which, as we see in Nature, can be regarded as the sole conceivable right, because it is founded on reason.</a:t>
            </a:r>
            <a:r>
              <a:rPr lang="en-US" b="0" baseline="0" dirty="0" smtClean="0"/>
              <a:t>”</a:t>
            </a:r>
            <a:endParaRPr lang="en-US"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31</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Martin Brookes, an evolutionist and no friend of creationists – “</a:t>
            </a:r>
            <a:r>
              <a:rPr lang="en-US" dirty="0" smtClean="0">
                <a:effectLst/>
              </a:rPr>
              <a:t>Since Darwin’s death…The</a:t>
            </a:r>
            <a:r>
              <a:rPr lang="en-US" baseline="0" dirty="0" smtClean="0">
                <a:effectLst/>
              </a:rPr>
              <a:t> </a:t>
            </a:r>
            <a:r>
              <a:rPr lang="en-US" dirty="0" smtClean="0">
                <a:effectLst/>
              </a:rPr>
              <a:t>theories of the Great Bearded One have been hijacked…to support racist and bigoted views.</a:t>
            </a:r>
            <a:r>
              <a:rPr lang="en-US" b="0" i="0" baseline="0" dirty="0" smtClean="0"/>
              <a:t>”</a:t>
            </a:r>
          </a:p>
          <a:p>
            <a:endParaRPr lang="en-US" b="0" i="0" baseline="0" dirty="0" smtClean="0"/>
          </a:p>
          <a:p>
            <a:r>
              <a:rPr lang="en-US" b="0" i="0" baseline="0" dirty="0" smtClean="0"/>
              <a:t>In other words, he does not think Darwin was a racist or a bigot, which we will address in a minute. </a:t>
            </a:r>
          </a:p>
          <a:p>
            <a:endParaRPr lang="en-US" b="0" i="0" baseline="0" dirty="0" smtClean="0"/>
          </a:p>
          <a:p>
            <a:r>
              <a:rPr lang="en-US" b="0" i="0" baseline="0" dirty="0" smtClean="0"/>
              <a:t>“</a:t>
            </a:r>
            <a:r>
              <a:rPr lang="en-US" dirty="0" smtClean="0">
                <a:effectLst/>
              </a:rPr>
              <a:t>A direct line runs from Darwin, through the founder of the eugenics movement—Darwin’s cousin, Francis Galton—to the extermination camps of Nazi Europe.</a:t>
            </a:r>
            <a:r>
              <a:rPr lang="en-US" b="0" i="0" baseline="0" dirty="0" smtClean="0"/>
              <a:t>”</a:t>
            </a:r>
          </a:p>
          <a:p>
            <a:endParaRPr lang="en-US" b="0" i="0" baseline="0" dirty="0" smtClean="0"/>
          </a:p>
          <a:p>
            <a:r>
              <a:rPr lang="en-US" b="0" i="0" baseline="0" dirty="0" smtClean="0"/>
              <a:t>The eugenics movement began as an effort to rid the world of genetically inferior people, the idea that people should only be allowed to procreate if they have superior, genetic makeup. </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Notice what Darwin’s cousin, </a:t>
            </a:r>
            <a:r>
              <a:rPr lang="en-US" sz="1200" b="0" i="0" kern="1200" dirty="0" smtClean="0">
                <a:solidFill>
                  <a:schemeClr val="tx1"/>
                </a:solidFill>
                <a:effectLst/>
                <a:latin typeface="+mn-lt"/>
                <a:ea typeface="+mn-ea"/>
                <a:cs typeface="+mn-cs"/>
              </a:rPr>
              <a:t>Francis Galton,</a:t>
            </a:r>
            <a:r>
              <a:rPr lang="en-US" b="0" i="0" baseline="0" dirty="0" smtClean="0"/>
              <a:t> said, and I’m going to go ahead and warn you that what is said is exceptionally racist, but they are connected to Darwin though you will never hear it taught by Evolutionists or biologists teaching evolution in public schools. </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Francis Galton</a:t>
            </a:r>
            <a:r>
              <a:rPr lang="en-US" sz="1200" b="0" i="0" kern="1200" baseline="0" dirty="0" smtClean="0">
                <a:solidFill>
                  <a:schemeClr val="tx1"/>
                </a:solidFill>
                <a:effectLst/>
                <a:latin typeface="+mn-lt"/>
                <a:ea typeface="+mn-ea"/>
                <a:cs typeface="+mn-cs"/>
              </a:rPr>
              <a:t> – </a:t>
            </a:r>
            <a:r>
              <a:rPr lang="en-US" b="0" i="0" baseline="0" dirty="0" smtClean="0"/>
              <a:t>“</a:t>
            </a:r>
            <a:r>
              <a:rPr lang="en-US" dirty="0" smtClean="0"/>
              <a:t>There is perhaps some connection between this obscure action and the disappearance of most savage races when brought into contact with high civilization</a:t>
            </a:r>
            <a:r>
              <a:rPr lang="en-US" b="0" i="0" baseline="0" dirty="0" smtClean="0"/>
              <a:t>”</a:t>
            </a:r>
          </a:p>
          <a:p>
            <a:endParaRPr lang="en-US" b="0" i="0" baseline="0" dirty="0" smtClean="0"/>
          </a:p>
          <a:p>
            <a:r>
              <a:rPr lang="en-US" b="0" i="0" baseline="0" dirty="0" smtClean="0"/>
              <a:t>For background, this was during  a time when Englishmen were traveling all over the world exploiting different countries, and often when they would go in, they would wipe out entire tribes of people. And Darwin supported and backed this idea in a time when this practice was actually beginning to wane. But Darwin lent credence to the idea that these people were not fully human, rather </a:t>
            </a:r>
            <a:r>
              <a:rPr lang="en-US" b="0" i="0" baseline="0" dirty="0" smtClean="0"/>
              <a:t>that they were an </a:t>
            </a:r>
            <a:r>
              <a:rPr lang="en-US" b="0" i="0" baseline="0" dirty="0" smtClean="0"/>
              <a:t>evolutionary missing link between animals and humans, which we’ll substantiate with some quotes in a moment.</a:t>
            </a:r>
          </a:p>
          <a:p>
            <a:endParaRPr lang="en-US" b="0" i="0" baseline="0" dirty="0" smtClean="0"/>
          </a:p>
          <a:p>
            <a:r>
              <a:rPr lang="en-US" b="0" i="0" baseline="0" dirty="0" smtClean="0"/>
              <a:t>“</a:t>
            </a:r>
            <a:r>
              <a:rPr lang="en-US" dirty="0" smtClean="0"/>
              <a:t>But while most barbarous races disappear, some, like the negro, do not.</a:t>
            </a:r>
            <a:r>
              <a:rPr lang="en-US" b="0" i="0" baseline="0" dirty="0" smtClean="0"/>
              <a:t>”</a:t>
            </a:r>
          </a:p>
          <a:p>
            <a:endParaRPr lang="en-US" b="0" i="0" baseline="0" dirty="0" smtClean="0"/>
          </a:p>
          <a:p>
            <a:r>
              <a:rPr lang="en-US" dirty="0" smtClean="0"/>
              <a:t>“What nature does blindly, slowly, and ruthlessly, man may do providently, quickly, and kindly. As it lies within his power, so it becomes his duty to work in that direction.”</a:t>
            </a:r>
          </a:p>
          <a:p>
            <a:endParaRPr lang="en-US" dirty="0" smtClean="0"/>
          </a:p>
          <a:p>
            <a:r>
              <a:rPr lang="en-US" dirty="0" smtClean="0"/>
              <a:t>And this was going on all over Africa</a:t>
            </a:r>
            <a:r>
              <a:rPr lang="en-US" baseline="0" dirty="0" smtClean="0"/>
              <a:t> by the English, the French, the Dutch, and other Western European nations. It’s a fact and can be found on the internet or in any library. </a:t>
            </a:r>
            <a:endParaRPr lang="en-US"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32</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Nazi propaganda movie</a:t>
            </a:r>
            <a:r>
              <a:rPr lang="en-US" baseline="0" dirty="0" smtClean="0"/>
              <a:t> that Hitler put out in 1937: “Victims of the Past”. (https://www.youtube.com/watch?v=LiO_c5-6_Hw&amp;bpctr=1517548783)</a:t>
            </a:r>
          </a:p>
          <a:p>
            <a:endParaRPr lang="en-US" baseline="0" dirty="0" smtClean="0"/>
          </a:p>
          <a:p>
            <a:r>
              <a:rPr lang="en-US" baseline="0" dirty="0" smtClean="0"/>
              <a:t>“</a:t>
            </a:r>
            <a:r>
              <a:rPr lang="en-US" dirty="0" smtClean="0"/>
              <a:t>All weak living things will inevitably perish in nature. In the last few decades, mankind has sinned frightfully against the law of natural selection. We haven’t just maintained life unworthy of life, we have even allowed it to multiply!</a:t>
            </a:r>
            <a:r>
              <a:rPr lang="en-US" baseline="0" dirty="0" smtClean="0"/>
              <a:t> The descendants of these sick people look like this!”</a:t>
            </a:r>
          </a:p>
        </p:txBody>
      </p:sp>
      <p:sp>
        <p:nvSpPr>
          <p:cNvPr id="4" name="Slide Number Placeholder 3"/>
          <p:cNvSpPr>
            <a:spLocks noGrp="1"/>
          </p:cNvSpPr>
          <p:nvPr>
            <p:ph type="sldNum" sz="quarter" idx="10"/>
          </p:nvPr>
        </p:nvSpPr>
        <p:spPr/>
        <p:txBody>
          <a:bodyPr/>
          <a:lstStyle/>
          <a:p>
            <a:fld id="{316D81AD-CE24-4FBD-9362-0A52907519A5}" type="slidenum">
              <a:rPr lang="en-US" smtClean="0"/>
              <a:t>33</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outspoken atheist</a:t>
            </a:r>
            <a:r>
              <a:rPr lang="en-US" baseline="0" dirty="0" smtClean="0"/>
              <a:t> and support of evolution is of course Richard Dawkins. In an interview he did with Larry Taunton, who asked…</a:t>
            </a:r>
          </a:p>
          <a:p>
            <a:endParaRPr lang="en-US" baseline="0" dirty="0" smtClean="0"/>
          </a:p>
          <a:p>
            <a:r>
              <a:rPr lang="en-US" baseline="0" dirty="0" smtClean="0"/>
              <a:t>“</a:t>
            </a:r>
            <a:r>
              <a:rPr lang="en-US" dirty="0" smtClean="0"/>
              <a:t>As we speak of this shifting [time], how are we to determine who is right?</a:t>
            </a:r>
            <a:r>
              <a:rPr lang="en-US" baseline="0" dirty="0" smtClean="0"/>
              <a:t> </a:t>
            </a:r>
            <a:r>
              <a:rPr lang="en-US" dirty="0" smtClean="0"/>
              <a:t>If we do not acknowledge some sort of external [standard], what is to prevent us from saying that the Muslim [extremists] aren’t right?”</a:t>
            </a:r>
          </a:p>
          <a:p>
            <a:endParaRPr lang="en-US" dirty="0" smtClean="0"/>
          </a:p>
          <a:p>
            <a:r>
              <a:rPr lang="en-US" dirty="0" smtClean="0"/>
              <a:t>In</a:t>
            </a:r>
            <a:r>
              <a:rPr lang="en-US" baseline="0" dirty="0" smtClean="0"/>
              <a:t> other words, if we don’t believe in God, what standard is there to tell you what is right and what is wrong? Here is Dawkins’ answer (and at least he is honest)…</a:t>
            </a:r>
          </a:p>
          <a:p>
            <a:endParaRPr lang="en-US" dirty="0" smtClean="0"/>
          </a:p>
          <a:p>
            <a:r>
              <a:rPr lang="en-US" dirty="0" smtClean="0"/>
              <a:t>“Yes, absolutely fascinating. What’s to prevent us from saying Hitler wasn’t right? I mean, that is a genuinely difficult question.”</a:t>
            </a:r>
          </a:p>
          <a:p>
            <a:endParaRPr lang="en-US" dirty="0" smtClean="0"/>
          </a:p>
          <a:p>
            <a:r>
              <a:rPr lang="en-US" dirty="0" smtClean="0"/>
              <a:t>Really?</a:t>
            </a:r>
            <a:r>
              <a:rPr lang="en-US" baseline="0" dirty="0" smtClean="0"/>
              <a:t> </a:t>
            </a:r>
            <a:r>
              <a:rPr lang="en-US" dirty="0" smtClean="0"/>
              <a:t>It is?</a:t>
            </a:r>
            <a:r>
              <a:rPr lang="en-US" baseline="0" dirty="0" smtClean="0"/>
              <a:t> Well for an Evolutionist and an Atheist it is because if we’re animals, why not just act like animals? </a:t>
            </a:r>
          </a:p>
          <a:p>
            <a:endParaRPr lang="en-US" baseline="0" dirty="0" smtClean="0"/>
          </a:p>
          <a:p>
            <a:r>
              <a:rPr lang="en-US" baseline="0" dirty="0" smtClean="0"/>
              <a:t>Stephen J Gould admitted that Darwinism increased racism – “</a:t>
            </a:r>
            <a:r>
              <a:rPr lang="en-US" dirty="0" smtClean="0"/>
              <a:t>Biological arguments for racism may have been common before 1850, but they increased by orders of magnitude following the acceptance of evolutionary theory.</a:t>
            </a:r>
            <a:r>
              <a:rPr lang="en-US" baseline="0" dirty="0" smtClean="0"/>
              <a:t>”</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34</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smtClean="0">
                <a:solidFill>
                  <a:schemeClr val="tx1"/>
                </a:solidFill>
                <a:effectLst/>
                <a:latin typeface="+mn-lt"/>
                <a:ea typeface="+mn-ea"/>
                <a:cs typeface="+mn-cs"/>
              </a:rPr>
              <a:t>“Genocide, of course,” writes Phillip Johnson, “is merely a shocking name for the process of natural selection by which one gene pool replaces another.”</a:t>
            </a:r>
          </a:p>
          <a:p>
            <a:pPr rtl="0"/>
            <a:endParaRPr lang="en-US" sz="1200" b="0" i="0" kern="1200" dirty="0" smtClean="0">
              <a:solidFill>
                <a:schemeClr val="tx1"/>
              </a:solidFill>
              <a:effectLst/>
              <a:latin typeface="+mn-lt"/>
              <a:ea typeface="+mn-ea"/>
              <a:cs typeface="+mn-cs"/>
            </a:endParaRPr>
          </a:p>
          <a:p>
            <a:pPr rtl="0"/>
            <a:r>
              <a:rPr lang="en-US" sz="1200" b="0" i="0" kern="1200" dirty="0" smtClean="0">
                <a:solidFill>
                  <a:schemeClr val="tx1"/>
                </a:solidFill>
                <a:effectLst/>
                <a:latin typeface="+mn-lt"/>
                <a:ea typeface="+mn-ea"/>
                <a:cs typeface="+mn-cs"/>
              </a:rPr>
              <a:t>“Darwin himself explained this in </a:t>
            </a:r>
            <a:r>
              <a:rPr lang="en-US" sz="1200" b="0" i="1" kern="1200" dirty="0" smtClean="0">
                <a:solidFill>
                  <a:schemeClr val="tx1"/>
                </a:solidFill>
                <a:effectLst/>
                <a:latin typeface="+mn-lt"/>
                <a:ea typeface="+mn-ea"/>
                <a:cs typeface="+mn-cs"/>
              </a:rPr>
              <a:t>The Descent of Man, </a:t>
            </a:r>
            <a:r>
              <a:rPr lang="en-US" sz="1200" b="0" i="0" kern="1200" dirty="0" smtClean="0">
                <a:solidFill>
                  <a:schemeClr val="tx1"/>
                </a:solidFill>
                <a:effectLst/>
                <a:latin typeface="+mn-lt"/>
                <a:ea typeface="+mn-ea"/>
                <a:cs typeface="+mn-cs"/>
              </a:rPr>
              <a:t>when he had to deal with the absence of ‘missing links’ between ape and human. Such gaps were to be expected, he wrote, in view of the extinctions that necessarily accompany evolution.”</a:t>
            </a:r>
          </a:p>
          <a:p>
            <a:pPr rtl="0"/>
            <a:endParaRPr lang="en-US" sz="1200" b="0" i="0" kern="1200" dirty="0" smtClean="0">
              <a:solidFill>
                <a:schemeClr val="tx1"/>
              </a:solidFill>
              <a:effectLst/>
              <a:latin typeface="+mn-lt"/>
              <a:ea typeface="+mn-ea"/>
              <a:cs typeface="+mn-cs"/>
            </a:endParaRPr>
          </a:p>
          <a:p>
            <a:pPr rtl="0"/>
            <a:r>
              <a:rPr lang="en-US" sz="1200" b="0" i="0" kern="1200" dirty="0" smtClean="0">
                <a:solidFill>
                  <a:schemeClr val="tx1"/>
                </a:solidFill>
                <a:effectLst/>
                <a:latin typeface="+mn-lt"/>
                <a:ea typeface="+mn-ea"/>
                <a:cs typeface="+mn-cs"/>
              </a:rPr>
              <a:t>“He coolly predicted that evolution would make the gaps wider in the future, because the most civilized (that is, European) humans would soon exterminate the rest of the human species and go on from there to kill off our nearest kin in the ape world. Modern Darwinists do not call attention to such passages, which make vivid how easily the picture of amoral nature inherent in evolutionary naturalism can be converted into a plan of action”</a:t>
            </a:r>
            <a:endParaRPr lang="en-US" dirty="0"/>
          </a:p>
        </p:txBody>
      </p:sp>
      <p:sp>
        <p:nvSpPr>
          <p:cNvPr id="4" name="Slide Number Placeholder 3"/>
          <p:cNvSpPr>
            <a:spLocks noGrp="1"/>
          </p:cNvSpPr>
          <p:nvPr>
            <p:ph type="sldNum" sz="quarter" idx="10"/>
          </p:nvPr>
        </p:nvSpPr>
        <p:spPr/>
        <p:txBody>
          <a:bodyPr/>
          <a:lstStyle/>
          <a:p>
            <a:fld id="{316D81AD-CE24-4FBD-9362-0A52907519A5}" type="slidenum">
              <a:rPr lang="en-US" smtClean="0"/>
              <a:t>35</a:t>
            </a:fld>
            <a:endParaRPr lang="en-US"/>
          </a:p>
        </p:txBody>
      </p:sp>
    </p:spTree>
    <p:extLst>
      <p:ext uri="{BB962C8B-B14F-4D97-AF65-F5344CB8AC3E}">
        <p14:creationId xmlns:p14="http://schemas.microsoft.com/office/powerpoint/2010/main" val="1117738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smtClean="0">
                <a:solidFill>
                  <a:schemeClr val="tx1"/>
                </a:solidFill>
                <a:effectLst/>
                <a:latin typeface="+mn-lt"/>
                <a:ea typeface="+mn-ea"/>
                <a:cs typeface="+mn-cs"/>
              </a:rPr>
              <a:t>Later Adolf Hitler indeed applied the Darwinian concept of the “survival of the fittest” to the human race. During World War II the Nazis forcibly sterilized more than 2 million people and began systematically exterminating</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people whom Hitler considered to be inferior. The Nazis justified their atrocities by rationalizing that they were doing mankind a service with “genetic cleansing” to improve the races.</a:t>
            </a:r>
          </a:p>
          <a:p>
            <a:pPr rtl="0"/>
            <a:endParaRPr lang="en-US" sz="1200" b="0" i="0" kern="1200" dirty="0" smtClean="0">
              <a:solidFill>
                <a:schemeClr val="tx1"/>
              </a:solidFill>
              <a:effectLst/>
              <a:latin typeface="+mn-lt"/>
              <a:ea typeface="+mn-ea"/>
              <a:cs typeface="+mn-cs"/>
            </a:endParaRPr>
          </a:p>
          <a:p>
            <a:pPr rtl="0"/>
            <a:r>
              <a:rPr lang="en-US" sz="1200" b="0" i="0" kern="1200" dirty="0" smtClean="0">
                <a:solidFill>
                  <a:schemeClr val="tx1"/>
                </a:solidFill>
                <a:effectLst/>
                <a:latin typeface="+mn-lt"/>
                <a:ea typeface="+mn-ea"/>
                <a:cs typeface="+mn-cs"/>
              </a:rPr>
              <a:t>As long as evolution—with its implications of amorality and the survival-of-the-fittest mentality among “superior” and “inferior” races —is accepted and believed, genocide, as sporadic ethnic cleansings in various parts of the globe show, will have a scientific justification, even though most believers in Darwinian theory would object to this conclusion.</a:t>
            </a:r>
          </a:p>
          <a:p>
            <a:endParaRPr lang="en-US" dirty="0"/>
          </a:p>
        </p:txBody>
      </p:sp>
      <p:sp>
        <p:nvSpPr>
          <p:cNvPr id="4" name="Slide Number Placeholder 3"/>
          <p:cNvSpPr>
            <a:spLocks noGrp="1"/>
          </p:cNvSpPr>
          <p:nvPr>
            <p:ph type="sldNum" sz="quarter" idx="10"/>
          </p:nvPr>
        </p:nvSpPr>
        <p:spPr/>
        <p:txBody>
          <a:bodyPr/>
          <a:lstStyle/>
          <a:p>
            <a:fld id="{316D81AD-CE24-4FBD-9362-0A52907519A5}" type="slidenum">
              <a:rPr lang="en-US" smtClean="0"/>
              <a:t>36</a:t>
            </a:fld>
            <a:endParaRPr lang="en-US"/>
          </a:p>
        </p:txBody>
      </p:sp>
    </p:spTree>
    <p:extLst>
      <p:ext uri="{BB962C8B-B14F-4D97-AF65-F5344CB8AC3E}">
        <p14:creationId xmlns:p14="http://schemas.microsoft.com/office/powerpoint/2010/main" val="1117738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about racism? Here is what Darwin </a:t>
            </a:r>
            <a:r>
              <a:rPr lang="en-US" b="0" baseline="0" dirty="0" smtClean="0"/>
              <a:t>said – </a:t>
            </a:r>
            <a:r>
              <a:rPr lang="en-US" b="0" baseline="0" dirty="0" smtClean="0"/>
              <a:t>“</a:t>
            </a:r>
            <a:r>
              <a:rPr lang="en-US" b="0" dirty="0" smtClean="0"/>
              <a:t>At some future period, not very distant as measured by centuries, the </a:t>
            </a:r>
            <a:r>
              <a:rPr lang="en-US" b="0" dirty="0" err="1" smtClean="0"/>
              <a:t>civilised</a:t>
            </a:r>
            <a:r>
              <a:rPr lang="en-US" b="0" dirty="0" smtClean="0"/>
              <a:t> races of man will almost certainly exterminate and replace throughout the world the savage races.</a:t>
            </a:r>
            <a:r>
              <a:rPr lang="en-US" b="0" baseline="0" dirty="0" smtClean="0"/>
              <a:t>”</a:t>
            </a:r>
          </a:p>
          <a:p>
            <a:endParaRPr lang="en-US" b="0" baseline="0" dirty="0" smtClean="0"/>
          </a:p>
          <a:p>
            <a:r>
              <a:rPr lang="en-US" b="0" baseline="0" dirty="0" smtClean="0"/>
              <a:t>I would suggest that Darwin was not only a racist, but also a murder. And I’m going to show you some evidence of that in a few minutes.</a:t>
            </a:r>
          </a:p>
          <a:p>
            <a:endParaRPr lang="en-US" b="0" baseline="0" dirty="0" smtClean="0"/>
          </a:p>
          <a:p>
            <a:r>
              <a:rPr lang="en-US" b="0" baseline="0" dirty="0" smtClean="0"/>
              <a:t>“</a:t>
            </a:r>
            <a:r>
              <a:rPr lang="en-US" b="0" dirty="0" smtClean="0"/>
              <a:t>At the same time the anthropomorphous apes…will no doubt be exterminated.</a:t>
            </a:r>
            <a:r>
              <a:rPr lang="en-US" b="0" baseline="0" dirty="0" smtClean="0"/>
              <a:t>”</a:t>
            </a:r>
          </a:p>
          <a:p>
            <a:endParaRPr lang="en-US" b="0" baseline="0" dirty="0" smtClean="0"/>
          </a:p>
          <a:p>
            <a:r>
              <a:rPr lang="en-US" b="0" baseline="0" dirty="0" smtClean="0"/>
              <a:t>What is anthropomorphism? That is when you attribute human qualities to something that is not human. In other words, he’s saying, “We refer to these people as human, but they’re really not human.”</a:t>
            </a:r>
          </a:p>
          <a:p>
            <a:endParaRPr lang="en-US" b="0" baseline="0" dirty="0" smtClean="0"/>
          </a:p>
          <a:p>
            <a:r>
              <a:rPr lang="en-US" b="0" baseline="0" dirty="0" smtClean="0"/>
              <a:t>Some will refuse to believe that Darwin was a racist or that he wanted to wipe out other races. </a:t>
            </a:r>
          </a:p>
          <a:p>
            <a:endParaRPr lang="en-US" b="0" baseline="0" dirty="0" smtClean="0"/>
          </a:p>
          <a:p>
            <a:r>
              <a:rPr lang="en-US" b="0" baseline="0" dirty="0" smtClean="0"/>
              <a:t>Well, we know Darwin’s first book was entitled, “On the Origin of Species” then “By Means of Natural Selection” But what did he subtitle it? “Or The Preservation Of Favored Races In The Struggle For Life.” So he doesn’t just talk about in this book about evolution, but also about how some races should be eliminated and some should be preserved. </a:t>
            </a:r>
          </a:p>
          <a:p>
            <a:endParaRPr lang="en-US" b="0" baseline="0" dirty="0" smtClean="0"/>
          </a:p>
          <a:p>
            <a:r>
              <a:rPr lang="en-US" b="0" baseline="0" dirty="0" smtClean="0"/>
              <a:t>Notice what he said in a letter to a </a:t>
            </a:r>
            <a:r>
              <a:rPr lang="en-US" b="0" i="0" baseline="0" dirty="0" smtClean="0"/>
              <a:t>friend – “</a:t>
            </a:r>
            <a:r>
              <a:rPr lang="en-US" i="0" dirty="0" smtClean="0"/>
              <a:t>Looking to the world at no very distant date, what an endless number of the lower races will have been eliminated by the higher civilized races throughout the world.”</a:t>
            </a:r>
            <a:endParaRPr lang="en-US" b="0" i="0" baseline="0" dirty="0" smtClean="0"/>
          </a:p>
          <a:p>
            <a:endParaRPr lang="en-US" b="0" i="0" baseline="0" dirty="0" smtClean="0"/>
          </a:p>
          <a:p>
            <a:endParaRPr lang="en-US" i="0" dirty="0" smtClean="0"/>
          </a:p>
          <a:p>
            <a:endParaRPr lang="en-US"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37</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Darwin’s biggest supporter</a:t>
            </a:r>
            <a:r>
              <a:rPr lang="en-US" baseline="0" dirty="0" smtClean="0"/>
              <a:t> in Germany was Ernst Haeckel, and men like Haeckel would do battle with the religious clergy of the day, evangelicals who opposed Darwin. Haeckel was nicknamed the “Apostle of Darwin”. Notice what Haeckel quotes in his book “The History of Creation” (I apologize for the offensive language)</a:t>
            </a:r>
          </a:p>
          <a:p>
            <a:endParaRPr lang="en-US" baseline="0" dirty="0" smtClean="0"/>
          </a:p>
          <a:p>
            <a:r>
              <a:rPr lang="en-US" baseline="0" dirty="0" smtClean="0"/>
              <a:t>“</a:t>
            </a:r>
            <a:r>
              <a:rPr lang="en-US" dirty="0" smtClean="0"/>
              <a:t>I consider the negro to be a lower species of man and cannot make up my mind to look upon him as ‘a man and a brother,’ for the gorilla would then also have to be admitted into the family.</a:t>
            </a:r>
            <a:r>
              <a:rPr lang="en-US" baseline="0" dirty="0" smtClean="0"/>
              <a:t>”</a:t>
            </a:r>
          </a:p>
          <a:p>
            <a:endParaRPr lang="en-US" baseline="0" dirty="0" smtClean="0"/>
          </a:p>
          <a:p>
            <a:r>
              <a:rPr lang="en-US" baseline="0" dirty="0" smtClean="0"/>
              <a:t>And he said similar things about American Indians, Asians, Mongols, and other races he deemed inferior. This is a guy that is praised in the Evolutionary community. Evolutionists love Haeckel, but you’ll never see this quote mentioned in their circles or taught in public schools.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38</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as a result of these teachings by these men, the Evolutionists were being pressed by Evangelicals to provide evidence for how we evolved. And so Evolutionists traveled all over the world looking for the missing link. And they believed they found this missing link in the Australian Aborigines. We have published documents that show that &gt;10,000 Aborigine remains were shipped to British museums. The Smithsonian still holds the remains &gt;15,000 Aborigines. The above is one of the many pictures you can find of them being rounded up for extermination or study. </a:t>
            </a:r>
          </a:p>
          <a:p>
            <a:endParaRPr lang="en-US" baseline="0" dirty="0" smtClean="0"/>
          </a:p>
          <a:p>
            <a:r>
              <a:rPr lang="en-US" baseline="0" dirty="0" smtClean="0"/>
              <a:t>I mentioned earlier that Darwin was not just a racist, but a murderer. When there were only 4 remaining Aborigines on the island of Tasmania, Darwin requested their skulls provided that the request did not “upset” their feelings. Shortly after that, the remaining Aborigines were wiped off the island. Many museums wanted skins of specimens, or freshly killed specimens to be stuffed and put into museums. These were people. </a:t>
            </a:r>
          </a:p>
          <a:p>
            <a:endParaRPr lang="en-US" baseline="0" dirty="0" smtClean="0"/>
          </a:p>
          <a:p>
            <a:r>
              <a:rPr lang="en-US" baseline="0" dirty="0" smtClean="0"/>
              <a:t>Edward Ramsey, curator of an Australian museum, actually published a book on how to plug up bullet wounds in freshly killed specimens. He also requested the skulls of a small African tribe called the Bungee Blacks. 4 weeks later, a scientist sent him 2 corpses, proudly proclaiming the last of their tribe.</a:t>
            </a:r>
            <a:endParaRPr lang="en-US"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39</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Interestingly</a:t>
            </a:r>
            <a:r>
              <a:rPr lang="en-US" sz="1200" b="0" i="0" kern="1200" baseline="0" dirty="0" smtClean="0">
                <a:solidFill>
                  <a:schemeClr val="tx1"/>
                </a:solidFill>
                <a:effectLst/>
                <a:latin typeface="+mn-lt"/>
                <a:ea typeface="+mn-ea"/>
                <a:cs typeface="+mn-cs"/>
              </a:rPr>
              <a:t> enough, </a:t>
            </a:r>
            <a:r>
              <a:rPr lang="en-US" sz="1200" b="0" i="0" kern="1200" dirty="0" smtClean="0">
                <a:solidFill>
                  <a:schemeClr val="tx1"/>
                </a:solidFill>
                <a:effectLst/>
                <a:latin typeface="+mn-lt"/>
                <a:ea typeface="+mn-ea"/>
                <a:cs typeface="+mn-cs"/>
              </a:rPr>
              <a:t>Darwin himself seemed to approve of the application of his evolutionary ideas to moral and social issues. In a letter to H. Thiel in 1869, Darwin said:</a:t>
            </a:r>
          </a:p>
          <a:p>
            <a:endParaRPr lang="en-US" sz="1200" b="0" i="0" kern="1200" dirty="0" smtClean="0">
              <a:solidFill>
                <a:schemeClr val="tx1"/>
              </a:solidFill>
              <a:effectLst/>
              <a:latin typeface="+mn-lt"/>
              <a:ea typeface="+mn-ea"/>
              <a:cs typeface="+mn-cs"/>
            </a:endParaRPr>
          </a:p>
          <a:p>
            <a:r>
              <a:rPr lang="en-US" sz="1200" dirty="0" smtClean="0"/>
              <a:t>“You will really believe how much interested I am in observing that you apply to </a:t>
            </a:r>
            <a:r>
              <a:rPr lang="en-US" sz="1200" u="sng" dirty="0" smtClean="0"/>
              <a:t>moral and social questions analogous views to those which I have used in regard to the modification of species</a:t>
            </a:r>
            <a:r>
              <a:rPr lang="en-US" sz="1200" dirty="0" smtClean="0"/>
              <a:t>. It did not occur to me formerly that my views could be extended to such widely different and most important subjects.”</a:t>
            </a:r>
          </a:p>
          <a:p>
            <a:endParaRPr lang="en-US" sz="1200" dirty="0" smtClean="0"/>
          </a:p>
          <a:p>
            <a:r>
              <a:rPr lang="en-US" sz="1200" dirty="0" smtClean="0"/>
              <a:t>So we see here that Darwin</a:t>
            </a:r>
            <a:r>
              <a:rPr lang="en-US" sz="1200" baseline="0" dirty="0" smtClean="0"/>
              <a:t> expressed interest in how his views on Evolution could reshape morality and societal views of morality, and he views this as an important thing.</a:t>
            </a:r>
            <a:endParaRPr lang="en-US" sz="1200" dirty="0" smtClean="0"/>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so apparent was the potential</a:t>
            </a:r>
            <a:r>
              <a:rPr lang="en-US" baseline="0" dirty="0" smtClean="0"/>
              <a:t> for Darwinian Evolution to </a:t>
            </a:r>
            <a:r>
              <a:rPr lang="en-US" dirty="0" smtClean="0"/>
              <a:t>change morality within society that Karl Marx, the father of communism, out of gratitude to Darwin, sent him </a:t>
            </a:r>
            <a:r>
              <a:rPr lang="en-US" i="1" dirty="0" smtClean="0"/>
              <a:t>Das </a:t>
            </a:r>
            <a:r>
              <a:rPr lang="en-US" i="1" dirty="0" err="1" smtClean="0"/>
              <a:t>Kapital</a:t>
            </a:r>
            <a:r>
              <a:rPr lang="en-US" i="1" dirty="0" smtClean="0"/>
              <a:t>,</a:t>
            </a:r>
            <a:r>
              <a:rPr lang="en-US" dirty="0" smtClean="0"/>
              <a:t> his principal book on communism. Writing</a:t>
            </a:r>
            <a:r>
              <a:rPr lang="en-US" baseline="0" dirty="0" smtClean="0"/>
              <a:t> </a:t>
            </a:r>
            <a:r>
              <a:rPr lang="en-US" dirty="0" smtClean="0"/>
              <a:t>to his communist colleague Friedrich Engels, Marx wrote,</a:t>
            </a:r>
            <a:r>
              <a:rPr lang="en-US" baseline="0" dirty="0" smtClean="0"/>
              <a:t> </a:t>
            </a:r>
            <a:r>
              <a:rPr lang="en-US" dirty="0" smtClean="0"/>
              <a:t>“Although developed in the crude English fashion,</a:t>
            </a:r>
            <a:r>
              <a:rPr lang="en-US" baseline="0" dirty="0" smtClean="0"/>
              <a:t> </a:t>
            </a:r>
            <a:r>
              <a:rPr lang="en-US" dirty="0" smtClean="0"/>
              <a:t>[Darwin’s </a:t>
            </a:r>
            <a:r>
              <a:rPr lang="en-US" i="1" dirty="0" smtClean="0"/>
              <a:t>Origin of Species</a:t>
            </a:r>
            <a:r>
              <a:rPr lang="en-US" dirty="0" smtClean="0"/>
              <a:t>] is the book which in the field of natural history, </a:t>
            </a:r>
            <a:r>
              <a:rPr lang="en-US" i="0" dirty="0" smtClean="0"/>
              <a:t>provides the basis for our views.”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another person he wrote that “[Darwin’s work]</a:t>
            </a:r>
            <a:r>
              <a:rPr lang="en-US" baseline="0" dirty="0" smtClean="0"/>
              <a:t> </a:t>
            </a:r>
            <a:r>
              <a:rPr lang="en-US" dirty="0" smtClean="0"/>
              <a:t>suits my purpose in that it provides a basis in natural science for the historical class struggle.”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And</a:t>
            </a:r>
            <a:r>
              <a:rPr lang="en-US" sz="1200" b="0" i="0" kern="1200" baseline="0" dirty="0" smtClean="0">
                <a:solidFill>
                  <a:schemeClr val="tx1"/>
                </a:solidFill>
                <a:effectLst/>
                <a:latin typeface="+mn-lt"/>
                <a:ea typeface="+mn-ea"/>
                <a:cs typeface="+mn-cs"/>
              </a:rPr>
              <a:t> it was this </a:t>
            </a:r>
            <a:r>
              <a:rPr lang="en-US" sz="1200" b="0" i="0" kern="1200" dirty="0" smtClean="0">
                <a:solidFill>
                  <a:schemeClr val="tx1"/>
                </a:solidFill>
                <a:effectLst/>
                <a:latin typeface="+mn-lt"/>
                <a:ea typeface="+mn-ea"/>
                <a:cs typeface="+mn-cs"/>
              </a:rPr>
              <a:t>evolutionary backing that eventually helped establish the philosophical and government framework for the twin scourges of communism and atheism in nations like Russia, China, Eastern Europe, Cambodia, North Korea and many other nations.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Remember, this happened barely a generation ago in what were considered to be the most advanced and enlightened nations. It could happen again, especially in a world in which so many have adopted a belief in moral relativism and a survival-of-the-fittest outlook.</a:t>
            </a:r>
            <a:endParaRPr lang="en-US" dirty="0"/>
          </a:p>
        </p:txBody>
      </p:sp>
      <p:sp>
        <p:nvSpPr>
          <p:cNvPr id="4" name="Slide Number Placeholder 3"/>
          <p:cNvSpPr>
            <a:spLocks noGrp="1"/>
          </p:cNvSpPr>
          <p:nvPr>
            <p:ph type="sldNum" sz="quarter" idx="10"/>
          </p:nvPr>
        </p:nvSpPr>
        <p:spPr/>
        <p:txBody>
          <a:bodyPr/>
          <a:lstStyle/>
          <a:p>
            <a:fld id="{316D81AD-CE24-4FBD-9362-0A52907519A5}" type="slidenum">
              <a:rPr lang="en-US" smtClean="0"/>
              <a:t>4</a:t>
            </a:fld>
            <a:endParaRPr lang="en-US"/>
          </a:p>
        </p:txBody>
      </p:sp>
    </p:spTree>
    <p:extLst>
      <p:ext uri="{BB962C8B-B14F-4D97-AF65-F5344CB8AC3E}">
        <p14:creationId xmlns:p14="http://schemas.microsoft.com/office/powerpoint/2010/main" val="9444463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Ota</a:t>
            </a:r>
            <a:r>
              <a:rPr lang="en-US" baseline="0" dirty="0" smtClean="0"/>
              <a:t> Benga, of the Pigmy tribe in the Congo in 1881. Murderous, government thugs from Belgium came into the Congo in 1904 and wiped out many of his tribe including Ota </a:t>
            </a:r>
            <a:r>
              <a:rPr lang="en-US" baseline="0" dirty="0" err="1" smtClean="0"/>
              <a:t>Benga’s</a:t>
            </a:r>
            <a:r>
              <a:rPr lang="en-US" baseline="0" dirty="0" smtClean="0"/>
              <a:t> wife and family. Ota Benga was taken as a slave and sold to a slave trader named Samuel Verner. In the 1904 World’s Fair in St. Louis, operating on Darwinian theory about races, Verner put him on display as an emblematic savage. They also put on display some American Indians in an attempt to show they weren’t really human, but rather missing links. They ran experiments on them and tortured them to see how they responded to pain. When they compared the brain of one, they were surprised that it was larger than the statesman Daniel Webster. After this, Africans were put in zoos all over the world and treated like animals. </a:t>
            </a:r>
          </a:p>
          <a:p>
            <a:endParaRPr lang="en-US" baseline="0" dirty="0" smtClean="0"/>
          </a:p>
          <a:p>
            <a:r>
              <a:rPr lang="en-US" baseline="0" dirty="0" smtClean="0"/>
              <a:t>Verner then transferred Ota Benga to the Bronx Zoo where he was put on display with the Apes to try to prove that he was really just an advanced ape and not a human. </a:t>
            </a:r>
          </a:p>
          <a:p>
            <a:endParaRPr lang="en-US" baseline="0" dirty="0" smtClean="0"/>
          </a:p>
          <a:p>
            <a:r>
              <a:rPr lang="en-US" baseline="0" dirty="0" smtClean="0"/>
              <a:t>On Sept 15 1906, 40,000 people from New York came to the zoo to see Ota Benga. He was pummeled with rocks and always in danger of being </a:t>
            </a:r>
            <a:r>
              <a:rPr lang="en-US" b="0" i="0" baseline="0" dirty="0" smtClean="0"/>
              <a:t>grabbed and yanked and pulled to pieces by the mob. This is what the New York Times said – “</a:t>
            </a:r>
            <a:r>
              <a:rPr lang="en-US" sz="1200" b="0" i="0" kern="1200" dirty="0" smtClean="0">
                <a:solidFill>
                  <a:schemeClr val="tx1"/>
                </a:solidFill>
                <a:effectLst/>
                <a:latin typeface="+mn-lt"/>
                <a:ea typeface="+mn-ea"/>
                <a:cs typeface="+mn-cs"/>
              </a:rPr>
              <a:t>They chased him about the grounds all day, howling, jeering, and yelling. Some of them poked him in the ribs, others tripped him up, all laughed at him…</a:t>
            </a:r>
            <a:r>
              <a:rPr lang="en-US" sz="1200" kern="1200" dirty="0" smtClean="0">
                <a:solidFill>
                  <a:schemeClr val="tx1"/>
                </a:solidFill>
                <a:effectLst/>
                <a:latin typeface="+mn-lt"/>
                <a:ea typeface="+mn-ea"/>
                <a:cs typeface="+mn-cs"/>
              </a:rPr>
              <a:t>There was always a crowd before the cage, most of the time roaring with laughter, and from almost every corner of the garden could be heard the question 'Where is the Pygmy?" and the answer was, 'in the monkey house'</a:t>
            </a:r>
            <a:r>
              <a:rPr lang="en-US" b="0" i="0" baseline="0" dirty="0" smtClean="0"/>
              <a:t>”</a:t>
            </a:r>
          </a:p>
          <a:p>
            <a:endParaRPr lang="en-US" b="0" i="0" baseline="0" dirty="0" smtClean="0"/>
          </a:p>
          <a:p>
            <a:r>
              <a:rPr lang="en-US" b="0" i="0" baseline="0" dirty="0" smtClean="0"/>
              <a:t>The only people that would come to Ota </a:t>
            </a:r>
            <a:r>
              <a:rPr lang="en-US" b="0" i="0" baseline="0" dirty="0" err="1" smtClean="0"/>
              <a:t>Benga’s</a:t>
            </a:r>
            <a:r>
              <a:rPr lang="en-US" b="0" i="0" baseline="0" dirty="0" smtClean="0"/>
              <a:t> defense were some African American ministers. They published a letter denouncing the treatment, claiming he was a human they were treating like an animal. Here is what the New York Times replied – “</a:t>
            </a:r>
            <a:r>
              <a:rPr lang="en-US" sz="1200" kern="1200" dirty="0" smtClean="0">
                <a:solidFill>
                  <a:schemeClr val="tx1"/>
                </a:solidFill>
                <a:effectLst/>
                <a:latin typeface="+mn-lt"/>
                <a:ea typeface="+mn-ea"/>
                <a:cs typeface="+mn-cs"/>
              </a:rPr>
              <a:t>the reverend colored brother should be told that evolution ... is now taught in the textbooks of all the schools, and that it is no more debatable than the multiplication </a:t>
            </a:r>
            <a:r>
              <a:rPr lang="en-US" sz="1200" kern="1200" smtClean="0">
                <a:solidFill>
                  <a:schemeClr val="tx1"/>
                </a:solidFill>
                <a:effectLst/>
                <a:latin typeface="+mn-lt"/>
                <a:ea typeface="+mn-ea"/>
                <a:cs typeface="+mn-cs"/>
              </a:rPr>
              <a:t>table"</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On Mar 20 1916, Ota Benga got hold of a revolver,  pressed it to his chest, and pulled the trigger. Not surprising.</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Richard Dawkins was asked later how he could support Charles Darwin when he was such a bigot and such a racist? Dawkins very dishonestly replied that all Victorian men of that era were racist. Well, what we know and what even Dawkins knew when he spouted this lie was that there were men at that time, hundreds if not thousands, who were risking their lives to bring bibles and the message of Jesus Christ to African and Aboriginal tribes all over the world. Not all Englishmen were racist like Charles Darwin was. </a:t>
            </a:r>
            <a:endParaRPr lang="en-US" b="0" i="0"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40</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Finally, Darwinism promotes</a:t>
            </a:r>
            <a:r>
              <a:rPr lang="en-US" b="0" i="0" baseline="0" dirty="0" smtClean="0"/>
              <a:t> male chauvinism and exploitation of females. </a:t>
            </a:r>
          </a:p>
          <a:p>
            <a:endParaRPr lang="en-US" b="0" i="0" baseline="0" dirty="0" smtClean="0"/>
          </a:p>
          <a:p>
            <a:r>
              <a:rPr lang="en-US" b="0" i="0" baseline="0" dirty="0" smtClean="0"/>
              <a:t>If you study the culture of the NT in the first century, Jesus bestowed honor upon women, which was unusual for Jewish men of that era as they did not generally hold women in high regard. But Jesus healed Peter’s mother-in-law, resurrected the 12 year old girl, giving comfort and forgiveness to prostitutes, the gospel writers records multitudes of women mourning his suffering, He befriended an adulteress, Samaritan woman, showed mercy to the adulterous woman in John 8, and He honored His mother while hanging on the cross. </a:t>
            </a:r>
          </a:p>
          <a:p>
            <a:endParaRPr lang="en-US" b="0" i="0" baseline="0" dirty="0" smtClean="0"/>
          </a:p>
          <a:p>
            <a:r>
              <a:rPr lang="en-US" b="0" i="0" baseline="0" dirty="0" smtClean="0"/>
              <a:t>The bible teaches that while woman is distinct in her work, she is the same in her personhood – </a:t>
            </a:r>
            <a:r>
              <a:rPr lang="en-US" b="1" i="0" baseline="0" dirty="0" smtClean="0"/>
              <a:t>1 Cor 11:11-12</a:t>
            </a:r>
            <a:r>
              <a:rPr lang="en-US" b="0" i="0" baseline="0" dirty="0" smtClean="0"/>
              <a:t> – “</a:t>
            </a:r>
            <a:r>
              <a:rPr lang="en-US" dirty="0" smtClean="0"/>
              <a:t>However, in the Lord, neither is woman</a:t>
            </a:r>
            <a:r>
              <a:rPr lang="en-US" baseline="0" dirty="0" smtClean="0"/>
              <a:t> </a:t>
            </a:r>
            <a:r>
              <a:rPr lang="en-US" i="0" dirty="0" smtClean="0"/>
              <a:t>independent of man, nor is man independent of woman.</a:t>
            </a:r>
            <a:r>
              <a:rPr lang="en-US" i="0" baseline="0" dirty="0" smtClean="0"/>
              <a:t> </a:t>
            </a:r>
            <a:r>
              <a:rPr lang="en-US" i="0" dirty="0" smtClean="0"/>
              <a:t>For as the woman</a:t>
            </a:r>
            <a:r>
              <a:rPr lang="en-US" i="0" baseline="0" dirty="0" smtClean="0"/>
              <a:t> </a:t>
            </a:r>
            <a:r>
              <a:rPr lang="en-US" i="0" dirty="0" smtClean="0"/>
              <a:t>originates from the man, so also the man has his birth through the woman; and all things</a:t>
            </a:r>
            <a:r>
              <a:rPr lang="en-US" i="0" baseline="0" dirty="0" smtClean="0"/>
              <a:t> </a:t>
            </a:r>
            <a:r>
              <a:rPr lang="en-US" i="0" dirty="0" smtClean="0"/>
              <a:t>originate from God.</a:t>
            </a:r>
            <a:r>
              <a:rPr lang="en-US" b="0" i="0" baseline="0" dirty="0" smtClean="0"/>
              <a:t>” The bible teaches love and respected toward men, especially husbands towards wives as Paul spends 3 times as many verses in Eph 5 teaching the man how to love the woman vs. the woman toward the man.</a:t>
            </a:r>
            <a:endParaRPr lang="en-US" b="0" i="0"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41</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Well around the time Darwin wrote his books, the women’s rights movement was kicking off, where women were wanting to have some of the common rights of</a:t>
            </a:r>
            <a:r>
              <a:rPr lang="en-US" b="0" i="0" baseline="0" dirty="0" smtClean="0"/>
              <a:t> men. For example, at this time women were not allowed to divorce their husband for any reason. He could have been an adulterous, womanizing husband and the wife had no recourse in that society. </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This is what </a:t>
            </a:r>
            <a:r>
              <a:rPr lang="en-US" dirty="0" err="1" smtClean="0"/>
              <a:t>Eveleen</a:t>
            </a:r>
            <a:r>
              <a:rPr lang="en-US" dirty="0" smtClean="0"/>
              <a:t> Richards</a:t>
            </a:r>
            <a:r>
              <a:rPr lang="en-US" baseline="0" dirty="0" smtClean="0"/>
              <a:t> said – “</a:t>
            </a:r>
            <a:r>
              <a:rPr lang="en-US" dirty="0" smtClean="0"/>
              <a:t>In a period when women were beginning to demand the suffrage, higher education and entrance to middle-class professions, it was comforting to know that women could never outstrip men; the new Darwinism scientifically guaranteed it.” She went on in the article to say, “ … an evolutionary reconstruction that centers on the aggressive, territorial, hunting male and relegates the female to submissive domesticity and the periphery of the evolutionary process</a:t>
            </a:r>
            <a:r>
              <a:rPr lang="en-US" dirty="0" smtClean="0"/>
              <a:t>.”</a:t>
            </a:r>
            <a:endParaRPr lang="en-US" b="0" i="0"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42</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What did Darwin say that was male chauvinist? In his second book,</a:t>
            </a:r>
            <a:r>
              <a:rPr lang="en-US" b="0" i="0" baseline="0" dirty="0" smtClean="0"/>
              <a:t> “The Descent of Man”, he said:</a:t>
            </a:r>
          </a:p>
          <a:p>
            <a:endParaRPr lang="en-US" b="0" i="0" baseline="0" dirty="0" smtClean="0"/>
          </a:p>
          <a:p>
            <a:r>
              <a:rPr lang="en-US" b="0" i="0" baseline="0" dirty="0" smtClean="0"/>
              <a:t>“</a:t>
            </a:r>
            <a:r>
              <a:rPr lang="en-US" dirty="0" smtClean="0"/>
              <a:t>It is generally admitted that with woman the powers of intuition, of rapid perception, and perhaps of imitation, are more strongly marked than in man; but some, at least, of these faculties are characteristic of the lower races, and therefore of a past and lower state of </a:t>
            </a:r>
            <a:r>
              <a:rPr lang="en-US" smtClean="0"/>
              <a:t>civilization</a:t>
            </a:r>
            <a:r>
              <a:rPr lang="en-US" smtClean="0"/>
              <a:t>.”</a:t>
            </a:r>
            <a:endParaRPr lang="en-US" b="0" i="0" baseline="0" dirty="0" smtClean="0"/>
          </a:p>
          <a:p>
            <a:endParaRPr lang="en-US" b="0" i="0" baseline="0" dirty="0" smtClean="0"/>
          </a:p>
          <a:p>
            <a:r>
              <a:rPr lang="en-US" b="0" i="0" baseline="0" dirty="0" smtClean="0"/>
              <a:t>Now in this second book, he taught that women were less evolutionarily advanced than men. So keep that in mind with this next quote – “</a:t>
            </a:r>
            <a:r>
              <a:rPr lang="en-US" dirty="0" smtClean="0"/>
              <a:t>The chief distinction in the intellectual powers of the two sexes is shewn by man's attaining to a higher eminence, in whatever he takes up, than can woman</a:t>
            </a:r>
            <a:r>
              <a:rPr lang="en-US" b="0" i="0" baseline="0" dirty="0" smtClean="0"/>
              <a:t>”. Well, in Victorian society of that day women were not allowed to take up anything. </a:t>
            </a:r>
          </a:p>
          <a:p>
            <a:endParaRPr lang="en-US" b="0" i="0" baseline="0" dirty="0" smtClean="0"/>
          </a:p>
          <a:p>
            <a:r>
              <a:rPr lang="en-US" b="0" i="0" baseline="0" dirty="0" smtClean="0"/>
              <a:t>They always tell you in school that the title of Darwin’s 2</a:t>
            </a:r>
            <a:r>
              <a:rPr lang="en-US" b="0" i="0" baseline="30000" dirty="0" smtClean="0"/>
              <a:t>nd</a:t>
            </a:r>
            <a:r>
              <a:rPr lang="en-US" b="0" i="0" baseline="0" dirty="0" smtClean="0"/>
              <a:t> book was “The Descent of Man”, but they never tell you what it was subtitled – “And Selection In Relation To Sex”…the book teaches that women are inferior to men.</a:t>
            </a:r>
          </a:p>
          <a:p>
            <a:endParaRPr lang="en-US" b="0" i="0" baseline="0" dirty="0" smtClean="0"/>
          </a:p>
          <a:p>
            <a:r>
              <a:rPr lang="en-US" b="0" i="0" baseline="0" dirty="0" smtClean="0"/>
              <a:t>Darwin goes on to say, “</a:t>
            </a:r>
            <a:r>
              <a:rPr lang="en-US" dirty="0" smtClean="0"/>
              <a:t>if men are capable of a decided pre-eminence over women in many subjects, the average of mental power in man must be above that of woman</a:t>
            </a:r>
            <a:r>
              <a:rPr lang="en-US" b="0" i="0" baseline="0" dirty="0" smtClean="0"/>
              <a:t>”. </a:t>
            </a:r>
            <a:endParaRPr lang="en-US" b="0" i="0"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43</a:t>
            </a:fld>
            <a:endParaRPr lang="en-US"/>
          </a:p>
        </p:txBody>
      </p:sp>
    </p:spTree>
    <p:extLst>
      <p:ext uri="{BB962C8B-B14F-4D97-AF65-F5344CB8AC3E}">
        <p14:creationId xmlns:p14="http://schemas.microsoft.com/office/powerpoint/2010/main" val="162178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Cor</a:t>
            </a:r>
            <a:r>
              <a:rPr lang="en-US" b="1" baseline="0" dirty="0" smtClean="0"/>
              <a:t> 15:32b</a:t>
            </a:r>
            <a:r>
              <a:rPr lang="en-US" baseline="0" dirty="0" smtClean="0"/>
              <a:t> – “</a:t>
            </a:r>
            <a:r>
              <a:rPr lang="en-US" dirty="0" smtClean="0"/>
              <a:t>If the dead are not raised, </a:t>
            </a:r>
            <a:r>
              <a:rPr lang="en-US" cap="small" dirty="0" smtClean="0">
                <a:effectLst/>
              </a:rPr>
              <a:t>let us eat and drink, for tomorrow we die</a:t>
            </a:r>
            <a:r>
              <a:rPr lang="en-US" dirty="0" smtClean="0"/>
              <a:t>.</a:t>
            </a:r>
            <a:r>
              <a:rPr lang="en-US" baseline="0" dirty="0" smtClean="0"/>
              <a:t>” </a:t>
            </a:r>
          </a:p>
          <a:p>
            <a:endParaRPr lang="en-US" baseline="0" dirty="0" smtClean="0"/>
          </a:p>
          <a:p>
            <a:r>
              <a:rPr lang="en-US" baseline="0" dirty="0" smtClean="0"/>
              <a:t>In other words, if we’re not here because of God, but rather because of molecules to man natural selection, and if we’re not to be raised and if there is not going to be a judgment, it really doesn’t matter what we do. There are no morals and there are no ethics, as we’ll look at in detail later</a:t>
            </a:r>
          </a:p>
          <a:p>
            <a:endParaRPr lang="en-US" baseline="0" dirty="0" smtClean="0"/>
          </a:p>
          <a:p>
            <a:r>
              <a:rPr lang="en-US" baseline="0" dirty="0" smtClean="0"/>
              <a:t>If we’re descended from animals, why don’t we just act like animals? And this is exactly what some of have concluded, and has led to many of the perverse activities and viewpoints that plague our society today.</a:t>
            </a:r>
          </a:p>
          <a:p>
            <a:endParaRPr lang="en-US" baseline="0" dirty="0" smtClean="0"/>
          </a:p>
          <a:p>
            <a:r>
              <a:rPr lang="en-US" baseline="0" dirty="0" smtClean="0"/>
              <a:t>So let’s get into the meat of the lesson. Some of the points I’m going to share with you are vehemently denied by some atheists and evolutionists, but in making these points I’m also going to share with you quotes from Evolutionists themselves to substantiate the very points I’ll be making.</a:t>
            </a:r>
            <a:endParaRPr lang="en-US" dirty="0"/>
          </a:p>
        </p:txBody>
      </p:sp>
      <p:sp>
        <p:nvSpPr>
          <p:cNvPr id="4" name="Slide Number Placeholder 3"/>
          <p:cNvSpPr>
            <a:spLocks noGrp="1"/>
          </p:cNvSpPr>
          <p:nvPr>
            <p:ph type="sldNum" sz="quarter" idx="10"/>
          </p:nvPr>
        </p:nvSpPr>
        <p:spPr/>
        <p:txBody>
          <a:bodyPr/>
          <a:lstStyle/>
          <a:p>
            <a:fld id="{316D81AD-CE24-4FBD-9362-0A52907519A5}" type="slidenum">
              <a:rPr lang="en-US" smtClean="0"/>
              <a:t>5</a:t>
            </a:fld>
            <a:endParaRPr lang="en-US"/>
          </a:p>
        </p:txBody>
      </p:sp>
    </p:spTree>
    <p:extLst>
      <p:ext uri="{BB962C8B-B14F-4D97-AF65-F5344CB8AC3E}">
        <p14:creationId xmlns:p14="http://schemas.microsoft.com/office/powerpoint/2010/main" val="350600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Point #1 – We are nothing but a cosmic accident.</a:t>
            </a:r>
          </a:p>
          <a:p>
            <a:endParaRPr lang="en-US" baseline="0" dirty="0" smtClean="0"/>
          </a:p>
          <a:p>
            <a:r>
              <a:rPr lang="en-US" sz="1200" kern="1200" dirty="0" smtClean="0">
                <a:solidFill>
                  <a:schemeClr val="tx1"/>
                </a:solidFill>
                <a:effectLst/>
                <a:latin typeface="+mn-lt"/>
                <a:ea typeface="+mn-ea"/>
                <a:cs typeface="+mn-cs"/>
              </a:rPr>
              <a:t>And this means that preaching Jesus Christ would be utterly senseless and without meaning. They’d be just empty words designed to make people feel guilty who already have enough problems to deal with as it is.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Having faith in Christ would be completely useless. Even baptism would be pointless because it speaks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symbolizes an event that never took place.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Every single witness from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to every preacher who followed would be liars. And not just liars, but the so-called witnesses would be fools for dying for a cause in which they claimed to be eye-witnesses yet knew to be false.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one is redeemed from their sins and all those who have lived in former times believing such a lie have perished and we will never again see our loved ones who died in faith before us.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no judgment which means there is no justice in the world. Those who lived with impunity toward the Lord will never experience any divine justice and those who suffered trying to do what is right will never see any reward.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let’s</a:t>
            </a:r>
            <a:r>
              <a:rPr lang="en-US" sz="1200" kern="1200" baseline="0" dirty="0" smtClean="0">
                <a:solidFill>
                  <a:schemeClr val="tx1"/>
                </a:solidFill>
                <a:effectLst/>
                <a:latin typeface="+mn-lt"/>
                <a:ea typeface="+mn-ea"/>
                <a:cs typeface="+mn-cs"/>
              </a:rPr>
              <a:t> be real</a:t>
            </a:r>
            <a:r>
              <a:rPr lang="en-US" sz="1200" kern="1200" dirty="0" smtClean="0">
                <a:solidFill>
                  <a:schemeClr val="tx1"/>
                </a:solidFill>
                <a:effectLst/>
                <a:latin typeface="+mn-lt"/>
                <a:ea typeface="+mn-ea"/>
                <a:cs typeface="+mn-cs"/>
              </a:rPr>
              <a:t>; if Creation is nothing but</a:t>
            </a:r>
            <a:r>
              <a:rPr lang="en-US" sz="1200" kern="1200" baseline="0" dirty="0" smtClean="0">
                <a:solidFill>
                  <a:schemeClr val="tx1"/>
                </a:solidFill>
                <a:effectLst/>
                <a:latin typeface="+mn-lt"/>
                <a:ea typeface="+mn-ea"/>
                <a:cs typeface="+mn-cs"/>
              </a:rPr>
              <a:t> an accident, </a:t>
            </a:r>
            <a:r>
              <a:rPr lang="en-US" sz="1200" kern="1200" dirty="0" smtClean="0">
                <a:solidFill>
                  <a:schemeClr val="tx1"/>
                </a:solidFill>
                <a:effectLst/>
                <a:latin typeface="+mn-lt"/>
                <a:ea typeface="+mn-ea"/>
                <a:cs typeface="+mn-cs"/>
              </a:rPr>
              <a:t>we Christians are the most pitiful people to have ever walked this earth because we rested our hope on that which is vain. In other words, look at us silly people and how we waste our time coming to these assemblies and putting such heart and effort into such a vain occasion.</a:t>
            </a:r>
            <a:endParaRPr lang="en-US" baseline="0" dirty="0" smtClean="0"/>
          </a:p>
          <a:p>
            <a:endParaRPr lang="en-US" b="0" baseline="0" dirty="0" smtClean="0">
              <a:effectLst/>
            </a:endParaRPr>
          </a:p>
        </p:txBody>
      </p:sp>
      <p:sp>
        <p:nvSpPr>
          <p:cNvPr id="4" name="Slide Number Placeholder 3"/>
          <p:cNvSpPr>
            <a:spLocks noGrp="1"/>
          </p:cNvSpPr>
          <p:nvPr>
            <p:ph type="sldNum" sz="quarter" idx="10"/>
          </p:nvPr>
        </p:nvSpPr>
        <p:spPr/>
        <p:txBody>
          <a:bodyPr/>
          <a:lstStyle/>
          <a:p>
            <a:fld id="{316D81AD-CE24-4FBD-9362-0A52907519A5}" type="slidenum">
              <a:rPr lang="en-US" smtClean="0"/>
              <a:t>6</a:t>
            </a:fld>
            <a:endParaRPr lang="en-US"/>
          </a:p>
        </p:txBody>
      </p:sp>
    </p:spTree>
    <p:extLst>
      <p:ext uri="{BB962C8B-B14F-4D97-AF65-F5344CB8AC3E}">
        <p14:creationId xmlns:p14="http://schemas.microsoft.com/office/powerpoint/2010/main" val="294998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Darwinism itself was rejected in the early part of the 20</a:t>
            </a:r>
            <a:r>
              <a:rPr lang="en-US" baseline="30000" dirty="0" smtClean="0"/>
              <a:t>th</a:t>
            </a:r>
            <a:r>
              <a:rPr lang="en-US" baseline="0" dirty="0" smtClean="0"/>
              <a:t> century and so they had to come up with a new idea. So they stole a Creationist’s idea. A scientist named Mendel, who discovered genetics and was a Creationist, had his idea blended with Darwinism and they called it “The Modern Synthesis” (1930s). This is the brand of macroevolution accepted by the majority of Evolutionists today, what is called Neo-Darwinism.</a:t>
            </a:r>
          </a:p>
          <a:p>
            <a:endParaRPr lang="en-US" baseline="0" dirty="0" smtClean="0"/>
          </a:p>
          <a:p>
            <a:r>
              <a:rPr lang="en-US" baseline="0" dirty="0" smtClean="0"/>
              <a:t>Neo-Darwinism teaches that we are nothing but worthless, random, unplanned cosmic accidents – every single one of us. </a:t>
            </a:r>
          </a:p>
          <a:p>
            <a:endParaRPr lang="en-US" baseline="0" dirty="0" smtClean="0"/>
          </a:p>
          <a:p>
            <a:r>
              <a:rPr lang="en-US" baseline="0" dirty="0" smtClean="0"/>
              <a:t>Here are quotes from some of the most well-known </a:t>
            </a:r>
            <a:r>
              <a:rPr lang="en-US" b="0" baseline="0" dirty="0" smtClean="0"/>
              <a:t>Evolutionists of the 20</a:t>
            </a:r>
            <a:r>
              <a:rPr lang="en-US" b="0" baseline="30000" dirty="0" smtClean="0"/>
              <a:t>th</a:t>
            </a:r>
            <a:r>
              <a:rPr lang="en-US" b="0" baseline="0" dirty="0" smtClean="0"/>
              <a:t> century:</a:t>
            </a:r>
          </a:p>
          <a:p>
            <a:endParaRPr lang="en-US" b="0" baseline="0" dirty="0" smtClean="0"/>
          </a:p>
          <a:p>
            <a:r>
              <a:rPr lang="en-US" b="0" dirty="0" smtClean="0"/>
              <a:t>Richard E. Leakey</a:t>
            </a:r>
            <a:r>
              <a:rPr lang="en-US" b="0" baseline="0" dirty="0" smtClean="0"/>
              <a:t> – “</a:t>
            </a:r>
            <a:r>
              <a:rPr lang="en-US" b="0" dirty="0" smtClean="0"/>
              <a:t>In many ways we are a biological accident, the product of countless propitious circumstances.</a:t>
            </a:r>
            <a:r>
              <a:rPr lang="en-US" b="0" baseline="0" dirty="0" smtClean="0"/>
              <a:t>”</a:t>
            </a:r>
          </a:p>
          <a:p>
            <a:endParaRPr lang="en-US" b="0" baseline="0" dirty="0" smtClean="0"/>
          </a:p>
          <a:p>
            <a:r>
              <a:rPr lang="en-US" b="0" baseline="0" dirty="0" smtClean="0"/>
              <a:t>Victor </a:t>
            </a:r>
            <a:r>
              <a:rPr lang="en-US" b="0" baseline="0" dirty="0" err="1" smtClean="0"/>
              <a:t>Stenger</a:t>
            </a:r>
            <a:r>
              <a:rPr lang="en-US" b="0" baseline="0" dirty="0" smtClean="0"/>
              <a:t> – “</a:t>
            </a:r>
            <a:r>
              <a:rPr lang="en-US" b="0" baseline="0" dirty="0" smtClean="0">
                <a:effectLst/>
              </a:rPr>
              <a:t>P</a:t>
            </a:r>
            <a:r>
              <a:rPr lang="en-US" dirty="0" smtClean="0">
                <a:effectLst/>
              </a:rPr>
              <a:t>hysicists are now claiming that the hundreds of billions of stars and galaxies, including the earth and humanity, are not conscious creations but an accident.”</a:t>
            </a:r>
          </a:p>
          <a:p>
            <a:endParaRPr lang="en-US" b="0" dirty="0" smtClean="0">
              <a:effectLst/>
            </a:endParaRPr>
          </a:p>
          <a:p>
            <a:r>
              <a:rPr lang="en-US" b="0" dirty="0" smtClean="0">
                <a:effectLst/>
              </a:rPr>
              <a:t>This guy thinks this</a:t>
            </a:r>
            <a:r>
              <a:rPr lang="en-US" b="0" baseline="0" dirty="0" smtClean="0">
                <a:effectLst/>
              </a:rPr>
              <a:t> should be taught in schools. Imagine the consequences of telling children, “You have no purpose, you’re just an accident.” What might some children then do with that knowledge? I’m going to show you in just a few minutes what some children have chosen to do with that knowledge.</a:t>
            </a:r>
          </a:p>
          <a:p>
            <a:endParaRPr lang="en-US" b="0" baseline="0" dirty="0" smtClean="0">
              <a:effectLst/>
            </a:endParaRPr>
          </a:p>
          <a:p>
            <a:r>
              <a:rPr lang="en-US" b="0" baseline="0" dirty="0" smtClean="0">
                <a:effectLst/>
              </a:rPr>
              <a:t>Stephen Jay Gould – “Many paleontologists, myself included, now view Homo sapiens as a tiny and unpredictable twig on a richly ramifying tree of life—a happy accident of the last geological moment.”</a:t>
            </a:r>
          </a:p>
          <a:p>
            <a:endParaRPr lang="en-US" b="0" baseline="0" dirty="0" smtClean="0">
              <a:effectLst/>
            </a:endParaRPr>
          </a:p>
          <a:p>
            <a:r>
              <a:rPr lang="en-US" b="0" baseline="0" dirty="0" smtClean="0">
                <a:effectLst/>
              </a:rPr>
              <a:t>These are the so-called experts saying we are nothing more than an accident. And again, when this is what children are taught, think about the potential ramifications of such information when acted upon.</a:t>
            </a:r>
          </a:p>
        </p:txBody>
      </p:sp>
      <p:sp>
        <p:nvSpPr>
          <p:cNvPr id="4" name="Slide Number Placeholder 3"/>
          <p:cNvSpPr>
            <a:spLocks noGrp="1"/>
          </p:cNvSpPr>
          <p:nvPr>
            <p:ph type="sldNum" sz="quarter" idx="10"/>
          </p:nvPr>
        </p:nvSpPr>
        <p:spPr/>
        <p:txBody>
          <a:bodyPr/>
          <a:lstStyle/>
          <a:p>
            <a:fld id="{316D81AD-CE24-4FBD-9362-0A52907519A5}" type="slidenum">
              <a:rPr lang="en-US" smtClean="0"/>
              <a:t>7</a:t>
            </a:fld>
            <a:endParaRPr lang="en-US"/>
          </a:p>
        </p:txBody>
      </p:sp>
    </p:spTree>
    <p:extLst>
      <p:ext uri="{BB962C8B-B14F-4D97-AF65-F5344CB8AC3E}">
        <p14:creationId xmlns:p14="http://schemas.microsoft.com/office/powerpoint/2010/main" val="2949989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Point #2 –</a:t>
            </a:r>
            <a:r>
              <a:rPr lang="en-US" b="0" baseline="0" dirty="0" smtClean="0"/>
              <a:t> Macroevolution destroys the Christian faith because it offers a perceived alternative to Creation. </a:t>
            </a:r>
          </a:p>
          <a:p>
            <a:endParaRPr lang="en-US" b="0" baseline="0" dirty="0" smtClean="0"/>
          </a:p>
          <a:p>
            <a:r>
              <a:rPr lang="en-US" b="0" baseline="0" dirty="0" smtClean="0"/>
              <a:t>Now there are some Christians who will deny this. Some Christians are attempting to find a way to merge the Creation story with Darwinism and hold to the view that is called “Theistic Evolution”. I am going to deal with this specific subject in future lessons. But to support this premise, let’s again listen to the Darwinian experts:</a:t>
            </a:r>
          </a:p>
          <a:p>
            <a:endParaRPr lang="en-US" b="0" baseline="0" dirty="0" smtClean="0"/>
          </a:p>
          <a:p>
            <a:r>
              <a:rPr lang="en-US" b="0" baseline="0" dirty="0" smtClean="0"/>
              <a:t>D. M. S. Watson – “</a:t>
            </a:r>
            <a:r>
              <a:rPr lang="en-US" dirty="0" smtClean="0">
                <a:effectLst/>
              </a:rPr>
              <a:t>the theory of evolution itself, a theory universally accepted not because it can be proved by logically coherent evidence to be true but because the only alternative, special creation, is clearly incredible.</a:t>
            </a:r>
            <a:r>
              <a:rPr lang="en-US" b="0" baseline="0" dirty="0" smtClean="0"/>
              <a:t>”</a:t>
            </a:r>
          </a:p>
          <a:p>
            <a:endParaRPr lang="en-US" b="0" baseline="0" dirty="0" smtClean="0"/>
          </a:p>
          <a:p>
            <a:r>
              <a:rPr lang="en-US" b="0" baseline="0" dirty="0" smtClean="0"/>
              <a:t>In other words, “We don’t want to believe in Creation so we need to come up with a new idea”, right? Even the ancient Greek philosophers were trying to come up with evolution in order to do away with God and Creationism. </a:t>
            </a:r>
          </a:p>
          <a:p>
            <a:endParaRPr lang="en-US" b="0" baseline="0" dirty="0" smtClean="0"/>
          </a:p>
          <a:p>
            <a:r>
              <a:rPr lang="en-US" b="0" baseline="0" dirty="0" smtClean="0"/>
              <a:t>Julian Huxley </a:t>
            </a:r>
            <a:r>
              <a:rPr lang="en-US" sz="1200" dirty="0" smtClean="0"/>
              <a:t>– “Our faith in the idea of evolution depends on our reluctance to accept the antagonistic doctrine of special creation”</a:t>
            </a:r>
          </a:p>
          <a:p>
            <a:endParaRPr lang="en-US" b="0" baseline="0" dirty="0" smtClean="0"/>
          </a:p>
          <a:p>
            <a:r>
              <a:rPr lang="en-US" b="0" baseline="0" dirty="0" smtClean="0"/>
              <a:t>These are the experts, men that lived during Darwin’s time. And they believed that Darwinian Evolution should destroy mankind’s faith in God. Many will say “no”, but my argument is that it does and these quotes from famous Evolutionists are incredibly revealing. </a:t>
            </a:r>
          </a:p>
          <a:p>
            <a:endParaRPr lang="en-US" b="0" baseline="0" dirty="0" smtClean="0"/>
          </a:p>
          <a:p>
            <a:r>
              <a:rPr lang="en-US" dirty="0" smtClean="0">
                <a:effectLst/>
              </a:rPr>
              <a:t>Atheist, A. J. Mattel – “Evolution </a:t>
            </a:r>
            <a:r>
              <a:rPr lang="en-US" b="0" dirty="0" smtClean="0">
                <a:effectLst/>
              </a:rPr>
              <a:t>thus becomes the most potent weapon for destroying the Christian faith.” Do</a:t>
            </a:r>
            <a:r>
              <a:rPr lang="en-US" b="0" baseline="0" dirty="0" smtClean="0">
                <a:effectLst/>
              </a:rPr>
              <a:t> you want to destroy the Christians faith, Mattel says all we have to do is keep teaching naturalistic, macroevolution.</a:t>
            </a:r>
          </a:p>
        </p:txBody>
      </p:sp>
      <p:sp>
        <p:nvSpPr>
          <p:cNvPr id="4" name="Slide Number Placeholder 3"/>
          <p:cNvSpPr>
            <a:spLocks noGrp="1"/>
          </p:cNvSpPr>
          <p:nvPr>
            <p:ph type="sldNum" sz="quarter" idx="10"/>
          </p:nvPr>
        </p:nvSpPr>
        <p:spPr/>
        <p:txBody>
          <a:bodyPr/>
          <a:lstStyle/>
          <a:p>
            <a:fld id="{316D81AD-CE24-4FBD-9362-0A52907519A5}" type="slidenum">
              <a:rPr lang="en-US" smtClean="0"/>
              <a:t>8</a:t>
            </a:fld>
            <a:endParaRPr lang="en-US"/>
          </a:p>
        </p:txBody>
      </p:sp>
    </p:spTree>
    <p:extLst>
      <p:ext uri="{BB962C8B-B14F-4D97-AF65-F5344CB8AC3E}">
        <p14:creationId xmlns:p14="http://schemas.microsoft.com/office/powerpoint/2010/main" val="2949989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effectLst/>
              </a:rPr>
              <a:t>Stephen Jay Gould – “</a:t>
            </a:r>
            <a:r>
              <a:rPr lang="en-US" b="0" dirty="0" smtClean="0"/>
              <a:t>We are here because one odd group of fishes had a peculiar fin anatomy that could transform into legs…We may yearn for a ‘higher answer’– but none exists.</a:t>
            </a:r>
            <a:r>
              <a:rPr lang="en-US" b="0" baseline="0" dirty="0" smtClean="0">
                <a:effectLst/>
              </a:rPr>
              <a:t>” </a:t>
            </a:r>
          </a:p>
          <a:p>
            <a:endParaRPr lang="en-US" b="0" baseline="0" dirty="0" smtClean="0">
              <a:effectLst/>
            </a:endParaRPr>
          </a:p>
          <a:p>
            <a:r>
              <a:rPr lang="en-US" b="0" baseline="0" dirty="0" smtClean="0">
                <a:effectLst/>
              </a:rPr>
              <a:t>And our children get a heavy dose of this stuff and so will students in Auburn university who take biology classes. </a:t>
            </a:r>
          </a:p>
          <a:p>
            <a:endParaRPr lang="en-US" b="0" baseline="0" dirty="0" smtClean="0">
              <a:effectLst/>
            </a:endParaRPr>
          </a:p>
          <a:p>
            <a:r>
              <a:rPr lang="en-US" b="0" baseline="0" dirty="0" smtClean="0">
                <a:effectLst/>
              </a:rPr>
              <a:t>C. Darlington – “</a:t>
            </a:r>
            <a:r>
              <a:rPr lang="en-US" dirty="0" smtClean="0"/>
              <a:t>Here is a theory that released thinking men from the spell of superstition…we owe to </a:t>
            </a:r>
            <a:r>
              <a:rPr lang="en-US" i="0" dirty="0" smtClean="0"/>
              <a:t>the Origin of Species the </a:t>
            </a:r>
            <a:r>
              <a:rPr lang="en-US" dirty="0" smtClean="0"/>
              <a:t>overthrow of the myth of creation</a:t>
            </a:r>
            <a:r>
              <a:rPr lang="en-US" b="0" baseline="0" dirty="0" smtClean="0">
                <a:effectLst/>
              </a:rPr>
              <a:t>”</a:t>
            </a:r>
          </a:p>
          <a:p>
            <a:endParaRPr lang="en-US" b="0" baseline="0" dirty="0" smtClean="0">
              <a:effectLst/>
            </a:endParaRPr>
          </a:p>
          <a:p>
            <a:r>
              <a:rPr lang="en-US" b="0" baseline="0" dirty="0" smtClean="0">
                <a:effectLst/>
              </a:rPr>
              <a:t>Richard Dawkins – “</a:t>
            </a:r>
            <a:r>
              <a:rPr lang="en-US" dirty="0" smtClean="0"/>
              <a:t>Although atheism might have </a:t>
            </a:r>
            <a:r>
              <a:rPr lang="en-US" i="0" dirty="0" smtClean="0"/>
              <a:t>been logically tenable </a:t>
            </a:r>
            <a:r>
              <a:rPr lang="en-US" dirty="0" smtClean="0"/>
              <a:t>before Darwin, Darwin made it possible to be an intellectually fulfilled atheist”. </a:t>
            </a:r>
          </a:p>
          <a:p>
            <a:endParaRPr lang="en-US" dirty="0" smtClean="0"/>
          </a:p>
          <a:p>
            <a:r>
              <a:rPr lang="en-US" dirty="0" smtClean="0"/>
              <a:t>In other words, while 200 years ago atheists were laughed</a:t>
            </a:r>
            <a:r>
              <a:rPr lang="en-US" baseline="0" dirty="0" smtClean="0"/>
              <a:t> at for believing in something that had no naturalistic backing, </a:t>
            </a:r>
            <a:r>
              <a:rPr lang="en-US" dirty="0" smtClean="0"/>
              <a:t>they</a:t>
            </a:r>
            <a:r>
              <a:rPr lang="en-US" baseline="0" dirty="0" smtClean="0"/>
              <a:t> now believe that Darwinian Evolution provides the intellectual reason to believe there is no God.</a:t>
            </a:r>
          </a:p>
          <a:p>
            <a:endParaRPr lang="en-US" baseline="0" dirty="0" smtClean="0"/>
          </a:p>
          <a:p>
            <a:r>
              <a:rPr lang="en-US" baseline="0" dirty="0" smtClean="0"/>
              <a:t>Julian Huxley again – “</a:t>
            </a:r>
            <a:r>
              <a:rPr lang="en-US" dirty="0" smtClean="0"/>
              <a:t>In the evolutionary pattern of thought there is no longer either need or room for the supernatural. The earth was not created: it evolved. So did all the animals and plants that inhabit it, including our human selves, mind and soul as well as brain and body. So did religion.</a:t>
            </a:r>
            <a:r>
              <a:rPr lang="en-US" baseline="0" dirty="0" smtClean="0"/>
              <a:t>”</a:t>
            </a:r>
          </a:p>
          <a:p>
            <a:endParaRPr lang="en-US" baseline="0" dirty="0" smtClean="0"/>
          </a:p>
          <a:p>
            <a:r>
              <a:rPr lang="en-US" baseline="0" dirty="0" smtClean="0"/>
              <a:t>Imagine young impressionable minds being taught this – these are things that will shake someone’s faith.</a:t>
            </a:r>
            <a:endParaRPr lang="en-US" b="0" baseline="0" dirty="0" smtClean="0">
              <a:effectLst/>
            </a:endParaRPr>
          </a:p>
        </p:txBody>
      </p:sp>
      <p:sp>
        <p:nvSpPr>
          <p:cNvPr id="4" name="Slide Number Placeholder 3"/>
          <p:cNvSpPr>
            <a:spLocks noGrp="1"/>
          </p:cNvSpPr>
          <p:nvPr>
            <p:ph type="sldNum" sz="quarter" idx="10"/>
          </p:nvPr>
        </p:nvSpPr>
        <p:spPr/>
        <p:txBody>
          <a:bodyPr/>
          <a:lstStyle/>
          <a:p>
            <a:fld id="{316D81AD-CE24-4FBD-9362-0A52907519A5}" type="slidenum">
              <a:rPr lang="en-US" smtClean="0"/>
              <a:t>9</a:t>
            </a:fld>
            <a:endParaRPr lang="en-US"/>
          </a:p>
        </p:txBody>
      </p:sp>
    </p:spTree>
    <p:extLst>
      <p:ext uri="{BB962C8B-B14F-4D97-AF65-F5344CB8AC3E}">
        <p14:creationId xmlns:p14="http://schemas.microsoft.com/office/powerpoint/2010/main" val="294998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aneHmsO7VAhVNfiYKHbEODTQQjRwIBw&amp;url=http://www.vg.no/nyheter/utenriks/skolemassakren-i-kauhajoki/overlevende-saari-noet-aa-se-dem-doe/a/526632/&amp;psig=AFQjCNFJ3eR3_u6lfMdtnU6T-KMEUrGxKA&amp;ust=150361292102695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s://www.google.com/url?sa=i&amp;rct=j&amp;q=&amp;esrc=s&amp;source=images&amp;cd=&amp;cad=rja&amp;uact=8&amp;ved=0ahUKEwiy7J2cne7VAhXHbiYKHX8dA7sQjRwIBw&amp;url=http://www.islamophobiatoday.com/2012/11/06/theres-no-god-and-islam-is-evil-speech-earns-richard-dawkins-standing-ovation/&amp;psig=AFQjCNEGitHaeM8HLGY4e3Limyz3qX6A7A&amp;ust=1503607669988719"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W8oyjs-7VAhWKSiYKHf0hA7IQjRwIBw&amp;url=https://americanhumanist.org/press-releases/2010-07-humanists-mourn-the-loss-of-lloyd-morain/&amp;psig=AFQjCNGsQCTcAP1YyWJjaDKQeFjNCjNRVA&amp;ust=150361355840302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269HdpvDVAhUD1CYKHa5XAOIQjRwIBw&amp;url=https://en.wikipedia.org/wiki/Peter_Singer&amp;psig=AFQjCNGPk5x-os17YTw5hAvmHokbSZzYgw&amp;ust=1503678939874086"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s://www.google.com/url?sa=i&amp;rct=j&amp;q=&amp;esrc=s&amp;source=images&amp;cd=&amp;cad=rja&amp;uact=8&amp;ved=0ahUKEwjP-IeV0vDVAhVI4yYKHb6zAJYQjRwIBw&amp;url=http://alexschadenberg.blogspot.com/2013/12/jeanette-hall-i-say-no-to-assisted.html&amp;psig=AFQjCNEGoYGl8Hr7urrfJ09AOKY67gnMkg&amp;ust=1503690571066305"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f7qCb1PDVAhXLQyYKHfl_B3AQjRwIBw&amp;url=https://www.slideshare.net/mgshls/moral-issues-euthanasia-11198292&amp;psig=AFQjCNHWp1oOf2uspOqgGBShnzJX0XCCWA&amp;ust=150369111268479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r9c-LlPPVAhXFTCYKHUbrDZgQjRwIBw&amp;url=https://answersingenesis.org/store/product/darwins-plantation/?sku%3D10-2-305&amp;psig=AFQjCNFtQVp5vXGVlRSK5M54VJAg_RP64w&amp;ust=150377702127595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3ruahlvPVAhXGMSYKHVCjAikQjRwIBw&amp;url=https://indulgy.com/post/leYhPRxKz2/children-at-the-schnbrunn-psychiatric-hospita&amp;psig=AFQjCNHshxX8KH8FvvBGQUFWrBr4xODw1A&amp;ust=1503777569044138"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hyperlink" Target="https://www.google.com/url?sa=i&amp;rct=j&amp;q=&amp;esrc=s&amp;source=images&amp;cd=&amp;cad=rja&amp;uact=8&amp;ved=0ahUKEwjt15nJl_PVAhUJRiYKHVIJCOIQjRwIBw&amp;url=http://www.katedrale.lv/index.php?id%3D8171&amp;psig=AFQjCNFpm13B2tmDNblnaqRAuMMrMv8raw&amp;ust=1503777771739276" TargetMode="Externa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OkYLkmPPVAhUG5SYKHT4ZBSkQjRwIBw&amp;url=https://www.pinterest.com/mvandemark73/propaganda-posters/&amp;psig=AFQjCNGM9j9JsPjTETS352jMkiF7lJxr_Q&amp;ust=1503778280411734" TargetMode="External"/><Relationship Id="rId7"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s://1.bp.blogspot.com/_7jeI71gmfwg/Sik3ho0bKZI/AAAAAAAAAQU/v36gCd0B9NU/s1600-h/sterilization.jpg" TargetMode="Externa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hyperlink" Target="https://1.bp.blogspot.com/_7jeI71gmfwg/Sik3ho0bKZI/AAAAAAAAAQU/v36gCd0B9NU/s1600-h/sterilization.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hyperlink" Target="https://www.google.com/url?sa=i&amp;rct=j&amp;q=&amp;esrc=s&amp;source=images&amp;cd=&amp;cad=rja&amp;uact=8&amp;ved=0ahUKEwiX9pCWnPPVAhVB5SYKHT3MCNgQjRwIBw&amp;url=https://www.abebooks.com/Hoffman-Hitlers-Personal-Security-Cl-Hoffmann/1075480776/bd&amp;psig=AFQjCNHhQSVoi-7M_Si0cE6JpbszrwlcmQ&amp;ust=150377918995836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1.bp.blogspot.com/_7jeI71gmfwg/Sik3ho0bKZI/AAAAAAAAAQU/v36gCd0B9NU/s1600-h/sterilization.jp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1.bp.blogspot.com/_7jeI71gmfwg/Sik3ho0bKZI/AAAAAAAAAQU/v36gCd0B9NU/s1600-h/sterilization.jp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hyperlink" Target="https://www.google.com/url?sa=i&amp;rct=j&amp;q=&amp;esrc=s&amp;source=images&amp;cd=&amp;cad=rja&amp;uact=8&amp;ved=0ahUKEwiQkbfMhLDWAhWK5CYKHT2IBJEQjRwIBw&amp;url=http://www.creationstudies.org/articles/theory-of-evolution/236-communism-and-evolution&amp;psig=AFQjCNEgxt2j7_QcStSAarZiLLb4zsK7yQ&amp;ust=1505868785487948"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1.bp.blogspot.com/_7jeI71gmfwg/Sik3ho0bKZI/AAAAAAAAAQU/v36gCd0B9NU/s1600-h/sterilization.jp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hyperlink" Target="https://www.google.com/url?sa=i&amp;rct=j&amp;q=&amp;esrc=s&amp;source=images&amp;cd=&amp;cad=rja&amp;uact=8&amp;ved=0ahUKEwjRoNyPqfPVAhUC0iYKHVv_DUwQjRwIBw&amp;url=http://nypost.com/2017/02/11/hitler-lookalike-spotted-in-nazi-dictators-hometown/&amp;psig=AFQjCNHiPXIUMSWH1hZcQIpo8hsFq0VftA&amp;ust=1503782657456597"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1.bp.blogspot.com/_7jeI71gmfwg/Sik3ho0bKZI/AAAAAAAAAQU/v36gCd0B9NU/s1600-h/sterilization.jp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LiO_c5-6_Hw?rel=0&amp;showinfo=0" TargetMode="External"/><Relationship Id="rId5" Type="http://schemas.openxmlformats.org/officeDocument/2006/relationships/image" Target="../media/image59.png"/><Relationship Id="rId4" Type="http://schemas.openxmlformats.org/officeDocument/2006/relationships/hyperlink" Target="https://1.bp.blogspot.com/_7jeI71gmfwg/Sik3ho0bKZI/AAAAAAAAAQU/v36gCd0B9NU/s1600-h/sterilization.jp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1.bp.blogspot.com/_7jeI71gmfwg/Sik3ho0bKZI/AAAAAAAAAQU/v36gCd0B9NU/s1600-h/sterilization.jp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6.jpeg"/><Relationship Id="rId4" Type="http://schemas.openxmlformats.org/officeDocument/2006/relationships/hyperlink" Target="https://www.google.com/url?sa=i&amp;rct=j&amp;q=&amp;esrc=s&amp;source=images&amp;cd=&amp;cad=rja&amp;uact=8&amp;ved=0ahUKEwiy7J2cne7VAhXHbiYKHX8dA7sQjRwIBw&amp;url=http://www.islamophobiatoday.com/2012/11/06/theres-no-god-and-islam-is-evil-speech-earns-richard-dawkins-standing-ovation/&amp;psig=AFQjCNEGitHaeM8HLGY4e3Limyz3qX6A7A&amp;ust=1503607669988719"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1.bp.blogspot.com/_7jeI71gmfwg/Sik3ho0bKZI/AAAAAAAAAQU/v36gCd0B9NU/s1600-h/sterilization.jpg" TargetMode="External"/><Relationship Id="rId7" Type="http://schemas.openxmlformats.org/officeDocument/2006/relationships/image" Target="../media/image63.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0ahUKEwjY58H04PPVAhUqqVQKHUw3CKUQjRwIBw&amp;url=https://en.wikipedia.org/wiki/On_the_Origin_of_Species&amp;psig=AFQjCNGdkNy8MiWC5SiWyIzM7c5d4g2ITQ&amp;ust=1503797635150862" TargetMode="External"/><Relationship Id="rId5" Type="http://schemas.openxmlformats.org/officeDocument/2006/relationships/image" Target="../media/image62.jpeg"/><Relationship Id="rId4" Type="http://schemas.openxmlformats.org/officeDocument/2006/relationships/hyperlink" Target="https://www.google.com/url?sa=i&amp;rct=j&amp;q=&amp;esrc=s&amp;source=images&amp;cd=&amp;cad=rja&amp;uact=8&amp;ved=0ahUKEwjHo-jE4PPVAhVqi1QKHRRjCogQjRwIBw&amp;url=https://www.thoughtco.com/evolution-scientists-4133361&amp;psig=AFQjCNGpVdADOXDID-SSJVq1PmCdJm7Kfg&amp;ust=150379754122646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1.bp.blogspot.com/_7jeI71gmfwg/Sik3ho0bKZI/AAAAAAAAAQU/v36gCd0B9NU/s1600-h/sterilization.jp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hyperlink" Target="https://www.google.com/url?sa=i&amp;rct=j&amp;q=&amp;esrc=s&amp;source=images&amp;cd=&amp;cad=rja&amp;uact=8&amp;ved=0ahUKEwjt_LDFnPXVAhVEOSYKHUdtBCEQjRwIBw&amp;url=https://en.wikipedia.org/wiki/Ernst_Haeckel&amp;psig=AFQjCNE8CIE09sHMgymWVV1Nt2ER2dD0qQ&amp;ust=1503848005841869"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1.bp.blogspot.com/_7jeI71gmfwg/Sik3ho0bKZI/AAAAAAAAAQU/v36gCd0B9NU/s1600-h/sterilization.jp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https://1.bp.blogspot.com/_7jeI71gmfwg/Sik3ho0bKZI/AAAAAAAAAQU/v36gCd0B9NU/s1600-h/sterilization.jp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hyperlink" Target="https://www.google.com/url?sa=i&amp;rct=j&amp;q=&amp;esrc=s&amp;source=images&amp;cd=&amp;cad=rja&amp;uact=8&amp;ved=0ahUKEwj2qcKXpPXVAhXELyYKHWSmB74QjRwIBw&amp;url=http://www.dailymail.co.uk/news/article-3107714/Caged-orangutan-display-New-York-Zoological-Gardens-104-pound-23-year-old-Ota-Benga-taken-Congo-billed-missing-link-humiliated-thousands.html&amp;psig=AFQjCNG975-xQpGKpyQeUPjXfYIZ_aF4vQ&amp;ust=1503850043577291"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1.bp.blogspot.com/_7jeI71gmfwg/Sik3ho0bKZI/AAAAAAAAAQU/v36gCd0B9NU/s1600-h/sterilization.jp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hyperlink" Target="https://1.bp.blogspot.com/_7jeI71gmfwg/Sik3ho0bKZI/AAAAAAAAAQU/v36gCd0B9NU/s1600-h/sterilization.jp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3.xml.rels><?xml version="1.0" encoding="UTF-8" standalone="yes"?>
<Relationships xmlns="http://schemas.openxmlformats.org/package/2006/relationships"><Relationship Id="rId3" Type="http://schemas.openxmlformats.org/officeDocument/2006/relationships/hyperlink" Target="https://1.bp.blogspot.com/_7jeI71gmfwg/Sik3ho0bKZI/AAAAAAAAAQU/v36gCd0B9NU/s1600-h/sterilization.jp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hyperlink" Target="https://www.google.com/url?sa=i&amp;rct=j&amp;q=&amp;esrc=s&amp;source=images&amp;cd=&amp;cad=rja&amp;uact=8&amp;ved=0ahUKEwj6uJbgsPXVAhUD4iYKHdN-CpIQjRwIBw&amp;url=https://www.amazon.com/Descent-Man-Selection-Relation-Sex/dp/0691023697&amp;psig=AFQjCNGb8mUaxVZXy4FJvPRsl6tcEx1a8A&amp;ust=150385343163854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Mupyk9-vVAhUBfyYKHQbrAwYQjRwIBw&amp;url=https://www.pinterest.com/foodwellbuilt/food-quotes-well-built/&amp;psig=AFQjCNE3eDEvDzRn0GPGvT6dhkYQx_Lnnw&amp;ust=150352874674957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6500" b="1" dirty="0" smtClean="0"/>
              <a:t>Topics</a:t>
            </a:r>
            <a:endParaRPr lang="en-US" sz="6500" b="1" dirty="0"/>
          </a:p>
        </p:txBody>
      </p:sp>
      <p:sp>
        <p:nvSpPr>
          <p:cNvPr id="5" name="Content Placeholder 4"/>
          <p:cNvSpPr>
            <a:spLocks noGrp="1"/>
          </p:cNvSpPr>
          <p:nvPr>
            <p:ph idx="1"/>
          </p:nvPr>
        </p:nvSpPr>
        <p:spPr>
          <a:xfrm>
            <a:off x="-11876" y="1066800"/>
            <a:ext cx="9155875" cy="5791200"/>
          </a:xfrm>
        </p:spPr>
        <p:txBody>
          <a:bodyPr>
            <a:normAutofit/>
          </a:bodyPr>
          <a:lstStyle/>
          <a:p>
            <a:r>
              <a:rPr lang="en-US" sz="2400" strike="sngStrike" dirty="0" smtClean="0">
                <a:latin typeface="Rockwell" panose="02060603020205020403" pitchFamily="18" charset="0"/>
              </a:rPr>
              <a:t>Introduction: A Ready Defense Against Evolution</a:t>
            </a:r>
          </a:p>
          <a:p>
            <a:r>
              <a:rPr lang="en-US" sz="2400" strike="sngStrike" dirty="0" smtClean="0">
                <a:latin typeface="Rockwell" panose="02060603020205020403" pitchFamily="18" charset="0"/>
              </a:rPr>
              <a:t>Why Do So Many Believe In Evolution?</a:t>
            </a:r>
          </a:p>
          <a:p>
            <a:r>
              <a:rPr lang="en-US" sz="2400" strike="sngStrike" dirty="0" smtClean="0">
                <a:latin typeface="Rockwell" panose="02060603020205020403" pitchFamily="18" charset="0"/>
              </a:rPr>
              <a:t>Animal Kinds</a:t>
            </a:r>
          </a:p>
          <a:p>
            <a:r>
              <a:rPr lang="en-US" sz="2400" strike="sngStrike" dirty="0" smtClean="0">
                <a:latin typeface="Rockwell" panose="02060603020205020403" pitchFamily="18" charset="0"/>
              </a:rPr>
              <a:t>Evolution’s Weaknesses</a:t>
            </a:r>
          </a:p>
          <a:p>
            <a:r>
              <a:rPr lang="en-US" sz="2400" strike="sngStrike" dirty="0" smtClean="0">
                <a:latin typeface="Rockwell" panose="02060603020205020403" pitchFamily="18" charset="0"/>
              </a:rPr>
              <a:t>Famous Evolutionary Hoaxes</a:t>
            </a:r>
          </a:p>
          <a:p>
            <a:r>
              <a:rPr lang="en-US" sz="2400" strike="sngStrike" dirty="0" smtClean="0">
                <a:latin typeface="Rockwell" panose="02060603020205020403" pitchFamily="18" charset="0"/>
              </a:rPr>
              <a:t>Misconceptions of Evolution</a:t>
            </a:r>
          </a:p>
          <a:p>
            <a:r>
              <a:rPr lang="en-US" sz="2400" b="1" dirty="0" smtClean="0">
                <a:latin typeface="Rockwell" panose="02060603020205020403" pitchFamily="18" charset="0"/>
              </a:rPr>
              <a:t>July 4</a:t>
            </a:r>
            <a:r>
              <a:rPr lang="en-US" sz="2400" b="1" baseline="30000" dirty="0" smtClean="0">
                <a:latin typeface="Rockwell" panose="02060603020205020403" pitchFamily="18" charset="0"/>
              </a:rPr>
              <a:t>th</a:t>
            </a:r>
            <a:r>
              <a:rPr lang="en-US" sz="2400" b="1" dirty="0" smtClean="0">
                <a:latin typeface="Rockwell" panose="02060603020205020403" pitchFamily="18" charset="0"/>
              </a:rPr>
              <a:t>, 11</a:t>
            </a:r>
            <a:r>
              <a:rPr lang="en-US" sz="2400" b="1" baseline="30000" dirty="0" smtClean="0">
                <a:latin typeface="Rockwell" panose="02060603020205020403" pitchFamily="18" charset="0"/>
              </a:rPr>
              <a:t>th</a:t>
            </a:r>
            <a:r>
              <a:rPr lang="en-US" sz="2400" dirty="0" smtClean="0">
                <a:latin typeface="Rockwell" panose="02060603020205020403" pitchFamily="18" charset="0"/>
              </a:rPr>
              <a:t> – </a:t>
            </a:r>
            <a:r>
              <a:rPr lang="en-US" sz="2400" u="sng" dirty="0" smtClean="0">
                <a:latin typeface="Rockwell" panose="02060603020205020403" pitchFamily="18" charset="0"/>
              </a:rPr>
              <a:t>Societal &amp; Spiritual Consequences of Evolution</a:t>
            </a:r>
          </a:p>
          <a:p>
            <a:r>
              <a:rPr lang="en-US" sz="2400" b="1" dirty="0" smtClean="0">
                <a:latin typeface="Rockwell" panose="02060603020205020403" pitchFamily="18" charset="0"/>
              </a:rPr>
              <a:t>July 25</a:t>
            </a:r>
            <a:r>
              <a:rPr lang="en-US" sz="2400" b="1" baseline="30000" dirty="0" smtClean="0">
                <a:latin typeface="Rockwell" panose="02060603020205020403" pitchFamily="18" charset="0"/>
              </a:rPr>
              <a:t>th</a:t>
            </a:r>
            <a:r>
              <a:rPr lang="en-US" sz="2400" b="1" dirty="0" smtClean="0">
                <a:latin typeface="Rockwell" panose="02060603020205020403" pitchFamily="18" charset="0"/>
              </a:rPr>
              <a:t>, Aug 1</a:t>
            </a:r>
            <a:r>
              <a:rPr lang="en-US" sz="2400" b="1" baseline="30000" dirty="0" smtClean="0">
                <a:latin typeface="Rockwell" panose="02060603020205020403" pitchFamily="18" charset="0"/>
              </a:rPr>
              <a:t>st</a:t>
            </a:r>
            <a:r>
              <a:rPr lang="en-US" sz="2400" dirty="0" smtClean="0">
                <a:latin typeface="Rockwell" panose="02060603020205020403" pitchFamily="18" charset="0"/>
              </a:rPr>
              <a:t> – </a:t>
            </a:r>
            <a:r>
              <a:rPr lang="en-US" sz="2400" u="sng" dirty="0" smtClean="0">
                <a:latin typeface="Rockwell" panose="02060603020205020403" pitchFamily="18" charset="0"/>
              </a:rPr>
              <a:t>Examining The Fossil Record</a:t>
            </a:r>
          </a:p>
          <a:p>
            <a:r>
              <a:rPr lang="en-US" sz="2400" b="1" dirty="0" smtClean="0">
                <a:latin typeface="Rockwell" panose="02060603020205020403" pitchFamily="18" charset="0"/>
              </a:rPr>
              <a:t>Aug 15</a:t>
            </a:r>
            <a:r>
              <a:rPr lang="en-US" sz="2400" b="1" baseline="30000" dirty="0" smtClean="0">
                <a:latin typeface="Rockwell" panose="02060603020205020403" pitchFamily="18" charset="0"/>
              </a:rPr>
              <a:t>th</a:t>
            </a:r>
            <a:r>
              <a:rPr lang="en-US" sz="2400" b="1" dirty="0">
                <a:latin typeface="Rockwell" panose="02060603020205020403" pitchFamily="18" charset="0"/>
              </a:rPr>
              <a:t>, </a:t>
            </a:r>
            <a:r>
              <a:rPr lang="en-US" sz="2400" b="1" dirty="0" smtClean="0">
                <a:latin typeface="Rockwell" panose="02060603020205020403" pitchFamily="18" charset="0"/>
              </a:rPr>
              <a:t>Sep 12</a:t>
            </a:r>
            <a:r>
              <a:rPr lang="en-US" sz="2400" b="1" baseline="30000" dirty="0" smtClean="0">
                <a:latin typeface="Rockwell" panose="02060603020205020403" pitchFamily="18" charset="0"/>
              </a:rPr>
              <a:t>th</a:t>
            </a:r>
            <a:r>
              <a:rPr lang="en-US" sz="2400" dirty="0" smtClean="0">
                <a:latin typeface="Rockwell" panose="02060603020205020403" pitchFamily="18" charset="0"/>
              </a:rPr>
              <a:t> – </a:t>
            </a:r>
            <a:r>
              <a:rPr lang="en-US" sz="2400" u="sng" dirty="0" smtClean="0">
                <a:latin typeface="Rockwell" panose="02060603020205020403" pitchFamily="18" charset="0"/>
              </a:rPr>
              <a:t>Uniformitarianism vs. Catastrophism</a:t>
            </a:r>
          </a:p>
          <a:p>
            <a:r>
              <a:rPr lang="en-US" sz="2400" b="1" dirty="0" smtClean="0">
                <a:latin typeface="Rockwell" panose="02060603020205020403" pitchFamily="18" charset="0"/>
              </a:rPr>
              <a:t>Sep 19</a:t>
            </a:r>
            <a:r>
              <a:rPr lang="en-US" sz="2400" b="1" baseline="30000" dirty="0" smtClean="0">
                <a:latin typeface="Rockwell" panose="02060603020205020403" pitchFamily="18" charset="0"/>
              </a:rPr>
              <a:t>th</a:t>
            </a:r>
            <a:r>
              <a:rPr lang="en-US" sz="2400" b="1" dirty="0" smtClean="0">
                <a:latin typeface="Rockwell" panose="02060603020205020403" pitchFamily="18" charset="0"/>
              </a:rPr>
              <a:t>, 26</a:t>
            </a:r>
            <a:r>
              <a:rPr lang="en-US" sz="2400" b="1" baseline="30000" dirty="0" smtClean="0">
                <a:latin typeface="Rockwell" panose="02060603020205020403" pitchFamily="18" charset="0"/>
              </a:rPr>
              <a:t>th</a:t>
            </a:r>
            <a:r>
              <a:rPr lang="en-US" sz="2400" dirty="0" smtClean="0">
                <a:latin typeface="Rockwell" panose="02060603020205020403" pitchFamily="18" charset="0"/>
              </a:rPr>
              <a:t> – </a:t>
            </a:r>
            <a:r>
              <a:rPr lang="en-US" sz="2400" u="sng" dirty="0" smtClean="0">
                <a:latin typeface="Rockwell" panose="02060603020205020403" pitchFamily="18" charset="0"/>
              </a:rPr>
              <a:t>Evidence For The Global Flood</a:t>
            </a:r>
          </a:p>
          <a:p>
            <a:r>
              <a:rPr lang="en-US" sz="2400" b="1" dirty="0" smtClean="0">
                <a:latin typeface="Rockwell" panose="02060603020205020403" pitchFamily="18" charset="0"/>
              </a:rPr>
              <a:t>Oct 3</a:t>
            </a:r>
            <a:r>
              <a:rPr lang="en-US" sz="2400" b="1" baseline="30000" dirty="0" smtClean="0">
                <a:latin typeface="Rockwell" panose="02060603020205020403" pitchFamily="18" charset="0"/>
              </a:rPr>
              <a:t>rd</a:t>
            </a:r>
            <a:r>
              <a:rPr lang="en-US" sz="2400" dirty="0" smtClean="0">
                <a:latin typeface="Rockwell" panose="02060603020205020403" pitchFamily="18" charset="0"/>
              </a:rPr>
              <a:t> – </a:t>
            </a:r>
            <a:r>
              <a:rPr lang="en-US" sz="2400" u="sng" dirty="0" smtClean="0">
                <a:latin typeface="Rockwell" panose="02060603020205020403" pitchFamily="18" charset="0"/>
              </a:rPr>
              <a:t>Day-Age Controversy or When Did Dinosaurs Live?</a:t>
            </a:r>
          </a:p>
        </p:txBody>
      </p:sp>
    </p:spTree>
    <p:extLst>
      <p:ext uri="{BB962C8B-B14F-4D97-AF65-F5344CB8AC3E}">
        <p14:creationId xmlns:p14="http://schemas.microsoft.com/office/powerpoint/2010/main" val="34570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5200" b="1" dirty="0" smtClean="0">
                <a:latin typeface="Rockwell" panose="02060603020205020403" pitchFamily="18" charset="0"/>
              </a:rPr>
              <a:t>No Sanctity For Human Life</a:t>
            </a:r>
            <a:endParaRPr lang="en-US" sz="5200" b="1" dirty="0">
              <a:latin typeface="Rockwell" panose="02060603020205020403" pitchFamily="18" charset="0"/>
            </a:endParaRPr>
          </a:p>
        </p:txBody>
      </p:sp>
      <p:pic>
        <p:nvPicPr>
          <p:cNvPr id="5122" name="Picture 2" descr="https://s-media-cache-ak0.pinimg.com/originals/88/15/70/881570cab1ae862c6b28919907dd0634.jpg"/>
          <p:cNvPicPr>
            <a:picLocks noChangeAspect="1" noChangeArrowheads="1"/>
          </p:cNvPicPr>
          <p:nvPr/>
        </p:nvPicPr>
        <p:blipFill rotWithShape="1">
          <a:blip r:embed="rId3">
            <a:extLst>
              <a:ext uri="{28A0092B-C50C-407E-A947-70E740481C1C}">
                <a14:useLocalDpi xmlns:a14="http://schemas.microsoft.com/office/drawing/2010/main" val="0"/>
              </a:ext>
            </a:extLst>
          </a:blip>
          <a:srcRect l="4023" r="3678"/>
          <a:stretch/>
        </p:blipFill>
        <p:spPr bwMode="auto">
          <a:xfrm>
            <a:off x="0"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62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5200" b="1" dirty="0" smtClean="0">
                <a:latin typeface="Rockwell" panose="02060603020205020403" pitchFamily="18" charset="0"/>
              </a:rPr>
              <a:t>No Sanctity For Human Life</a:t>
            </a:r>
            <a:endParaRPr lang="en-US" sz="5200" b="1" dirty="0">
              <a:latin typeface="Rockwell" panose="02060603020205020403"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0371"/>
            <a:ext cx="3962400" cy="2441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 y="3581400"/>
            <a:ext cx="3965028" cy="1018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038600" y="2514600"/>
            <a:ext cx="5073868" cy="707886"/>
          </a:xfrm>
          <a:prstGeom prst="rect">
            <a:avLst/>
          </a:prstGeom>
          <a:ln w="28575">
            <a:solidFill>
              <a:schemeClr val="tx1"/>
            </a:solidFill>
          </a:ln>
        </p:spPr>
        <p:txBody>
          <a:bodyPr wrap="square">
            <a:spAutoFit/>
          </a:bodyPr>
          <a:lstStyle/>
          <a:p>
            <a:r>
              <a:rPr lang="en-US" sz="2000" dirty="0"/>
              <a:t>“He doesn't deserve the jaw evolution gave him. Look for his jaw. It won't be on his body.”</a:t>
            </a:r>
          </a:p>
        </p:txBody>
      </p:sp>
      <p:sp>
        <p:nvSpPr>
          <p:cNvPr id="6" name="Rectangle 5"/>
          <p:cNvSpPr/>
          <p:nvPr/>
        </p:nvSpPr>
        <p:spPr>
          <a:xfrm>
            <a:off x="4035972" y="3276600"/>
            <a:ext cx="5068613" cy="1323439"/>
          </a:xfrm>
          <a:prstGeom prst="rect">
            <a:avLst/>
          </a:prstGeom>
          <a:ln w="28575">
            <a:solidFill>
              <a:schemeClr val="tx1"/>
            </a:solidFill>
          </a:ln>
        </p:spPr>
        <p:txBody>
          <a:bodyPr wrap="square">
            <a:spAutoFit/>
          </a:bodyPr>
          <a:lstStyle/>
          <a:p>
            <a:r>
              <a:rPr lang="en-US" sz="2000" dirty="0" smtClean="0"/>
              <a:t>“Let </a:t>
            </a:r>
            <a:r>
              <a:rPr lang="en-US" sz="2000" dirty="0"/>
              <a:t>natural selection take its course. All the fat, ugly, retarded, </a:t>
            </a:r>
            <a:r>
              <a:rPr lang="en-US" sz="2000" dirty="0" smtClean="0"/>
              <a:t>crippled, ___ </a:t>
            </a:r>
            <a:r>
              <a:rPr lang="en-US" sz="2000" dirty="0"/>
              <a:t>in the world would die…maybe then the human race can actually be proud of itself.”</a:t>
            </a:r>
          </a:p>
        </p:txBody>
      </p:sp>
      <p:pic>
        <p:nvPicPr>
          <p:cNvPr id="7" name="Picture 2" descr="[atheism+-+Columbine+Shooting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140370"/>
            <a:ext cx="5181599" cy="12980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765" y="4624987"/>
            <a:ext cx="9128235" cy="2246769"/>
          </a:xfrm>
          <a:prstGeom prst="rect">
            <a:avLst/>
          </a:prstGeom>
        </p:spPr>
        <p:txBody>
          <a:bodyPr wrap="square">
            <a:spAutoFit/>
          </a:bodyPr>
          <a:lstStyle/>
          <a:p>
            <a:r>
              <a:rPr lang="en-US" sz="2000" b="1" u="sng" dirty="0"/>
              <a:t>Barry </a:t>
            </a:r>
            <a:r>
              <a:rPr lang="en-US" sz="2000" b="1" u="sng" dirty="0" smtClean="0"/>
              <a:t>Arrington</a:t>
            </a:r>
            <a:r>
              <a:rPr lang="en-US" sz="2000" dirty="0" smtClean="0"/>
              <a:t> – “I </a:t>
            </a:r>
            <a:r>
              <a:rPr lang="en-US" sz="2000" dirty="0"/>
              <a:t>read through every single page of Eric Harris’s journals; I listened to all of the audio tapes and watched the videotapes…it became evident to me that Harris consciously saw his actions as logically arising from what he had learnt about evolution. Darwinism served as his personal intellectual rationale for what he did. There cannot be the slightest doubt that Harris was a worshipper of Darwin and saw himself as acting on Darwinian principles</a:t>
            </a:r>
            <a:r>
              <a:rPr lang="en-US" sz="2000" dirty="0" smtClean="0"/>
              <a:t>.” (</a:t>
            </a:r>
            <a:r>
              <a:rPr lang="en-US" sz="2000" i="1" dirty="0"/>
              <a:t>The Political Gene: How Darwin’s Ideas Changed </a:t>
            </a:r>
            <a:r>
              <a:rPr lang="en-US" sz="2000" i="1" dirty="0" smtClean="0"/>
              <a:t>Politics)</a:t>
            </a:r>
            <a:endParaRPr lang="en-US" sz="2000" dirty="0"/>
          </a:p>
        </p:txBody>
      </p:sp>
    </p:spTree>
    <p:extLst>
      <p:ext uri="{BB962C8B-B14F-4D97-AF65-F5344CB8AC3E}">
        <p14:creationId xmlns:p14="http://schemas.microsoft.com/office/powerpoint/2010/main" val="267758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5200" b="1" dirty="0" smtClean="0">
                <a:latin typeface="Rockwell" panose="02060603020205020403" pitchFamily="18" charset="0"/>
              </a:rPr>
              <a:t>No Sanctity For Human Life</a:t>
            </a:r>
            <a:endParaRPr lang="en-US" sz="5200" b="1" dirty="0">
              <a:latin typeface="Rockwell" panose="02060603020205020403" pitchFamily="18" charset="0"/>
            </a:endParaRPr>
          </a:p>
        </p:txBody>
      </p:sp>
      <p:sp>
        <p:nvSpPr>
          <p:cNvPr id="3" name="Rectangle 2"/>
          <p:cNvSpPr/>
          <p:nvPr/>
        </p:nvSpPr>
        <p:spPr>
          <a:xfrm>
            <a:off x="3505199" y="4143703"/>
            <a:ext cx="5633545" cy="2092881"/>
          </a:xfrm>
          <a:prstGeom prst="rect">
            <a:avLst/>
          </a:prstGeom>
        </p:spPr>
        <p:txBody>
          <a:bodyPr wrap="square">
            <a:spAutoFit/>
          </a:bodyPr>
          <a:lstStyle/>
          <a:p>
            <a:r>
              <a:rPr lang="en-US" sz="2600" b="1" u="sng" dirty="0"/>
              <a:t>Stephen Jay Gould</a:t>
            </a:r>
            <a:r>
              <a:rPr lang="en-US" sz="2600" dirty="0"/>
              <a:t> – “The price of perfect design is messy relentless </a:t>
            </a:r>
            <a:r>
              <a:rPr lang="en-US" sz="2600" dirty="0" smtClean="0"/>
              <a:t>slaughter.” (Darwin </a:t>
            </a:r>
            <a:r>
              <a:rPr lang="en-US" sz="2600" dirty="0"/>
              <a:t>and Paley Meet the Invisible Hand</a:t>
            </a:r>
            <a:r>
              <a:rPr lang="en-US" sz="2600" dirty="0" smtClean="0"/>
              <a:t>,</a:t>
            </a:r>
            <a:r>
              <a:rPr lang="en-US" sz="2600" dirty="0"/>
              <a:t> </a:t>
            </a:r>
            <a:r>
              <a:rPr lang="en-US" sz="2600" i="1" dirty="0"/>
              <a:t>Natural </a:t>
            </a:r>
            <a:r>
              <a:rPr lang="en-US" sz="2600" i="1" dirty="0" smtClean="0"/>
              <a:t>History</a:t>
            </a:r>
            <a:r>
              <a:rPr lang="en-US" sz="2600" dirty="0" smtClean="0"/>
              <a:t>, Nov 1990)</a:t>
            </a:r>
            <a:endParaRPr lang="en-US" sz="2600" dirty="0"/>
          </a:p>
        </p:txBody>
      </p:sp>
      <p:sp>
        <p:nvSpPr>
          <p:cNvPr id="4" name="Rectangle 3"/>
          <p:cNvSpPr/>
          <p:nvPr/>
        </p:nvSpPr>
        <p:spPr>
          <a:xfrm>
            <a:off x="3505200" y="1066800"/>
            <a:ext cx="5638800" cy="1692771"/>
          </a:xfrm>
          <a:prstGeom prst="rect">
            <a:avLst/>
          </a:prstGeom>
        </p:spPr>
        <p:txBody>
          <a:bodyPr wrap="square">
            <a:spAutoFit/>
          </a:bodyPr>
          <a:lstStyle/>
          <a:p>
            <a:r>
              <a:rPr lang="en-US" sz="2600" b="1" u="sng" dirty="0"/>
              <a:t>Richard </a:t>
            </a:r>
            <a:r>
              <a:rPr lang="en-US" sz="2600" b="1" u="sng" dirty="0" smtClean="0"/>
              <a:t>Dawkins</a:t>
            </a:r>
            <a:r>
              <a:rPr lang="en-US" sz="2600" dirty="0" smtClean="0"/>
              <a:t> – “I </a:t>
            </a:r>
            <a:r>
              <a:rPr lang="en-US" sz="2600" dirty="0"/>
              <a:t>think ‘</a:t>
            </a:r>
            <a:r>
              <a:rPr lang="en-US" sz="2600" dirty="0" smtClean="0"/>
              <a:t>nature </a:t>
            </a:r>
            <a:r>
              <a:rPr lang="en-US" sz="2600" dirty="0"/>
              <a:t>red in tooth and </a:t>
            </a:r>
            <a:r>
              <a:rPr lang="en-US" sz="2600" dirty="0" smtClean="0"/>
              <a:t>claw’ </a:t>
            </a:r>
            <a:r>
              <a:rPr lang="en-US" sz="2600" dirty="0"/>
              <a:t>sums up our modern understanding of natural selection admirably</a:t>
            </a:r>
            <a:r>
              <a:rPr lang="en-US" sz="2600" dirty="0" smtClean="0"/>
              <a:t>.” (The Selfish Gene, 1976)</a:t>
            </a:r>
            <a:endParaRPr lang="en-US" sz="2600" dirty="0"/>
          </a:p>
        </p:txBody>
      </p:sp>
      <p:pic>
        <p:nvPicPr>
          <p:cNvPr id="7" name="Picture 4" descr="Image result for richard dawk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35052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stephen j gou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 y="4114800"/>
            <a:ext cx="3515710" cy="274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26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5200" b="1" dirty="0">
                <a:latin typeface="Rockwell" panose="02060603020205020403" pitchFamily="18" charset="0"/>
              </a:rPr>
              <a:t>No Sanctity For Human Life</a:t>
            </a:r>
          </a:p>
        </p:txBody>
      </p:sp>
      <p:pic>
        <p:nvPicPr>
          <p:cNvPr id="10242" name="Picture 2" descr="Image result for Matti Juhani Saari">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9" t="2474" r="2528" b="2304"/>
          <a:stretch/>
        </p:blipFill>
        <p:spPr bwMode="auto">
          <a:xfrm>
            <a:off x="0" y="1066800"/>
            <a:ext cx="4577255" cy="35520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618822"/>
            <a:ext cx="4548352" cy="2246769"/>
          </a:xfrm>
          <a:prstGeom prst="rect">
            <a:avLst/>
          </a:prstGeom>
        </p:spPr>
        <p:txBody>
          <a:bodyPr wrap="square">
            <a:spAutoFit/>
          </a:bodyPr>
          <a:lstStyle/>
          <a:p>
            <a:r>
              <a:rPr lang="en-US" sz="2800" b="1" u="sng" dirty="0" err="1"/>
              <a:t>Matti</a:t>
            </a:r>
            <a:r>
              <a:rPr lang="en-US" sz="2800" b="1" u="sng" dirty="0"/>
              <a:t> </a:t>
            </a:r>
            <a:r>
              <a:rPr lang="en-US" sz="2800" b="1" u="sng" dirty="0" err="1"/>
              <a:t>Juhani</a:t>
            </a:r>
            <a:r>
              <a:rPr lang="en-US" sz="2800" b="1" u="sng" dirty="0"/>
              <a:t> </a:t>
            </a:r>
            <a:r>
              <a:rPr lang="en-US" sz="2800" b="1" u="sng" dirty="0" err="1" smtClean="0"/>
              <a:t>Saari</a:t>
            </a:r>
            <a:r>
              <a:rPr lang="en-US" sz="2800" dirty="0" smtClean="0"/>
              <a:t> – “I</a:t>
            </a:r>
            <a:r>
              <a:rPr lang="en-US" sz="2800" dirty="0"/>
              <a:t>, as natural selector, will eliminate those whom I see unfit, disgraces of human race and failures of natural selection.”</a:t>
            </a:r>
          </a:p>
        </p:txBody>
      </p:sp>
      <p:sp>
        <p:nvSpPr>
          <p:cNvPr id="4" name="Rectangle 3"/>
          <p:cNvSpPr/>
          <p:nvPr/>
        </p:nvSpPr>
        <p:spPr>
          <a:xfrm>
            <a:off x="4577255" y="5742206"/>
            <a:ext cx="4572000" cy="954107"/>
          </a:xfrm>
          <a:prstGeom prst="rect">
            <a:avLst/>
          </a:prstGeom>
        </p:spPr>
        <p:txBody>
          <a:bodyPr>
            <a:spAutoFit/>
          </a:bodyPr>
          <a:lstStyle/>
          <a:p>
            <a:r>
              <a:rPr lang="en-US" sz="2800" b="1" u="sng" dirty="0"/>
              <a:t>Prov 23:7a</a:t>
            </a:r>
            <a:r>
              <a:rPr lang="en-US" sz="2800" dirty="0"/>
              <a:t> – “For as he thinks within himself, so he is.”</a:t>
            </a:r>
          </a:p>
        </p:txBody>
      </p:sp>
      <p:pic>
        <p:nvPicPr>
          <p:cNvPr id="7170" name="Picture 2" descr="Image result for Kauhajoki school shooting"/>
          <p:cNvPicPr>
            <a:picLocks noChangeAspect="1" noChangeArrowheads="1"/>
          </p:cNvPicPr>
          <p:nvPr/>
        </p:nvPicPr>
        <p:blipFill rotWithShape="1">
          <a:blip r:embed="rId5">
            <a:extLst>
              <a:ext uri="{28A0092B-C50C-407E-A947-70E740481C1C}">
                <a14:useLocalDpi xmlns:a14="http://schemas.microsoft.com/office/drawing/2010/main" val="0"/>
              </a:ext>
            </a:extLst>
          </a:blip>
          <a:srcRect t="3254" b="3025"/>
          <a:stretch/>
        </p:blipFill>
        <p:spPr bwMode="auto">
          <a:xfrm>
            <a:off x="4577255" y="1082566"/>
            <a:ext cx="4564117" cy="454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78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5600" b="1" dirty="0" smtClean="0">
                <a:latin typeface="Rockwell" panose="02060603020205020403" pitchFamily="18" charset="0"/>
              </a:rPr>
              <a:t>Evolution Begets Atheism</a:t>
            </a:r>
            <a:endParaRPr lang="en-US" sz="5600" b="1" dirty="0">
              <a:latin typeface="Rockwell" panose="02060603020205020403" pitchFamily="18" charset="0"/>
            </a:endParaRPr>
          </a:p>
        </p:txBody>
      </p:sp>
      <p:pic>
        <p:nvPicPr>
          <p:cNvPr id="6146" name="Picture 2" descr="http://uanews.ua.edu/wp-content/uploads/2010/03/Wilson-Edward-credit-Jerry-Bau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43000"/>
            <a:ext cx="31242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24200" y="1156249"/>
            <a:ext cx="6019800" cy="2677656"/>
          </a:xfrm>
          <a:prstGeom prst="rect">
            <a:avLst/>
          </a:prstGeom>
        </p:spPr>
        <p:txBody>
          <a:bodyPr wrap="square">
            <a:spAutoFit/>
          </a:bodyPr>
          <a:lstStyle/>
          <a:p>
            <a:r>
              <a:rPr lang="en-US" sz="2100" b="1" u="sng" dirty="0" smtClean="0"/>
              <a:t>E. O. Wilson</a:t>
            </a:r>
            <a:r>
              <a:rPr lang="en-US" sz="2100" dirty="0" smtClean="0"/>
              <a:t> – “As </a:t>
            </a:r>
            <a:r>
              <a:rPr lang="en-US" sz="2100" dirty="0"/>
              <a:t>were many persons from Alabama, I was a born-again Christian. When I was fifteen, I entered the Southern Baptist Church with great fervor and interest in the fundamentalist religion, I left at seventeen when I got to the University of Alabama and heard about evolutionary theory</a:t>
            </a:r>
            <a:r>
              <a:rPr lang="en-US" sz="2100" dirty="0" smtClean="0"/>
              <a:t>.” </a:t>
            </a:r>
            <a:r>
              <a:rPr lang="en-US" sz="2100" dirty="0"/>
              <a:t>(E.O. Wilson, </a:t>
            </a:r>
            <a:r>
              <a:rPr lang="en-US" sz="2100" dirty="0" smtClean="0"/>
              <a:t>Toward </a:t>
            </a:r>
            <a:r>
              <a:rPr lang="en-US" sz="2100" dirty="0"/>
              <a:t>a Humanistic </a:t>
            </a:r>
            <a:r>
              <a:rPr lang="en-US" sz="2100" dirty="0" smtClean="0"/>
              <a:t>Biology; </a:t>
            </a:r>
            <a:r>
              <a:rPr lang="en-US" sz="2100" i="1" dirty="0"/>
              <a:t>The Humanist</a:t>
            </a:r>
            <a:r>
              <a:rPr lang="en-US" sz="2100" dirty="0"/>
              <a:t>, September/October, 1982; p. 40).</a:t>
            </a:r>
          </a:p>
        </p:txBody>
      </p:sp>
      <p:pic>
        <p:nvPicPr>
          <p:cNvPr id="5" name="Picture 2" descr="Image result for andrew carnegi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000500"/>
            <a:ext cx="31242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24200" y="4000500"/>
            <a:ext cx="6019800" cy="2031325"/>
          </a:xfrm>
          <a:prstGeom prst="rect">
            <a:avLst/>
          </a:prstGeom>
        </p:spPr>
        <p:txBody>
          <a:bodyPr wrap="square">
            <a:spAutoFit/>
          </a:bodyPr>
          <a:lstStyle/>
          <a:p>
            <a:r>
              <a:rPr lang="en-US" sz="2100" b="1" u="sng" dirty="0"/>
              <a:t>Andrew Carnegie</a:t>
            </a:r>
            <a:r>
              <a:rPr lang="en-US" sz="2100" dirty="0"/>
              <a:t> – “I remember that light came in like a flood and all was clear. Not only had I got rid of theology and the supernatural, but I had found the truth of evolution</a:t>
            </a:r>
            <a:r>
              <a:rPr lang="en-US" sz="2100" dirty="0" smtClean="0"/>
              <a:t>.” (1920</a:t>
            </a:r>
            <a:r>
              <a:rPr lang="en-US" sz="2100" dirty="0"/>
              <a:t>. </a:t>
            </a:r>
            <a:r>
              <a:rPr lang="en-US" sz="2100" i="1" dirty="0"/>
              <a:t>Autobiography of Andrew Carnegie, </a:t>
            </a:r>
            <a:r>
              <a:rPr lang="en-US" sz="2100" dirty="0"/>
              <a:t>ed. John C. Van Dyke. 1986; reprint, Boston: Northeastern University Press</a:t>
            </a:r>
            <a:r>
              <a:rPr lang="en-US" sz="2100" dirty="0" smtClean="0"/>
              <a:t>.)</a:t>
            </a:r>
            <a:endParaRPr lang="en-US" sz="2100" dirty="0"/>
          </a:p>
        </p:txBody>
      </p:sp>
    </p:spTree>
    <p:extLst>
      <p:ext uri="{BB962C8B-B14F-4D97-AF65-F5344CB8AC3E}">
        <p14:creationId xmlns:p14="http://schemas.microsoft.com/office/powerpoint/2010/main" val="245038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5600" b="1" dirty="0">
                <a:latin typeface="Rockwell" panose="02060603020205020403" pitchFamily="18" charset="0"/>
              </a:rPr>
              <a:t>Evolution Begets Atheism</a:t>
            </a:r>
          </a:p>
        </p:txBody>
      </p:sp>
      <p:pic>
        <p:nvPicPr>
          <p:cNvPr id="8194" name="Picture 2" descr="9955-william-prov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1"/>
            <a:ext cx="2286000" cy="23687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0" y="1081014"/>
            <a:ext cx="6858000" cy="2031325"/>
          </a:xfrm>
          <a:prstGeom prst="rect">
            <a:avLst/>
          </a:prstGeom>
        </p:spPr>
        <p:txBody>
          <a:bodyPr wrap="square">
            <a:spAutoFit/>
          </a:bodyPr>
          <a:lstStyle/>
          <a:p>
            <a:r>
              <a:rPr lang="en-US" sz="2100" b="1" u="sng" dirty="0" smtClean="0"/>
              <a:t>William </a:t>
            </a:r>
            <a:r>
              <a:rPr lang="en-US" sz="2100" b="1" u="sng" dirty="0" err="1" smtClean="0"/>
              <a:t>Provine</a:t>
            </a:r>
            <a:r>
              <a:rPr lang="en-US" sz="2100" dirty="0" smtClean="0"/>
              <a:t> – “[</a:t>
            </a:r>
            <a:r>
              <a:rPr lang="en-US" sz="2100" dirty="0"/>
              <a:t>B]</a:t>
            </a:r>
            <a:r>
              <a:rPr lang="en-US" sz="2100" dirty="0" err="1"/>
              <a:t>elief</a:t>
            </a:r>
            <a:r>
              <a:rPr lang="en-US" sz="2100" dirty="0"/>
              <a:t> in modern evolution makes atheists of people. One can have a religious view that is compatible with evolution only if the religious view is indistinguishable from atheism</a:t>
            </a:r>
            <a:r>
              <a:rPr lang="en-US" sz="2100" dirty="0" smtClean="0"/>
              <a:t>.” (“No </a:t>
            </a:r>
            <a:r>
              <a:rPr lang="en-US" sz="2100" dirty="0"/>
              <a:t>Free </a:t>
            </a:r>
            <a:r>
              <a:rPr lang="en-US" sz="2100" dirty="0" smtClean="0"/>
              <a:t>Will”, </a:t>
            </a:r>
            <a:r>
              <a:rPr lang="en-US" sz="2100" dirty="0"/>
              <a:t>in </a:t>
            </a:r>
            <a:r>
              <a:rPr lang="en-US" sz="2100" i="1" dirty="0"/>
              <a:t>Catching Up with the Vision</a:t>
            </a:r>
            <a:r>
              <a:rPr lang="en-US" sz="2100" dirty="0"/>
              <a:t>, Ed. by Margaret W. </a:t>
            </a:r>
            <a:r>
              <a:rPr lang="en-US" sz="2100" dirty="0" smtClean="0"/>
              <a:t>Rossiter, Chicago</a:t>
            </a:r>
            <a:r>
              <a:rPr lang="en-US" sz="2100" dirty="0"/>
              <a:t>: University of Chicago Press, </a:t>
            </a:r>
            <a:r>
              <a:rPr lang="en-US" sz="2100" dirty="0" smtClean="0"/>
              <a:t>1999, </a:t>
            </a:r>
            <a:r>
              <a:rPr lang="en-US" sz="2100" dirty="0"/>
              <a:t>p. S123</a:t>
            </a:r>
            <a:r>
              <a:rPr lang="en-US" sz="2100" dirty="0" smtClean="0"/>
              <a:t>.)</a:t>
            </a:r>
            <a:endParaRPr lang="en-US" sz="2100" dirty="0"/>
          </a:p>
        </p:txBody>
      </p:sp>
      <p:pic>
        <p:nvPicPr>
          <p:cNvPr id="5" name="Picture 2" descr="Image result for richard dawkins evi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35505"/>
            <a:ext cx="2286000" cy="3422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3323176"/>
            <a:ext cx="6858000" cy="3647152"/>
          </a:xfrm>
          <a:prstGeom prst="rect">
            <a:avLst/>
          </a:prstGeom>
        </p:spPr>
        <p:txBody>
          <a:bodyPr wrap="square">
            <a:spAutoFit/>
          </a:bodyPr>
          <a:lstStyle/>
          <a:p>
            <a:r>
              <a:rPr lang="en-US" sz="2100" b="1" u="sng" dirty="0" smtClean="0"/>
              <a:t>Richard Dawkins</a:t>
            </a:r>
            <a:r>
              <a:rPr lang="en-US" sz="2100" dirty="0" smtClean="0"/>
              <a:t> – “I </a:t>
            </a:r>
            <a:r>
              <a:rPr lang="en-US" sz="2100" dirty="0"/>
              <a:t>became increasingly aware that Darwinian evolution was a powerfully available alternative to my creator god as an explanation of the beauty and apparent design of life…I went through a period of doubting the power of natural selection to do the job required of it. But </a:t>
            </a:r>
            <a:r>
              <a:rPr lang="en-US" sz="2100" dirty="0" smtClean="0"/>
              <a:t>eventually a friend… persuaded </a:t>
            </a:r>
            <a:r>
              <a:rPr lang="en-US" sz="2100" dirty="0"/>
              <a:t>me of the full force of Darwin’s brilliant idea and I shed the last vestige of theistic credulity, probably at the age of about sixteen. It wasn’t long then before I became strongly and militantly atheistic</a:t>
            </a:r>
            <a:r>
              <a:rPr lang="en-US" sz="2100" dirty="0" smtClean="0"/>
              <a:t>.” (</a:t>
            </a:r>
            <a:r>
              <a:rPr lang="en-US" sz="2100" i="1" dirty="0"/>
              <a:t>An Appetite for Wonder: The Making of a </a:t>
            </a:r>
            <a:r>
              <a:rPr lang="en-US" sz="2100" i="1" dirty="0" smtClean="0"/>
              <a:t>Scientist</a:t>
            </a:r>
            <a:r>
              <a:rPr lang="en-US" sz="2100" dirty="0" smtClean="0"/>
              <a:t>, New </a:t>
            </a:r>
            <a:r>
              <a:rPr lang="en-US" sz="2100" dirty="0"/>
              <a:t>York: Harper-Collins, </a:t>
            </a:r>
            <a:r>
              <a:rPr lang="en-US" sz="2100" dirty="0" smtClean="0"/>
              <a:t>2013, p. 142)</a:t>
            </a:r>
            <a:endParaRPr lang="en-US" sz="2100" dirty="0"/>
          </a:p>
        </p:txBody>
      </p:sp>
    </p:spTree>
    <p:extLst>
      <p:ext uri="{BB962C8B-B14F-4D97-AF65-F5344CB8AC3E}">
        <p14:creationId xmlns:p14="http://schemas.microsoft.com/office/powerpoint/2010/main" val="33101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5400" b="1" dirty="0">
                <a:latin typeface="Rockwell" panose="02060603020205020403" pitchFamily="18" charset="0"/>
              </a:rPr>
              <a:t>Evolution </a:t>
            </a:r>
            <a:r>
              <a:rPr lang="en-US" sz="5400" b="1" dirty="0" smtClean="0">
                <a:latin typeface="Rockwell" panose="02060603020205020403" pitchFamily="18" charset="0"/>
              </a:rPr>
              <a:t>Negates</a:t>
            </a:r>
            <a:r>
              <a:rPr lang="en-US" sz="5400" b="1" dirty="0">
                <a:latin typeface="Rockwell" panose="02060603020205020403" pitchFamily="18" charset="0"/>
              </a:rPr>
              <a:t> </a:t>
            </a:r>
            <a:r>
              <a:rPr lang="en-US" sz="5400" b="1" dirty="0" smtClean="0">
                <a:latin typeface="Rockwell" panose="02060603020205020403" pitchFamily="18" charset="0"/>
              </a:rPr>
              <a:t>Ethics</a:t>
            </a:r>
            <a:endParaRPr lang="en-US" sz="5400" b="1" dirty="0">
              <a:latin typeface="Rockwell" panose="02060603020205020403" pitchFamily="18" charset="0"/>
            </a:endParaRPr>
          </a:p>
        </p:txBody>
      </p:sp>
      <p:pic>
        <p:nvPicPr>
          <p:cNvPr id="11270" name="Picture 6" descr="Image result for Lloyd Morai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969268"/>
            <a:ext cx="2286000" cy="20787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2" y="977151"/>
            <a:ext cx="6857997" cy="1708160"/>
          </a:xfrm>
          <a:prstGeom prst="rect">
            <a:avLst/>
          </a:prstGeom>
        </p:spPr>
        <p:txBody>
          <a:bodyPr wrap="square">
            <a:spAutoFit/>
          </a:bodyPr>
          <a:lstStyle/>
          <a:p>
            <a:r>
              <a:rPr lang="en-US" sz="2100" b="1" u="sng" dirty="0" smtClean="0"/>
              <a:t>Lloyd </a:t>
            </a:r>
            <a:r>
              <a:rPr lang="en-US" sz="2100" b="1" u="sng" dirty="0" err="1" smtClean="0"/>
              <a:t>Morain</a:t>
            </a:r>
            <a:r>
              <a:rPr lang="en-US" sz="2100" dirty="0" smtClean="0"/>
              <a:t> – “Morality </a:t>
            </a:r>
            <a:r>
              <a:rPr lang="en-US" sz="2100" dirty="0"/>
              <a:t>needs no supernatural sanctions or motivations.  It is not heaven-sent; it is </a:t>
            </a:r>
            <a:r>
              <a:rPr lang="en-US" sz="2100" dirty="0" smtClean="0"/>
              <a:t>human-evolved…In </a:t>
            </a:r>
            <a:r>
              <a:rPr lang="en-US" sz="2100" dirty="0"/>
              <a:t>the coming planetary civilization of a world-embracing humanism, those ‘religions’ that obstruct social advance must be subordinated.” (The Humanist, vol. 48, p. 33-34</a:t>
            </a:r>
            <a:r>
              <a:rPr lang="en-US" sz="2100" dirty="0" smtClean="0"/>
              <a:t>)</a:t>
            </a:r>
            <a:endParaRPr lang="en-US" sz="2100" dirty="0"/>
          </a:p>
        </p:txBody>
      </p:sp>
      <p:pic>
        <p:nvPicPr>
          <p:cNvPr id="8194"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048000"/>
            <a:ext cx="2286000" cy="38126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2" y="3065865"/>
            <a:ext cx="6857998" cy="1061829"/>
          </a:xfrm>
          <a:prstGeom prst="rect">
            <a:avLst/>
          </a:prstGeom>
        </p:spPr>
        <p:txBody>
          <a:bodyPr wrap="square">
            <a:spAutoFit/>
          </a:bodyPr>
          <a:lstStyle/>
          <a:p>
            <a:r>
              <a:rPr lang="en-US" sz="2100" b="1" u="sng" dirty="0"/>
              <a:t>Michael </a:t>
            </a:r>
            <a:r>
              <a:rPr lang="en-US" sz="2100" b="1" u="sng" dirty="0" smtClean="0"/>
              <a:t>Ruse</a:t>
            </a:r>
            <a:r>
              <a:rPr lang="en-US" sz="2100" dirty="0" smtClean="0"/>
              <a:t> – “We </a:t>
            </a:r>
            <a:r>
              <a:rPr lang="en-US" sz="2100" dirty="0"/>
              <a:t>humans are modified monkeys, not the </a:t>
            </a:r>
            <a:r>
              <a:rPr lang="en-US" sz="2100" dirty="0" err="1"/>
              <a:t>favoured</a:t>
            </a:r>
            <a:r>
              <a:rPr lang="en-US" sz="2100" dirty="0"/>
              <a:t> miraculous creation of a good god some </a:t>
            </a:r>
            <a:r>
              <a:rPr lang="en-US" sz="2100" dirty="0" smtClean="0"/>
              <a:t>6000 </a:t>
            </a:r>
            <a:r>
              <a:rPr lang="en-US" sz="2100" dirty="0"/>
              <a:t>years ago</a:t>
            </a:r>
            <a:r>
              <a:rPr lang="en-US" sz="2100" dirty="0" smtClean="0"/>
              <a:t>” (</a:t>
            </a:r>
            <a:r>
              <a:rPr lang="en-US" sz="2100" i="1" dirty="0"/>
              <a:t>Intelligence &amp;</a:t>
            </a:r>
            <a:r>
              <a:rPr lang="en-US" sz="2100" i="1" dirty="0" smtClean="0"/>
              <a:t> </a:t>
            </a:r>
            <a:r>
              <a:rPr lang="en-US" sz="2100" i="1" dirty="0"/>
              <a:t>Evolutionary </a:t>
            </a:r>
            <a:r>
              <a:rPr lang="en-US" sz="2100" i="1" dirty="0" smtClean="0"/>
              <a:t>Biology</a:t>
            </a:r>
            <a:r>
              <a:rPr lang="en-US" sz="2100" dirty="0" smtClean="0"/>
              <a:t>,</a:t>
            </a:r>
            <a:r>
              <a:rPr lang="en-US" sz="2100" dirty="0"/>
              <a:t> </a:t>
            </a:r>
            <a:r>
              <a:rPr lang="en-US" sz="2100" dirty="0" smtClean="0"/>
              <a:t>p. 13)</a:t>
            </a:r>
            <a:endParaRPr lang="en-US" sz="2100" dirty="0"/>
          </a:p>
        </p:txBody>
      </p:sp>
      <p:sp>
        <p:nvSpPr>
          <p:cNvPr id="8" name="Rectangle 7"/>
          <p:cNvSpPr/>
          <p:nvPr/>
        </p:nvSpPr>
        <p:spPr>
          <a:xfrm>
            <a:off x="2286002" y="4180344"/>
            <a:ext cx="6886901" cy="2677656"/>
          </a:xfrm>
          <a:prstGeom prst="rect">
            <a:avLst/>
          </a:prstGeom>
        </p:spPr>
        <p:txBody>
          <a:bodyPr wrap="square">
            <a:spAutoFit/>
          </a:bodyPr>
          <a:lstStyle/>
          <a:p>
            <a:r>
              <a:rPr lang="en-US" sz="2100" dirty="0"/>
              <a:t>“As evolutionists, we see that no [ethical] justification of the traditional kind is possible. Morality, or more strictly our belief in morality, is merely an adaptation put in place to further our reproductive ends. Hence the basis of ethics does not lie in God’s will</a:t>
            </a:r>
            <a:r>
              <a:rPr lang="en-US" sz="2100" dirty="0" smtClean="0"/>
              <a:t>….In </a:t>
            </a:r>
            <a:r>
              <a:rPr lang="en-US" sz="2100" dirty="0"/>
              <a:t>an important sense, ethics as we understand it is an illusion fobbed off on us by our genes to get us to cooperate. It is without external grounding. (</a:t>
            </a:r>
            <a:r>
              <a:rPr lang="en-US" sz="2100" dirty="0" smtClean="0"/>
              <a:t>“The </a:t>
            </a:r>
            <a:r>
              <a:rPr lang="en-US" sz="2100" dirty="0"/>
              <a:t>Evolution of Ethics,” 1991)”</a:t>
            </a:r>
          </a:p>
        </p:txBody>
      </p:sp>
    </p:spTree>
    <p:extLst>
      <p:ext uri="{BB962C8B-B14F-4D97-AF65-F5344CB8AC3E}">
        <p14:creationId xmlns:p14="http://schemas.microsoft.com/office/powerpoint/2010/main" val="206526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500"/>
                                        <p:tgtEl>
                                          <p:spTgt spid="112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5400" b="1" dirty="0">
                <a:latin typeface="Rockwell" panose="02060603020205020403" pitchFamily="18" charset="0"/>
              </a:rPr>
              <a:t>Evolution </a:t>
            </a:r>
            <a:r>
              <a:rPr lang="en-US" sz="5400" b="1" dirty="0" smtClean="0">
                <a:latin typeface="Rockwell" panose="02060603020205020403" pitchFamily="18" charset="0"/>
              </a:rPr>
              <a:t>Negates Ethics</a:t>
            </a:r>
            <a:endParaRPr lang="en-US" sz="5400" b="1" dirty="0">
              <a:latin typeface="Rockwell" panose="02060603020205020403" pitchFamily="18" charset="0"/>
            </a:endParaRPr>
          </a:p>
        </p:txBody>
      </p:sp>
      <p:sp>
        <p:nvSpPr>
          <p:cNvPr id="3" name="Rectangle 2"/>
          <p:cNvSpPr/>
          <p:nvPr/>
        </p:nvSpPr>
        <p:spPr>
          <a:xfrm>
            <a:off x="2514600" y="1066800"/>
            <a:ext cx="6629400" cy="1785104"/>
          </a:xfrm>
          <a:prstGeom prst="rect">
            <a:avLst/>
          </a:prstGeom>
        </p:spPr>
        <p:txBody>
          <a:bodyPr wrap="square">
            <a:spAutoFit/>
          </a:bodyPr>
          <a:lstStyle/>
          <a:p>
            <a:r>
              <a:rPr lang="en-US" sz="2200" b="1" u="sng" dirty="0"/>
              <a:t>W. H. </a:t>
            </a:r>
            <a:r>
              <a:rPr lang="en-US" sz="2200" b="1" u="sng" dirty="0" err="1"/>
              <a:t>Murdy</a:t>
            </a:r>
            <a:r>
              <a:rPr lang="en-US" sz="2200" dirty="0"/>
              <a:t> </a:t>
            </a:r>
            <a:r>
              <a:rPr lang="en-US" sz="2200" dirty="0" smtClean="0"/>
              <a:t>– “</a:t>
            </a:r>
            <a:r>
              <a:rPr lang="en-US" sz="2200" dirty="0"/>
              <a:t>Unbridled self-indulgence on the part of one generation without regard to future ones is the modus operandi of biological evolution and may be regarded as rational behavior</a:t>
            </a:r>
            <a:r>
              <a:rPr lang="en-US" sz="2200" dirty="0" smtClean="0"/>
              <a:t>.” (</a:t>
            </a:r>
            <a:r>
              <a:rPr lang="en-US" sz="2200" dirty="0" err="1" smtClean="0"/>
              <a:t>Anthopocentrism</a:t>
            </a:r>
            <a:r>
              <a:rPr lang="en-US" sz="2200" dirty="0" smtClean="0"/>
              <a:t>, a Modern Version, </a:t>
            </a:r>
            <a:r>
              <a:rPr lang="en-US" sz="2200" i="1" dirty="0" smtClean="0"/>
              <a:t>Science</a:t>
            </a:r>
            <a:r>
              <a:rPr lang="en-US" sz="2200" dirty="0" smtClean="0"/>
              <a:t> 187, Mar 28, 1975, p. 1169)</a:t>
            </a:r>
            <a:endParaRPr lang="en-US" sz="2200" dirty="0"/>
          </a:p>
        </p:txBody>
      </p:sp>
      <p:pic>
        <p:nvPicPr>
          <p:cNvPr id="9218" name="Picture 2" descr="Image result for W. H. Murdy"/>
          <p:cNvPicPr>
            <a:picLocks noChangeAspect="1" noChangeArrowheads="1"/>
          </p:cNvPicPr>
          <p:nvPr/>
        </p:nvPicPr>
        <p:blipFill rotWithShape="1">
          <a:blip r:embed="rId3">
            <a:extLst>
              <a:ext uri="{28A0092B-C50C-407E-A947-70E740481C1C}">
                <a14:useLocalDpi xmlns:a14="http://schemas.microsoft.com/office/drawing/2010/main" val="0"/>
              </a:ext>
            </a:extLst>
          </a:blip>
          <a:srcRect l="35811"/>
          <a:stretch/>
        </p:blipFill>
        <p:spPr bwMode="auto">
          <a:xfrm>
            <a:off x="0" y="1066800"/>
            <a:ext cx="2514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JARON LANI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124200"/>
            <a:ext cx="25146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4600" y="3124200"/>
            <a:ext cx="6629399" cy="1785104"/>
          </a:xfrm>
          <a:prstGeom prst="rect">
            <a:avLst/>
          </a:prstGeom>
        </p:spPr>
        <p:txBody>
          <a:bodyPr wrap="square">
            <a:spAutoFit/>
          </a:bodyPr>
          <a:lstStyle/>
          <a:p>
            <a:r>
              <a:rPr lang="en-US" sz="2200" b="1" u="sng" dirty="0" smtClean="0"/>
              <a:t>Jaron Lanier</a:t>
            </a:r>
            <a:r>
              <a:rPr lang="en-US" sz="2200" dirty="0" smtClean="0"/>
              <a:t> – “There’s </a:t>
            </a:r>
            <a:r>
              <a:rPr lang="en-US" sz="2200" dirty="0"/>
              <a:t>a large group of people who simply are uncomfortable with accepting evolution because it leads to what they perceive as a moral vacuum, in which their best impulses have no basis in nature.”</a:t>
            </a:r>
          </a:p>
        </p:txBody>
      </p:sp>
      <p:sp>
        <p:nvSpPr>
          <p:cNvPr id="6" name="Rectangle 5"/>
          <p:cNvSpPr/>
          <p:nvPr/>
        </p:nvSpPr>
        <p:spPr>
          <a:xfrm>
            <a:off x="2514600" y="4934881"/>
            <a:ext cx="6629400" cy="1107996"/>
          </a:xfrm>
          <a:prstGeom prst="rect">
            <a:avLst/>
          </a:prstGeom>
        </p:spPr>
        <p:txBody>
          <a:bodyPr wrap="square">
            <a:spAutoFit/>
          </a:bodyPr>
          <a:lstStyle/>
          <a:p>
            <a:r>
              <a:rPr lang="en-US" sz="2200" b="1" u="sng" dirty="0"/>
              <a:t>Richard </a:t>
            </a:r>
            <a:r>
              <a:rPr lang="en-US" sz="2200" b="1" u="sng" dirty="0" smtClean="0"/>
              <a:t>Dawkins</a:t>
            </a:r>
            <a:r>
              <a:rPr lang="en-US" sz="2200" dirty="0"/>
              <a:t> </a:t>
            </a:r>
            <a:r>
              <a:rPr lang="en-US" sz="2200" dirty="0" smtClean="0"/>
              <a:t>– “All </a:t>
            </a:r>
            <a:r>
              <a:rPr lang="en-US" sz="2200" dirty="0"/>
              <a:t>I can say is, That’s just tough. We have to face up to the truth</a:t>
            </a:r>
            <a:r>
              <a:rPr lang="en-US" sz="2200" dirty="0" smtClean="0"/>
              <a:t>.” (</a:t>
            </a:r>
            <a:r>
              <a:rPr lang="en-US" sz="2200" dirty="0"/>
              <a:t>‘Evolution: The dissent of Darwin,’ </a:t>
            </a:r>
            <a:r>
              <a:rPr lang="en-US" sz="2200" i="1" dirty="0"/>
              <a:t>Psychology Today</a:t>
            </a:r>
            <a:r>
              <a:rPr lang="en-US" sz="2200" dirty="0"/>
              <a:t> </a:t>
            </a:r>
            <a:r>
              <a:rPr lang="en-US" sz="2200" dirty="0" smtClean="0"/>
              <a:t>, 30(1</a:t>
            </a:r>
            <a:r>
              <a:rPr lang="en-US" sz="2200" dirty="0"/>
              <a:t>):62, Jan-Feb 1997</a:t>
            </a:r>
            <a:r>
              <a:rPr lang="en-US" sz="2200" dirty="0" smtClean="0"/>
              <a:t>.)</a:t>
            </a:r>
            <a:endParaRPr lang="en-US" sz="2200" dirty="0"/>
          </a:p>
        </p:txBody>
      </p:sp>
      <p:pic>
        <p:nvPicPr>
          <p:cNvPr id="8" name="Picture 4" descr="Image result for richard dawki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0" y="4953000"/>
            <a:ext cx="253582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37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fade">
                                      <p:cBhvr>
                                        <p:cTn id="15" dur="500"/>
                                        <p:tgtEl>
                                          <p:spTgt spid="92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5400" b="1" dirty="0">
                <a:latin typeface="Rockwell" panose="02060603020205020403" pitchFamily="18" charset="0"/>
              </a:rPr>
              <a:t>Evolution </a:t>
            </a:r>
            <a:r>
              <a:rPr lang="en-US" sz="5400" b="1" dirty="0" smtClean="0">
                <a:latin typeface="Rockwell" panose="02060603020205020403" pitchFamily="18" charset="0"/>
              </a:rPr>
              <a:t>Negates Ethics</a:t>
            </a:r>
            <a:endParaRPr lang="en-US" sz="5400" b="1" dirty="0">
              <a:latin typeface="Rockwell" panose="02060603020205020403" pitchFamily="18" charset="0"/>
            </a:endParaRPr>
          </a:p>
        </p:txBody>
      </p:sp>
      <p:pic>
        <p:nvPicPr>
          <p:cNvPr id="10242" name="Picture 2" descr="Image result for Eddie Cola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2617076"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17076" y="1066800"/>
            <a:ext cx="6526924" cy="4493538"/>
          </a:xfrm>
          <a:prstGeom prst="rect">
            <a:avLst/>
          </a:prstGeom>
        </p:spPr>
        <p:txBody>
          <a:bodyPr wrap="square">
            <a:spAutoFit/>
          </a:bodyPr>
          <a:lstStyle/>
          <a:p>
            <a:r>
              <a:rPr lang="en-US" sz="2200" b="1" u="sng" dirty="0" smtClean="0"/>
              <a:t>Eddie </a:t>
            </a:r>
            <a:r>
              <a:rPr lang="en-US" sz="2200" b="1" u="sng" dirty="0"/>
              <a:t>N. </a:t>
            </a:r>
            <a:r>
              <a:rPr lang="en-US" sz="2200" b="1" u="sng" dirty="0" err="1" smtClean="0"/>
              <a:t>Colanter</a:t>
            </a:r>
            <a:r>
              <a:rPr lang="en-US" sz="2200" dirty="0" smtClean="0"/>
              <a:t> – “The </a:t>
            </a:r>
            <a:r>
              <a:rPr lang="en-US" sz="2200" dirty="0"/>
              <a:t>philosophical implications of ND not only have no reference for objective morality, but also have nothing ethically to say about whether past or future holocausts are right or </a:t>
            </a:r>
            <a:r>
              <a:rPr lang="en-US" sz="2200" dirty="0" smtClean="0"/>
              <a:t>wrong…If </a:t>
            </a:r>
            <a:r>
              <a:rPr lang="en-US" sz="2200" dirty="0"/>
              <a:t>philosophical naturalism is correct, then human beings are reduced to pieces of impersonal matter…There is no truth, good or bad ideas, worthy or unworthy arguments, or love, but only determined chemical processes and the firing of neurons in brains.  Science itself ends up a meaningless endeavor with no one left to share in its alleged benefits</a:t>
            </a:r>
            <a:r>
              <a:rPr lang="en-US" sz="2200" dirty="0" smtClean="0"/>
              <a:t>.” (“Philosophical </a:t>
            </a:r>
            <a:r>
              <a:rPr lang="en-US" sz="2200" dirty="0"/>
              <a:t>Implications of Neo-Darwinism and Intelligent Design</a:t>
            </a:r>
            <a:r>
              <a:rPr lang="en-US" sz="2200" dirty="0" smtClean="0"/>
              <a:t>.” </a:t>
            </a:r>
            <a:r>
              <a:rPr lang="en-US" sz="2200" dirty="0"/>
              <a:t>In Intelligent Design 101, Ed. H. Wayne House, </a:t>
            </a:r>
            <a:r>
              <a:rPr lang="en-US" sz="2200" dirty="0" smtClean="0"/>
              <a:t>2008)</a:t>
            </a:r>
            <a:endParaRPr lang="en-US" sz="2200" dirty="0"/>
          </a:p>
        </p:txBody>
      </p:sp>
    </p:spTree>
    <p:extLst>
      <p:ext uri="{BB962C8B-B14F-4D97-AF65-F5344CB8AC3E}">
        <p14:creationId xmlns:p14="http://schemas.microsoft.com/office/powerpoint/2010/main" val="300024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6500" b="1" dirty="0" smtClean="0">
                <a:latin typeface="Rockwell" panose="02060603020205020403" pitchFamily="18" charset="0"/>
              </a:rPr>
              <a:t>Abortion</a:t>
            </a:r>
            <a:endParaRPr lang="en-US" sz="6500" b="1" dirty="0">
              <a:latin typeface="Rockwell" panose="02060603020205020403" pitchFamily="18" charset="0"/>
            </a:endParaRPr>
          </a:p>
        </p:txBody>
      </p:sp>
      <p:pic>
        <p:nvPicPr>
          <p:cNvPr id="1026" name="Picture 2" descr="Image result for carl sagan ann druyan"/>
          <p:cNvPicPr>
            <a:picLocks noChangeAspect="1" noChangeArrowheads="1"/>
          </p:cNvPicPr>
          <p:nvPr/>
        </p:nvPicPr>
        <p:blipFill rotWithShape="1">
          <a:blip r:embed="rId3">
            <a:extLst>
              <a:ext uri="{28A0092B-C50C-407E-A947-70E740481C1C}">
                <a14:useLocalDpi xmlns:a14="http://schemas.microsoft.com/office/drawing/2010/main" val="0"/>
              </a:ext>
            </a:extLst>
          </a:blip>
          <a:srcRect l="7396" r="7258"/>
          <a:stretch/>
        </p:blipFill>
        <p:spPr bwMode="auto">
          <a:xfrm>
            <a:off x="0" y="1066800"/>
            <a:ext cx="4267200"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67200" y="1066800"/>
            <a:ext cx="4876799" cy="5847755"/>
          </a:xfrm>
          <a:prstGeom prst="rect">
            <a:avLst/>
          </a:prstGeom>
        </p:spPr>
        <p:txBody>
          <a:bodyPr wrap="square">
            <a:spAutoFit/>
          </a:bodyPr>
          <a:lstStyle/>
          <a:p>
            <a:r>
              <a:rPr lang="en-US" sz="2200" b="1" u="sng" dirty="0" smtClean="0"/>
              <a:t>Carl Sagan &amp; Ann </a:t>
            </a:r>
            <a:r>
              <a:rPr lang="en-US" sz="2200" b="1" u="sng" dirty="0" err="1" smtClean="0"/>
              <a:t>Druyan</a:t>
            </a:r>
            <a:r>
              <a:rPr lang="en-US" sz="2200" dirty="0" smtClean="0"/>
              <a:t> –  “By </a:t>
            </a:r>
            <a:r>
              <a:rPr lang="en-US" sz="2200" dirty="0"/>
              <a:t>the third </a:t>
            </a:r>
            <a:r>
              <a:rPr lang="en-US" sz="2200" u="sng" dirty="0"/>
              <a:t>week…it looks a little like a segmented worm</a:t>
            </a:r>
            <a:r>
              <a:rPr lang="en-US" sz="2200" dirty="0"/>
              <a:t>. By the </a:t>
            </a:r>
            <a:r>
              <a:rPr lang="en-US" sz="2200" dirty="0" smtClean="0"/>
              <a:t>end </a:t>
            </a:r>
            <a:r>
              <a:rPr lang="en-US" sz="2200" dirty="0"/>
              <a:t>of the fourth week…it's recognizable as a vertebrate, its tube-shaped heart is beginning to beat, </a:t>
            </a:r>
            <a:r>
              <a:rPr lang="en-US" sz="2200" u="sng" dirty="0"/>
              <a:t>something like the gill arches of a fish or an amphibian</a:t>
            </a:r>
            <a:r>
              <a:rPr lang="en-US" sz="2200" dirty="0"/>
              <a:t> have become conspicuous, and there is a pronounced tail. It looks something </a:t>
            </a:r>
            <a:r>
              <a:rPr lang="en-US" sz="2200" u="sng" dirty="0"/>
              <a:t>like a newt or a tadpole</a:t>
            </a:r>
            <a:r>
              <a:rPr lang="en-US" sz="2200" dirty="0"/>
              <a:t>...By the sixth week…the eyes are still on the side of the head, </a:t>
            </a:r>
            <a:r>
              <a:rPr lang="en-US" sz="2200" u="sng" dirty="0"/>
              <a:t>as in most animals</a:t>
            </a:r>
            <a:r>
              <a:rPr lang="en-US" sz="2200" dirty="0"/>
              <a:t>, and the </a:t>
            </a:r>
            <a:r>
              <a:rPr lang="en-US" sz="2200" u="sng" dirty="0"/>
              <a:t>reptilian face</a:t>
            </a:r>
            <a:r>
              <a:rPr lang="en-US" sz="2200" dirty="0"/>
              <a:t> has connected slits where the mouth and nose eventually will be...By the end of the eighth week the face resembles a primate's but is still not quite human</a:t>
            </a:r>
            <a:r>
              <a:rPr lang="en-US" sz="2200" dirty="0" smtClean="0"/>
              <a:t>.” (Parade Magazine, Apr 22, 1990)</a:t>
            </a:r>
            <a:endParaRPr lang="en-US" sz="2200" dirty="0"/>
          </a:p>
        </p:txBody>
      </p:sp>
    </p:spTree>
    <p:extLst>
      <p:ext uri="{BB962C8B-B14F-4D97-AF65-F5344CB8AC3E}">
        <p14:creationId xmlns:p14="http://schemas.microsoft.com/office/powerpoint/2010/main" val="330252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ocial darwin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43400" y="1219200"/>
            <a:ext cx="4800600" cy="3600986"/>
          </a:xfrm>
          <a:prstGeom prst="rect">
            <a:avLst/>
          </a:prstGeom>
          <a:noFill/>
        </p:spPr>
        <p:txBody>
          <a:bodyPr wrap="square" rtlCol="0">
            <a:spAutoFit/>
          </a:bodyPr>
          <a:lstStyle/>
          <a:p>
            <a:pPr algn="ctr"/>
            <a:r>
              <a:rPr lang="en-US" sz="3800" b="1" u="sng" dirty="0" smtClean="0">
                <a:solidFill>
                  <a:srgbClr val="FFFF00"/>
                </a:solidFill>
                <a:latin typeface="Rockwell" panose="02060603020205020403" pitchFamily="18" charset="0"/>
              </a:rPr>
              <a:t>Social Darwinism:</a:t>
            </a:r>
          </a:p>
          <a:p>
            <a:pPr algn="ctr"/>
            <a:endParaRPr lang="en-US" sz="3800" dirty="0" smtClean="0">
              <a:solidFill>
                <a:srgbClr val="FFFF00"/>
              </a:solidFill>
              <a:latin typeface="Rockwell" panose="02060603020205020403" pitchFamily="18" charset="0"/>
            </a:endParaRPr>
          </a:p>
          <a:p>
            <a:pPr algn="ctr"/>
            <a:endParaRPr lang="en-US" sz="3800" dirty="0">
              <a:solidFill>
                <a:srgbClr val="FFFF00"/>
              </a:solidFill>
              <a:latin typeface="Rockwell" panose="02060603020205020403" pitchFamily="18" charset="0"/>
            </a:endParaRPr>
          </a:p>
          <a:p>
            <a:pPr algn="ctr"/>
            <a:endParaRPr lang="en-US" sz="3800" b="1" dirty="0" smtClean="0">
              <a:solidFill>
                <a:srgbClr val="FFFF00"/>
              </a:solidFill>
              <a:latin typeface="Rockwell" panose="02060603020205020403" pitchFamily="18" charset="0"/>
            </a:endParaRPr>
          </a:p>
          <a:p>
            <a:pPr algn="ctr"/>
            <a:r>
              <a:rPr lang="en-US" sz="3800" b="1" dirty="0" smtClean="0">
                <a:solidFill>
                  <a:srgbClr val="FFFF00"/>
                </a:solidFill>
                <a:latin typeface="Rockwell" panose="02060603020205020403" pitchFamily="18" charset="0"/>
              </a:rPr>
              <a:t>Spiritual &amp; Societal </a:t>
            </a:r>
          </a:p>
          <a:p>
            <a:pPr algn="ctr"/>
            <a:r>
              <a:rPr lang="en-US" sz="3800" b="1" dirty="0" smtClean="0">
                <a:solidFill>
                  <a:srgbClr val="FFFF00"/>
                </a:solidFill>
                <a:latin typeface="Rockwell" panose="02060603020205020403" pitchFamily="18" charset="0"/>
              </a:rPr>
              <a:t>Consequences</a:t>
            </a:r>
            <a:endParaRPr lang="en-US" sz="3800" b="1" dirty="0">
              <a:solidFill>
                <a:srgbClr val="FFFF00"/>
              </a:solidFill>
              <a:latin typeface="Rockwell" panose="02060603020205020403" pitchFamily="18" charset="0"/>
            </a:endParaRPr>
          </a:p>
        </p:txBody>
      </p:sp>
    </p:spTree>
    <p:extLst>
      <p:ext uri="{BB962C8B-B14F-4D97-AF65-F5344CB8AC3E}">
        <p14:creationId xmlns:p14="http://schemas.microsoft.com/office/powerpoint/2010/main" val="414198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6500" b="1" dirty="0" smtClean="0">
                <a:latin typeface="Rockwell" panose="02060603020205020403" pitchFamily="18" charset="0"/>
              </a:rPr>
              <a:t>Abortion</a:t>
            </a:r>
            <a:endParaRPr lang="en-US" sz="6500" b="1" dirty="0">
              <a:latin typeface="Rockwell" panose="02060603020205020403" pitchFamily="18" charset="0"/>
            </a:endParaRPr>
          </a:p>
        </p:txBody>
      </p:sp>
      <p:pic>
        <p:nvPicPr>
          <p:cNvPr id="13314" name="Picture 2" descr="Image result for dr. peter sing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 y="1066801"/>
            <a:ext cx="3279732" cy="58026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76600" y="990600"/>
            <a:ext cx="5872655" cy="3308598"/>
          </a:xfrm>
          <a:prstGeom prst="rect">
            <a:avLst/>
          </a:prstGeom>
        </p:spPr>
        <p:txBody>
          <a:bodyPr wrap="square">
            <a:spAutoFit/>
          </a:bodyPr>
          <a:lstStyle/>
          <a:p>
            <a:r>
              <a:rPr lang="en-US" sz="1900" b="1" u="sng" dirty="0" smtClean="0"/>
              <a:t>Peter Singer</a:t>
            </a:r>
            <a:r>
              <a:rPr lang="en-US" sz="1900" dirty="0" smtClean="0"/>
              <a:t> – “The </a:t>
            </a:r>
            <a:r>
              <a:rPr lang="en-US" sz="1900" dirty="0"/>
              <a:t>notion that human life is sacred just because it is human life is </a:t>
            </a:r>
            <a:r>
              <a:rPr lang="en-US" sz="1900" dirty="0" smtClean="0"/>
              <a:t>medieval…</a:t>
            </a:r>
            <a:r>
              <a:rPr lang="en-US" sz="1900" dirty="0"/>
              <a:t>To give preference to the life of a being simply because that being is a member of our species would put us in the same position as racists who give preference to those who are members of their </a:t>
            </a:r>
            <a:r>
              <a:rPr lang="en-US" sz="1900" dirty="0" smtClean="0"/>
              <a:t>race…</a:t>
            </a:r>
            <a:r>
              <a:rPr lang="en-US" sz="1900" dirty="0"/>
              <a:t>The animals themselves are incapable of demanding their own liberation, or of protesting against their condition with votes, demonstrations, or </a:t>
            </a:r>
            <a:r>
              <a:rPr lang="en-US" sz="1900" dirty="0" smtClean="0"/>
              <a:t>bombs…</a:t>
            </a:r>
            <a:r>
              <a:rPr lang="en-US" sz="1900" dirty="0"/>
              <a:t>Why [..] should the boundary of sacrosanct life match the boundary of our species</a:t>
            </a:r>
            <a:r>
              <a:rPr lang="en-US" sz="1900" dirty="0" smtClean="0"/>
              <a:t>?” (</a:t>
            </a:r>
            <a:r>
              <a:rPr lang="en-US" sz="1900" i="1" dirty="0" smtClean="0"/>
              <a:t>The </a:t>
            </a:r>
            <a:r>
              <a:rPr lang="en-US" sz="1900" i="1" dirty="0"/>
              <a:t>Dangerous </a:t>
            </a:r>
            <a:r>
              <a:rPr lang="en-US" sz="1900" i="1" dirty="0" smtClean="0"/>
              <a:t>Philosopher</a:t>
            </a:r>
            <a:r>
              <a:rPr lang="en-US" sz="1900" dirty="0" smtClean="0"/>
              <a:t>, </a:t>
            </a:r>
            <a:r>
              <a:rPr lang="en-US" sz="1900" dirty="0"/>
              <a:t>New Yorker Magazine, Sept </a:t>
            </a:r>
            <a:r>
              <a:rPr lang="en-US" sz="1900" dirty="0" smtClean="0"/>
              <a:t>1999)</a:t>
            </a:r>
            <a:endParaRPr lang="en-US" sz="1900" dirty="0"/>
          </a:p>
        </p:txBody>
      </p:sp>
      <p:sp>
        <p:nvSpPr>
          <p:cNvPr id="4" name="Rectangle 3"/>
          <p:cNvSpPr/>
          <p:nvPr/>
        </p:nvSpPr>
        <p:spPr>
          <a:xfrm>
            <a:off x="3276600" y="4426565"/>
            <a:ext cx="5883165" cy="2431435"/>
          </a:xfrm>
          <a:prstGeom prst="rect">
            <a:avLst/>
          </a:prstGeom>
        </p:spPr>
        <p:txBody>
          <a:bodyPr wrap="square">
            <a:spAutoFit/>
          </a:bodyPr>
          <a:lstStyle/>
          <a:p>
            <a:pPr>
              <a:defRPr/>
            </a:pPr>
            <a:r>
              <a:rPr lang="en-US" sz="1900" b="1" u="sng" dirty="0"/>
              <a:t>Peter Singer</a:t>
            </a:r>
            <a:r>
              <a:rPr lang="en-US" sz="1900" dirty="0"/>
              <a:t> </a:t>
            </a:r>
            <a:r>
              <a:rPr lang="en-US" sz="1900" dirty="0" smtClean="0"/>
              <a:t>– “</a:t>
            </a:r>
            <a:r>
              <a:rPr lang="en-US" sz="1900" dirty="0"/>
              <a:t>Human babies are not born self-aware, or capable of grasping that they exist over time. They are not persons…the life of a newborn is of less value than the life of a pig, a dog, or a chimpanzee…a period of 28 days after birth might be allowed before an infant is accepted as having the same right to live as others.” (</a:t>
            </a:r>
            <a:r>
              <a:rPr lang="en-US" sz="1900" i="1" dirty="0"/>
              <a:t>Practical Ethics</a:t>
            </a:r>
            <a:r>
              <a:rPr lang="en-US" sz="1900" dirty="0"/>
              <a:t>, 1st </a:t>
            </a:r>
            <a:r>
              <a:rPr lang="en-US" sz="1900" dirty="0" smtClean="0"/>
              <a:t>edition, Cambridge</a:t>
            </a:r>
            <a:r>
              <a:rPr lang="en-US" sz="1900" dirty="0"/>
              <a:t>: Cambridge University Press, </a:t>
            </a:r>
            <a:r>
              <a:rPr lang="en-US" sz="1900" dirty="0" smtClean="0"/>
              <a:t>1979, </a:t>
            </a:r>
            <a:r>
              <a:rPr lang="en-US" sz="1900" dirty="0"/>
              <a:t>122–23.)</a:t>
            </a:r>
          </a:p>
        </p:txBody>
      </p:sp>
    </p:spTree>
    <p:extLst>
      <p:ext uri="{BB962C8B-B14F-4D97-AF65-F5344CB8AC3E}">
        <p14:creationId xmlns:p14="http://schemas.microsoft.com/office/powerpoint/2010/main" val="48748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6500" b="1" dirty="0" smtClean="0">
                <a:latin typeface="Rockwell" panose="02060603020205020403" pitchFamily="18" charset="0"/>
              </a:rPr>
              <a:t>Euthanasia</a:t>
            </a:r>
            <a:endParaRPr lang="en-US" sz="6500" b="1" dirty="0">
              <a:latin typeface="Rockwell" panose="02060603020205020403"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14097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4977" y="1143000"/>
            <a:ext cx="16383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162050"/>
            <a:ext cx="178117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962" y="4038600"/>
            <a:ext cx="185737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5334" y="4038600"/>
            <a:ext cx="159067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8633" y="4045894"/>
            <a:ext cx="18573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5975" y="3633787"/>
            <a:ext cx="2819400" cy="3162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73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fade">
                                      <p:cBhvr>
                                        <p:cTn id="11" dur="500"/>
                                        <p:tgtEl>
                                          <p:spTgt spid="614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fade">
                                      <p:cBhvr>
                                        <p:cTn id="15" dur="500"/>
                                        <p:tgtEl>
                                          <p:spTgt spid="614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149"/>
                                        </p:tgtEl>
                                        <p:attrNameLst>
                                          <p:attrName>style.visibility</p:attrName>
                                        </p:attrNameLst>
                                      </p:cBhvr>
                                      <p:to>
                                        <p:strVal val="visible"/>
                                      </p:to>
                                    </p:set>
                                    <p:animEffect transition="in" filter="fade">
                                      <p:cBhvr>
                                        <p:cTn id="19" dur="500"/>
                                        <p:tgtEl>
                                          <p:spTgt spid="61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fade">
                                      <p:cBhvr>
                                        <p:cTn id="23" dur="500"/>
                                        <p:tgtEl>
                                          <p:spTgt spid="615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151"/>
                                        </p:tgtEl>
                                        <p:attrNameLst>
                                          <p:attrName>style.visibility</p:attrName>
                                        </p:attrNameLst>
                                      </p:cBhvr>
                                      <p:to>
                                        <p:strVal val="visible"/>
                                      </p:to>
                                    </p:set>
                                    <p:animEffect transition="in" filter="fade">
                                      <p:cBhvr>
                                        <p:cTn id="27" dur="500"/>
                                        <p:tgtEl>
                                          <p:spTgt spid="615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6500" b="1" dirty="0">
                <a:latin typeface="Rockwell" panose="02060603020205020403" pitchFamily="18" charset="0"/>
              </a:rPr>
              <a:t>Euthanasia</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10719"/>
            <a:ext cx="6096000"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210719"/>
            <a:ext cx="2895600" cy="5644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93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6500" b="1" dirty="0">
                <a:latin typeface="Rockwell" panose="02060603020205020403" pitchFamily="18" charset="0"/>
              </a:rPr>
              <a:t>Euthanasia</a:t>
            </a:r>
          </a:p>
        </p:txBody>
      </p:sp>
      <p:sp>
        <p:nvSpPr>
          <p:cNvPr id="2" name="Rectangle 1"/>
          <p:cNvSpPr/>
          <p:nvPr/>
        </p:nvSpPr>
        <p:spPr>
          <a:xfrm>
            <a:off x="0" y="1010245"/>
            <a:ext cx="9144000" cy="5847755"/>
          </a:xfrm>
          <a:prstGeom prst="rect">
            <a:avLst/>
          </a:prstGeom>
        </p:spPr>
        <p:txBody>
          <a:bodyPr wrap="square">
            <a:spAutoFit/>
          </a:bodyPr>
          <a:lstStyle/>
          <a:p>
            <a:r>
              <a:rPr lang="en-US" sz="2200" b="1" dirty="0"/>
              <a:t>Rom 5:3-4</a:t>
            </a:r>
            <a:r>
              <a:rPr lang="en-US" sz="2200" dirty="0"/>
              <a:t> – “And not only this, but we also exult in our tribulations, knowing that tribulation brings about perseverance; and perseverance, proven character; and proven character, hope”</a:t>
            </a:r>
          </a:p>
          <a:p>
            <a:endParaRPr lang="en-US" sz="2200" dirty="0"/>
          </a:p>
          <a:p>
            <a:r>
              <a:rPr lang="en-US" sz="2200" b="1" dirty="0"/>
              <a:t>Jas 1:2-4</a:t>
            </a:r>
            <a:r>
              <a:rPr lang="en-US" sz="2200" dirty="0"/>
              <a:t> – “Consider it all joy, my brethren, when you encounter various trials,</a:t>
            </a:r>
            <a:r>
              <a:rPr lang="en-US" sz="2200" b="1" baseline="30000" dirty="0"/>
              <a:t> </a:t>
            </a:r>
            <a:r>
              <a:rPr lang="en-US" sz="2200" dirty="0"/>
              <a:t>knowing that the testing of your faith produces endurance. And let endurance have its perfect result, so that you may be perfect and complete, lacking in nothing.”</a:t>
            </a:r>
          </a:p>
          <a:p>
            <a:endParaRPr lang="en-US" sz="2200" dirty="0"/>
          </a:p>
          <a:p>
            <a:r>
              <a:rPr lang="en-US" sz="2200" b="1" dirty="0"/>
              <a:t>1 Pet 1:6-7</a:t>
            </a:r>
            <a:r>
              <a:rPr lang="en-US" sz="2200" dirty="0"/>
              <a:t> – “In this you greatly rejoice, even though now for a little while, if necessary, you have been distressed by various trials, so that the proof of your faith, being more precious than gold which is perishable, even though tested by fire, may be found to result in praise and glory and honor at the revelation of Jesus Christ”</a:t>
            </a:r>
          </a:p>
          <a:p>
            <a:endParaRPr lang="en-US" sz="2200" dirty="0"/>
          </a:p>
          <a:p>
            <a:r>
              <a:rPr lang="en-US" sz="2200" b="1" dirty="0" smtClean="0"/>
              <a:t>Gen </a:t>
            </a:r>
            <a:r>
              <a:rPr lang="en-US" sz="2200" b="1" dirty="0"/>
              <a:t>9:6</a:t>
            </a:r>
            <a:r>
              <a:rPr lang="en-US" sz="2200" dirty="0"/>
              <a:t> – “Whoever sheds man’s blood, by man his blood shall be shed, for in the image of God He made man.”</a:t>
            </a:r>
          </a:p>
        </p:txBody>
      </p:sp>
    </p:spTree>
    <p:extLst>
      <p:ext uri="{BB962C8B-B14F-4D97-AF65-F5344CB8AC3E}">
        <p14:creationId xmlns:p14="http://schemas.microsoft.com/office/powerpoint/2010/main" val="253130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6500" b="1" dirty="0">
                <a:latin typeface="Rockwell" panose="02060603020205020403" pitchFamily="18" charset="0"/>
              </a:rPr>
              <a:t>Euthanasia</a:t>
            </a:r>
          </a:p>
        </p:txBody>
      </p:sp>
      <p:pic>
        <p:nvPicPr>
          <p:cNvPr id="16386" name="Picture 2" descr="Image result for bible and euthanasia">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298"/>
          <a:stretch/>
        </p:blipFill>
        <p:spPr bwMode="auto">
          <a:xfrm>
            <a:off x="0" y="1066801"/>
            <a:ext cx="9144000" cy="580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1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6500" b="1" dirty="0" smtClean="0">
                <a:latin typeface="Rockwell" panose="02060603020205020403" pitchFamily="18" charset="0"/>
              </a:rPr>
              <a:t>Genocide</a:t>
            </a:r>
            <a:endParaRPr lang="en-US" sz="6500" b="1" dirty="0">
              <a:latin typeface="Rockwell" panose="02060603020205020403" pitchFamily="18" charset="0"/>
            </a:endParaRPr>
          </a:p>
        </p:txBody>
      </p:sp>
      <p:pic>
        <p:nvPicPr>
          <p:cNvPr id="1026" name="Picture 2" descr="Image result for evolution's racist roo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90600"/>
            <a:ext cx="4419599"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41GJipwn0UL._SX322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598" y="990601"/>
            <a:ext cx="4732753" cy="41147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 y="5029200"/>
            <a:ext cx="9144001" cy="954107"/>
          </a:xfrm>
          <a:prstGeom prst="rect">
            <a:avLst/>
          </a:prstGeom>
        </p:spPr>
        <p:txBody>
          <a:bodyPr wrap="square">
            <a:spAutoFit/>
          </a:bodyPr>
          <a:lstStyle/>
          <a:p>
            <a:pPr algn="ctr"/>
            <a:r>
              <a:rPr lang="en-US" sz="5600" dirty="0" smtClean="0">
                <a:latin typeface="Rockwell" panose="02060603020205020403" pitchFamily="18" charset="0"/>
              </a:rPr>
              <a:t>“</a:t>
            </a:r>
            <a:r>
              <a:rPr lang="en-US" sz="5600" dirty="0" err="1" smtClean="0">
                <a:latin typeface="Rockwell" panose="02060603020205020403" pitchFamily="18" charset="0"/>
              </a:rPr>
              <a:t>Lebensunwertes</a:t>
            </a:r>
            <a:r>
              <a:rPr lang="en-US" sz="5600" dirty="0" smtClean="0">
                <a:latin typeface="Rockwell" panose="02060603020205020403" pitchFamily="18" charset="0"/>
              </a:rPr>
              <a:t> </a:t>
            </a:r>
            <a:r>
              <a:rPr lang="en-US" sz="5600" dirty="0" err="1" smtClean="0">
                <a:latin typeface="Rockwell" panose="02060603020205020403" pitchFamily="18" charset="0"/>
              </a:rPr>
              <a:t>Leben</a:t>
            </a:r>
            <a:r>
              <a:rPr lang="en-US" sz="5600" dirty="0" smtClean="0">
                <a:latin typeface="Rockwell" panose="02060603020205020403" pitchFamily="18" charset="0"/>
              </a:rPr>
              <a:t>”</a:t>
            </a:r>
            <a:endParaRPr lang="en-US" sz="5600" dirty="0">
              <a:latin typeface="Rockwell" panose="02060603020205020403" pitchFamily="18" charset="0"/>
            </a:endParaRPr>
          </a:p>
        </p:txBody>
      </p:sp>
      <p:sp>
        <p:nvSpPr>
          <p:cNvPr id="3" name="Rectangle 2"/>
          <p:cNvSpPr/>
          <p:nvPr/>
        </p:nvSpPr>
        <p:spPr>
          <a:xfrm>
            <a:off x="2628" y="5903893"/>
            <a:ext cx="9149723" cy="954107"/>
          </a:xfrm>
          <a:prstGeom prst="rect">
            <a:avLst/>
          </a:prstGeom>
        </p:spPr>
        <p:txBody>
          <a:bodyPr wrap="square">
            <a:spAutoFit/>
          </a:bodyPr>
          <a:lstStyle/>
          <a:p>
            <a:pPr algn="ctr"/>
            <a:r>
              <a:rPr lang="en-US" sz="5600" dirty="0" smtClean="0">
                <a:latin typeface="Rockwell" panose="02060603020205020403" pitchFamily="18" charset="0"/>
              </a:rPr>
              <a:t>“Life Unworthy </a:t>
            </a:r>
            <a:r>
              <a:rPr lang="en-US" sz="5600" dirty="0">
                <a:latin typeface="Rockwell" panose="02060603020205020403" pitchFamily="18" charset="0"/>
              </a:rPr>
              <a:t>o</a:t>
            </a:r>
            <a:r>
              <a:rPr lang="en-US" sz="5600" dirty="0" smtClean="0">
                <a:latin typeface="Rockwell" panose="02060603020205020403" pitchFamily="18" charset="0"/>
              </a:rPr>
              <a:t>f Living</a:t>
            </a:r>
            <a:r>
              <a:rPr lang="en-US" sz="5600" dirty="0">
                <a:latin typeface="Rockwell" panose="02060603020205020403" pitchFamily="18" charset="0"/>
              </a:rPr>
              <a:t>”</a:t>
            </a:r>
          </a:p>
        </p:txBody>
      </p:sp>
    </p:spTree>
    <p:extLst>
      <p:ext uri="{BB962C8B-B14F-4D97-AF65-F5344CB8AC3E}">
        <p14:creationId xmlns:p14="http://schemas.microsoft.com/office/powerpoint/2010/main" val="205679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500"/>
                                        <p:tgtEl>
                                          <p:spTgt spid="10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6500" b="1" dirty="0">
                <a:latin typeface="Rockwell" panose="02060603020205020403" pitchFamily="18" charset="0"/>
              </a:rPr>
              <a:t>Genocide</a:t>
            </a:r>
          </a:p>
        </p:txBody>
      </p:sp>
      <p:pic>
        <p:nvPicPr>
          <p:cNvPr id="2050" name="Picture 2" descr="Image result for schonbrunn psychiatric hospita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 y="1079348"/>
            <a:ext cx="4415424" cy="57786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079349"/>
            <a:ext cx="4724400" cy="5778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63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6500" b="1" dirty="0">
                <a:latin typeface="Rockwell" panose="02060603020205020403" pitchFamily="18" charset="0"/>
              </a:rPr>
              <a:t>Genocide</a:t>
            </a:r>
          </a:p>
        </p:txBody>
      </p:sp>
      <p:pic>
        <p:nvPicPr>
          <p:cNvPr id="3074" name="Picture 2" descr="Image result for nazi propaganda poster 60000 mark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42672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1.bp.blogspot.com/_7jeI71gmfwg/Sik3ho0bKZI/AAAAAAAAAQU/v36gCd0B9NU/s320/sterilization.jpg">
            <a:hlinkClick r:id="rId5"/>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143000"/>
            <a:ext cx="48768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3810001"/>
            <a:ext cx="4876799"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5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5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6500" b="1" dirty="0">
                <a:latin typeface="Rockwell" panose="02060603020205020403" pitchFamily="18" charset="0"/>
              </a:rPr>
              <a:t>Genocide</a:t>
            </a:r>
          </a:p>
        </p:txBody>
      </p:sp>
      <p:sp>
        <p:nvSpPr>
          <p:cNvPr id="2" name="AutoShape 4" descr="https://1.bp.blogspot.com/_7jeI71gmfwg/Sik3ho0bKZI/AAAAAAAAAQU/v36gCd0B9NU/s320/sterilization.jpg">
            <a:hlinkClick r:id="rId3"/>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Image result for hitler's personal securit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2286000" cy="20742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0" y="990600"/>
            <a:ext cx="6858000" cy="1508105"/>
          </a:xfrm>
          <a:prstGeom prst="rect">
            <a:avLst/>
          </a:prstGeom>
        </p:spPr>
        <p:txBody>
          <a:bodyPr wrap="square">
            <a:spAutoFit/>
          </a:bodyPr>
          <a:lstStyle/>
          <a:p>
            <a:r>
              <a:rPr lang="en-US" sz="2300" b="1" u="sng" dirty="0" smtClean="0"/>
              <a:t>Peter Hoffman</a:t>
            </a:r>
            <a:r>
              <a:rPr lang="en-US" sz="2300" dirty="0" smtClean="0"/>
              <a:t> – “Hitler </a:t>
            </a:r>
            <a:r>
              <a:rPr lang="en-US" sz="2300" dirty="0"/>
              <a:t>believed in struggle as a Darwinian principle of human life that forced every people to try to dominate all others</a:t>
            </a:r>
            <a:r>
              <a:rPr lang="en-US" sz="2300" dirty="0" smtClean="0"/>
              <a:t>” (</a:t>
            </a:r>
            <a:r>
              <a:rPr lang="en-US" sz="2300" i="1" dirty="0"/>
              <a:t>Hitler’s Personal </a:t>
            </a:r>
            <a:r>
              <a:rPr lang="en-US" sz="2300" i="1" dirty="0" smtClean="0"/>
              <a:t>Security</a:t>
            </a:r>
            <a:r>
              <a:rPr lang="en-US" sz="2300" dirty="0" smtClean="0"/>
              <a:t>, Oxford</a:t>
            </a:r>
            <a:r>
              <a:rPr lang="en-US" sz="2300" dirty="0"/>
              <a:t>, UK: </a:t>
            </a:r>
            <a:r>
              <a:rPr lang="en-US" sz="2300" dirty="0" err="1"/>
              <a:t>Pergamon</a:t>
            </a:r>
            <a:r>
              <a:rPr lang="en-US" sz="2300" dirty="0"/>
              <a:t> Press, </a:t>
            </a:r>
            <a:r>
              <a:rPr lang="en-US" sz="2300" dirty="0" smtClean="0"/>
              <a:t>1979, </a:t>
            </a:r>
            <a:r>
              <a:rPr lang="en-US" sz="2300" dirty="0"/>
              <a:t>p. </a:t>
            </a:r>
            <a:r>
              <a:rPr lang="en-US" sz="2300" dirty="0" smtClean="0"/>
              <a:t>264)</a:t>
            </a:r>
            <a:endParaRPr lang="en-US" sz="2300" dirty="0"/>
          </a:p>
        </p:txBody>
      </p:sp>
      <p:sp>
        <p:nvSpPr>
          <p:cNvPr id="5" name="Rectangle 4"/>
          <p:cNvSpPr/>
          <p:nvPr/>
        </p:nvSpPr>
        <p:spPr>
          <a:xfrm>
            <a:off x="2286000" y="3064892"/>
            <a:ext cx="6858000" cy="3631763"/>
          </a:xfrm>
          <a:prstGeom prst="rect">
            <a:avLst/>
          </a:prstGeom>
        </p:spPr>
        <p:txBody>
          <a:bodyPr wrap="square">
            <a:spAutoFit/>
          </a:bodyPr>
          <a:lstStyle/>
          <a:p>
            <a:pPr>
              <a:defRPr/>
            </a:pPr>
            <a:r>
              <a:rPr lang="en-US" sz="2300" b="1" u="sng" dirty="0" smtClean="0"/>
              <a:t>Richard </a:t>
            </a:r>
            <a:r>
              <a:rPr lang="en-US" sz="2300" b="1" u="sng" dirty="0" err="1" smtClean="0"/>
              <a:t>Weikert</a:t>
            </a:r>
            <a:r>
              <a:rPr lang="en-US" sz="2300" dirty="0" smtClean="0"/>
              <a:t> – “Darwinism delivered a death-blow to the prevailing Judeo-Christian ethics…Darwinism by itself did not produce the Holocaust, but without Darwinism... neither Hitler nor his Nazi followers would have had the necessary scientific underpinnings to convince themselves and their collaborators that one of the worlds greatest atrocities was really morally praiseworthy.” (</a:t>
            </a:r>
            <a:r>
              <a:rPr lang="en-US" sz="2300" i="1" dirty="0" smtClean="0"/>
              <a:t>From Darwin to Hitler: Evolutionary Ethics, Eugenics, and Racism in Germany</a:t>
            </a:r>
            <a:r>
              <a:rPr lang="en-US" sz="2300" dirty="0" smtClean="0"/>
              <a:t>, New York, NY: Palgrave-Macmillan, 2004, p. 230)</a:t>
            </a:r>
            <a:endParaRPr lang="en-US" sz="2300" dirty="0"/>
          </a:p>
        </p:txBody>
      </p:sp>
      <p:pic>
        <p:nvPicPr>
          <p:cNvPr id="3074" name="Picture 2" descr="Image result for From Darwin to Hitler: Evolutionary Ethics, Eugenics, and Racism in German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64892"/>
            <a:ext cx="2286000" cy="380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07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6500" b="1" dirty="0">
                <a:latin typeface="Rockwell" panose="02060603020205020403" pitchFamily="18" charset="0"/>
              </a:rPr>
              <a:t>Genocide</a:t>
            </a:r>
          </a:p>
        </p:txBody>
      </p:sp>
      <p:sp>
        <p:nvSpPr>
          <p:cNvPr id="2" name="AutoShape 4" descr="https://1.bp.blogspot.com/_7jeI71gmfwg/Sik3ho0bKZI/AAAAAAAAAQU/v36gCd0B9NU/s320/sterilization.jpg">
            <a:hlinkClick r:id="rId3"/>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2209800" y="1066800"/>
            <a:ext cx="6934200" cy="2139047"/>
          </a:xfrm>
          <a:prstGeom prst="rect">
            <a:avLst/>
          </a:prstGeom>
        </p:spPr>
        <p:txBody>
          <a:bodyPr wrap="square">
            <a:spAutoFit/>
          </a:bodyPr>
          <a:lstStyle/>
          <a:p>
            <a:r>
              <a:rPr lang="en-US" sz="1900" b="1" u="sng" dirty="0" smtClean="0"/>
              <a:t>Daniel Gasman</a:t>
            </a:r>
            <a:r>
              <a:rPr lang="en-US" sz="1900" dirty="0" smtClean="0"/>
              <a:t> – “Hitler </a:t>
            </a:r>
            <a:r>
              <a:rPr lang="en-US" sz="1900" dirty="0"/>
              <a:t>stressed and singled out the idea of biological evolution as the most foremost weapon against traditional religion and he repeatedly condemned Christianity for its opposition to the teaching of evolution</a:t>
            </a:r>
            <a:r>
              <a:rPr lang="en-US" sz="1900" dirty="0" smtClean="0"/>
              <a:t>...For </a:t>
            </a:r>
            <a:r>
              <a:rPr lang="en-US" sz="1900" dirty="0"/>
              <a:t>Hitler, evolution was the hallmark of modern science and culture</a:t>
            </a:r>
            <a:r>
              <a:rPr lang="en-US" sz="1900" dirty="0" smtClean="0"/>
              <a:t>.” (</a:t>
            </a:r>
            <a:r>
              <a:rPr lang="en-US" sz="1900" i="1" dirty="0"/>
              <a:t>The Scientific Origins of National Socialism: Social Darwinism in Earnest Haeckel and the German Monist League</a:t>
            </a:r>
            <a:r>
              <a:rPr lang="en-US" sz="1900" dirty="0"/>
              <a:t>, New York: American Elsevier Press, 1971, p. </a:t>
            </a:r>
            <a:r>
              <a:rPr lang="en-US" sz="1900" dirty="0" smtClean="0"/>
              <a:t>168</a:t>
            </a:r>
            <a:r>
              <a:rPr lang="en-US" sz="1900" dirty="0"/>
              <a:t>)</a:t>
            </a:r>
          </a:p>
        </p:txBody>
      </p:sp>
      <p:pic>
        <p:nvPicPr>
          <p:cNvPr id="5" name="Picture 2" descr="Image result for The Scientific Origins of National Social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 y="1066800"/>
            <a:ext cx="2220310"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09800" y="3857969"/>
            <a:ext cx="6942083" cy="3016210"/>
          </a:xfrm>
          <a:prstGeom prst="rect">
            <a:avLst/>
          </a:prstGeom>
        </p:spPr>
        <p:txBody>
          <a:bodyPr wrap="square">
            <a:spAutoFit/>
          </a:bodyPr>
          <a:lstStyle/>
          <a:p>
            <a:r>
              <a:rPr lang="en-US" sz="1900" b="1" u="sng" dirty="0"/>
              <a:t>Dr. Jerry </a:t>
            </a:r>
            <a:r>
              <a:rPr lang="en-US" sz="1900" b="1" u="sng" dirty="0" smtClean="0"/>
              <a:t>Bergman</a:t>
            </a:r>
            <a:r>
              <a:rPr lang="en-US" sz="1900" dirty="0" smtClean="0"/>
              <a:t> – “A </a:t>
            </a:r>
            <a:r>
              <a:rPr lang="en-US" sz="1900" dirty="0"/>
              <a:t>review of the writings of Hitler and contemporary German biologists finds that Darwin’s theory and writings had a major influence on Nazi </a:t>
            </a:r>
            <a:r>
              <a:rPr lang="en-US" sz="1900" dirty="0" smtClean="0"/>
              <a:t>policies…In </a:t>
            </a:r>
            <a:r>
              <a:rPr lang="en-US" sz="1900" dirty="0"/>
              <a:t>the formation of his racial policies, [Hitler] relied heavily upon the Darwinian evolution model, especially the elaborations by Spencer and Haeckel. They culminated in the </a:t>
            </a:r>
            <a:r>
              <a:rPr lang="en-US" sz="1900" dirty="0" smtClean="0"/>
              <a:t>‘final solution’, </a:t>
            </a:r>
            <a:r>
              <a:rPr lang="en-US" sz="1900" dirty="0"/>
              <a:t>the extermination of approximately six million Jews and four million other people who belonged to what German scientists judged were </a:t>
            </a:r>
            <a:r>
              <a:rPr lang="en-US" sz="1900" dirty="0" smtClean="0"/>
              <a:t>‘inferior races’.” (Eugenics </a:t>
            </a:r>
            <a:r>
              <a:rPr lang="en-US" sz="1900" dirty="0"/>
              <a:t>and the Development of Nazi Race Policy</a:t>
            </a:r>
            <a:r>
              <a:rPr lang="en-US" sz="1900" dirty="0" smtClean="0"/>
              <a:t>,</a:t>
            </a:r>
            <a:r>
              <a:rPr lang="en-US" sz="1900" dirty="0"/>
              <a:t> </a:t>
            </a:r>
            <a:r>
              <a:rPr lang="en-US" sz="1900" i="1" dirty="0"/>
              <a:t>Perspectives on Science and Christian Faith</a:t>
            </a:r>
            <a:r>
              <a:rPr lang="en-US" sz="1900" dirty="0"/>
              <a:t>, vol. </a:t>
            </a:r>
            <a:r>
              <a:rPr lang="en-US" sz="1900" dirty="0" smtClean="0"/>
              <a:t>44, June 1992, p. 109)</a:t>
            </a:r>
            <a:endParaRPr lang="en-US" sz="1900" dirty="0"/>
          </a:p>
        </p:txBody>
      </p:sp>
      <p:pic>
        <p:nvPicPr>
          <p:cNvPr id="4100" name="Picture 4" descr="Image result for dr jerry bergm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 y="3810000"/>
            <a:ext cx="2207172"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3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500"/>
                                        <p:tgtEl>
                                          <p:spTgt spid="41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71800"/>
            <a:ext cx="9144000" cy="3886200"/>
          </a:xfrm>
        </p:spPr>
        <p:txBody>
          <a:bodyPr>
            <a:normAutofit lnSpcReduction="10000"/>
          </a:bodyPr>
          <a:lstStyle/>
          <a:p>
            <a:pPr marL="0" indent="0">
              <a:buNone/>
            </a:pPr>
            <a:r>
              <a:rPr lang="en-US" b="1" u="sng" dirty="0"/>
              <a:t>2 Cor 10:3-4</a:t>
            </a:r>
            <a:r>
              <a:rPr lang="en-US" dirty="0"/>
              <a:t> – “For though we walk in the flesh, we do not war according to the flesh, for the weapons of our warfare are not of the flesh, but divinely powerful for the destruction of fortresses</a:t>
            </a:r>
            <a:r>
              <a:rPr lang="en-US" dirty="0" smtClean="0"/>
              <a:t>.”</a:t>
            </a:r>
          </a:p>
          <a:p>
            <a:pPr marL="0" indent="0">
              <a:buNone/>
            </a:pPr>
            <a:endParaRPr lang="en-US" sz="1000" dirty="0"/>
          </a:p>
          <a:p>
            <a:pPr marL="0" indent="0">
              <a:buNone/>
            </a:pPr>
            <a:r>
              <a:rPr lang="en-US" b="1" u="sng" dirty="0"/>
              <a:t>2 Cor 10:5</a:t>
            </a:r>
            <a:r>
              <a:rPr lang="en-US" dirty="0"/>
              <a:t> – “We are destroying speculations and every lofty thing raised up against the knowledge of God, and we are taking every thought captive to the obedience of Christ</a:t>
            </a:r>
            <a:r>
              <a:rPr lang="en-US" dirty="0" smtClean="0"/>
              <a:t>”</a:t>
            </a:r>
            <a:endParaRPr lang="en-US" dirty="0"/>
          </a:p>
          <a:p>
            <a:endParaRPr lang="en-US" dirty="0"/>
          </a:p>
        </p:txBody>
      </p:sp>
      <p:pic>
        <p:nvPicPr>
          <p:cNvPr id="2050" name="Picture 2" descr="Image result for the weapons of our warf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26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6500" b="1" dirty="0">
                <a:latin typeface="Rockwell" panose="02060603020205020403" pitchFamily="18" charset="0"/>
              </a:rPr>
              <a:t>Genocide</a:t>
            </a:r>
          </a:p>
        </p:txBody>
      </p:sp>
      <p:sp>
        <p:nvSpPr>
          <p:cNvPr id="2" name="AutoShape 4" descr="https://1.bp.blogspot.com/_7jeI71gmfwg/Sik3ho0bKZI/AAAAAAAAAQU/v36gCd0B9NU/s320/sterilization.jpg">
            <a:hlinkClick r:id="rId3"/>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evolution replaces Go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91075"/>
            <a:ext cx="9144000" cy="2066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19400" y="1143000"/>
            <a:ext cx="6324600" cy="3477875"/>
          </a:xfrm>
          <a:prstGeom prst="rect">
            <a:avLst/>
          </a:prstGeom>
        </p:spPr>
        <p:txBody>
          <a:bodyPr wrap="square">
            <a:spAutoFit/>
          </a:bodyPr>
          <a:lstStyle/>
          <a:p>
            <a:r>
              <a:rPr lang="en-US" sz="2000" b="1" u="sng" dirty="0"/>
              <a:t>Sir Arthur </a:t>
            </a:r>
            <a:r>
              <a:rPr lang="en-US" sz="2000" b="1" u="sng" dirty="0" smtClean="0"/>
              <a:t>Keith</a:t>
            </a:r>
            <a:r>
              <a:rPr lang="en-US" sz="2000" dirty="0" smtClean="0"/>
              <a:t> – “We </a:t>
            </a:r>
            <a:r>
              <a:rPr lang="en-US" sz="2000" dirty="0"/>
              <a:t>see Hitler devoutly convinced that evolution provides the only real basis for a national policy…The means he adopted to secure the destiny of his race and people were organized slaughter, which has drenched Europe in </a:t>
            </a:r>
            <a:r>
              <a:rPr lang="en-US" sz="2000" dirty="0" smtClean="0"/>
              <a:t>blood…Germany </a:t>
            </a:r>
            <a:r>
              <a:rPr lang="en-US" sz="2000" dirty="0"/>
              <a:t>has reverted to the tribal past, and is demonstrating to the world, in their naked ferocity, the methods of </a:t>
            </a:r>
            <a:r>
              <a:rPr lang="en-US" sz="2000" dirty="0" smtClean="0"/>
              <a:t>evolution…The </a:t>
            </a:r>
            <a:r>
              <a:rPr lang="en-US" sz="2000" dirty="0"/>
              <a:t>German Fuhrer, as I have consistently maintained, is an evolutionist; he has consciously sought to make the practice of Germany conform to the theory of evolution</a:t>
            </a:r>
            <a:r>
              <a:rPr lang="en-US" sz="2000" dirty="0" smtClean="0"/>
              <a:t>.” (</a:t>
            </a:r>
            <a:r>
              <a:rPr lang="en-US" sz="2000" i="1" dirty="0"/>
              <a:t>Evolution and Ethics</a:t>
            </a:r>
            <a:r>
              <a:rPr lang="en-US" sz="2000" dirty="0"/>
              <a:t>, Putnam, NY, USA, pp. 28–30, 230, </a:t>
            </a:r>
            <a:r>
              <a:rPr lang="en-US" sz="2000" dirty="0" smtClean="0"/>
              <a:t>1947)</a:t>
            </a:r>
            <a:endParaRPr lang="en-US" sz="2000" dirty="0"/>
          </a:p>
        </p:txBody>
      </p:sp>
      <p:pic>
        <p:nvPicPr>
          <p:cNvPr id="5122" name="Picture 2" descr="Image result for keith Evolution and Ethi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43000"/>
            <a:ext cx="281940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2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6500" b="1" dirty="0">
                <a:latin typeface="Rockwell" panose="02060603020205020403" pitchFamily="18" charset="0"/>
              </a:rPr>
              <a:t>Genocide</a:t>
            </a:r>
          </a:p>
        </p:txBody>
      </p:sp>
      <p:sp>
        <p:nvSpPr>
          <p:cNvPr id="2" name="AutoShape 4" descr="https://1.bp.blogspot.com/_7jeI71gmfwg/Sik3ho0bKZI/AAAAAAAAAQU/v36gCd0B9NU/s320/sterilization.jpg">
            <a:hlinkClick r:id="rId3"/>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Image result for hitler">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8" y="1066800"/>
            <a:ext cx="3660228"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57600" y="956201"/>
            <a:ext cx="5486400" cy="2800767"/>
          </a:xfrm>
          <a:prstGeom prst="rect">
            <a:avLst/>
          </a:prstGeom>
        </p:spPr>
        <p:txBody>
          <a:bodyPr wrap="square">
            <a:spAutoFit/>
          </a:bodyPr>
          <a:lstStyle/>
          <a:p>
            <a:r>
              <a:rPr lang="en-US" sz="2200" b="1" u="sng" dirty="0" smtClean="0"/>
              <a:t>Adolf Hitler</a:t>
            </a:r>
            <a:r>
              <a:rPr lang="en-US" sz="2200" dirty="0" smtClean="0"/>
              <a:t> – “The </a:t>
            </a:r>
            <a:r>
              <a:rPr lang="en-US" sz="2200" dirty="0"/>
              <a:t>Germans were the higher race, destined for a glorious evolutionary future. For this reason it was essential that the Jews should be </a:t>
            </a:r>
            <a:r>
              <a:rPr lang="en-US" sz="2200" dirty="0" smtClean="0"/>
              <a:t>segregated…otherwise </a:t>
            </a:r>
            <a:r>
              <a:rPr lang="en-US" sz="2200" dirty="0"/>
              <a:t>mixed marriages would take place. Were this to happen, all nature’s efforts 'to establish an evolutionary higher stage of being may thus be rendered </a:t>
            </a:r>
            <a:r>
              <a:rPr lang="en-US" sz="2200" dirty="0" smtClean="0"/>
              <a:t>futile.” </a:t>
            </a:r>
            <a:r>
              <a:rPr lang="en-US" sz="2200" dirty="0"/>
              <a:t>(Clark, Ref. 12, p. 115.)</a:t>
            </a:r>
          </a:p>
        </p:txBody>
      </p:sp>
      <p:sp>
        <p:nvSpPr>
          <p:cNvPr id="5" name="Rectangle 4"/>
          <p:cNvSpPr/>
          <p:nvPr/>
        </p:nvSpPr>
        <p:spPr>
          <a:xfrm>
            <a:off x="3657600" y="3801877"/>
            <a:ext cx="5486400" cy="3139321"/>
          </a:xfrm>
          <a:prstGeom prst="rect">
            <a:avLst/>
          </a:prstGeom>
        </p:spPr>
        <p:txBody>
          <a:bodyPr wrap="square">
            <a:spAutoFit/>
          </a:bodyPr>
          <a:lstStyle/>
          <a:p>
            <a:r>
              <a:rPr lang="en-US" sz="2200" b="1" u="sng" dirty="0" smtClean="0"/>
              <a:t>Adolf Hitler</a:t>
            </a:r>
            <a:r>
              <a:rPr lang="en-US" sz="2200" dirty="0" smtClean="0"/>
              <a:t> – “Thus </a:t>
            </a:r>
            <a:r>
              <a:rPr lang="en-US" sz="2200" dirty="0"/>
              <a:t>there results the subjection of a number of people under the will, often of only a few persons, a subjection based simply upon the right of the stronger, a right which, as we see in Nature, can be regarded as the sole conceivable right, because it is founded on </a:t>
            </a:r>
            <a:r>
              <a:rPr lang="en-US" sz="2200" dirty="0" smtClean="0"/>
              <a:t>reason.” (</a:t>
            </a:r>
            <a:r>
              <a:rPr lang="en-US" sz="2200" i="1" dirty="0" smtClean="0"/>
              <a:t>The </a:t>
            </a:r>
            <a:r>
              <a:rPr lang="en-US" sz="2200" i="1" dirty="0"/>
              <a:t>Einsatzgruppen </a:t>
            </a:r>
            <a:r>
              <a:rPr lang="en-US" sz="2200" i="1" dirty="0" smtClean="0"/>
              <a:t>Case</a:t>
            </a:r>
            <a:r>
              <a:rPr lang="en-US" sz="2200" dirty="0" smtClean="0"/>
              <a:t>, MILITARY </a:t>
            </a:r>
            <a:r>
              <a:rPr lang="en-US" sz="2200" dirty="0"/>
              <a:t>TRIBUNAL </a:t>
            </a:r>
            <a:r>
              <a:rPr lang="en-US" sz="2200" dirty="0" smtClean="0"/>
              <a:t>II, </a:t>
            </a:r>
            <a:r>
              <a:rPr lang="en-US" sz="2200" i="1" dirty="0" smtClean="0"/>
              <a:t>Case </a:t>
            </a:r>
            <a:r>
              <a:rPr lang="en-US" sz="2200" i="1" dirty="0"/>
              <a:t>No. </a:t>
            </a:r>
            <a:r>
              <a:rPr lang="en-US" sz="2200" i="1" dirty="0" smtClean="0"/>
              <a:t>9, p. 32)</a:t>
            </a:r>
            <a:endParaRPr lang="en-US" dirty="0"/>
          </a:p>
        </p:txBody>
      </p:sp>
    </p:spTree>
    <p:extLst>
      <p:ext uri="{BB962C8B-B14F-4D97-AF65-F5344CB8AC3E}">
        <p14:creationId xmlns:p14="http://schemas.microsoft.com/office/powerpoint/2010/main" val="185716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6500" b="1" dirty="0">
                <a:latin typeface="Rockwell" panose="02060603020205020403" pitchFamily="18" charset="0"/>
              </a:rPr>
              <a:t>Genocide</a:t>
            </a:r>
          </a:p>
        </p:txBody>
      </p:sp>
      <p:sp>
        <p:nvSpPr>
          <p:cNvPr id="2" name="AutoShape 4" descr="https://1.bp.blogspot.com/_7jeI71gmfwg/Sik3ho0bKZI/AAAAAAAAAQU/v36gCd0B9NU/s320/sterilization.jpg">
            <a:hlinkClick r:id="rId3"/>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200400" y="1066800"/>
            <a:ext cx="5943600" cy="2862322"/>
          </a:xfrm>
          <a:prstGeom prst="rect">
            <a:avLst/>
          </a:prstGeom>
        </p:spPr>
        <p:txBody>
          <a:bodyPr wrap="square">
            <a:spAutoFit/>
          </a:bodyPr>
          <a:lstStyle/>
          <a:p>
            <a:r>
              <a:rPr lang="en-US" sz="2000" b="1" u="sng" dirty="0" smtClean="0"/>
              <a:t>Martin Brookes</a:t>
            </a:r>
            <a:r>
              <a:rPr lang="en-US" sz="2000" dirty="0" smtClean="0"/>
              <a:t> – “Since </a:t>
            </a:r>
            <a:r>
              <a:rPr lang="en-US" sz="2000" dirty="0"/>
              <a:t>Darwin’s death, all has not been rosy in the evolutionary garden. The theories of the Great Bearded One have been hijacked by cranks, politicians, social reformers—and scientists—to support racist and bigoted views. A direct line runs from Darwin, through the founder of the eugenics movement—Darwin's cousin, Francis Galton—to the extermination camps of Nazi </a:t>
            </a:r>
            <a:r>
              <a:rPr lang="en-US" sz="2000" dirty="0" smtClean="0"/>
              <a:t>Europe.” (</a:t>
            </a:r>
            <a:r>
              <a:rPr lang="en-US" sz="2000" dirty="0"/>
              <a:t>‘Ripe old age,’</a:t>
            </a:r>
            <a:r>
              <a:rPr lang="en-US" sz="2000" i="1" dirty="0"/>
              <a:t> New Scientist</a:t>
            </a:r>
            <a:r>
              <a:rPr lang="en-US" sz="2000" dirty="0"/>
              <a:t> </a:t>
            </a:r>
            <a:r>
              <a:rPr lang="en-US" sz="2000" dirty="0" smtClean="0"/>
              <a:t>161(2171):41</a:t>
            </a:r>
            <a:r>
              <a:rPr lang="en-US" sz="2000" dirty="0"/>
              <a:t>, </a:t>
            </a:r>
            <a:r>
              <a:rPr lang="en-US" sz="2000" dirty="0" smtClean="0"/>
              <a:t>1999)</a:t>
            </a:r>
            <a:endParaRPr lang="en-US" sz="2000" dirty="0"/>
          </a:p>
        </p:txBody>
      </p:sp>
      <p:pic>
        <p:nvPicPr>
          <p:cNvPr id="6146" name="Picture 2" descr="Image result for new scientist magaz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38" y="1066800"/>
            <a:ext cx="3213538" cy="2895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00400" y="3962400"/>
            <a:ext cx="5943600" cy="3139321"/>
          </a:xfrm>
          <a:prstGeom prst="rect">
            <a:avLst/>
          </a:prstGeom>
        </p:spPr>
        <p:txBody>
          <a:bodyPr wrap="square">
            <a:spAutoFit/>
          </a:bodyPr>
          <a:lstStyle/>
          <a:p>
            <a:r>
              <a:rPr lang="en-US" sz="2000" b="1" u="sng" dirty="0"/>
              <a:t>Francis </a:t>
            </a:r>
            <a:r>
              <a:rPr lang="en-US" sz="2000" b="1" u="sng" dirty="0" smtClean="0"/>
              <a:t>Galton</a:t>
            </a:r>
            <a:r>
              <a:rPr lang="en-US" sz="2000" dirty="0" smtClean="0"/>
              <a:t> – “There </a:t>
            </a:r>
            <a:r>
              <a:rPr lang="en-US" sz="2000" dirty="0"/>
              <a:t>is perhaps some connection between this obscure action and the disappearance of most savage races when brought into contact with high </a:t>
            </a:r>
            <a:r>
              <a:rPr lang="en-US" sz="2000" dirty="0" smtClean="0"/>
              <a:t>civilization…But </a:t>
            </a:r>
            <a:r>
              <a:rPr lang="en-US" sz="2000" dirty="0"/>
              <a:t>while most barbarous races disappear, some, like the negro, do </a:t>
            </a:r>
            <a:r>
              <a:rPr lang="en-US" sz="2000" dirty="0" smtClean="0"/>
              <a:t>not…What </a:t>
            </a:r>
            <a:r>
              <a:rPr lang="en-US" sz="2000" dirty="0"/>
              <a:t>nature does blindly, slowly, and ruthlessly, man may do providently, quickly, and kindly. As it lies within his power, so it becomes his duty to work in that direction.</a:t>
            </a:r>
            <a:r>
              <a:rPr lang="en-US" sz="2000" dirty="0" smtClean="0"/>
              <a:t>” (</a:t>
            </a:r>
            <a:r>
              <a:rPr lang="en-US" sz="2000" i="1" dirty="0"/>
              <a:t>Eugenics – Its Definition, Scope, and </a:t>
            </a:r>
            <a:r>
              <a:rPr lang="en-US" sz="2000" i="1" dirty="0" smtClean="0"/>
              <a:t>Aims</a:t>
            </a:r>
            <a:r>
              <a:rPr lang="en-US" sz="2000" dirty="0" smtClean="0"/>
              <a:t>, 1904</a:t>
            </a:r>
            <a:r>
              <a:rPr lang="en-US" sz="2000" dirty="0"/>
              <a:t>)</a:t>
            </a:r>
          </a:p>
          <a:p>
            <a:endParaRPr lang="en-US" dirty="0"/>
          </a:p>
        </p:txBody>
      </p:sp>
      <p:pic>
        <p:nvPicPr>
          <p:cNvPr id="6148" name="Picture 4" descr="Image result for francis gal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38" y="3962400"/>
            <a:ext cx="3213538"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2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fade">
                                      <p:cBhvr>
                                        <p:cTn id="15" dur="500"/>
                                        <p:tgtEl>
                                          <p:spTgt spid="61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https://1.bp.blogspot.com/_7jeI71gmfwg/Sik3ho0bKZI/AAAAAAAAAQU/v36gCd0B9NU/s320/sterilization.jpg">
            <a:hlinkClick r:id="rId4"/>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LiO_c5-6_Hw"/>
          <p:cNvPicPr>
            <a:picLocks noRot="1" noChangeAspect="1"/>
          </p:cNvPicPr>
          <p:nvPr>
            <a:videoFile r:link="rId1"/>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379332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6500" b="1" dirty="0">
                <a:latin typeface="Rockwell" panose="02060603020205020403" pitchFamily="18" charset="0"/>
              </a:rPr>
              <a:t>Genocide</a:t>
            </a:r>
          </a:p>
        </p:txBody>
      </p:sp>
      <p:sp>
        <p:nvSpPr>
          <p:cNvPr id="2" name="AutoShape 4" descr="https://1.bp.blogspot.com/_7jeI71gmfwg/Sik3ho0bKZI/AAAAAAAAAQU/v36gCd0B9NU/s320/sterilization.jpg">
            <a:hlinkClick r:id="rId3"/>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Image result for richard dawkins evi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3581400" cy="2971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81400" y="990600"/>
            <a:ext cx="5562600" cy="1477328"/>
          </a:xfrm>
          <a:prstGeom prst="rect">
            <a:avLst/>
          </a:prstGeom>
        </p:spPr>
        <p:txBody>
          <a:bodyPr wrap="square">
            <a:spAutoFit/>
          </a:bodyPr>
          <a:lstStyle/>
          <a:p>
            <a:r>
              <a:rPr lang="en-US" b="1" u="sng" dirty="0" smtClean="0"/>
              <a:t>Larry Taunton</a:t>
            </a:r>
            <a:r>
              <a:rPr lang="en-US" dirty="0" smtClean="0"/>
              <a:t> – “As </a:t>
            </a:r>
            <a:r>
              <a:rPr lang="en-US" dirty="0"/>
              <a:t>we speak of this shifting [time], how are we to determine who is right? If we do not acknowledge some sort of external [standard], what is to prevent us from saying that the Muslim [extremists] aren’t right?”</a:t>
            </a:r>
          </a:p>
        </p:txBody>
      </p:sp>
      <p:sp>
        <p:nvSpPr>
          <p:cNvPr id="6" name="Rectangle 5"/>
          <p:cNvSpPr/>
          <p:nvPr/>
        </p:nvSpPr>
        <p:spPr>
          <a:xfrm>
            <a:off x="3581400" y="2561897"/>
            <a:ext cx="5562600" cy="1477328"/>
          </a:xfrm>
          <a:prstGeom prst="rect">
            <a:avLst/>
          </a:prstGeom>
        </p:spPr>
        <p:txBody>
          <a:bodyPr wrap="square">
            <a:spAutoFit/>
          </a:bodyPr>
          <a:lstStyle/>
          <a:p>
            <a:r>
              <a:rPr lang="en-US" b="1" u="sng" dirty="0" smtClean="0"/>
              <a:t>Richard Dawkins</a:t>
            </a:r>
            <a:r>
              <a:rPr lang="en-US" dirty="0" smtClean="0"/>
              <a:t> – “Yes</a:t>
            </a:r>
            <a:r>
              <a:rPr lang="en-US" dirty="0"/>
              <a:t>, absolutely fascinating. What’s to prevent us from saying Hitler wasn’t right? I mean, that is a genuinely difficult question</a:t>
            </a:r>
            <a:r>
              <a:rPr lang="en-US" dirty="0" smtClean="0"/>
              <a:t>.” </a:t>
            </a:r>
            <a:r>
              <a:rPr lang="en-US" dirty="0"/>
              <a:t>(</a:t>
            </a:r>
            <a:r>
              <a:rPr lang="en-US" i="1" dirty="0"/>
              <a:t>Richard Dawkins, the Atheist Evangelist</a:t>
            </a:r>
            <a:r>
              <a:rPr lang="en-US" dirty="0"/>
              <a:t>, by Larry Taunton, </a:t>
            </a:r>
            <a:r>
              <a:rPr lang="en-US" dirty="0" err="1"/>
              <a:t>byFaith</a:t>
            </a:r>
            <a:r>
              <a:rPr lang="en-US" dirty="0"/>
              <a:t>, 18 December 2007</a:t>
            </a:r>
            <a:r>
              <a:rPr lang="en-US" dirty="0" smtClean="0"/>
              <a:t>)</a:t>
            </a:r>
            <a:endParaRPr lang="en-US" dirty="0"/>
          </a:p>
        </p:txBody>
      </p:sp>
      <p:pic>
        <p:nvPicPr>
          <p:cNvPr id="8" name="Picture 6" descr="Image result for stephen j goul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6" y="4038600"/>
            <a:ext cx="3607676" cy="2819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81400" y="4038600"/>
            <a:ext cx="5562600" cy="1631216"/>
          </a:xfrm>
          <a:prstGeom prst="rect">
            <a:avLst/>
          </a:prstGeom>
        </p:spPr>
        <p:txBody>
          <a:bodyPr wrap="square">
            <a:spAutoFit/>
          </a:bodyPr>
          <a:lstStyle/>
          <a:p>
            <a:r>
              <a:rPr lang="en-US" sz="2000" b="1" u="sng" dirty="0" smtClean="0"/>
              <a:t>Stephen J Gould</a:t>
            </a:r>
            <a:r>
              <a:rPr lang="en-US" sz="2000" dirty="0" smtClean="0"/>
              <a:t> – “Biological </a:t>
            </a:r>
            <a:r>
              <a:rPr lang="en-US" sz="2000" dirty="0"/>
              <a:t>arguments for racism may have been common before 1850, but they increased by orders of magnitude following the acceptance of evolutionary theory.” (</a:t>
            </a:r>
            <a:r>
              <a:rPr lang="en-US" sz="2000" i="1" dirty="0"/>
              <a:t>Ontogeny and Phylogeny</a:t>
            </a:r>
            <a:r>
              <a:rPr lang="en-US" sz="2000" dirty="0"/>
              <a:t>, Belknap-Harvard Press, p. 127, 1977)</a:t>
            </a:r>
          </a:p>
        </p:txBody>
      </p:sp>
    </p:spTree>
    <p:extLst>
      <p:ext uri="{BB962C8B-B14F-4D97-AF65-F5344CB8AC3E}">
        <p14:creationId xmlns:p14="http://schemas.microsoft.com/office/powerpoint/2010/main" val="81755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6500" b="1" dirty="0">
                <a:latin typeface="Rockwell" panose="02060603020205020403" pitchFamily="18" charset="0"/>
              </a:rPr>
              <a:t>Genocide</a:t>
            </a:r>
          </a:p>
        </p:txBody>
      </p:sp>
      <p:sp>
        <p:nvSpPr>
          <p:cNvPr id="2" name="Rectangle 1"/>
          <p:cNvSpPr/>
          <p:nvPr/>
        </p:nvSpPr>
        <p:spPr>
          <a:xfrm>
            <a:off x="3124200" y="985476"/>
            <a:ext cx="6022428" cy="5909310"/>
          </a:xfrm>
          <a:prstGeom prst="rect">
            <a:avLst/>
          </a:prstGeom>
        </p:spPr>
        <p:txBody>
          <a:bodyPr wrap="square">
            <a:spAutoFit/>
          </a:bodyPr>
          <a:lstStyle/>
          <a:p>
            <a:r>
              <a:rPr lang="en-US" sz="2100" b="1" u="sng" dirty="0" smtClean="0"/>
              <a:t>Phillip Johnson</a:t>
            </a:r>
            <a:r>
              <a:rPr lang="en-US" sz="2100" dirty="0" smtClean="0"/>
              <a:t> – “Genocide</a:t>
            </a:r>
            <a:r>
              <a:rPr lang="en-US" sz="2100" dirty="0"/>
              <a:t>, of </a:t>
            </a:r>
            <a:r>
              <a:rPr lang="en-US" sz="2100" dirty="0" smtClean="0"/>
              <a:t>course, is </a:t>
            </a:r>
            <a:r>
              <a:rPr lang="en-US" sz="2100" dirty="0"/>
              <a:t>merely a shocking name for the process of natural selection by which one gene pool replaces </a:t>
            </a:r>
            <a:r>
              <a:rPr lang="en-US" sz="2100" dirty="0" smtClean="0"/>
              <a:t>another. Darwin </a:t>
            </a:r>
            <a:r>
              <a:rPr lang="en-US" sz="2100" dirty="0"/>
              <a:t>himself explained this in </a:t>
            </a:r>
            <a:r>
              <a:rPr lang="en-US" sz="2100" i="1" dirty="0"/>
              <a:t>The Descent of Man, </a:t>
            </a:r>
            <a:r>
              <a:rPr lang="en-US" sz="2100" dirty="0"/>
              <a:t>when he had to deal with the absence of ‘missing links’ between ape and human. Such gaps were to be expected, he wrote, in view of the extinctions that necessarily accompany evolution</a:t>
            </a:r>
            <a:r>
              <a:rPr lang="en-US" sz="2100" dirty="0" smtClean="0"/>
              <a:t>. </a:t>
            </a:r>
            <a:r>
              <a:rPr lang="en-US" sz="2100" dirty="0"/>
              <a:t>He coolly predicted that evolution would make the gaps wider in the future, because the most civilized (that is, European) humans would soon exterminate the rest of the human species and go on from there to kill off our nearest kin in the ape world. Modern Darwinists do not call attention to such passages, which make vivid how easily the picture of amoral nature inherent in evolutionary naturalism can be converted into a plan of action</a:t>
            </a:r>
            <a:r>
              <a:rPr lang="en-US" sz="2100" dirty="0" smtClean="0"/>
              <a:t>” (</a:t>
            </a:r>
            <a:r>
              <a:rPr lang="en-US" sz="2100" i="1" dirty="0"/>
              <a:t>Reason in the Balance: The Case Against Naturalism in Science, Law &amp; </a:t>
            </a:r>
            <a:r>
              <a:rPr lang="en-US" sz="2100" i="1" dirty="0" smtClean="0"/>
              <a:t>Education</a:t>
            </a:r>
            <a:r>
              <a:rPr lang="en-US" sz="2100" dirty="0" smtClean="0"/>
              <a:t>, 1995. p.144)</a:t>
            </a:r>
            <a:endParaRPr lang="en-US" sz="2100" i="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 y="1066800"/>
            <a:ext cx="312945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6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6500" b="1" dirty="0">
                <a:latin typeface="Rockwell" panose="02060603020205020403" pitchFamily="18" charset="0"/>
              </a:rPr>
              <a:t>Genocide</a:t>
            </a:r>
          </a:p>
        </p:txBody>
      </p:sp>
      <p:sp>
        <p:nvSpPr>
          <p:cNvPr id="5" name="AutoShape 2" descr="Image result for nazi concentration cam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nazi concentration cam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nazi concentration camp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nazi concentration camp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i.guim.co.uk/img/static/sys-images/Guardian/Pix/pictures/2015/1/22/1421943488818/9589d5bb-b9e5-4d15-97e7-cd9f4dc4707a-1020x612.jpeg?w=700&amp;q=55&amp;auto=format&amp;usm=12&amp;fit=max&amp;s=367250306f2a449953b2d1e4ebbc2e2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https://i.guim.co.uk/img/static/sys-images/Guardian/Pix/pictures/2015/1/22/1421943488818/9589d5bb-b9e5-4d15-97e7-cd9f4dc4707a-1020x612.jpeg?w=700&amp;q=55&amp;auto=format&amp;usm=12&amp;fit=max&amp;s=367250306f2a449953b2d1e4ebbc2e2c"/>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https://i.guim.co.uk/img/static/sys-images/Guardian/Pix/pictures/2015/1/22/1421943488818/9589d5bb-b9e5-4d15-97e7-cd9f4dc4707a-1020x612.jpeg?w=700&amp;q=55&amp;auto=format&amp;usm=12&amp;fit=max&amp;s=367250306f2a449953b2d1e4ebbc2e2c"/>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https://i.guim.co.uk/img/static/sys-images/Guardian/Pix/pictures/2015/1/22/1421943488818/9589d5bb-b9e5-4d15-97e7-cd9f4dc4707a-1020x612.jpeg?w=700&amp;q=55&amp;auto=format&amp;usm=12&amp;fit=max&amp;s=367250306f2a449953b2d1e4ebbc2e2c"/>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8" descr="https://i.guim.co.uk/img/static/sys-images/Guardian/Pix/pictures/2015/1/22/1421943488818/9589d5bb-b9e5-4d15-97e7-cd9f4dc4707a-1020x612.jpeg?w=700&amp;q=55&amp;auto=format&amp;usm=12&amp;fit=max&amp;s=367250306f2a449953b2d1e4ebbc2e2c"/>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13" name="Picture 21" descr="Image result for hitler evolution"/>
          <p:cNvPicPr>
            <a:picLocks noChangeAspect="1" noChangeArrowheads="1"/>
          </p:cNvPicPr>
          <p:nvPr/>
        </p:nvPicPr>
        <p:blipFill rotWithShape="1">
          <a:blip r:embed="rId3">
            <a:extLst>
              <a:ext uri="{28A0092B-C50C-407E-A947-70E740481C1C}">
                <a14:useLocalDpi xmlns:a14="http://schemas.microsoft.com/office/drawing/2010/main" val="0"/>
              </a:ext>
            </a:extLst>
          </a:blip>
          <a:srcRect l="606" t="1763"/>
          <a:stretch/>
        </p:blipFill>
        <p:spPr bwMode="auto">
          <a:xfrm>
            <a:off x="0" y="1074737"/>
            <a:ext cx="9144000" cy="578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90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7500" b="1" dirty="0" smtClean="0">
                <a:latin typeface="Rockwell" panose="02060603020205020403" pitchFamily="18" charset="0"/>
              </a:rPr>
              <a:t>Racism</a:t>
            </a:r>
            <a:endParaRPr lang="en-US" sz="7500" b="1" dirty="0">
              <a:latin typeface="Rockwell" panose="02060603020205020403" pitchFamily="18" charset="0"/>
            </a:endParaRPr>
          </a:p>
        </p:txBody>
      </p:sp>
      <p:sp>
        <p:nvSpPr>
          <p:cNvPr id="2" name="AutoShape 4" descr="https://1.bp.blogspot.com/_7jeI71gmfwg/Sik3ho0bKZI/AAAAAAAAAQU/v36gCd0B9NU/s320/sterilization.jpg">
            <a:hlinkClick r:id="rId3"/>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Image result for charles darwi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10" y="1143000"/>
            <a:ext cx="2885090" cy="3886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072896"/>
            <a:ext cx="9144000" cy="1785104"/>
          </a:xfrm>
          <a:prstGeom prst="rect">
            <a:avLst/>
          </a:prstGeom>
        </p:spPr>
        <p:txBody>
          <a:bodyPr wrap="square">
            <a:spAutoFit/>
          </a:bodyPr>
          <a:lstStyle/>
          <a:p>
            <a:r>
              <a:rPr lang="en-US" sz="2200" b="1" u="sng" dirty="0" smtClean="0"/>
              <a:t>Charles Darwin</a:t>
            </a:r>
            <a:r>
              <a:rPr lang="en-US" sz="2200" dirty="0" smtClean="0"/>
              <a:t> – “At </a:t>
            </a:r>
            <a:r>
              <a:rPr lang="en-US" sz="2200" dirty="0"/>
              <a:t>some future period, not very distant as measured by centuries, the </a:t>
            </a:r>
            <a:r>
              <a:rPr lang="en-US" sz="2200" dirty="0" err="1"/>
              <a:t>civilised</a:t>
            </a:r>
            <a:r>
              <a:rPr lang="en-US" sz="2200" dirty="0"/>
              <a:t> races of man will almost certainly exterminate and replace throughout the world the savage </a:t>
            </a:r>
            <a:r>
              <a:rPr lang="en-US" sz="2200" dirty="0" smtClean="0"/>
              <a:t>races…At </a:t>
            </a:r>
            <a:r>
              <a:rPr lang="en-US" sz="2200" dirty="0"/>
              <a:t>the same time the anthropomorphous apes…will no doubt be exterminated.</a:t>
            </a:r>
            <a:r>
              <a:rPr lang="en-US" sz="2200" dirty="0" smtClean="0"/>
              <a:t>” </a:t>
            </a:r>
            <a:r>
              <a:rPr lang="en-US" sz="2200" dirty="0"/>
              <a:t>(</a:t>
            </a:r>
            <a:r>
              <a:rPr lang="nl-NL" sz="2200" dirty="0"/>
              <a:t>Darwin, Descent of </a:t>
            </a:r>
            <a:r>
              <a:rPr lang="nl-NL" sz="2200" dirty="0" smtClean="0"/>
              <a:t>Man, 1871, </a:t>
            </a:r>
            <a:r>
              <a:rPr lang="nl-NL" sz="2200" dirty="0"/>
              <a:t>vol. I, p. 201)</a:t>
            </a:r>
            <a:endParaRPr lang="en-US" sz="2200" dirty="0"/>
          </a:p>
        </p:txBody>
      </p:sp>
      <p:pic>
        <p:nvPicPr>
          <p:cNvPr id="7" name="Picture 4" descr="Image result for on the origin of species">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8228" y="1143000"/>
            <a:ext cx="2895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93828" y="1143000"/>
            <a:ext cx="3350172" cy="3816429"/>
          </a:xfrm>
          <a:prstGeom prst="rect">
            <a:avLst/>
          </a:prstGeom>
        </p:spPr>
        <p:txBody>
          <a:bodyPr wrap="square">
            <a:spAutoFit/>
          </a:bodyPr>
          <a:lstStyle/>
          <a:p>
            <a:r>
              <a:rPr lang="en-US" sz="2200" b="1" u="sng" dirty="0" smtClean="0"/>
              <a:t>Charles Darwin</a:t>
            </a:r>
            <a:r>
              <a:rPr lang="en-US" sz="2200" dirty="0" smtClean="0"/>
              <a:t> – “Looking </a:t>
            </a:r>
            <a:r>
              <a:rPr lang="en-US" sz="2200" dirty="0"/>
              <a:t>to the world at no very distant date, what an endless number of the lower races will have been eliminated by the higher civilized races throughout the world</a:t>
            </a:r>
            <a:r>
              <a:rPr lang="en-US" sz="2200" dirty="0" smtClean="0"/>
              <a:t>.” (Darwin's </a:t>
            </a:r>
            <a:r>
              <a:rPr lang="en-US" sz="2200" dirty="0"/>
              <a:t>letter to W. Graham, </a:t>
            </a:r>
            <a:r>
              <a:rPr lang="en-US" sz="2200" i="1" dirty="0"/>
              <a:t>The </a:t>
            </a:r>
            <a:r>
              <a:rPr lang="en-US" sz="2200" i="1" dirty="0" smtClean="0"/>
              <a:t>Life &amp; </a:t>
            </a:r>
            <a:r>
              <a:rPr lang="en-US" sz="2200" i="1" dirty="0"/>
              <a:t>L</a:t>
            </a:r>
            <a:r>
              <a:rPr lang="en-US" sz="2200" i="1" dirty="0" smtClean="0"/>
              <a:t>etters </a:t>
            </a:r>
            <a:r>
              <a:rPr lang="en-US" sz="2200" i="1" dirty="0"/>
              <a:t>of Charles Darwin</a:t>
            </a:r>
            <a:r>
              <a:rPr lang="en-US" sz="2200" dirty="0"/>
              <a:t>, Volume 1, p.316)</a:t>
            </a:r>
          </a:p>
        </p:txBody>
      </p:sp>
    </p:spTree>
    <p:extLst>
      <p:ext uri="{BB962C8B-B14F-4D97-AF65-F5344CB8AC3E}">
        <p14:creationId xmlns:p14="http://schemas.microsoft.com/office/powerpoint/2010/main" val="168752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7500" b="1" dirty="0" smtClean="0">
                <a:latin typeface="Rockwell" panose="02060603020205020403" pitchFamily="18" charset="0"/>
              </a:rPr>
              <a:t>Racism</a:t>
            </a:r>
            <a:endParaRPr lang="en-US" sz="7500" b="1" dirty="0">
              <a:latin typeface="Rockwell" panose="02060603020205020403" pitchFamily="18" charset="0"/>
            </a:endParaRPr>
          </a:p>
        </p:txBody>
      </p:sp>
      <p:sp>
        <p:nvSpPr>
          <p:cNvPr id="2" name="AutoShape 4" descr="https://1.bp.blogspot.com/_7jeI71gmfwg/Sik3ho0bKZI/AAAAAAAAAQU/v36gCd0B9NU/s320/sterilization.jpg">
            <a:hlinkClick r:id="rId3"/>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descr="Image result for ernst haecke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44196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19600" y="1143000"/>
            <a:ext cx="4724400" cy="5755422"/>
          </a:xfrm>
          <a:prstGeom prst="rect">
            <a:avLst/>
          </a:prstGeom>
        </p:spPr>
        <p:txBody>
          <a:bodyPr wrap="square">
            <a:spAutoFit/>
          </a:bodyPr>
          <a:lstStyle/>
          <a:p>
            <a:r>
              <a:rPr lang="en-US" sz="2300" dirty="0" smtClean="0"/>
              <a:t>“I consider the negro to be a lower species of man and cannot make up my mind to look upon him as ‘a man and a brother,’ for the gorilla would then also have to be admitted into the family.” (</a:t>
            </a:r>
            <a:r>
              <a:rPr lang="en-US" sz="2300" i="1" dirty="0" smtClean="0"/>
              <a:t>The History of Creation, or the development of the Earth and its inhabitants by the action of natural causes: A popular exposition of the doctrine of evolution in general, and that of Darwin, Goethe, and Lamarck in particular</a:t>
            </a:r>
            <a:r>
              <a:rPr lang="en-US" sz="2300" dirty="0" smtClean="0"/>
              <a:t>, </a:t>
            </a:r>
            <a:r>
              <a:rPr lang="en-US" sz="2300" dirty="0" err="1" smtClean="0"/>
              <a:t>vol</a:t>
            </a:r>
            <a:r>
              <a:rPr lang="en-US" sz="2300" dirty="0" smtClean="0"/>
              <a:t> II, English edition translated from the 8th German Edition by Prof. Ray </a:t>
            </a:r>
            <a:r>
              <a:rPr lang="en-US" sz="2300" dirty="0" err="1" smtClean="0"/>
              <a:t>Lankester</a:t>
            </a:r>
            <a:r>
              <a:rPr lang="en-US" sz="2300" dirty="0" smtClean="0"/>
              <a:t>, Fellow of Exeter College, Oxford, pp. 412–413, 1909)</a:t>
            </a:r>
            <a:endParaRPr lang="en-US" sz="2300" dirty="0"/>
          </a:p>
        </p:txBody>
      </p:sp>
    </p:spTree>
    <p:extLst>
      <p:ext uri="{BB962C8B-B14F-4D97-AF65-F5344CB8AC3E}">
        <p14:creationId xmlns:p14="http://schemas.microsoft.com/office/powerpoint/2010/main" val="24051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7500" b="1" dirty="0" smtClean="0">
                <a:latin typeface="Rockwell" panose="02060603020205020403" pitchFamily="18" charset="0"/>
              </a:rPr>
              <a:t>Racism</a:t>
            </a:r>
            <a:endParaRPr lang="en-US" sz="7500" b="1" dirty="0">
              <a:latin typeface="Rockwell" panose="02060603020205020403" pitchFamily="18" charset="0"/>
            </a:endParaRPr>
          </a:p>
        </p:txBody>
      </p:sp>
      <p:sp>
        <p:nvSpPr>
          <p:cNvPr id="2" name="AutoShape 4" descr="https://1.bp.blogspot.com/_7jeI71gmfwg/Sik3ho0bKZI/AAAAAAAAAQU/v36gCd0B9NU/s320/sterilization.jpg">
            <a:hlinkClick r:id="rId3"/>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6" name="Picture 2" descr="ordained genocid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19201"/>
            <a:ext cx="4572001" cy="56388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aborigine remains in muse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borigine remains in museu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1219201"/>
            <a:ext cx="4572000" cy="564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15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fade">
                                      <p:cBhvr>
                                        <p:cTn id="12"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1"/>
            <a:ext cx="6019800" cy="3428999"/>
          </a:xfrm>
        </p:spPr>
        <p:txBody>
          <a:bodyPr>
            <a:noAutofit/>
          </a:bodyPr>
          <a:lstStyle/>
          <a:p>
            <a:pPr marL="0" indent="0">
              <a:buNone/>
            </a:pPr>
            <a:r>
              <a:rPr lang="en-US" sz="2200" b="1" u="sng" dirty="0" smtClean="0"/>
              <a:t>Charles Darwin</a:t>
            </a:r>
            <a:r>
              <a:rPr lang="en-US" sz="2200" dirty="0" smtClean="0"/>
              <a:t> – “You </a:t>
            </a:r>
            <a:r>
              <a:rPr lang="en-US" sz="2200" dirty="0"/>
              <a:t>will really believe how much interested I am in observing that you apply to </a:t>
            </a:r>
            <a:r>
              <a:rPr lang="en-US" sz="2200" u="sng" dirty="0"/>
              <a:t>moral and social questions analogous views to those which I have used in regard to the modification of species</a:t>
            </a:r>
            <a:r>
              <a:rPr lang="en-US" sz="2200" dirty="0"/>
              <a:t>. It did not occur to me formerly that my views could be extended to such widely different and most important subjects</a:t>
            </a:r>
            <a:r>
              <a:rPr lang="en-US" sz="2200" dirty="0" smtClean="0"/>
              <a:t>.” </a:t>
            </a:r>
            <a:r>
              <a:rPr lang="en-US" sz="2200" dirty="0"/>
              <a:t>(</a:t>
            </a:r>
            <a:r>
              <a:rPr lang="en-US" sz="2200" i="1" dirty="0"/>
              <a:t>The Life and Letters of Charles Darwin</a:t>
            </a:r>
            <a:r>
              <a:rPr lang="en-US" sz="2200" dirty="0"/>
              <a:t>, edited by Francis Darwin, D. Appleton and Company, 1896, vol. 2, p. 294).</a:t>
            </a:r>
          </a:p>
        </p:txBody>
      </p:sp>
      <p:pic>
        <p:nvPicPr>
          <p:cNvPr id="1026" name="Picture 2" descr="Image result for charles darw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1242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95297" y="3430747"/>
            <a:ext cx="6019800" cy="3170099"/>
          </a:xfrm>
          <a:prstGeom prst="rect">
            <a:avLst/>
          </a:prstGeom>
        </p:spPr>
        <p:txBody>
          <a:bodyPr wrap="square">
            <a:spAutoFit/>
          </a:bodyPr>
          <a:lstStyle/>
          <a:p>
            <a:r>
              <a:rPr lang="en-US" sz="2200" b="1" u="sng" dirty="0" smtClean="0"/>
              <a:t>Karl Marx</a:t>
            </a:r>
            <a:r>
              <a:rPr lang="en-US" sz="2200" dirty="0" smtClean="0"/>
              <a:t> – “Although </a:t>
            </a:r>
            <a:r>
              <a:rPr lang="en-US" sz="2200" dirty="0"/>
              <a:t>developed in the crude English </a:t>
            </a:r>
            <a:r>
              <a:rPr lang="en-US" sz="2200" dirty="0" smtClean="0"/>
              <a:t>fashion, [</a:t>
            </a:r>
            <a:r>
              <a:rPr lang="en-US" sz="2200" dirty="0"/>
              <a:t>Darwin’s </a:t>
            </a:r>
            <a:r>
              <a:rPr lang="en-US" sz="2200" i="1" dirty="0"/>
              <a:t>Origin of Species</a:t>
            </a:r>
            <a:r>
              <a:rPr lang="en-US" sz="2200" dirty="0"/>
              <a:t>] is the book which in the field of natural history, </a:t>
            </a:r>
            <a:r>
              <a:rPr lang="en-US" sz="2200" u="sng" dirty="0"/>
              <a:t>provides the basis for our views</a:t>
            </a:r>
            <a:r>
              <a:rPr lang="en-US" sz="2200" dirty="0" smtClean="0"/>
              <a:t>.” (</a:t>
            </a:r>
            <a:r>
              <a:rPr lang="da-DK" sz="2400" dirty="0" smtClean="0"/>
              <a:t>to </a:t>
            </a:r>
            <a:r>
              <a:rPr lang="da-DK" sz="2400" dirty="0"/>
              <a:t>Engels, 19 </a:t>
            </a:r>
            <a:r>
              <a:rPr lang="da-DK" sz="2400" dirty="0" smtClean="0"/>
              <a:t>Dec </a:t>
            </a:r>
            <a:r>
              <a:rPr lang="da-DK" sz="2400" dirty="0"/>
              <a:t>1860)</a:t>
            </a:r>
            <a:endParaRPr lang="en-US" sz="2200" dirty="0" smtClean="0"/>
          </a:p>
          <a:p>
            <a:endParaRPr lang="en-US" sz="2200" dirty="0"/>
          </a:p>
          <a:p>
            <a:r>
              <a:rPr lang="en-US" sz="2200" dirty="0" smtClean="0"/>
              <a:t>“[Darwin’s work] suits </a:t>
            </a:r>
            <a:r>
              <a:rPr lang="en-US" sz="2200" dirty="0"/>
              <a:t>my purpose in that it provides a basis in natural science for the historical class struggle” (Janet Browne, </a:t>
            </a:r>
            <a:r>
              <a:rPr lang="en-US" sz="2200" i="1" dirty="0"/>
              <a:t>Charles Darwin: The Power of Place,</a:t>
            </a:r>
            <a:r>
              <a:rPr lang="en-US" sz="2200" dirty="0"/>
              <a:t> 2002, p. 188).</a:t>
            </a:r>
          </a:p>
        </p:txBody>
      </p:sp>
      <p:pic>
        <p:nvPicPr>
          <p:cNvPr id="4" name="Picture 2" descr="Image result for karl mar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3124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28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7500" b="1" dirty="0" smtClean="0">
                <a:latin typeface="Rockwell" panose="02060603020205020403" pitchFamily="18" charset="0"/>
              </a:rPr>
              <a:t>Racism</a:t>
            </a:r>
            <a:endParaRPr lang="en-US" sz="7500" b="1" dirty="0">
              <a:latin typeface="Rockwell" panose="02060603020205020403" pitchFamily="18" charset="0"/>
            </a:endParaRPr>
          </a:p>
        </p:txBody>
      </p:sp>
      <p:sp>
        <p:nvSpPr>
          <p:cNvPr id="2" name="AutoShape 4" descr="https://1.bp.blogspot.com/_7jeI71gmfwg/Sik3ho0bKZI/AAAAAAAAAQU/v36gCd0B9NU/s320/sterilization.jpg">
            <a:hlinkClick r:id="rId3"/>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0" name="Picture 2" descr="Image result for ota benga con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45720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 result for ota benga"/>
          <p:cNvPicPr>
            <a:picLocks noChangeAspect="1" noChangeArrowheads="1"/>
          </p:cNvPicPr>
          <p:nvPr/>
        </p:nvPicPr>
        <p:blipFill rotWithShape="1">
          <a:blip r:embed="rId6">
            <a:extLst>
              <a:ext uri="{28A0092B-C50C-407E-A947-70E740481C1C}">
                <a14:useLocalDpi xmlns:a14="http://schemas.microsoft.com/office/drawing/2010/main" val="0"/>
              </a:ext>
            </a:extLst>
          </a:blip>
          <a:srcRect l="827"/>
          <a:stretch/>
        </p:blipFill>
        <p:spPr bwMode="auto">
          <a:xfrm>
            <a:off x="4572000" y="1066800"/>
            <a:ext cx="4572000"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029200"/>
            <a:ext cx="9144000" cy="1846659"/>
          </a:xfrm>
          <a:prstGeom prst="rect">
            <a:avLst/>
          </a:prstGeom>
        </p:spPr>
        <p:txBody>
          <a:bodyPr wrap="square">
            <a:spAutoFit/>
          </a:bodyPr>
          <a:lstStyle/>
          <a:p>
            <a:r>
              <a:rPr lang="en-US" sz="1900" b="1" u="sng" dirty="0"/>
              <a:t>Phillip </a:t>
            </a:r>
            <a:r>
              <a:rPr lang="en-US" sz="1900" b="1" u="sng" dirty="0" smtClean="0"/>
              <a:t>Bradford </a:t>
            </a:r>
            <a:r>
              <a:rPr lang="en-US" sz="1900" b="1" u="sng" dirty="0"/>
              <a:t>&amp;</a:t>
            </a:r>
            <a:r>
              <a:rPr lang="en-US" sz="1900" b="1" u="sng" dirty="0" smtClean="0"/>
              <a:t> </a:t>
            </a:r>
            <a:r>
              <a:rPr lang="en-US" sz="1900" b="1" u="sng" dirty="0"/>
              <a:t>Harvey </a:t>
            </a:r>
            <a:r>
              <a:rPr lang="en-US" sz="1900" b="1" u="sng" dirty="0" smtClean="0"/>
              <a:t>Blume</a:t>
            </a:r>
            <a:r>
              <a:rPr lang="en-US" sz="1900" dirty="0" smtClean="0"/>
              <a:t> – “They </a:t>
            </a:r>
            <a:r>
              <a:rPr lang="en-US" sz="1900" dirty="0"/>
              <a:t>chased him about the grounds all day, howling, jeering, and yelling. Some of them poked him in the ribs, others tripped him up, all laughed at him…There was always a crowd before the cage, most of the time roaring with laughter, and from almost every corner of the garden could be heard the question </a:t>
            </a:r>
            <a:r>
              <a:rPr lang="en-US" sz="1900" dirty="0" smtClean="0"/>
              <a:t>‘Where </a:t>
            </a:r>
            <a:r>
              <a:rPr lang="en-US" sz="1900" dirty="0"/>
              <a:t>is the Pygmy</a:t>
            </a:r>
            <a:r>
              <a:rPr lang="en-US" sz="1900" dirty="0" smtClean="0"/>
              <a:t>?’ </a:t>
            </a:r>
            <a:r>
              <a:rPr lang="en-US" sz="1900" dirty="0"/>
              <a:t>and the answer was, </a:t>
            </a:r>
            <a:r>
              <a:rPr lang="en-US" sz="1900" dirty="0" smtClean="0"/>
              <a:t>‘in </a:t>
            </a:r>
            <a:r>
              <a:rPr lang="en-US" sz="1900" dirty="0"/>
              <a:t>the monkey </a:t>
            </a:r>
            <a:r>
              <a:rPr lang="en-US" sz="1900" dirty="0" smtClean="0"/>
              <a:t>house’”. (</a:t>
            </a:r>
            <a:r>
              <a:rPr lang="en-US" sz="1900" i="1" dirty="0" smtClean="0"/>
              <a:t>Ota </a:t>
            </a:r>
            <a:r>
              <a:rPr lang="en-US" sz="1900" i="1" dirty="0"/>
              <a:t>Benga: The Pygmy in the Zoo</a:t>
            </a:r>
            <a:r>
              <a:rPr lang="en-US" sz="1900" dirty="0"/>
              <a:t>, St Martins, 1992, 269)</a:t>
            </a:r>
          </a:p>
        </p:txBody>
      </p:sp>
    </p:spTree>
    <p:extLst>
      <p:ext uri="{BB962C8B-B14F-4D97-AF65-F5344CB8AC3E}">
        <p14:creationId xmlns:p14="http://schemas.microsoft.com/office/powerpoint/2010/main" val="398492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fade">
                                      <p:cBhvr>
                                        <p:cTn id="11" dur="500"/>
                                        <p:tgtEl>
                                          <p:spTgt spid="1126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7500" b="1" dirty="0" smtClean="0">
                <a:latin typeface="Rockwell" panose="02060603020205020403" pitchFamily="18" charset="0"/>
              </a:rPr>
              <a:t>Male Chauvinism</a:t>
            </a:r>
            <a:endParaRPr lang="en-US" sz="7500" b="1" dirty="0">
              <a:latin typeface="Rockwell" panose="02060603020205020403" pitchFamily="18" charset="0"/>
            </a:endParaRPr>
          </a:p>
        </p:txBody>
      </p:sp>
      <p:sp>
        <p:nvSpPr>
          <p:cNvPr id="2" name="AutoShape 4" descr="https://1.bp.blogspot.com/_7jeI71gmfwg/Sik3ho0bKZI/AAAAAAAAAQU/v36gCd0B9NU/s320/sterilization.jpg">
            <a:hlinkClick r:id="rId3"/>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0" name="Picture 2" descr="Image result for Jesus honored women"/>
          <p:cNvPicPr>
            <a:picLocks noChangeAspect="1" noChangeArrowheads="1"/>
          </p:cNvPicPr>
          <p:nvPr/>
        </p:nvPicPr>
        <p:blipFill rotWithShape="1">
          <a:blip r:embed="rId4">
            <a:extLst>
              <a:ext uri="{28A0092B-C50C-407E-A947-70E740481C1C}">
                <a14:useLocalDpi xmlns:a14="http://schemas.microsoft.com/office/drawing/2010/main" val="0"/>
              </a:ext>
            </a:extLst>
          </a:blip>
          <a:srcRect b="12770"/>
          <a:stretch/>
        </p:blipFill>
        <p:spPr bwMode="auto">
          <a:xfrm>
            <a:off x="1" y="1143000"/>
            <a:ext cx="9144000"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288340"/>
            <a:ext cx="9144000" cy="1569660"/>
          </a:xfrm>
          <a:prstGeom prst="rect">
            <a:avLst/>
          </a:prstGeom>
        </p:spPr>
        <p:txBody>
          <a:bodyPr wrap="square">
            <a:spAutoFit/>
          </a:bodyPr>
          <a:lstStyle/>
          <a:p>
            <a:r>
              <a:rPr lang="en-US" sz="2400" b="1" dirty="0"/>
              <a:t>1 Cor 11:11-12</a:t>
            </a:r>
            <a:r>
              <a:rPr lang="en-US" sz="2400" dirty="0"/>
              <a:t> – “However, in the Lord, neither is woman independent of man, nor is man independent of woman. For as the woman originates from the man, so also the man has his birth through the woman; and all things originate from God.”</a:t>
            </a:r>
          </a:p>
        </p:txBody>
      </p:sp>
    </p:spTree>
    <p:extLst>
      <p:ext uri="{BB962C8B-B14F-4D97-AF65-F5344CB8AC3E}">
        <p14:creationId xmlns:p14="http://schemas.microsoft.com/office/powerpoint/2010/main" val="187373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7500" b="1" dirty="0" smtClean="0">
                <a:latin typeface="Rockwell" panose="02060603020205020403" pitchFamily="18" charset="0"/>
              </a:rPr>
              <a:t>Male Chauvinism</a:t>
            </a:r>
            <a:endParaRPr lang="en-US" sz="7500" b="1" dirty="0">
              <a:latin typeface="Rockwell" panose="02060603020205020403" pitchFamily="18" charset="0"/>
            </a:endParaRPr>
          </a:p>
        </p:txBody>
      </p:sp>
      <p:sp>
        <p:nvSpPr>
          <p:cNvPr id="2" name="AutoShape 4" descr="https://1.bp.blogspot.com/_7jeI71gmfwg/Sik3ho0bKZI/AAAAAAAAAQU/v36gCd0B9NU/s320/sterilization.jpg">
            <a:hlinkClick r:id="rId3"/>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4572000" y="1143000"/>
            <a:ext cx="4572000" cy="5755422"/>
          </a:xfrm>
          <a:prstGeom prst="rect">
            <a:avLst/>
          </a:prstGeom>
        </p:spPr>
        <p:txBody>
          <a:bodyPr>
            <a:spAutoFit/>
          </a:bodyPr>
          <a:lstStyle/>
          <a:p>
            <a:pPr>
              <a:defRPr/>
            </a:pPr>
            <a:r>
              <a:rPr lang="en-US" sz="2300" b="1" u="sng" dirty="0" err="1"/>
              <a:t>Eveleen</a:t>
            </a:r>
            <a:r>
              <a:rPr lang="en-US" sz="2300" b="1" u="sng" dirty="0"/>
              <a:t> </a:t>
            </a:r>
            <a:r>
              <a:rPr lang="en-US" sz="2300" b="1" u="sng" dirty="0" smtClean="0"/>
              <a:t>Richards</a:t>
            </a:r>
            <a:r>
              <a:rPr lang="en-US" sz="2300" dirty="0" smtClean="0"/>
              <a:t> </a:t>
            </a:r>
            <a:r>
              <a:rPr lang="en-US" sz="2300" dirty="0"/>
              <a:t>– “In a period when women were beginning to demand the suffrage, higher education and entrance to middle-class professions, it was comforting to know that women could never outstrip men; the new Darwinism scientifically guaranteed </a:t>
            </a:r>
            <a:r>
              <a:rPr lang="en-US" sz="2300" dirty="0" smtClean="0"/>
              <a:t>it…an </a:t>
            </a:r>
            <a:r>
              <a:rPr lang="en-US" sz="2300" dirty="0"/>
              <a:t>evolutionary reconstruction that centers on the aggressive, territorial, hunting male and relegates the female to submissive domesticity and the periphery of the evolutionary process.” </a:t>
            </a:r>
            <a:r>
              <a:rPr lang="en-US" sz="2300" dirty="0" smtClean="0"/>
              <a:t>(</a:t>
            </a:r>
            <a:r>
              <a:rPr lang="en-US" sz="2300" i="1" dirty="0" smtClean="0"/>
              <a:t>New </a:t>
            </a:r>
            <a:r>
              <a:rPr lang="en-US" sz="2300" i="1" dirty="0"/>
              <a:t>Scientist</a:t>
            </a:r>
            <a:r>
              <a:rPr lang="en-US" sz="2300" dirty="0"/>
              <a:t>, Vol. 100, </a:t>
            </a:r>
            <a:r>
              <a:rPr lang="en-US" sz="2300" dirty="0" smtClean="0"/>
              <a:t>Dec 22/29</a:t>
            </a:r>
            <a:r>
              <a:rPr lang="en-US" sz="2300" dirty="0"/>
              <a:t>, 1983, p. 887.)</a:t>
            </a:r>
          </a:p>
        </p:txBody>
      </p:sp>
      <p:pic>
        <p:nvPicPr>
          <p:cNvPr id="5" name="Picture 2" descr="Image result for Eveleen Rich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 y="1143000"/>
            <a:ext cx="457725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58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7500" b="1" dirty="0" smtClean="0">
                <a:latin typeface="Rockwell" panose="02060603020205020403" pitchFamily="18" charset="0"/>
              </a:rPr>
              <a:t>Male Chauvinism</a:t>
            </a:r>
            <a:endParaRPr lang="en-US" sz="7500" b="1" dirty="0">
              <a:latin typeface="Rockwell" panose="02060603020205020403" pitchFamily="18" charset="0"/>
            </a:endParaRPr>
          </a:p>
        </p:txBody>
      </p:sp>
      <p:sp>
        <p:nvSpPr>
          <p:cNvPr id="2" name="AutoShape 4" descr="https://1.bp.blogspot.com/_7jeI71gmfwg/Sik3ho0bKZI/AAAAAAAAAQU/v36gCd0B9NU/s320/sterilization.jpg">
            <a:hlinkClick r:id="rId3"/>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4" name="Picture 2" descr="Image result for darwin &quot;the descent of man&quo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4572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0" y="1076622"/>
            <a:ext cx="4572000" cy="5586145"/>
          </a:xfrm>
          <a:prstGeom prst="rect">
            <a:avLst/>
          </a:prstGeom>
        </p:spPr>
        <p:txBody>
          <a:bodyPr>
            <a:spAutoFit/>
          </a:bodyPr>
          <a:lstStyle/>
          <a:p>
            <a:r>
              <a:rPr lang="en-US" sz="2100" b="1" u="sng" dirty="0" smtClean="0"/>
              <a:t>Charles Darwin</a:t>
            </a:r>
            <a:r>
              <a:rPr lang="en-US" sz="2100" dirty="0" smtClean="0"/>
              <a:t> – “It </a:t>
            </a:r>
            <a:r>
              <a:rPr lang="en-US" sz="2100" dirty="0"/>
              <a:t>is generally admitted that with woman the powers of intuition, of rapid perception, and perhaps of imitation, are more strongly marked than in man; but some, at least, of these faculties are characteristic of the lower races, and therefore of a past and lower state of </a:t>
            </a:r>
            <a:r>
              <a:rPr lang="en-US" sz="2100" dirty="0" smtClean="0"/>
              <a:t>civilization…The </a:t>
            </a:r>
            <a:r>
              <a:rPr lang="en-US" sz="2100" dirty="0"/>
              <a:t>chief distinction in the intellectual powers of the two sexes is shewn by man's attaining to a higher eminence, in whatever he takes up, than can </a:t>
            </a:r>
            <a:r>
              <a:rPr lang="en-US" sz="2100" dirty="0" smtClean="0"/>
              <a:t>woman…if </a:t>
            </a:r>
            <a:r>
              <a:rPr lang="en-US" sz="2100" dirty="0"/>
              <a:t>men are capable of a decided pre-eminence over women in many subjects, the average of mental power in man must be above that of woman</a:t>
            </a:r>
            <a:r>
              <a:rPr lang="en-US" sz="2100" dirty="0" smtClean="0"/>
              <a:t>” </a:t>
            </a:r>
            <a:r>
              <a:rPr lang="en-US" sz="2100" dirty="0"/>
              <a:t>(The Descent Of Man, p. 269)</a:t>
            </a:r>
          </a:p>
        </p:txBody>
      </p:sp>
    </p:spTree>
    <p:extLst>
      <p:ext uri="{BB962C8B-B14F-4D97-AF65-F5344CB8AC3E}">
        <p14:creationId xmlns:p14="http://schemas.microsoft.com/office/powerpoint/2010/main" val="412223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15662"/>
            <a:ext cx="9144000" cy="58423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1015663"/>
          </a:xfrm>
          <a:prstGeom prst="rect">
            <a:avLst/>
          </a:prstGeom>
        </p:spPr>
        <p:txBody>
          <a:bodyPr wrap="square">
            <a:spAutoFit/>
          </a:bodyPr>
          <a:lstStyle/>
          <a:p>
            <a:r>
              <a:rPr lang="en-US" sz="3000" b="1" dirty="0"/>
              <a:t>1 Cor 15:32b</a:t>
            </a:r>
            <a:r>
              <a:rPr lang="en-US" sz="3000" dirty="0"/>
              <a:t> – “If the dead are not raised, </a:t>
            </a:r>
            <a:r>
              <a:rPr lang="en-US" sz="3000" cap="small" dirty="0"/>
              <a:t>let us eat and drink, for tomorrow we die</a:t>
            </a:r>
            <a:r>
              <a:rPr lang="en-US" sz="3000" dirty="0"/>
              <a:t>.”</a:t>
            </a:r>
          </a:p>
        </p:txBody>
      </p:sp>
    </p:spTree>
    <p:extLst>
      <p:ext uri="{BB962C8B-B14F-4D97-AF65-F5344CB8AC3E}">
        <p14:creationId xmlns:p14="http://schemas.microsoft.com/office/powerpoint/2010/main" val="422702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 y="0"/>
            <a:ext cx="9141372" cy="1143000"/>
          </a:xfrm>
        </p:spPr>
        <p:txBody>
          <a:bodyPr>
            <a:noAutofit/>
          </a:bodyPr>
          <a:lstStyle/>
          <a:p>
            <a:r>
              <a:rPr lang="en-US" sz="7200" b="1" dirty="0" smtClean="0">
                <a:latin typeface="Rockwell" panose="02060603020205020403" pitchFamily="18" charset="0"/>
              </a:rPr>
              <a:t>We Are An Accident</a:t>
            </a:r>
            <a:endParaRPr lang="en-US" sz="7200" b="1" dirty="0">
              <a:latin typeface="Rockwell" panose="02060603020205020403" pitchFamily="18" charset="0"/>
            </a:endParaRPr>
          </a:p>
        </p:txBody>
      </p:sp>
      <p:pic>
        <p:nvPicPr>
          <p:cNvPr id="3074" name="Picture 2" descr="Image result for cosmic accident"/>
          <p:cNvPicPr>
            <a:picLocks noChangeAspect="1" noChangeArrowheads="1"/>
          </p:cNvPicPr>
          <p:nvPr/>
        </p:nvPicPr>
        <p:blipFill rotWithShape="1">
          <a:blip r:embed="rId3">
            <a:extLst>
              <a:ext uri="{28A0092B-C50C-407E-A947-70E740481C1C}">
                <a14:useLocalDpi xmlns:a14="http://schemas.microsoft.com/office/drawing/2010/main" val="0"/>
              </a:ext>
            </a:extLst>
          </a:blip>
          <a:srcRect l="2014" t="1701" r="2205" b="2667"/>
          <a:stretch/>
        </p:blipFill>
        <p:spPr bwMode="auto">
          <a:xfrm>
            <a:off x="4381500" y="1066800"/>
            <a:ext cx="476250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the big b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4381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72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 y="0"/>
            <a:ext cx="9141372" cy="1143000"/>
          </a:xfrm>
        </p:spPr>
        <p:txBody>
          <a:bodyPr>
            <a:noAutofit/>
          </a:bodyPr>
          <a:lstStyle/>
          <a:p>
            <a:r>
              <a:rPr lang="en-US" sz="7200" b="1" dirty="0" smtClean="0">
                <a:latin typeface="Rockwell" panose="02060603020205020403" pitchFamily="18" charset="0"/>
              </a:rPr>
              <a:t>We Are An Accident</a:t>
            </a:r>
            <a:endParaRPr lang="en-US" sz="7200" b="1" dirty="0">
              <a:latin typeface="Rockwell" panose="02060603020205020403" pitchFamily="18" charset="0"/>
            </a:endParaRPr>
          </a:p>
        </p:txBody>
      </p:sp>
      <p:sp>
        <p:nvSpPr>
          <p:cNvPr id="3" name="Rectangle 2"/>
          <p:cNvSpPr/>
          <p:nvPr/>
        </p:nvSpPr>
        <p:spPr>
          <a:xfrm>
            <a:off x="1905001" y="1066800"/>
            <a:ext cx="7238999" cy="1785104"/>
          </a:xfrm>
          <a:prstGeom prst="rect">
            <a:avLst/>
          </a:prstGeom>
        </p:spPr>
        <p:txBody>
          <a:bodyPr wrap="square">
            <a:spAutoFit/>
          </a:bodyPr>
          <a:lstStyle/>
          <a:p>
            <a:r>
              <a:rPr lang="en-US" sz="2200" b="1" u="sng" dirty="0"/>
              <a:t>Richard E. Leakey</a:t>
            </a:r>
            <a:r>
              <a:rPr lang="en-US" sz="2200" dirty="0"/>
              <a:t> – “In many ways we are a biological accident, the product of countless propitious circumstances</a:t>
            </a:r>
            <a:r>
              <a:rPr lang="en-US" sz="2200" dirty="0" smtClean="0"/>
              <a:t>.” (</a:t>
            </a:r>
            <a:r>
              <a:rPr lang="en-US" sz="2200" dirty="0"/>
              <a:t>Co-author with American science writer Roger </a:t>
            </a:r>
            <a:r>
              <a:rPr lang="en-US" sz="2200" dirty="0" smtClean="0"/>
              <a:t>Amos Lewin, 1946, </a:t>
            </a:r>
            <a:r>
              <a:rPr lang="en-US" sz="2200" i="1" dirty="0" smtClean="0"/>
              <a:t>Origins</a:t>
            </a:r>
            <a:r>
              <a:rPr lang="en-US" sz="2200" i="1" dirty="0"/>
              <a:t>: What New Discoveries Reveal about the Emergence of our Species and its Possible </a:t>
            </a:r>
            <a:r>
              <a:rPr lang="en-US" sz="2200" i="1" dirty="0" smtClean="0"/>
              <a:t>Future</a:t>
            </a:r>
            <a:r>
              <a:rPr lang="en-US" sz="2200" dirty="0" smtClean="0"/>
              <a:t>, 1977, 256)</a:t>
            </a:r>
            <a:endParaRPr lang="en-US" sz="2200" dirty="0"/>
          </a:p>
        </p:txBody>
      </p:sp>
      <p:sp>
        <p:nvSpPr>
          <p:cNvPr id="4" name="Rectangle 3"/>
          <p:cNvSpPr/>
          <p:nvPr/>
        </p:nvSpPr>
        <p:spPr>
          <a:xfrm>
            <a:off x="1905000" y="3048000"/>
            <a:ext cx="7254765" cy="1785104"/>
          </a:xfrm>
          <a:prstGeom prst="rect">
            <a:avLst/>
          </a:prstGeom>
        </p:spPr>
        <p:txBody>
          <a:bodyPr wrap="square">
            <a:spAutoFit/>
          </a:bodyPr>
          <a:lstStyle/>
          <a:p>
            <a:r>
              <a:rPr lang="en-US" sz="2200" b="1" u="sng" dirty="0"/>
              <a:t>Victor </a:t>
            </a:r>
            <a:r>
              <a:rPr lang="en-US" sz="2200" b="1" u="sng" dirty="0" err="1"/>
              <a:t>Stenger</a:t>
            </a:r>
            <a:r>
              <a:rPr lang="en-US" sz="2200" dirty="0"/>
              <a:t> – “Physicists are now claiming that the hundreds of billions of stars and galaxies, including the earth and humanity, are not conscious creations but an accident</a:t>
            </a:r>
            <a:r>
              <a:rPr lang="en-US" sz="2200" dirty="0" smtClean="0"/>
              <a:t>.” (1987</a:t>
            </a:r>
            <a:r>
              <a:rPr lang="en-US" sz="2200" dirty="0"/>
              <a:t>, </a:t>
            </a:r>
            <a:r>
              <a:rPr lang="en-US" sz="2200" i="1" dirty="0"/>
              <a:t>Free Inquiry,</a:t>
            </a:r>
            <a:r>
              <a:rPr lang="en-US" sz="2200" dirty="0"/>
              <a:t> Summer, Vol. 7, No. 3, pp. 26-27)</a:t>
            </a:r>
          </a:p>
        </p:txBody>
      </p:sp>
      <p:sp>
        <p:nvSpPr>
          <p:cNvPr id="5" name="Rectangle 4"/>
          <p:cNvSpPr/>
          <p:nvPr/>
        </p:nvSpPr>
        <p:spPr>
          <a:xfrm>
            <a:off x="1904999" y="4913586"/>
            <a:ext cx="7223233" cy="1785104"/>
          </a:xfrm>
          <a:prstGeom prst="rect">
            <a:avLst/>
          </a:prstGeom>
        </p:spPr>
        <p:txBody>
          <a:bodyPr wrap="square">
            <a:spAutoFit/>
          </a:bodyPr>
          <a:lstStyle/>
          <a:p>
            <a:r>
              <a:rPr lang="en-US" sz="2200" b="1" u="sng" dirty="0"/>
              <a:t>Stephen Jay Gould</a:t>
            </a:r>
            <a:r>
              <a:rPr lang="en-US" sz="2200" dirty="0"/>
              <a:t> – </a:t>
            </a:r>
            <a:r>
              <a:rPr lang="en-US" sz="2200" dirty="0" smtClean="0"/>
              <a:t>“Many </a:t>
            </a:r>
            <a:r>
              <a:rPr lang="en-US" sz="2200" dirty="0"/>
              <a:t>paleontologists, myself included, now view Homo sapiens as </a:t>
            </a:r>
            <a:r>
              <a:rPr lang="en-US" sz="2200" dirty="0" smtClean="0"/>
              <a:t>a </a:t>
            </a:r>
            <a:r>
              <a:rPr lang="en-US" sz="2200" dirty="0"/>
              <a:t>tiny and unpredictable twig on a richly ramifying tree of life—a happy accident of the last geological moment.” </a:t>
            </a:r>
            <a:r>
              <a:rPr lang="en-US" sz="2200" dirty="0" smtClean="0"/>
              <a:t>(</a:t>
            </a:r>
            <a:r>
              <a:rPr lang="en-US" sz="2200" i="1" dirty="0" smtClean="0"/>
              <a:t>Modified </a:t>
            </a:r>
            <a:r>
              <a:rPr lang="en-US" sz="2200" i="1" dirty="0"/>
              <a:t>Grandeur</a:t>
            </a:r>
            <a:r>
              <a:rPr lang="en-US" sz="2200" dirty="0" smtClean="0"/>
              <a:t>, </a:t>
            </a:r>
            <a:r>
              <a:rPr lang="en-US" sz="2200" dirty="0"/>
              <a:t>Natural History, vol. </a:t>
            </a:r>
            <a:r>
              <a:rPr lang="en-US" sz="2200" dirty="0" smtClean="0"/>
              <a:t>102, March 1993, </a:t>
            </a:r>
            <a:r>
              <a:rPr lang="en-US" sz="2200" dirty="0"/>
              <a:t>pp. 14-20. p </a:t>
            </a:r>
            <a:r>
              <a:rPr lang="en-US" sz="2200" dirty="0" smtClean="0"/>
              <a:t>20)</a:t>
            </a:r>
            <a:endParaRPr lang="en-US" sz="2200" dirty="0"/>
          </a:p>
        </p:txBody>
      </p:sp>
      <p:pic>
        <p:nvPicPr>
          <p:cNvPr id="4098" name="Picture 2" descr="Image result for richard lea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9" y="1028699"/>
            <a:ext cx="1902372" cy="19431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victor steng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6" y="2971800"/>
            <a:ext cx="192076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stephen j gou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6" y="4876800"/>
            <a:ext cx="1931276"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89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500"/>
                                        <p:tgtEl>
                                          <p:spTgt spid="41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fade">
                                      <p:cBhvr>
                                        <p:cTn id="23" dur="500"/>
                                        <p:tgtEl>
                                          <p:spTgt spid="410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 y="0"/>
            <a:ext cx="9141372" cy="925535"/>
          </a:xfrm>
        </p:spPr>
        <p:txBody>
          <a:bodyPr>
            <a:noAutofit/>
          </a:bodyPr>
          <a:lstStyle/>
          <a:p>
            <a:r>
              <a:rPr lang="en-US" sz="5200" b="1" dirty="0" smtClean="0">
                <a:latin typeface="Rockwell" panose="02060603020205020403" pitchFamily="18" charset="0"/>
              </a:rPr>
              <a:t>Macroevolution Alternative</a:t>
            </a:r>
            <a:endParaRPr lang="en-US" sz="5200" b="1" dirty="0">
              <a:latin typeface="Rockwell" panose="02060603020205020403" pitchFamily="18" charset="0"/>
            </a:endParaRPr>
          </a:p>
        </p:txBody>
      </p:sp>
      <p:sp>
        <p:nvSpPr>
          <p:cNvPr id="3" name="Rectangle 2"/>
          <p:cNvSpPr/>
          <p:nvPr/>
        </p:nvSpPr>
        <p:spPr>
          <a:xfrm>
            <a:off x="2133600" y="859304"/>
            <a:ext cx="7010400" cy="1938992"/>
          </a:xfrm>
          <a:prstGeom prst="rect">
            <a:avLst/>
          </a:prstGeom>
        </p:spPr>
        <p:txBody>
          <a:bodyPr wrap="square">
            <a:spAutoFit/>
          </a:bodyPr>
          <a:lstStyle/>
          <a:p>
            <a:r>
              <a:rPr lang="en-US" sz="2400" b="1" u="sng" dirty="0"/>
              <a:t>D. M. S. Watson</a:t>
            </a:r>
            <a:r>
              <a:rPr lang="en-US" sz="2400" dirty="0"/>
              <a:t> – </a:t>
            </a:r>
            <a:r>
              <a:rPr lang="en-US" sz="2400" dirty="0" smtClean="0"/>
              <a:t>“The </a:t>
            </a:r>
            <a:r>
              <a:rPr lang="en-US" sz="2400" dirty="0"/>
              <a:t>theory of evolution itself, a theory universally accepted not because it can be proved by logically coherent evidence to be true but because the only alternative, special creation, is clearly incredible</a:t>
            </a:r>
            <a:r>
              <a:rPr lang="en-US" sz="2400" dirty="0" smtClean="0"/>
              <a:t>.” (1929 </a:t>
            </a:r>
            <a:r>
              <a:rPr lang="en-US" sz="2400" dirty="0"/>
              <a:t>article, “Adaptation</a:t>
            </a:r>
            <a:r>
              <a:rPr lang="en-US" sz="2400" dirty="0" smtClean="0"/>
              <a:t>”)</a:t>
            </a:r>
            <a:endParaRPr lang="en-US" sz="2400" dirty="0"/>
          </a:p>
        </p:txBody>
      </p:sp>
      <p:sp>
        <p:nvSpPr>
          <p:cNvPr id="4" name="Rectangle 3"/>
          <p:cNvSpPr/>
          <p:nvPr/>
        </p:nvSpPr>
        <p:spPr>
          <a:xfrm>
            <a:off x="2133600" y="2819400"/>
            <a:ext cx="7010400" cy="1569660"/>
          </a:xfrm>
          <a:prstGeom prst="rect">
            <a:avLst/>
          </a:prstGeom>
        </p:spPr>
        <p:txBody>
          <a:bodyPr wrap="square">
            <a:spAutoFit/>
          </a:bodyPr>
          <a:lstStyle/>
          <a:p>
            <a:r>
              <a:rPr lang="en-US" sz="2400" b="1" u="sng" dirty="0"/>
              <a:t>Julian Huxley</a:t>
            </a:r>
            <a:r>
              <a:rPr lang="en-US" sz="2400" dirty="0"/>
              <a:t> – “Our faith in the idea of evolution depends on our reluctance to accept the antagonistic doctrine of special creation” (Dogma of Evolution, p. 304). </a:t>
            </a:r>
          </a:p>
        </p:txBody>
      </p:sp>
      <p:pic>
        <p:nvPicPr>
          <p:cNvPr id="5122" name="Picture 2" descr="Image result for D.M.S. Wat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1"/>
            <a:ext cx="2133600" cy="18287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Julian Huxl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43200"/>
            <a:ext cx="2133600" cy="17220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65260"/>
            <a:ext cx="9144000" cy="2392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77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500"/>
                                        <p:tgtEl>
                                          <p:spTgt spid="51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 y="1"/>
            <a:ext cx="9141372" cy="914400"/>
          </a:xfrm>
        </p:spPr>
        <p:txBody>
          <a:bodyPr>
            <a:noAutofit/>
          </a:bodyPr>
          <a:lstStyle/>
          <a:p>
            <a:r>
              <a:rPr lang="en-US" sz="5200" b="1" dirty="0" smtClean="0">
                <a:latin typeface="Rockwell" panose="02060603020205020403" pitchFamily="18" charset="0"/>
              </a:rPr>
              <a:t>Macroevolution Alternative</a:t>
            </a:r>
            <a:endParaRPr lang="en-US" sz="5200" b="1" dirty="0">
              <a:latin typeface="Rockwell" panose="02060603020205020403" pitchFamily="18" charset="0"/>
            </a:endParaRPr>
          </a:p>
        </p:txBody>
      </p:sp>
      <p:sp>
        <p:nvSpPr>
          <p:cNvPr id="3" name="Rectangle 2"/>
          <p:cNvSpPr/>
          <p:nvPr/>
        </p:nvSpPr>
        <p:spPr>
          <a:xfrm>
            <a:off x="1600200" y="914400"/>
            <a:ext cx="7543800" cy="1323439"/>
          </a:xfrm>
          <a:prstGeom prst="rect">
            <a:avLst/>
          </a:prstGeom>
        </p:spPr>
        <p:txBody>
          <a:bodyPr wrap="square">
            <a:spAutoFit/>
          </a:bodyPr>
          <a:lstStyle/>
          <a:p>
            <a:r>
              <a:rPr lang="en-US" sz="2000" b="1" u="sng" dirty="0"/>
              <a:t>Stephen Jay </a:t>
            </a:r>
            <a:r>
              <a:rPr lang="en-US" sz="2000" b="1" u="sng" dirty="0" smtClean="0"/>
              <a:t>Gould</a:t>
            </a:r>
            <a:r>
              <a:rPr lang="en-US" sz="2000" dirty="0" smtClean="0"/>
              <a:t> – “We </a:t>
            </a:r>
            <a:r>
              <a:rPr lang="en-US" sz="2000" dirty="0"/>
              <a:t>are here because one odd group of fishes had a peculiar fin anatomy that could transform into legs…We may yearn for a ‘higher answer’– but none exists.” </a:t>
            </a:r>
            <a:r>
              <a:rPr lang="en-US" sz="2000" dirty="0" smtClean="0"/>
              <a:t>(</a:t>
            </a:r>
            <a:r>
              <a:rPr lang="en-US" sz="2000" i="1" dirty="0" smtClean="0"/>
              <a:t>Who’s Who In Hell</a:t>
            </a:r>
            <a:r>
              <a:rPr lang="en-US" sz="2000" dirty="0" smtClean="0"/>
              <a:t>, p. 450)</a:t>
            </a:r>
            <a:endParaRPr lang="en-US" sz="2000" dirty="0"/>
          </a:p>
        </p:txBody>
      </p:sp>
      <p:pic>
        <p:nvPicPr>
          <p:cNvPr id="4" name="Picture 6" descr="Image result for stephen j gou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2145"/>
            <a:ext cx="1600200" cy="13796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97572" y="2336851"/>
            <a:ext cx="7543800" cy="1323439"/>
          </a:xfrm>
          <a:prstGeom prst="rect">
            <a:avLst/>
          </a:prstGeom>
        </p:spPr>
        <p:txBody>
          <a:bodyPr wrap="square">
            <a:spAutoFit/>
          </a:bodyPr>
          <a:lstStyle/>
          <a:p>
            <a:r>
              <a:rPr lang="en-US" sz="2000" b="1" u="sng" dirty="0"/>
              <a:t>C. Darlington</a:t>
            </a:r>
            <a:r>
              <a:rPr lang="en-US" sz="2000" dirty="0"/>
              <a:t> – “Here is a theory that released thinking men from the spell of superstition…we owe to the Origin of Species the overthrow of the myth of creation</a:t>
            </a:r>
            <a:r>
              <a:rPr lang="en-US" sz="2000" dirty="0" smtClean="0"/>
              <a:t>” (C</a:t>
            </a:r>
            <a:r>
              <a:rPr lang="en-US" sz="2000" dirty="0"/>
              <a:t>. Darlington, </a:t>
            </a:r>
            <a:r>
              <a:rPr lang="en-US" sz="2000" dirty="0" smtClean="0"/>
              <a:t>Origin </a:t>
            </a:r>
            <a:r>
              <a:rPr lang="en-US" sz="2000" dirty="0"/>
              <a:t>of Evolution</a:t>
            </a:r>
            <a:r>
              <a:rPr lang="en-US" sz="2000" dirty="0" smtClean="0"/>
              <a:t>,</a:t>
            </a:r>
            <a:r>
              <a:rPr lang="en-US" sz="2000" dirty="0"/>
              <a:t> </a:t>
            </a:r>
            <a:r>
              <a:rPr lang="en-US" sz="2000" i="1" dirty="0"/>
              <a:t>Scientific American,</a:t>
            </a:r>
            <a:r>
              <a:rPr lang="en-US" sz="2000" dirty="0"/>
              <a:t> May, 1959, p. 60)</a:t>
            </a:r>
          </a:p>
        </p:txBody>
      </p:sp>
      <p:pic>
        <p:nvPicPr>
          <p:cNvPr id="6146" name="Picture 2" descr="Image result for C. D.  Darling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 y="2387739"/>
            <a:ext cx="1602828" cy="13783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00200" y="3760484"/>
            <a:ext cx="7541172" cy="1323439"/>
          </a:xfrm>
          <a:prstGeom prst="rect">
            <a:avLst/>
          </a:prstGeom>
        </p:spPr>
        <p:txBody>
          <a:bodyPr wrap="square">
            <a:spAutoFit/>
          </a:bodyPr>
          <a:lstStyle/>
          <a:p>
            <a:r>
              <a:rPr lang="en-US" sz="2000" b="1" u="sng" dirty="0"/>
              <a:t>Richard Dawkins</a:t>
            </a:r>
            <a:r>
              <a:rPr lang="en-US" sz="2000" dirty="0"/>
              <a:t> – “Although atheism might have been logically tenable before Darwin, Darwin made it possible to be an intellectually fulfilled atheist”. </a:t>
            </a:r>
            <a:r>
              <a:rPr lang="en-US" sz="2000" dirty="0" smtClean="0"/>
              <a:t>(</a:t>
            </a:r>
            <a:r>
              <a:rPr lang="en-US" sz="2000" dirty="0" err="1"/>
              <a:t>Berlinski</a:t>
            </a:r>
            <a:r>
              <a:rPr lang="en-US" sz="2000" dirty="0"/>
              <a:t>, </a:t>
            </a:r>
            <a:r>
              <a:rPr lang="en-US" sz="2000" dirty="0" smtClean="0"/>
              <a:t>David, 1996,</a:t>
            </a:r>
            <a:r>
              <a:rPr lang="en-US" sz="2000" dirty="0"/>
              <a:t> </a:t>
            </a:r>
            <a:r>
              <a:rPr lang="en-US" sz="2000" i="1" dirty="0"/>
              <a:t>The </a:t>
            </a:r>
            <a:r>
              <a:rPr lang="en-US" sz="2000" i="1" dirty="0" smtClean="0"/>
              <a:t>Deniable </a:t>
            </a:r>
            <a:r>
              <a:rPr lang="en-US" sz="2000" i="1" dirty="0"/>
              <a:t>Darwin</a:t>
            </a:r>
            <a:r>
              <a:rPr lang="en-US" sz="2000" dirty="0"/>
              <a:t>. Commentary </a:t>
            </a:r>
            <a:r>
              <a:rPr lang="en-US" sz="2000" dirty="0" smtClean="0"/>
              <a:t>101, 6, Jun</a:t>
            </a:r>
            <a:r>
              <a:rPr lang="en-US" sz="2000" dirty="0"/>
              <a:t>)</a:t>
            </a:r>
          </a:p>
        </p:txBody>
      </p:sp>
      <p:pic>
        <p:nvPicPr>
          <p:cNvPr id="6148" name="Picture 4" descr="Image result for richard dawki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784492"/>
            <a:ext cx="1600199"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00200" y="5213242"/>
            <a:ext cx="7543800" cy="1631216"/>
          </a:xfrm>
          <a:prstGeom prst="rect">
            <a:avLst/>
          </a:prstGeom>
        </p:spPr>
        <p:txBody>
          <a:bodyPr wrap="square">
            <a:spAutoFit/>
          </a:bodyPr>
          <a:lstStyle/>
          <a:p>
            <a:r>
              <a:rPr lang="en-US" sz="2000" b="1" u="sng" dirty="0" smtClean="0"/>
              <a:t>Julian Huxley</a:t>
            </a:r>
            <a:r>
              <a:rPr lang="en-US" sz="2000" dirty="0" smtClean="0"/>
              <a:t> – “In </a:t>
            </a:r>
            <a:r>
              <a:rPr lang="en-US" sz="2000" dirty="0"/>
              <a:t>the evolutionary pattern of thought there is no longer either need or room for the supernatural. The earth was not created: it evolved. So did all the animals and plants that inhabit it, including our human selves, mind and soul as well as brain and body. So did religion</a:t>
            </a:r>
            <a:r>
              <a:rPr lang="en-US" sz="2000" dirty="0" smtClean="0"/>
              <a:t>.” (</a:t>
            </a:r>
            <a:r>
              <a:rPr lang="en-US" sz="2000" i="1" dirty="0"/>
              <a:t>Essays of a Humanist</a:t>
            </a:r>
            <a:r>
              <a:rPr lang="en-US" sz="2000" dirty="0"/>
              <a:t>, </a:t>
            </a:r>
            <a:r>
              <a:rPr lang="en-US" sz="2000" dirty="0" smtClean="0"/>
              <a:t>p. </a:t>
            </a:r>
            <a:r>
              <a:rPr lang="en-US" sz="2000" dirty="0"/>
              <a:t>82–83, Penguin Books</a:t>
            </a:r>
            <a:r>
              <a:rPr lang="en-US" sz="2000" dirty="0" smtClean="0"/>
              <a:t>, 1964)</a:t>
            </a:r>
            <a:endParaRPr lang="en-US" sz="2000" dirty="0"/>
          </a:p>
        </p:txBody>
      </p:sp>
      <p:pic>
        <p:nvPicPr>
          <p:cNvPr id="10" name="Picture 4" descr="Image result for Julian Huxl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 y="5213242"/>
            <a:ext cx="1602828" cy="164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9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6148"/>
                                        </p:tgtEl>
                                        <p:attrNameLst>
                                          <p:attrName>style.visibility</p:attrName>
                                        </p:attrNameLst>
                                      </p:cBhvr>
                                      <p:to>
                                        <p:strVal val="visible"/>
                                      </p:to>
                                    </p:set>
                                    <p:animEffect transition="in" filter="fade">
                                      <p:cBhvr>
                                        <p:cTn id="26" dur="500"/>
                                        <p:tgtEl>
                                          <p:spTgt spid="614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15352</TotalTime>
  <Words>12043</Words>
  <Application>Microsoft Office PowerPoint</Application>
  <PresentationFormat>On-screen Show (4:3)</PresentationFormat>
  <Paragraphs>520</Paragraphs>
  <Slides>43</Slides>
  <Notes>43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Rockwell</vt:lpstr>
      <vt:lpstr>Office Theme</vt:lpstr>
      <vt:lpstr>Topics</vt:lpstr>
      <vt:lpstr>PowerPoint Presentation</vt:lpstr>
      <vt:lpstr>PowerPoint Presentation</vt:lpstr>
      <vt:lpstr>PowerPoint Presentation</vt:lpstr>
      <vt:lpstr>PowerPoint Presentation</vt:lpstr>
      <vt:lpstr>We Are An Accident</vt:lpstr>
      <vt:lpstr>We Are An Accident</vt:lpstr>
      <vt:lpstr>Macroevolution Alternative</vt:lpstr>
      <vt:lpstr>Macroevolution Alternative</vt:lpstr>
      <vt:lpstr>No Sanctity For Human Life</vt:lpstr>
      <vt:lpstr>No Sanctity For Human Life</vt:lpstr>
      <vt:lpstr>No Sanctity For Human Life</vt:lpstr>
      <vt:lpstr>No Sanctity For Human Life</vt:lpstr>
      <vt:lpstr>Evolution Begets Atheism</vt:lpstr>
      <vt:lpstr>Evolution Begets Atheism</vt:lpstr>
      <vt:lpstr>Evolution Negates Ethics</vt:lpstr>
      <vt:lpstr>Evolution Negates Ethics</vt:lpstr>
      <vt:lpstr>Evolution Negates Ethics</vt:lpstr>
      <vt:lpstr>Abortion</vt:lpstr>
      <vt:lpstr>Abortion</vt:lpstr>
      <vt:lpstr>Euthanasia</vt:lpstr>
      <vt:lpstr>Euthanasia</vt:lpstr>
      <vt:lpstr>Euthanasia</vt:lpstr>
      <vt:lpstr>Euthanasia</vt:lpstr>
      <vt:lpstr>Genocide</vt:lpstr>
      <vt:lpstr>Genocide</vt:lpstr>
      <vt:lpstr>Genocide</vt:lpstr>
      <vt:lpstr>Genocide</vt:lpstr>
      <vt:lpstr>Genocide</vt:lpstr>
      <vt:lpstr>Genocide</vt:lpstr>
      <vt:lpstr>Genocide</vt:lpstr>
      <vt:lpstr>Genocide</vt:lpstr>
      <vt:lpstr>PowerPoint Presentation</vt:lpstr>
      <vt:lpstr>Genocide</vt:lpstr>
      <vt:lpstr>Genocide</vt:lpstr>
      <vt:lpstr>Genocide</vt:lpstr>
      <vt:lpstr>Racism</vt:lpstr>
      <vt:lpstr>Racism</vt:lpstr>
      <vt:lpstr>Racism</vt:lpstr>
      <vt:lpstr>Racism</vt:lpstr>
      <vt:lpstr>Male Chauvinism</vt:lpstr>
      <vt:lpstr>Male Chauvinism</vt:lpstr>
      <vt:lpstr>Male Chauvinism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ryan.h.hasty@gmail.com</cp:lastModifiedBy>
  <cp:revision>413</cp:revision>
  <cp:lastPrinted>2018-07-04T22:55:11Z</cp:lastPrinted>
  <dcterms:created xsi:type="dcterms:W3CDTF">2006-08-16T00:00:00Z</dcterms:created>
  <dcterms:modified xsi:type="dcterms:W3CDTF">2018-07-11T23:27:10Z</dcterms:modified>
</cp:coreProperties>
</file>