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84" r:id="rId3"/>
    <p:sldId id="257" r:id="rId4"/>
    <p:sldId id="285"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80" r:id="rId25"/>
    <p:sldId id="281" r:id="rId26"/>
    <p:sldId id="301" r:id="rId27"/>
    <p:sldId id="282" r:id="rId28"/>
    <p:sldId id="283" r:id="rId29"/>
    <p:sldId id="278" r:id="rId30"/>
    <p:sldId id="293" r:id="rId31"/>
    <p:sldId id="296" r:id="rId32"/>
    <p:sldId id="300" r:id="rId33"/>
    <p:sldId id="297" r:id="rId34"/>
    <p:sldId id="295" r:id="rId35"/>
    <p:sldId id="298" r:id="rId36"/>
    <p:sldId id="299" r:id="rId37"/>
    <p:sldId id="277" r:id="rId38"/>
    <p:sldId id="286" r:id="rId39"/>
    <p:sldId id="288" r:id="rId40"/>
    <p:sldId id="289" r:id="rId41"/>
    <p:sldId id="279" r:id="rId42"/>
    <p:sldId id="290" r:id="rId43"/>
    <p:sldId id="291" r:id="rId44"/>
    <p:sldId id="292" r:id="rId45"/>
    <p:sldId id="287" r:id="rId4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1" autoAdjust="0"/>
    <p:restoredTop sz="85055" autoAdjust="0"/>
  </p:normalViewPr>
  <p:slideViewPr>
    <p:cSldViewPr>
      <p:cViewPr varScale="1">
        <p:scale>
          <a:sx n="98" d="100"/>
          <a:sy n="98" d="100"/>
        </p:scale>
        <p:origin x="172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0FEE7E17-49C2-417F-B99B-8355FEECF654}" type="datetimeFigureOut">
              <a:rPr lang="en-US" smtClean="0"/>
              <a:t>9/11/2018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184B431-C345-41C1-AC32-284F9E637E55}" type="slidenum">
              <a:rPr lang="en-US" smtClean="0"/>
              <a:t>‹#›</a:t>
            </a:fld>
            <a:endParaRPr lang="en-US"/>
          </a:p>
        </p:txBody>
      </p:sp>
    </p:spTree>
    <p:extLst>
      <p:ext uri="{BB962C8B-B14F-4D97-AF65-F5344CB8AC3E}">
        <p14:creationId xmlns:p14="http://schemas.microsoft.com/office/powerpoint/2010/main" val="3253576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couple of weeks, </a:t>
            </a:r>
            <a:r>
              <a:rPr lang="en-US" dirty="0" smtClean="0"/>
              <a:t>we’re going to look at some global evidence</a:t>
            </a:r>
            <a:r>
              <a:rPr lang="en-US" baseline="0" dirty="0" smtClean="0"/>
              <a:t> for the flood. These lines of evidence are incredible, immense, and faith building. </a:t>
            </a:r>
            <a:r>
              <a:rPr lang="en-US" b="1" baseline="0" dirty="0" smtClean="0"/>
              <a:t>Acts 14:17a</a:t>
            </a:r>
            <a:r>
              <a:rPr lang="en-US" baseline="0" dirty="0" smtClean="0"/>
              <a:t> – “</a:t>
            </a:r>
            <a:r>
              <a:rPr lang="en-US" sz="1200" b="0" i="0" kern="1200" dirty="0" smtClean="0">
                <a:solidFill>
                  <a:schemeClr val="tx1"/>
                </a:solidFill>
                <a:effectLst/>
                <a:latin typeface="+mn-lt"/>
                <a:ea typeface="+mn-ea"/>
                <a:cs typeface="+mn-cs"/>
              </a:rPr>
              <a:t>He did not leave Himself without witness</a:t>
            </a:r>
            <a:r>
              <a:rPr lang="en-US" baseline="0" dirty="0" smtClean="0"/>
              <a:t>”. Truly, the more we dig and study and use reason, the more we can come to the same conclusion as David in Psa 19 who said “the heavens are telling of the glory of God.” But the truth is, so does the earth.</a:t>
            </a:r>
          </a:p>
          <a:p>
            <a:endParaRPr lang="en-US" baseline="0" dirty="0" smtClean="0"/>
          </a:p>
          <a:p>
            <a:r>
              <a:rPr lang="en-US" baseline="0" dirty="0" smtClean="0"/>
              <a:t>But before we , we look at this evidence, need to first look at some the of great debate uniformitarianism vs. catastrophism.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1</a:t>
            </a:fld>
            <a:endParaRPr lang="en-US"/>
          </a:p>
        </p:txBody>
      </p:sp>
    </p:spTree>
    <p:extLst>
      <p:ext uri="{BB962C8B-B14F-4D97-AF65-F5344CB8AC3E}">
        <p14:creationId xmlns:p14="http://schemas.microsoft.com/office/powerpoint/2010/main" val="377056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know, though, that literally billions of bones have been buried in flood deposits all over the global. When you go around the world and observe the geologic column, over 90% of it is oceanic sedimentation. It’s a flood deposit all over the world with the same strata in different parts of the world matching up. In other words, the flood wasn’t localized. It was global. </a:t>
            </a:r>
          </a:p>
          <a:p>
            <a:endParaRPr lang="en-US" baseline="0" dirty="0" smtClean="0"/>
          </a:p>
          <a:p>
            <a:r>
              <a:rPr lang="en-US" baseline="0" dirty="0" smtClean="0"/>
              <a:t>These pictures are oceanic fossils discovered in parts of the world where they do not belong. The bottom left picture are of marine fossils found in limestone beds high up in the Himalayan mountains. How in the world did they get there?</a:t>
            </a:r>
          </a:p>
          <a:p>
            <a:endParaRPr lang="en-US" baseline="0" dirty="0" smtClean="0"/>
          </a:p>
          <a:p>
            <a:r>
              <a:rPr lang="en-US" baseline="0" dirty="0" smtClean="0"/>
              <a:t>So was Lyell right or wrong?</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10</a:t>
            </a:fld>
            <a:endParaRPr lang="en-US"/>
          </a:p>
        </p:txBody>
      </p:sp>
    </p:spTree>
    <p:extLst>
      <p:ext uri="{BB962C8B-B14F-4D97-AF65-F5344CB8AC3E}">
        <p14:creationId xmlns:p14="http://schemas.microsoft.com/office/powerpoint/2010/main" val="1141553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what some naturalistic geologists</a:t>
            </a:r>
            <a:r>
              <a:rPr lang="en-US" baseline="0" dirty="0" smtClean="0"/>
              <a:t> have said:</a:t>
            </a:r>
          </a:p>
          <a:p>
            <a:endParaRPr lang="en-US" baseline="0" dirty="0" smtClean="0"/>
          </a:p>
          <a:p>
            <a:r>
              <a:rPr lang="en-US" baseline="0" dirty="0" smtClean="0"/>
              <a:t>In 1983, Dr. James </a:t>
            </a:r>
            <a:r>
              <a:rPr lang="en-US" baseline="0" dirty="0" err="1" smtClean="0"/>
              <a:t>Shea</a:t>
            </a:r>
            <a:r>
              <a:rPr lang="en-US" baseline="0" dirty="0" smtClean="0"/>
              <a:t>, a very well-known geologist, said – “If the creationists could mount a successful attack on the validity of uniformitarianism, they would succeed in their effort to discredit modern geology.”</a:t>
            </a:r>
          </a:p>
          <a:p>
            <a:endParaRPr lang="en-US" baseline="0" dirty="0" smtClean="0"/>
          </a:p>
          <a:p>
            <a:r>
              <a:rPr lang="en-US" baseline="0" dirty="0" smtClean="0"/>
              <a:t>Well, Creationists don’t want to discredit modern geology. What we want to do is return geology to the place it was before Lyell got his talons on it. </a:t>
            </a:r>
          </a:p>
          <a:p>
            <a:endParaRPr lang="en-US" baseline="0" dirty="0" smtClean="0"/>
          </a:p>
          <a:p>
            <a:r>
              <a:rPr lang="en-US" baseline="0" dirty="0" smtClean="0"/>
              <a:t>So what has happened? Evolutionists are now starting to admit that Creationists were right. They didn’t want to listen to Creationists for the last 200 years, but now they’re finally admitting that Hutton, Lyell, and uniformitarianism are wrong</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11</a:t>
            </a:fld>
            <a:endParaRPr lang="en-US"/>
          </a:p>
        </p:txBody>
      </p:sp>
    </p:spTree>
    <p:extLst>
      <p:ext uri="{BB962C8B-B14F-4D97-AF65-F5344CB8AC3E}">
        <p14:creationId xmlns:p14="http://schemas.microsoft.com/office/powerpoint/2010/main" val="599121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quotes from Evolutionists</a:t>
            </a:r>
            <a:r>
              <a:rPr lang="en-US" baseline="0" dirty="0" smtClean="0"/>
              <a:t> admitting this very thing:</a:t>
            </a:r>
          </a:p>
          <a:p>
            <a:endParaRPr lang="en-US" baseline="0" dirty="0" smtClean="0"/>
          </a:p>
          <a:p>
            <a:r>
              <a:rPr lang="en-US" baseline="0" dirty="0" smtClean="0"/>
              <a:t>Warren </a:t>
            </a:r>
            <a:r>
              <a:rPr lang="en-US" baseline="0" dirty="0" err="1" smtClean="0"/>
              <a:t>Allmon</a:t>
            </a:r>
            <a:r>
              <a:rPr lang="en-US" baseline="0" dirty="0" smtClean="0"/>
              <a:t>, from Cornell University, said this – “</a:t>
            </a:r>
            <a:r>
              <a:rPr lang="en-US" sz="1200" b="0" i="0" kern="1200" dirty="0" smtClean="0">
                <a:solidFill>
                  <a:schemeClr val="tx1"/>
                </a:solidFill>
                <a:effectLst/>
                <a:latin typeface="+mn-lt"/>
                <a:ea typeface="+mn-ea"/>
                <a:cs typeface="+mn-cs"/>
              </a:rPr>
              <a:t>Lyell also sold geology some snake oil. He convinced geologists that…all past processes acted at essentially their current rates (that is, those observed in historical time). This extreme gradualism has led to numerous unfortunate consequences, including the rejection of sudden or catastrophic events in the face of positive evidence for them, for no reason other than that they were not gradual.”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Remember</a:t>
            </a:r>
            <a:r>
              <a:rPr lang="en-US" sz="1200" b="0" i="0" kern="1200" baseline="0" dirty="0" smtClean="0">
                <a:solidFill>
                  <a:schemeClr val="tx1"/>
                </a:solidFill>
                <a:effectLst/>
                <a:latin typeface="+mn-lt"/>
                <a:ea typeface="+mn-ea"/>
                <a:cs typeface="+mn-cs"/>
              </a:rPr>
              <a:t> what Lyell wanted to do? He wanted to free geology from Moses. He wanted to push on the public his anti-mosaic conclusions.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 H. </a:t>
            </a:r>
            <a:r>
              <a:rPr lang="en-US" sz="1200" b="0" i="0" kern="1200" baseline="0" dirty="0" err="1" smtClean="0">
                <a:solidFill>
                  <a:schemeClr val="tx1"/>
                </a:solidFill>
                <a:effectLst/>
                <a:latin typeface="+mn-lt"/>
                <a:ea typeface="+mn-ea"/>
                <a:cs typeface="+mn-cs"/>
              </a:rPr>
              <a:t>Dott</a:t>
            </a:r>
            <a:r>
              <a:rPr lang="en-US" sz="1200" b="0" i="0" kern="1200" baseline="0" dirty="0" smtClean="0">
                <a:solidFill>
                  <a:schemeClr val="tx1"/>
                </a:solidFill>
                <a:effectLst/>
                <a:latin typeface="+mn-lt"/>
                <a:ea typeface="+mn-ea"/>
                <a:cs typeface="+mn-cs"/>
              </a:rPr>
              <a:t>, a popular geologist of the 21</a:t>
            </a:r>
            <a:r>
              <a:rPr lang="en-US" sz="1200" b="0" i="0" kern="1200" baseline="30000" dirty="0" smtClean="0">
                <a:solidFill>
                  <a:schemeClr val="tx1"/>
                </a:solidFill>
                <a:effectLst/>
                <a:latin typeface="+mn-lt"/>
                <a:ea typeface="+mn-ea"/>
                <a:cs typeface="+mn-cs"/>
              </a:rPr>
              <a:t>st</a:t>
            </a:r>
            <a:r>
              <a:rPr lang="en-US" sz="1200" b="0" i="0" kern="1200" baseline="0" dirty="0" smtClean="0">
                <a:solidFill>
                  <a:schemeClr val="tx1"/>
                </a:solidFill>
                <a:effectLst/>
                <a:latin typeface="+mn-lt"/>
                <a:ea typeface="+mn-ea"/>
                <a:cs typeface="+mn-cs"/>
              </a:rPr>
              <a:t> century, said in 1998 – “Finally, it even means that catastrophism, in the sense of not straining the intensities of processes, was a better premise than Lyell’s uniformitarianism”</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These are Evolutionists admitting that after 200 years, they have been wrong. The Creationists were right. </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12</a:t>
            </a:fld>
            <a:endParaRPr lang="en-US"/>
          </a:p>
        </p:txBody>
      </p:sp>
    </p:spTree>
    <p:extLst>
      <p:ext uri="{BB962C8B-B14F-4D97-AF65-F5344CB8AC3E}">
        <p14:creationId xmlns:p14="http://schemas.microsoft.com/office/powerpoint/2010/main" val="92231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Derek Ager, past president of the British Geological Society,</a:t>
            </a:r>
            <a:r>
              <a:rPr lang="en-US" baseline="0" dirty="0" smtClean="0"/>
              <a:t> said – “Paleontologists cannot live by uniformitarianism alone. This may be termed the Phenomenon of the Fallibility of the Fossil Record.”</a:t>
            </a:r>
          </a:p>
          <a:p>
            <a:endParaRPr lang="en-US" baseline="0" dirty="0" smtClean="0"/>
          </a:p>
          <a:p>
            <a:r>
              <a:rPr lang="en-US" baseline="0" dirty="0" smtClean="0"/>
              <a:t>Say what? The fossil record isn’t wrong/fallible. Lyell’s interpretations were fallible which the world was accepting because they were kicking Creationism and Catastrophism out of the classroom. </a:t>
            </a:r>
          </a:p>
          <a:p>
            <a:endParaRPr lang="en-US" baseline="0" dirty="0" smtClean="0"/>
          </a:p>
          <a:p>
            <a:r>
              <a:rPr lang="en-US" baseline="0" dirty="0" smtClean="0"/>
              <a:t>Kenneth Hsu, a very world famous geologist and past president of the American Geological Society, and Judith McKenzie said:</a:t>
            </a:r>
          </a:p>
          <a:p>
            <a:endParaRPr lang="en-US" baseline="0" dirty="0" smtClean="0"/>
          </a:p>
          <a:p>
            <a:r>
              <a:rPr lang="en-US" baseline="0" dirty="0" smtClean="0"/>
              <a:t>“Catastrophism is enjoying a renaissance in geology. For the last 180 years, geologists have applied consistently a uniformitarian approach to their studies that has stressed slow gradual changes as defined by Lamarck, Lyell, and Darwin. Now, many of us are accepting that unusual catastrophic events have occurred repeatedly during the course of Earth’s history.”</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13</a:t>
            </a:fld>
            <a:endParaRPr lang="en-US"/>
          </a:p>
        </p:txBody>
      </p:sp>
    </p:spTree>
    <p:extLst>
      <p:ext uri="{BB962C8B-B14F-4D97-AF65-F5344CB8AC3E}">
        <p14:creationId xmlns:p14="http://schemas.microsoft.com/office/powerpoint/2010/main" val="40102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Derek Ager again – “The</a:t>
            </a:r>
            <a:r>
              <a:rPr lang="en-US" baseline="0" dirty="0" smtClean="0"/>
              <a:t> hurricane, the flood or the tsunami may do more in an hour or a day than the ordinary processes of nature have achieved in a thousand years. Given all the millennia we have to play with in the </a:t>
            </a:r>
            <a:r>
              <a:rPr lang="en-US" baseline="0" dirty="0" err="1" smtClean="0"/>
              <a:t>stratigraphical</a:t>
            </a:r>
            <a:r>
              <a:rPr lang="en-US" baseline="0" dirty="0" smtClean="0"/>
              <a:t> record, we can expect our periodic catastrophes to do all the work we want of them.”</a:t>
            </a:r>
          </a:p>
          <a:p>
            <a:endParaRPr lang="en-US" baseline="0" dirty="0" smtClean="0"/>
          </a:p>
          <a:p>
            <a:r>
              <a:rPr lang="en-US" baseline="0" dirty="0" smtClean="0"/>
              <a:t>This is an Evolutionist who has said some very sharp, hateful things about Creationists so he’s not on our side. But he has destroyed the possibility that the geological column is millions of years old by at the very least admitting catastrophism could very be behind some of what we see. </a:t>
            </a:r>
          </a:p>
          <a:p>
            <a:endParaRPr lang="en-US" baseline="0" dirty="0" smtClean="0"/>
          </a:p>
          <a:p>
            <a:r>
              <a:rPr lang="en-US" baseline="0" dirty="0" smtClean="0"/>
              <a:t>“To me, the whole record is catastrophic, not in the old-fashioned apocalyptic sense…but in the sense that only the episodic events – the occasional ones-are preserved for us.”</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14</a:t>
            </a:fld>
            <a:endParaRPr lang="en-US"/>
          </a:p>
        </p:txBody>
      </p:sp>
    </p:spTree>
    <p:extLst>
      <p:ext uri="{BB962C8B-B14F-4D97-AF65-F5344CB8AC3E}">
        <p14:creationId xmlns:p14="http://schemas.microsoft.com/office/powerpoint/2010/main" val="3201831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David </a:t>
            </a:r>
            <a:r>
              <a:rPr lang="en-US" dirty="0" err="1" smtClean="0"/>
              <a:t>Raup</a:t>
            </a:r>
            <a:r>
              <a:rPr lang="en-US" dirty="0" smtClean="0"/>
              <a:t>, who used to be</a:t>
            </a:r>
            <a:r>
              <a:rPr lang="en-US" baseline="0" dirty="0" smtClean="0"/>
              <a:t> Field director at the Museum of Natural History in Chicago – “…contemporary geologists and paleontologists now generally accept catastrophe as a ‘way of life’ although they may avoid the word catastrophe.”</a:t>
            </a:r>
          </a:p>
          <a:p>
            <a:endParaRPr lang="en-US" baseline="0" dirty="0" smtClean="0"/>
          </a:p>
          <a:p>
            <a:r>
              <a:rPr lang="en-US" baseline="0" dirty="0" smtClean="0"/>
              <a:t>Now why do you think they’d want to avoid the word “catastrophe”? Is there anything that might come to mind by using such a term? R. H. </a:t>
            </a:r>
            <a:r>
              <a:rPr lang="en-US" baseline="0" dirty="0" err="1" smtClean="0"/>
              <a:t>Dott</a:t>
            </a:r>
            <a:r>
              <a:rPr lang="en-US" baseline="0" dirty="0" smtClean="0"/>
              <a:t> helps us with this:</a:t>
            </a:r>
          </a:p>
          <a:p>
            <a:endParaRPr lang="en-US" baseline="0" dirty="0" smtClean="0"/>
          </a:p>
          <a:p>
            <a:r>
              <a:rPr lang="en-US" baseline="0" dirty="0" smtClean="0"/>
              <a:t>R. H. </a:t>
            </a:r>
            <a:r>
              <a:rPr lang="en-US" baseline="0" dirty="0" err="1" smtClean="0"/>
              <a:t>Dott</a:t>
            </a:r>
            <a:r>
              <a:rPr lang="en-US" baseline="0" dirty="0" smtClean="0"/>
              <a:t> – “I hope I have convinced you that the sedimentary record is largely a record of episodic events rather than being uniformly continuous. My message is that </a:t>
            </a:r>
            <a:r>
              <a:rPr lang="en-US" baseline="0" dirty="0" err="1" smtClean="0"/>
              <a:t>episodicity</a:t>
            </a:r>
            <a:r>
              <a:rPr lang="en-US" baseline="0" dirty="0" smtClean="0"/>
              <a:t> is the rule, not the exception. ‘What do I mean by “episodic sedimentation”’ Episodic was chosen carefully over other possible terms. ‘Catastrophic’ has become popular recently because of its dramatic effect, but it should be purged from our vocabulary because it feeds the neo-catastrophist-creation cause.”</a:t>
            </a:r>
          </a:p>
          <a:p>
            <a:endParaRPr lang="en-US" baseline="0" dirty="0" smtClean="0"/>
          </a:p>
          <a:p>
            <a:r>
              <a:rPr lang="en-US" baseline="0" dirty="0" smtClean="0"/>
              <a:t>In other words, we avoid it because we’d have to admit for the last 200 years the Creationists have been right and we’ve been wrong. So lest we give any credibility to creationists, let’s call it “episodic” rather than “catastrophic”. It would be funny if it wasn’t so sad!</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15</a:t>
            </a:fld>
            <a:endParaRPr lang="en-US"/>
          </a:p>
        </p:txBody>
      </p:sp>
    </p:spTree>
    <p:extLst>
      <p:ext uri="{BB962C8B-B14F-4D97-AF65-F5344CB8AC3E}">
        <p14:creationId xmlns:p14="http://schemas.microsoft.com/office/powerpoint/2010/main" val="112553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last 200 years, Creationists have been trying to show people large formations like this that are several hundred meters high. Do you see all the horizontal, smooth, continuous and clean knife-edge layers? There is no erosion between these layers, no burling of animals, and no root formation. That means this had to have been created very rapidly. And now 200 years later, Evolutionists are finally admitting, “Yeah, ok, maybe it did happen this way” but they still won’t use the word “catastrophism”.</a:t>
            </a:r>
          </a:p>
          <a:p>
            <a:endParaRPr lang="en-US" baseline="0" dirty="0" smtClean="0"/>
          </a:p>
          <a:p>
            <a:r>
              <a:rPr lang="en-US" baseline="0" dirty="0" smtClean="0"/>
              <a:t>Think about how much Evolutionary stubbornness has set science back the last 200 years. That’s another topic for another day.</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16</a:t>
            </a:fld>
            <a:endParaRPr lang="en-US"/>
          </a:p>
        </p:txBody>
      </p:sp>
    </p:spTree>
    <p:extLst>
      <p:ext uri="{BB962C8B-B14F-4D97-AF65-F5344CB8AC3E}">
        <p14:creationId xmlns:p14="http://schemas.microsoft.com/office/powerpoint/2010/main" val="2274010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talk about what some Evolutionists are doing this counter this</a:t>
            </a:r>
            <a:r>
              <a:rPr lang="en-US" baseline="0" dirty="0" smtClean="0"/>
              <a:t> embarrassment. Since naturalistic geologists have found out that uniformitarianism is wrong, they are attempting to change the definition of it to try and save face. They’ll say, “You’ve got it all wrong, uniformitarianism isn’t slow gradual change” but in essence they’re really saying, “That’s just the old definition.” So what’s the issue here? </a:t>
            </a:r>
            <a:r>
              <a:rPr lang="en-US" u="sng" baseline="0" dirty="0" smtClean="0"/>
              <a:t>Rather than admit fault, they’re redefining the word to save face.</a:t>
            </a:r>
          </a:p>
          <a:p>
            <a:endParaRPr lang="en-US" baseline="0" dirty="0" smtClean="0"/>
          </a:p>
          <a:p>
            <a:r>
              <a:rPr lang="en-US" baseline="0" dirty="0" smtClean="0"/>
              <a:t>Even Stephen J. Gould does this – </a:t>
            </a:r>
            <a:r>
              <a:rPr lang="pt-BR" sz="1200" b="0" i="0" u="none" strike="noStrike" kern="1200" baseline="0" dirty="0" smtClean="0">
                <a:solidFill>
                  <a:schemeClr val="tx1"/>
                </a:solidFill>
                <a:latin typeface="+mn-lt"/>
                <a:ea typeface="+mn-ea"/>
                <a:cs typeface="+mn-cs"/>
              </a:rPr>
              <a:t>“Uniformitarianism is a dual concept. Substantive </a:t>
            </a:r>
            <a:r>
              <a:rPr lang="en-US" sz="1200" b="0" i="0" u="none" strike="noStrike" kern="1200" baseline="0" dirty="0" smtClean="0">
                <a:solidFill>
                  <a:schemeClr val="tx1"/>
                </a:solidFill>
                <a:latin typeface="+mn-lt"/>
                <a:ea typeface="+mn-ea"/>
                <a:cs typeface="+mn-cs"/>
              </a:rPr>
              <a:t>uniformitarianism (a testable theory of geologic change postulating uniformity of rates of material conditions) is false and stifling to hypothesis formation. Methodological uniformitarianism (a procedural principle asserting spatial and temporal invariance of natural laws) belongs to the definition of science and is not unique to geology.”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 this is what he’s saying: the old uniformitarianism says that rates are the same in the past as they are today and he’s saying that’s wrong, calling is “substantive uniformitarianism”. But he says “methodological uniformitarianism” says that natural laws have always been the same.</a:t>
            </a:r>
          </a:p>
          <a:p>
            <a:endParaRPr lang="en-US" sz="1200" b="0" i="0" u="none" strike="noStrike" kern="1200" baseline="0" dirty="0" smtClean="0">
              <a:solidFill>
                <a:schemeClr val="tx1"/>
              </a:solidFill>
              <a:latin typeface="+mn-lt"/>
              <a:ea typeface="+mn-ea"/>
              <a:cs typeface="+mn-cs"/>
            </a:endParaRPr>
          </a:p>
          <a:p>
            <a:r>
              <a:rPr lang="pt-BR" sz="1200" b="0" i="0" u="none" strike="noStrike" kern="1200" baseline="0" dirty="0" smtClean="0">
                <a:solidFill>
                  <a:schemeClr val="tx1"/>
                </a:solidFill>
                <a:latin typeface="+mn-lt"/>
                <a:ea typeface="+mn-ea"/>
                <a:cs typeface="+mn-cs"/>
              </a:rPr>
              <a:t>“Substantive uniformitarianism as a descriptive </a:t>
            </a:r>
            <a:r>
              <a:rPr lang="en-US" sz="1200" b="0" i="0" u="none" strike="noStrike" kern="1200" baseline="0" dirty="0" smtClean="0">
                <a:solidFill>
                  <a:schemeClr val="tx1"/>
                </a:solidFill>
                <a:latin typeface="+mn-lt"/>
                <a:ea typeface="+mn-ea"/>
                <a:cs typeface="+mn-cs"/>
              </a:rPr>
              <a:t>theory has not withstood the test of new data and can no longer be maintained in any strict manner.”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Well, they didn’t get rid of it immediately because it wasn’t until the 1980s that they started admitting they had been wrong all these years.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a special term, methodological uniformitarianism was useful only when science was debating the status of the supernatural in its realm; for if God intervenes, then laws are not invariant and induction becomes invalid…The term today is an anachronism: for we need no longer take special pains to affirm the scientific nature of our discipline.”</a:t>
            </a:r>
            <a:endParaRPr lang="en-US" b="0" i="0"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17</a:t>
            </a:fld>
            <a:endParaRPr lang="en-US"/>
          </a:p>
        </p:txBody>
      </p:sp>
    </p:spTree>
    <p:extLst>
      <p:ext uri="{BB962C8B-B14F-4D97-AF65-F5344CB8AC3E}">
        <p14:creationId xmlns:p14="http://schemas.microsoft.com/office/powerpoint/2010/main" val="301747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Digby McLaren</a:t>
            </a:r>
            <a:r>
              <a:rPr lang="en-US" baseline="0" dirty="0" smtClean="0"/>
              <a:t> – “A new uniformitarianism has moved to embrace at least a modified form of catastrophism.”</a:t>
            </a:r>
          </a:p>
          <a:p>
            <a:endParaRPr lang="en-US" baseline="0" dirty="0" smtClean="0"/>
          </a:p>
          <a:p>
            <a:r>
              <a:rPr lang="en-US" baseline="0" dirty="0" smtClean="0"/>
              <a:t>Does that sound odd to you? Uniformitarianism is the opposite of catastrophism. Its very similar to the punctuated equilibrium theory. Evolution used to be defined by changes in the fossil record. But now they define it as lack of change in the fossil record which means evolution must have happened very quickly. That’s what they’re doing here with uniformitarianism. Lyell was the one who came up with the term, and he intended it to mean gradual, slow accumulation of the sediments. But its not defined that way anymore.</a:t>
            </a:r>
          </a:p>
          <a:p>
            <a:endParaRPr lang="en-US" baseline="0" dirty="0" smtClean="0"/>
          </a:p>
          <a:p>
            <a:r>
              <a:rPr lang="en-US" baseline="0" dirty="0" smtClean="0"/>
              <a:t>U. B. Marvin sees the logical fallacy happening:</a:t>
            </a:r>
          </a:p>
          <a:p>
            <a:endParaRPr lang="en-US" baseline="0" dirty="0" smtClean="0"/>
          </a:p>
          <a:p>
            <a:r>
              <a:rPr lang="en-US" baseline="0" dirty="0" smtClean="0"/>
              <a:t>“</a:t>
            </a:r>
            <a:r>
              <a:rPr lang="en-US" sz="1200" b="0" i="0" u="none" strike="noStrike" kern="1200" baseline="0" dirty="0" smtClean="0">
                <a:solidFill>
                  <a:schemeClr val="tx1"/>
                </a:solidFill>
                <a:latin typeface="+mn-lt"/>
                <a:ea typeface="+mn-ea"/>
                <a:cs typeface="+mn-cs"/>
              </a:rPr>
              <a:t>But to regard the cataclysmic geologic effects of bolide impacts as uniformitarian is an exercise in ‘new speak,’ whereby we would impose a 1980’s usage on an 1830’s term, which since the time it was coined, has donated the exact opposite of cataclysmic.”</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other words, even he recognizes that when the term “uniformitarianism” was invented, it meant the exact opposite of what evolutionists are trying to make it mean today.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“Rather than to invert the definition of the venerable word, it is time to recognize that bolide impact is a geologic process of major importance, which by its very nature demolishes uniformitarianism itself as the</a:t>
            </a:r>
          </a:p>
          <a:p>
            <a:r>
              <a:rPr lang="en-US" sz="1200" b="0" i="0" u="none" strike="noStrike" kern="1200" baseline="0" dirty="0" smtClean="0">
                <a:solidFill>
                  <a:schemeClr val="tx1"/>
                </a:solidFill>
                <a:latin typeface="+mn-lt"/>
                <a:ea typeface="+mn-ea"/>
                <a:cs typeface="+mn-cs"/>
              </a:rPr>
              <a:t>basic principle of geology.”</a:t>
            </a:r>
            <a:endParaRPr lang="en-US" b="0" i="0" dirty="0"/>
          </a:p>
        </p:txBody>
      </p:sp>
      <p:sp>
        <p:nvSpPr>
          <p:cNvPr id="4" name="Slide Number Placeholder 3"/>
          <p:cNvSpPr>
            <a:spLocks noGrp="1"/>
          </p:cNvSpPr>
          <p:nvPr>
            <p:ph type="sldNum" sz="quarter" idx="10"/>
          </p:nvPr>
        </p:nvSpPr>
        <p:spPr/>
        <p:txBody>
          <a:bodyPr/>
          <a:lstStyle/>
          <a:p>
            <a:fld id="{B184B431-C345-41C1-AC32-284F9E637E55}" type="slidenum">
              <a:rPr lang="en-US" smtClean="0"/>
              <a:t>18</a:t>
            </a:fld>
            <a:endParaRPr lang="en-US"/>
          </a:p>
        </p:txBody>
      </p:sp>
    </p:spTree>
    <p:extLst>
      <p:ext uri="{BB962C8B-B14F-4D97-AF65-F5344CB8AC3E}">
        <p14:creationId xmlns:p14="http://schemas.microsoft.com/office/powerpoint/2010/main" val="3632999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has happened? Evolutionists have admitted they are wrong about uniformitarianism. But instead of admitting it, they’ve redefined the word and therefore committed a logical fallacy called “Equivocation” – they shifted the meaning of a word during the course of their argument simply to win the debate rather than being truthful.</a:t>
            </a:r>
          </a:p>
          <a:p>
            <a:endParaRPr lang="en-US" baseline="0" dirty="0" smtClean="0"/>
          </a:p>
          <a:p>
            <a:r>
              <a:rPr lang="en-US" baseline="0" dirty="0" smtClean="0"/>
              <a:t>And if you try to force the original interpretation on them, they’ll pull the ole “bait and switch” and claim that you’re the one out of date and out of touch with current Evolutionary jargon. No, what they’ve done is rig the debate so that only they can win. Heads I win, tails you lose, right? Uniformitarianism, as Lyell defined it, was wrong. So Evolutionists simply change Lyell’s uniformitarianism to “substantive uniformitarianism” (even though he used that phrase) to “methodological uniformitarianism”.</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19</a:t>
            </a:fld>
            <a:endParaRPr lang="en-US"/>
          </a:p>
        </p:txBody>
      </p:sp>
    </p:spTree>
    <p:extLst>
      <p:ext uri="{BB962C8B-B14F-4D97-AF65-F5344CB8AC3E}">
        <p14:creationId xmlns:p14="http://schemas.microsoft.com/office/powerpoint/2010/main" val="319982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Uniformitarianism is the scientific, geological philosophy going back 200 years that says if all the sediment in the world were gathered together by slow, gradual processes, it would have taken billions of years.</a:t>
            </a:r>
          </a:p>
          <a:p>
            <a:endParaRPr lang="en-US" baseline="0" dirty="0" smtClean="0"/>
          </a:p>
          <a:p>
            <a:r>
              <a:rPr lang="en-US" baseline="0" dirty="0" smtClean="0"/>
              <a:t>Catastrophism, on the other hand, is what we Christians have believed for centuries, that Noah’s flood was a cataclysm that rapidly created all the sediments in the world, that carved out all the immense canyons, and is responsible for the explosion of fossils we find in the Cambrian layer of the geologic column.</a:t>
            </a:r>
          </a:p>
        </p:txBody>
      </p:sp>
      <p:sp>
        <p:nvSpPr>
          <p:cNvPr id="4" name="Slide Number Placeholder 3"/>
          <p:cNvSpPr>
            <a:spLocks noGrp="1"/>
          </p:cNvSpPr>
          <p:nvPr>
            <p:ph type="sldNum" sz="quarter" idx="10"/>
          </p:nvPr>
        </p:nvSpPr>
        <p:spPr/>
        <p:txBody>
          <a:bodyPr/>
          <a:lstStyle/>
          <a:p>
            <a:fld id="{B184B431-C345-41C1-AC32-284F9E637E55}" type="slidenum">
              <a:rPr lang="en-US" smtClean="0"/>
              <a:t>2</a:t>
            </a:fld>
            <a:endParaRPr lang="en-US"/>
          </a:p>
        </p:txBody>
      </p:sp>
    </p:spTree>
    <p:extLst>
      <p:ext uri="{BB962C8B-B14F-4D97-AF65-F5344CB8AC3E}">
        <p14:creationId xmlns:p14="http://schemas.microsoft.com/office/powerpoint/2010/main" val="611444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how do we defeat it if they’re just</a:t>
            </a:r>
            <a:r>
              <a:rPr lang="en-US" baseline="0" dirty="0" smtClean="0"/>
              <a:t> being dishonest? Most Darwinian Evolutionists are atheists, so you’re not going to push any buttons by appealing to ethics. So how do you defeat it?</a:t>
            </a:r>
          </a:p>
          <a:p>
            <a:endParaRPr lang="en-US" baseline="0" dirty="0" smtClean="0"/>
          </a:p>
          <a:p>
            <a:r>
              <a:rPr lang="en-US" baseline="0" dirty="0" smtClean="0"/>
              <a:t>One way is this: If “substantive uniformitarianism” is not true (slow and gradual), why is it still taught in public school textbooks?”</a:t>
            </a:r>
          </a:p>
          <a:p>
            <a:endParaRPr lang="en-US" baseline="0" dirty="0" smtClean="0"/>
          </a:p>
          <a:p>
            <a:r>
              <a:rPr lang="en-US" baseline="0" dirty="0" smtClean="0"/>
              <a:t>Stanley </a:t>
            </a:r>
            <a:r>
              <a:rPr lang="en-US" baseline="0" dirty="0" err="1" smtClean="0"/>
              <a:t>Chernicoff</a:t>
            </a:r>
            <a:r>
              <a:rPr lang="en-US" baseline="0" dirty="0" smtClean="0"/>
              <a:t>, who wrote the textbook Geology that is used in schools all over the nation, said this:</a:t>
            </a:r>
          </a:p>
          <a:p>
            <a:endParaRPr lang="en-US" baseline="0" dirty="0" smtClean="0"/>
          </a:p>
          <a:p>
            <a:r>
              <a:rPr lang="en-US" sz="1200" b="0" i="0" u="none" strike="noStrike" kern="1200" baseline="0" dirty="0" smtClean="0">
                <a:solidFill>
                  <a:schemeClr val="tx1"/>
                </a:solidFill>
                <a:latin typeface="+mn-lt"/>
                <a:ea typeface="+mn-ea"/>
                <a:cs typeface="+mn-cs"/>
              </a:rPr>
              <a:t>“Over so vast a period of time, even processes that operate at imperceptibly slow rates have changed the earth's appearance dramatically. Fossil evidence of ancient marine creatures in some rocks of the Grand Canyon, for example, show that these rocks, today near the top of a hot, dry plateau 2300 meters (7500 feet) above sea level, once lay at the bottom of an ocean. Over millions of years, the mud at the bottom of this ocean – still containing the remains of sea creatures that died there – gradually solidified into rock, was uplifted to its present elevation, and was cut through and exposed by the Colorado River. As James Hutton knew, rocks, if we study them closely, can bear witness to an unimaginably long history.”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But look what he then says: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is no prescribed sequence to the rock cycle. A given rock’s evolution may be altered at any time by a change in the geological conditions around it.”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20</a:t>
            </a:fld>
            <a:endParaRPr lang="en-US"/>
          </a:p>
        </p:txBody>
      </p:sp>
    </p:spTree>
    <p:extLst>
      <p:ext uri="{BB962C8B-B14F-4D97-AF65-F5344CB8AC3E}">
        <p14:creationId xmlns:p14="http://schemas.microsoft.com/office/powerpoint/2010/main" val="3272071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a:t>
            </a:r>
            <a:r>
              <a:rPr lang="en-US" sz="1200" b="0" i="0" u="none" strike="noStrike" kern="1200" baseline="0" dirty="0" smtClean="0">
                <a:solidFill>
                  <a:schemeClr val="tx1"/>
                </a:solidFill>
                <a:latin typeface="+mn-lt"/>
                <a:ea typeface="+mn-ea"/>
                <a:cs typeface="+mn-cs"/>
              </a:rPr>
              <a:t>The principle of uniformitarianism states that modern geological processes resemble those that operated in the past.”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But he admits that is </a:t>
            </a:r>
            <a:r>
              <a:rPr lang="en-US" sz="1200" b="0" i="0" u="sng" strike="noStrike" kern="1200" baseline="0" dirty="0" smtClean="0">
                <a:solidFill>
                  <a:schemeClr val="tx1"/>
                </a:solidFill>
                <a:latin typeface="+mn-lt"/>
                <a:ea typeface="+mn-ea"/>
                <a:cs typeface="+mn-cs"/>
              </a:rPr>
              <a:t>wrong</a:t>
            </a:r>
            <a:r>
              <a:rPr lang="en-US" sz="1200" b="0" i="0" u="none" strike="noStrike" kern="1200" baseline="0" dirty="0" smtClean="0">
                <a:solidFill>
                  <a:schemeClr val="tx1"/>
                </a:solidFill>
                <a:latin typeface="+mn-lt"/>
                <a:ea typeface="+mn-ea"/>
                <a:cs typeface="+mn-cs"/>
              </a:rPr>
              <a:t> twenty-six pages earlier in saying: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must temper our acceptance of the principle of uniformitarianism, however, by realizing that the Earth has not always been the way we see it today.”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See, first he says uniformitarianism is an idea where the processes of today resemble what was in the past. But then 26 pages earlier he contradicts himself saying the Earth of today is not like it was in the past. But he’s going to list 4 ways why it was different in the past, though we know now there are at least a dozen reasons why.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“Early in its history, the Earth [1] lacked a well-developed atmosphere; the atmosphere it did have differed dramatically in composition, too. [2] The surface lacked its present-day vast ocean cover, [3] volcanic processes may have been more intense (the Earth’s interior was probably hotter), and [4] the planet rotated considerably faster (300 million years ago, for example, our Earth spun more quickly and our days were shorter, with 440 days in a year). Thus the rates of geological processes may have differed significantly, even though the basic forces that control those processes-such as gravity and heat flow– were essentially the same.”</a:t>
            </a:r>
            <a:endParaRPr lang="en-US" b="0" i="0" dirty="0"/>
          </a:p>
        </p:txBody>
      </p:sp>
      <p:sp>
        <p:nvSpPr>
          <p:cNvPr id="4" name="Slide Number Placeholder 3"/>
          <p:cNvSpPr>
            <a:spLocks noGrp="1"/>
          </p:cNvSpPr>
          <p:nvPr>
            <p:ph type="sldNum" sz="quarter" idx="10"/>
          </p:nvPr>
        </p:nvSpPr>
        <p:spPr/>
        <p:txBody>
          <a:bodyPr/>
          <a:lstStyle/>
          <a:p>
            <a:fld id="{B184B431-C345-41C1-AC32-284F9E637E55}" type="slidenum">
              <a:rPr lang="en-US" smtClean="0"/>
              <a:t>21</a:t>
            </a:fld>
            <a:endParaRPr lang="en-US"/>
          </a:p>
        </p:txBody>
      </p:sp>
    </p:spTree>
    <p:extLst>
      <p:ext uri="{BB962C8B-B14F-4D97-AF65-F5344CB8AC3E}">
        <p14:creationId xmlns:p14="http://schemas.microsoft.com/office/powerpoint/2010/main" val="3272071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this quote from </a:t>
            </a:r>
            <a:r>
              <a:rPr lang="en-US" dirty="0" err="1" smtClean="0"/>
              <a:t>Bahngrell</a:t>
            </a:r>
            <a:r>
              <a:rPr lang="en-US" dirty="0" smtClean="0"/>
              <a:t> Brown. He is an Evolutionist.</a:t>
            </a:r>
            <a:r>
              <a:rPr lang="en-US" baseline="0" dirty="0" smtClean="0"/>
              <a:t> </a:t>
            </a:r>
            <a:r>
              <a:rPr lang="en-US" dirty="0" smtClean="0"/>
              <a:t>He admits that if uniformitarianism isn’t true, than</a:t>
            </a:r>
            <a:r>
              <a:rPr lang="en-US" baseline="0" dirty="0" smtClean="0"/>
              <a:t> there is no way we can judge the age of the Earth. </a:t>
            </a:r>
            <a:endParaRPr lang="en-US" dirty="0" smtClean="0"/>
          </a:p>
          <a:p>
            <a:endParaRPr lang="en-US" b="0" i="0" baseline="0" dirty="0" smtClean="0"/>
          </a:p>
          <a:p>
            <a:r>
              <a:rPr lang="en-US" b="0" i="0" baseline="0" dirty="0" smtClean="0"/>
              <a:t>“O</a:t>
            </a:r>
            <a:r>
              <a:rPr lang="en-US" sz="1200" b="0" i="0" u="none" strike="noStrike" kern="1200" baseline="0" dirty="0" smtClean="0">
                <a:solidFill>
                  <a:schemeClr val="tx1"/>
                </a:solidFill>
                <a:latin typeface="+mn-lt"/>
                <a:ea typeface="+mn-ea"/>
                <a:cs typeface="+mn-cs"/>
              </a:rPr>
              <a:t>f late there has been a serious rejuvenation of catastrophism in geologic thought. This defies logic; there is no science of singularities. If catastrophe is not a uniform process, there is no rational basis for understanding the past.”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Why? Because we have to have a standard today by which we can judge the past. If the geologic column were created by a hurricane here, a tsunami there, or a meteor, or a flood, there is no way they can judge the earth through uniformitarian principles. </a:t>
            </a:r>
            <a:endParaRPr lang="en-US" b="0" i="0" dirty="0"/>
          </a:p>
        </p:txBody>
      </p:sp>
      <p:sp>
        <p:nvSpPr>
          <p:cNvPr id="4" name="Slide Number Placeholder 3"/>
          <p:cNvSpPr>
            <a:spLocks noGrp="1"/>
          </p:cNvSpPr>
          <p:nvPr>
            <p:ph type="sldNum" sz="quarter" idx="10"/>
          </p:nvPr>
        </p:nvSpPr>
        <p:spPr/>
        <p:txBody>
          <a:bodyPr/>
          <a:lstStyle/>
          <a:p>
            <a:fld id="{B184B431-C345-41C1-AC32-284F9E637E55}" type="slidenum">
              <a:rPr lang="en-US" smtClean="0"/>
              <a:t>22</a:t>
            </a:fld>
            <a:endParaRPr lang="en-US"/>
          </a:p>
        </p:txBody>
      </p:sp>
    </p:spTree>
    <p:extLst>
      <p:ext uri="{BB962C8B-B14F-4D97-AF65-F5344CB8AC3E}">
        <p14:creationId xmlns:p14="http://schemas.microsoft.com/office/powerpoint/2010/main" val="843018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the age of the Earth can be determined by natural processes, there are only 3 ways it could be done:</a:t>
            </a:r>
          </a:p>
          <a:p>
            <a:endParaRPr lang="en-US" baseline="0" dirty="0" smtClean="0"/>
          </a:p>
          <a:p>
            <a:pPr marL="228600" indent="-228600">
              <a:buAutoNum type="arabicParenR"/>
            </a:pPr>
            <a:r>
              <a:rPr lang="en-US" baseline="0" dirty="0" smtClean="0"/>
              <a:t>Rate of sedimentation</a:t>
            </a:r>
          </a:p>
          <a:p>
            <a:pPr marL="228600" indent="-228600">
              <a:buAutoNum type="arabicParenR"/>
            </a:pPr>
            <a:r>
              <a:rPr lang="en-US" baseline="0" dirty="0" smtClean="0"/>
              <a:t>Rate of radioisotope decay</a:t>
            </a:r>
          </a:p>
          <a:p>
            <a:pPr marL="228600" indent="-228600">
              <a:buAutoNum type="arabicParenR"/>
            </a:pPr>
            <a:r>
              <a:rPr lang="en-US" baseline="0" dirty="0" smtClean="0"/>
              <a:t>Rate of light travel</a:t>
            </a:r>
          </a:p>
          <a:p>
            <a:pPr marL="228600" indent="-228600">
              <a:buAutoNum type="arabicParenR"/>
            </a:pPr>
            <a:endParaRPr lang="en-US" baseline="0" dirty="0" smtClean="0"/>
          </a:p>
          <a:p>
            <a:pPr marL="0" indent="0">
              <a:buNone/>
            </a:pPr>
            <a:r>
              <a:rPr lang="en-US" baseline="0" dirty="0" smtClean="0"/>
              <a:t>But if rates are different in the past than they are in the present, how can we use those to judge the age of the earth today? </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23</a:t>
            </a:fld>
            <a:endParaRPr lang="en-US"/>
          </a:p>
        </p:txBody>
      </p:sp>
    </p:spTree>
    <p:extLst>
      <p:ext uri="{BB962C8B-B14F-4D97-AF65-F5344CB8AC3E}">
        <p14:creationId xmlns:p14="http://schemas.microsoft.com/office/powerpoint/2010/main" val="289707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a:t>
            </a:r>
            <a:r>
              <a:rPr lang="en-US" baseline="0" dirty="0" smtClean="0"/>
              <a:t>catastrophism is true, there is no way we could measure the Earth by a constant rate of sedimentation build up. And with Evolutionists now changing the original definition of uniformitarianism to include catastrophic events, though they still don’t like to use that word, they </a:t>
            </a:r>
            <a:r>
              <a:rPr lang="en-US" baseline="0" dirty="0" smtClean="0"/>
              <a:t>have no choice but </a:t>
            </a:r>
            <a:r>
              <a:rPr lang="en-US" baseline="0" dirty="0" smtClean="0"/>
              <a:t>to admit that without direct knowledge of those </a:t>
            </a:r>
            <a:r>
              <a:rPr lang="en-US" baseline="0" dirty="0" smtClean="0"/>
              <a:t>catastrophic events</a:t>
            </a:r>
            <a:r>
              <a:rPr lang="en-US" baseline="0" dirty="0" smtClean="0"/>
              <a:t>, there is </a:t>
            </a:r>
            <a:r>
              <a:rPr lang="en-US" baseline="0" dirty="0" smtClean="0"/>
              <a:t>absolutely no </a:t>
            </a:r>
            <a:r>
              <a:rPr lang="en-US" baseline="0" dirty="0" smtClean="0"/>
              <a:t>way the earth’s age </a:t>
            </a:r>
            <a:r>
              <a:rPr lang="en-US" baseline="0" dirty="0" smtClean="0"/>
              <a:t>could ever </a:t>
            </a:r>
            <a:r>
              <a:rPr lang="en-US" baseline="0" dirty="0" smtClean="0"/>
              <a:t>be measured through sedimentation. </a:t>
            </a:r>
            <a:endParaRPr lang="en-US" baseline="0" dirty="0" smtClean="0"/>
          </a:p>
          <a:p>
            <a:endParaRPr lang="en-US" baseline="0" dirty="0" smtClean="0"/>
          </a:p>
          <a:p>
            <a:r>
              <a:rPr lang="en-US" baseline="0" dirty="0" smtClean="0"/>
              <a:t>There are many examples of this, but here are three examples that disprove gradualism in sedimentation:</a:t>
            </a:r>
            <a:endParaRPr lang="en-US" baseline="0" dirty="0" smtClean="0"/>
          </a:p>
        </p:txBody>
      </p:sp>
      <p:sp>
        <p:nvSpPr>
          <p:cNvPr id="4" name="Slide Number Placeholder 3"/>
          <p:cNvSpPr>
            <a:spLocks noGrp="1"/>
          </p:cNvSpPr>
          <p:nvPr>
            <p:ph type="sldNum" sz="quarter" idx="10"/>
          </p:nvPr>
        </p:nvSpPr>
        <p:spPr/>
        <p:txBody>
          <a:bodyPr/>
          <a:lstStyle/>
          <a:p>
            <a:fld id="{B184B431-C345-41C1-AC32-284F9E637E55}" type="slidenum">
              <a:rPr lang="en-US" smtClean="0"/>
              <a:t>24</a:t>
            </a:fld>
            <a:endParaRPr lang="en-US"/>
          </a:p>
        </p:txBody>
      </p:sp>
    </p:spTree>
    <p:extLst>
      <p:ext uri="{BB962C8B-B14F-4D97-AF65-F5344CB8AC3E}">
        <p14:creationId xmlns:p14="http://schemas.microsoft.com/office/powerpoint/2010/main" val="49756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Miocene</a:t>
            </a:r>
            <a:r>
              <a:rPr lang="en-US" baseline="0" dirty="0" smtClean="0"/>
              <a:t> Shales i</a:t>
            </a:r>
            <a:r>
              <a:rPr lang="en-US" dirty="0" smtClean="0"/>
              <a:t>n the Mojave Desert</a:t>
            </a:r>
            <a:r>
              <a:rPr lang="en-US" baseline="0" dirty="0" smtClean="0"/>
              <a:t> in California. It is a fossil graveyard that does not conform to uniformitarian ideas at all. Because in just 1 4-square mile area, </a:t>
            </a:r>
            <a:r>
              <a:rPr lang="en-US" baseline="0" dirty="0" smtClean="0"/>
              <a:t>we </a:t>
            </a:r>
            <a:r>
              <a:rPr lang="en-US" baseline="0" dirty="0" smtClean="0"/>
              <a:t>find herring fossil bed of over 1 billion fish that suffocated to death. How did that happen? It couldn’t have happened by them being buried slowly over millions of years. They died rapidly. It was catastrophic, not gradual. </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25</a:t>
            </a:fld>
            <a:endParaRPr lang="en-US"/>
          </a:p>
        </p:txBody>
      </p:sp>
    </p:spTree>
    <p:extLst>
      <p:ext uri="{BB962C8B-B14F-4D97-AF65-F5344CB8AC3E}">
        <p14:creationId xmlns:p14="http://schemas.microsoft.com/office/powerpoint/2010/main" val="3798636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t>
            </a:r>
            <a:r>
              <a:rPr lang="en-US" dirty="0" smtClean="0"/>
              <a:t>the</a:t>
            </a:r>
            <a:r>
              <a:rPr lang="en-US" baseline="0" dirty="0" smtClean="0"/>
              <a:t> Cumberland Bone Cave in </a:t>
            </a:r>
            <a:r>
              <a:rPr lang="en-US" b="0" baseline="0" dirty="0" smtClean="0"/>
              <a:t>Maryland. It </a:t>
            </a:r>
            <a:r>
              <a:rPr lang="en-US" sz="1200" b="0" i="0" kern="1200" dirty="0" smtClean="0">
                <a:solidFill>
                  <a:schemeClr val="tx1"/>
                </a:solidFill>
                <a:effectLst/>
                <a:latin typeface="+mn-lt"/>
                <a:ea typeface="+mn-ea"/>
                <a:cs typeface="+mn-cs"/>
              </a:rPr>
              <a:t>contains fossilized remains of dozens of species of mammals, from bats to mastodons, along with the fossils of some reptiles and birds including animals which now have accommodated to different climates and habitats from the Arctic region to tropical zones.</a:t>
            </a:r>
            <a:r>
              <a:rPr lang="en-US" sz="1200" b="0" i="0" kern="1200" baseline="0" dirty="0" smtClean="0">
                <a:solidFill>
                  <a:schemeClr val="tx1"/>
                </a:solidFill>
                <a:effectLst/>
                <a:latin typeface="+mn-lt"/>
                <a:ea typeface="+mn-ea"/>
                <a:cs typeface="+mn-cs"/>
              </a:rPr>
              <a:t> Uniformitarianism cannot explain this how this happened.</a:t>
            </a:r>
            <a:endParaRPr lang="en-US" b="0" dirty="0"/>
          </a:p>
        </p:txBody>
      </p:sp>
      <p:sp>
        <p:nvSpPr>
          <p:cNvPr id="4" name="Slide Number Placeholder 3"/>
          <p:cNvSpPr>
            <a:spLocks noGrp="1"/>
          </p:cNvSpPr>
          <p:nvPr>
            <p:ph type="sldNum" sz="quarter" idx="10"/>
          </p:nvPr>
        </p:nvSpPr>
        <p:spPr/>
        <p:txBody>
          <a:bodyPr/>
          <a:lstStyle/>
          <a:p>
            <a:fld id="{B184B431-C345-41C1-AC32-284F9E637E55}" type="slidenum">
              <a:rPr lang="en-US" smtClean="0"/>
              <a:t>26</a:t>
            </a:fld>
            <a:endParaRPr lang="en-US"/>
          </a:p>
        </p:txBody>
      </p:sp>
    </p:spTree>
    <p:extLst>
      <p:ext uri="{BB962C8B-B14F-4D97-AF65-F5344CB8AC3E}">
        <p14:creationId xmlns:p14="http://schemas.microsoft.com/office/powerpoint/2010/main" val="2986923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series of mountain ranges called the Karoo </a:t>
            </a:r>
            <a:r>
              <a:rPr lang="en-US" baseline="0" dirty="0" err="1" smtClean="0"/>
              <a:t>Supergroup</a:t>
            </a:r>
            <a:r>
              <a:rPr lang="en-US" baseline="0" dirty="0" smtClean="0"/>
              <a:t> of Africa which contains 800 billion rapidly buried vertebrate animals. 800 billion. There are only 7 billion people in the world so there are over 100 times more animals buried in these layers than our world population. They’re all flood deposits, oceanic depositions, because all throughout these layers </a:t>
            </a:r>
            <a:r>
              <a:rPr lang="en-US" baseline="0" dirty="0" smtClean="0"/>
              <a:t>we find </a:t>
            </a:r>
            <a:r>
              <a:rPr lang="en-US" baseline="0" dirty="0" smtClean="0"/>
              <a:t>oceanic seashells buried with </a:t>
            </a:r>
            <a:r>
              <a:rPr lang="en-US" baseline="0" dirty="0" smtClean="0"/>
              <a:t>the vertebrates. </a:t>
            </a:r>
            <a:r>
              <a:rPr lang="en-US" baseline="0" dirty="0" smtClean="0"/>
              <a:t>They’re </a:t>
            </a:r>
            <a:r>
              <a:rPr lang="en-US" baseline="0" dirty="0" smtClean="0"/>
              <a:t>buried with </a:t>
            </a:r>
            <a:r>
              <a:rPr lang="en-US" baseline="0" dirty="0" smtClean="0"/>
              <a:t>the dinosaurs, the reptiles, the mammals, etc. This was not slow and gradual, but a great catastrophic event.</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27</a:t>
            </a:fld>
            <a:endParaRPr lang="en-US"/>
          </a:p>
        </p:txBody>
      </p:sp>
    </p:spTree>
    <p:extLst>
      <p:ext uri="{BB962C8B-B14F-4D97-AF65-F5344CB8AC3E}">
        <p14:creationId xmlns:p14="http://schemas.microsoft.com/office/powerpoint/2010/main" val="2806490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there is the Columbian Plateau Lava Beds</a:t>
            </a:r>
            <a:r>
              <a:rPr lang="en-US" baseline="0" dirty="0" smtClean="0"/>
              <a:t> in the NW US. Over 63,000 square-miles and it is 6,000 feet thick, over 1 mile deep, all developed by pure lava flow. This was a much bigger eruption than Mount St </a:t>
            </a:r>
            <a:r>
              <a:rPr lang="en-US" b="0" baseline="0" dirty="0" smtClean="0"/>
              <a:t>Helens. And it </a:t>
            </a:r>
            <a:r>
              <a:rPr lang="en-US" sz="1200" b="0" i="0" kern="1200" dirty="0" smtClean="0">
                <a:solidFill>
                  <a:schemeClr val="tx1"/>
                </a:solidFill>
                <a:effectLst/>
                <a:latin typeface="+mn-lt"/>
                <a:ea typeface="+mn-ea"/>
                <a:cs typeface="+mn-cs"/>
              </a:rPr>
              <a:t>would have had to have been laid down fairly quickly to avoid other activity breaking up the consistency of the flow, making it several different beds</a:t>
            </a:r>
            <a:endParaRPr lang="en-US" b="0" baseline="0" dirty="0" smtClean="0"/>
          </a:p>
          <a:p>
            <a:endParaRPr lang="en-US" baseline="0" dirty="0" smtClean="0"/>
          </a:p>
          <a:p>
            <a:r>
              <a:rPr lang="en-US" baseline="0" dirty="0" smtClean="0"/>
              <a:t>And as we’re </a:t>
            </a:r>
            <a:r>
              <a:rPr lang="en-US" baseline="0" dirty="0" smtClean="0"/>
              <a:t>going to see </a:t>
            </a:r>
            <a:r>
              <a:rPr lang="en-US" baseline="0" dirty="0" smtClean="0"/>
              <a:t>in a couple weeks, </a:t>
            </a:r>
            <a:r>
              <a:rPr lang="en-US" baseline="0" dirty="0" smtClean="0"/>
              <a:t>if there was a global flood, and the fountains of the deep burst open, there is evidence that the Pangea existed before the flood and that after the flood the continents divided during or after the flood. That would easily explain the great upsurge of volcanic activity and magma that could cause something like this to happen. </a:t>
            </a:r>
          </a:p>
        </p:txBody>
      </p:sp>
      <p:sp>
        <p:nvSpPr>
          <p:cNvPr id="4" name="Slide Number Placeholder 3"/>
          <p:cNvSpPr>
            <a:spLocks noGrp="1"/>
          </p:cNvSpPr>
          <p:nvPr>
            <p:ph type="sldNum" sz="quarter" idx="10"/>
          </p:nvPr>
        </p:nvSpPr>
        <p:spPr/>
        <p:txBody>
          <a:bodyPr/>
          <a:lstStyle/>
          <a:p>
            <a:fld id="{B184B431-C345-41C1-AC32-284F9E637E55}" type="slidenum">
              <a:rPr lang="en-US" smtClean="0"/>
              <a:t>28</a:t>
            </a:fld>
            <a:endParaRPr lang="en-US"/>
          </a:p>
        </p:txBody>
      </p:sp>
    </p:spTree>
    <p:extLst>
      <p:ext uri="{BB962C8B-B14F-4D97-AF65-F5344CB8AC3E}">
        <p14:creationId xmlns:p14="http://schemas.microsoft.com/office/powerpoint/2010/main" val="2356134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Now Evolutionists</a:t>
            </a:r>
            <a:r>
              <a:rPr lang="en-US" baseline="0" dirty="0" smtClean="0"/>
              <a:t> will claim they know the age of the Earth because of radiometric dating. But the truth is, they had it worked out long before that. What was considered the first accurate radiometric dating of rocks were not published until 1911 and they were predicting millions of years long before that.</a:t>
            </a:r>
          </a:p>
          <a:p>
            <a:endParaRPr lang="en-US" baseline="0" dirty="0" smtClean="0"/>
          </a:p>
          <a:p>
            <a:r>
              <a:rPr lang="en-US" sz="1200" b="0" i="0" kern="1200" dirty="0" smtClean="0">
                <a:solidFill>
                  <a:schemeClr val="tx1"/>
                </a:solidFill>
                <a:effectLst/>
                <a:latin typeface="+mn-lt"/>
                <a:ea typeface="+mn-ea"/>
                <a:cs typeface="+mn-cs"/>
              </a:rPr>
              <a:t>Radiometric dating,</a:t>
            </a:r>
            <a:r>
              <a:rPr lang="en-US" sz="1200" b="0" i="0" kern="1200" baseline="0" dirty="0" smtClean="0">
                <a:solidFill>
                  <a:schemeClr val="tx1"/>
                </a:solidFill>
                <a:effectLst/>
                <a:latin typeface="+mn-lt"/>
                <a:ea typeface="+mn-ea"/>
                <a:cs typeface="+mn-cs"/>
              </a:rPr>
              <a:t> or </a:t>
            </a:r>
            <a:r>
              <a:rPr lang="en-US" sz="1200" b="0" i="0" kern="1200" dirty="0" smtClean="0">
                <a:solidFill>
                  <a:schemeClr val="tx1"/>
                </a:solidFill>
                <a:effectLst/>
                <a:latin typeface="+mn-lt"/>
                <a:ea typeface="+mn-ea"/>
                <a:cs typeface="+mn-cs"/>
              </a:rPr>
              <a:t>radioisotope dating, is the process of estimating the age of rocks by</a:t>
            </a:r>
            <a:r>
              <a:rPr lang="en-US" sz="1200" b="0" i="0" kern="1200" baseline="0" dirty="0" smtClean="0">
                <a:solidFill>
                  <a:schemeClr val="tx1"/>
                </a:solidFill>
                <a:effectLst/>
                <a:latin typeface="+mn-lt"/>
                <a:ea typeface="+mn-ea"/>
                <a:cs typeface="+mn-cs"/>
              </a:rPr>
              <a:t> measuring the</a:t>
            </a:r>
            <a:r>
              <a:rPr lang="en-US" sz="1200" b="0" i="0" kern="1200" dirty="0" smtClean="0">
                <a:solidFill>
                  <a:schemeClr val="tx1"/>
                </a:solidFill>
                <a:effectLst/>
                <a:latin typeface="+mn-lt"/>
                <a:ea typeface="+mn-ea"/>
                <a:cs typeface="+mn-cs"/>
              </a:rPr>
              <a:t> the decay of the</a:t>
            </a:r>
            <a:r>
              <a:rPr lang="en-US" sz="1200" b="0" i="0" kern="1200" baseline="0" dirty="0" smtClean="0">
                <a:solidFill>
                  <a:schemeClr val="tx1"/>
                </a:solidFill>
                <a:effectLst/>
                <a:latin typeface="+mn-lt"/>
                <a:ea typeface="+mn-ea"/>
                <a:cs typeface="+mn-cs"/>
              </a:rPr>
              <a:t> rock’s</a:t>
            </a:r>
            <a:r>
              <a:rPr lang="en-US" sz="1200" b="0" i="0" kern="1200" dirty="0" smtClean="0">
                <a:solidFill>
                  <a:schemeClr val="tx1"/>
                </a:solidFill>
                <a:effectLst/>
                <a:latin typeface="+mn-lt"/>
                <a:ea typeface="+mn-ea"/>
                <a:cs typeface="+mn-cs"/>
              </a:rPr>
              <a:t> radioactive elements. There are certain kinds of atoms in nature that are unstable and spontaneously change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into other kinds of atoms (decay). For example, uranium, an unstable element, will radioactively decay through a series of steps until it becomes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lead, a stable element. Potassium decays into argon. The original element is referred to as the parent element (in these cases uranium and potassium), and the end result is called the daughter element (lead and argon).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Carbon-14 dating has a half life of 5700 years, so they’ll often use it to attempt to measure rocks and </a:t>
            </a:r>
            <a:r>
              <a:rPr lang="en-US" sz="1200" b="0" i="0" kern="1200" baseline="0" dirty="0" smtClean="0">
                <a:solidFill>
                  <a:schemeClr val="tx1"/>
                </a:solidFill>
                <a:effectLst/>
                <a:latin typeface="+mn-lt"/>
                <a:ea typeface="+mn-ea"/>
                <a:cs typeface="+mn-cs"/>
              </a:rPr>
              <a:t>fossils they believe are </a:t>
            </a:r>
            <a:r>
              <a:rPr lang="en-US" sz="1200" b="0" i="0" kern="1200" baseline="0" dirty="0" smtClean="0">
                <a:solidFill>
                  <a:schemeClr val="tx1"/>
                </a:solidFill>
                <a:effectLst/>
                <a:latin typeface="+mn-lt"/>
                <a:ea typeface="+mn-ea"/>
                <a:cs typeface="+mn-cs"/>
              </a:rPr>
              <a:t>younger than 60,000 years. For those they think are older, they use a different radioactive isotope with a longer half-life. </a:t>
            </a:r>
            <a:endParaRPr lang="en-US" baseline="0" dirty="0" smtClean="0"/>
          </a:p>
        </p:txBody>
      </p:sp>
      <p:sp>
        <p:nvSpPr>
          <p:cNvPr id="4" name="Slide Number Placeholder 3"/>
          <p:cNvSpPr>
            <a:spLocks noGrp="1"/>
          </p:cNvSpPr>
          <p:nvPr>
            <p:ph type="sldNum" sz="quarter" idx="10"/>
          </p:nvPr>
        </p:nvSpPr>
        <p:spPr/>
        <p:txBody>
          <a:bodyPr/>
          <a:lstStyle/>
          <a:p>
            <a:fld id="{B184B431-C345-41C1-AC32-284F9E637E55}" type="slidenum">
              <a:rPr lang="en-US" smtClean="0"/>
              <a:t>29</a:t>
            </a:fld>
            <a:endParaRPr lang="en-US"/>
          </a:p>
        </p:txBody>
      </p:sp>
    </p:spTree>
    <p:extLst>
      <p:ext uri="{BB962C8B-B14F-4D97-AF65-F5344CB8AC3E}">
        <p14:creationId xmlns:p14="http://schemas.microsoft.com/office/powerpoint/2010/main" val="411381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a:t>
            </a:r>
            <a:r>
              <a:rPr lang="en-US" dirty="0" smtClean="0"/>
              <a:t>n the Creationism</a:t>
            </a:r>
            <a:r>
              <a:rPr lang="en-US" baseline="0" dirty="0" smtClean="0"/>
              <a:t> model, there are 2 biblical catastrophic events that are very important. </a:t>
            </a:r>
          </a:p>
          <a:p>
            <a:endParaRPr lang="en-US" baseline="0" dirty="0" smtClean="0"/>
          </a:p>
          <a:p>
            <a:r>
              <a:rPr lang="en-US" baseline="0" dirty="0" smtClean="0"/>
              <a:t>Catastrophic Event #1 is the creation of the world itself – </a:t>
            </a:r>
            <a:r>
              <a:rPr lang="en-US" b="1" baseline="0" dirty="0" smtClean="0"/>
              <a:t>Gen 1:6-9</a:t>
            </a:r>
            <a:r>
              <a:rPr lang="en-US" baseline="0" dirty="0" smtClean="0"/>
              <a:t> – “</a:t>
            </a:r>
            <a:r>
              <a:rPr lang="en-US" dirty="0" smtClean="0"/>
              <a:t>Then God said, ‘Let there be</a:t>
            </a:r>
            <a:r>
              <a:rPr lang="en-US" baseline="0" dirty="0" smtClean="0"/>
              <a:t> </a:t>
            </a:r>
            <a:r>
              <a:rPr lang="en-US" dirty="0" smtClean="0"/>
              <a:t>an expanse in the midst of the waters, and let it separate the waters from the waters.’</a:t>
            </a:r>
            <a:r>
              <a:rPr lang="en-US" baseline="0" dirty="0" smtClean="0"/>
              <a:t> </a:t>
            </a:r>
            <a:r>
              <a:rPr lang="en-US" dirty="0" smtClean="0"/>
              <a:t>God made the</a:t>
            </a:r>
            <a:r>
              <a:rPr lang="en-US" baseline="0" dirty="0" smtClean="0"/>
              <a:t> e</a:t>
            </a:r>
            <a:r>
              <a:rPr lang="en-US" dirty="0" smtClean="0"/>
              <a:t>xpanse, and separated the waters which were below the</a:t>
            </a:r>
            <a:r>
              <a:rPr lang="en-US" baseline="0" dirty="0" smtClean="0"/>
              <a:t> </a:t>
            </a:r>
            <a:r>
              <a:rPr lang="en-US" dirty="0" smtClean="0"/>
              <a:t>expanse from the waters which were above the</a:t>
            </a:r>
            <a:r>
              <a:rPr lang="en-US" baseline="0" dirty="0" smtClean="0"/>
              <a:t> </a:t>
            </a:r>
            <a:r>
              <a:rPr lang="en-US" dirty="0" smtClean="0"/>
              <a:t>expanse; and it was so.</a:t>
            </a:r>
            <a:r>
              <a:rPr lang="en-US" baseline="0" dirty="0" smtClean="0"/>
              <a:t> </a:t>
            </a:r>
            <a:r>
              <a:rPr lang="en-US" dirty="0" smtClean="0"/>
              <a:t>God called the</a:t>
            </a:r>
            <a:r>
              <a:rPr lang="en-US" baseline="0" dirty="0" smtClean="0"/>
              <a:t> </a:t>
            </a:r>
            <a:r>
              <a:rPr lang="en-US" dirty="0" smtClean="0"/>
              <a:t>expanse heaven. And there was evening and there was morning, a second day.</a:t>
            </a:r>
            <a:r>
              <a:rPr lang="en-US" baseline="0" dirty="0" smtClean="0"/>
              <a:t> </a:t>
            </a:r>
            <a:r>
              <a:rPr lang="en-US" dirty="0" smtClean="0"/>
              <a:t>Then God said, ‘Let the waters below the heavens be gathered into one place, and let the dry land appear’; and it was so.</a:t>
            </a:r>
            <a:r>
              <a:rPr lang="en-US" baseline="0" dirty="0" smtClean="0"/>
              <a:t>”</a:t>
            </a:r>
          </a:p>
          <a:p>
            <a:endParaRPr lang="en-US" baseline="0" dirty="0" smtClean="0"/>
          </a:p>
          <a:p>
            <a:r>
              <a:rPr lang="en-US" baseline="0" dirty="0" smtClean="0"/>
              <a:t>So imagine this great movement of water and molten rock. And then God gathered the waters into one place. What does that suggest? I think it suggests what we now know is a Pangea, that all the continents were at one time together in one place. In fact, the continental drift was first predicted in 1859 by a Creationist, which was a terrible time to be making this prediction because it was the same year Darwin’s first book was released. And not until around 1960, a hundred years later, did Evolutionists finally catch up to Creationists and agree that there was indeed a Pangea at one time. And in a couple weeks, I’m going to try to show you that this Pangea had to have existed before Noah’s flood and the continental drift was the result of Noah’s flood. </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3</a:t>
            </a:fld>
            <a:endParaRPr lang="en-US"/>
          </a:p>
        </p:txBody>
      </p:sp>
    </p:spTree>
    <p:extLst>
      <p:ext uri="{BB962C8B-B14F-4D97-AF65-F5344CB8AC3E}">
        <p14:creationId xmlns:p14="http://schemas.microsoft.com/office/powerpoint/2010/main" val="744890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what if we were to take rocks and fossils whose date we knew, and run these tests against them, only for them to </a:t>
            </a:r>
            <a:r>
              <a:rPr lang="en-US" sz="1200" b="0" i="0" kern="1200" dirty="0" smtClean="0">
                <a:solidFill>
                  <a:schemeClr val="tx1"/>
                </a:solidFill>
                <a:effectLst/>
                <a:latin typeface="+mn-lt"/>
                <a:ea typeface="+mn-ea"/>
                <a:cs typeface="+mn-cs"/>
              </a:rPr>
              <a:t>show vastly inflated radioisotope ages?</a:t>
            </a:r>
          </a:p>
          <a:p>
            <a:endParaRPr lang="en-US" baseline="0" dirty="0" smtClean="0"/>
          </a:p>
          <a:p>
            <a:r>
              <a:rPr lang="en-US" baseline="0" dirty="0" smtClean="0"/>
              <a:t>For example, here is coal formation with doorknobs embedded that radiometric dating tells us is 300 million years old. Does the guy who produced the patent for the door knob owe us an apology?</a:t>
            </a:r>
          </a:p>
        </p:txBody>
      </p:sp>
      <p:sp>
        <p:nvSpPr>
          <p:cNvPr id="4" name="Slide Number Placeholder 3"/>
          <p:cNvSpPr>
            <a:spLocks noGrp="1"/>
          </p:cNvSpPr>
          <p:nvPr>
            <p:ph type="sldNum" sz="quarter" idx="10"/>
          </p:nvPr>
        </p:nvSpPr>
        <p:spPr/>
        <p:txBody>
          <a:bodyPr/>
          <a:lstStyle/>
          <a:p>
            <a:fld id="{B184B431-C345-41C1-AC32-284F9E637E55}" type="slidenum">
              <a:rPr lang="en-US" smtClean="0"/>
              <a:t>30</a:t>
            </a:fld>
            <a:endParaRPr lang="en-US"/>
          </a:p>
        </p:txBody>
      </p:sp>
    </p:spTree>
    <p:extLst>
      <p:ext uri="{BB962C8B-B14F-4D97-AF65-F5344CB8AC3E}">
        <p14:creationId xmlns:p14="http://schemas.microsoft.com/office/powerpoint/2010/main" val="3327530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1971 article</a:t>
            </a:r>
            <a:r>
              <a:rPr lang="en-US" sz="1200" b="0" i="0" kern="1200" baseline="0" dirty="0" smtClean="0">
                <a:solidFill>
                  <a:schemeClr val="tx1"/>
                </a:solidFill>
                <a:effectLst/>
                <a:latin typeface="+mn-lt"/>
                <a:ea typeface="+mn-ea"/>
                <a:cs typeface="+mn-cs"/>
              </a:rPr>
              <a:t> in </a:t>
            </a:r>
            <a:r>
              <a:rPr lang="en-US" sz="1200" b="0" i="0" kern="1200" dirty="0" smtClean="0">
                <a:solidFill>
                  <a:schemeClr val="tx1"/>
                </a:solidFill>
                <a:effectLst/>
                <a:latin typeface="+mn-lt"/>
                <a:ea typeface="+mn-ea"/>
                <a:cs typeface="+mn-cs"/>
              </a:rPr>
              <a:t>Antarctic</a:t>
            </a:r>
            <a:r>
              <a:rPr lang="en-US" sz="1200" b="0"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Journal, exposing the unreliability of carbon dating, claimed a freshly killed seal was carbon dated as having died 1300 years ago.</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84B431-C345-41C1-AC32-284F9E637E55}" type="slidenum">
              <a:rPr lang="en-US" smtClean="0"/>
              <a:t>31</a:t>
            </a:fld>
            <a:endParaRPr lang="en-US"/>
          </a:p>
        </p:txBody>
      </p:sp>
    </p:spTree>
    <p:extLst>
      <p:ext uri="{BB962C8B-B14F-4D97-AF65-F5344CB8AC3E}">
        <p14:creationId xmlns:p14="http://schemas.microsoft.com/office/powerpoint/2010/main" val="1529887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basalt is a lava formed rock, and it is actually down in the basement layer of the Grand Canyon so it is considered by secular geologists to be some of the oldest rock. However, what they’ve found is that some of it, as a result of a volcanic eruption at the top, flowed out as magma and then over the side and covered every single layer all the way down to the basement rock in the Precambrian layer. So secular geologists would claim this rock is younger than all the layers since according to their uniformitarianism views would have been formed after all the other strata was laid in place.</a:t>
            </a:r>
          </a:p>
          <a:p>
            <a:endParaRPr lang="en-US" baseline="0" dirty="0" smtClean="0"/>
          </a:p>
          <a:p>
            <a:r>
              <a:rPr lang="en-US" baseline="0" dirty="0" smtClean="0"/>
              <a:t>But here is how messed up radiometric dating is: they say the very top strata called the Kaibab Plateau is only 250 million years old. But look at what all of these different radiometric dating methods say the age of the Cardenas Basalt is, how off they are not only with the Kaibab Plateau but even with each </a:t>
            </a:r>
            <a:r>
              <a:rPr lang="en-US" baseline="0" dirty="0" smtClean="0"/>
              <a:t>other.</a:t>
            </a:r>
          </a:p>
          <a:p>
            <a:endParaRPr lang="en-US" baseline="0" dirty="0" smtClean="0"/>
          </a:p>
          <a:p>
            <a:r>
              <a:rPr lang="en-US" baseline="0" dirty="0" smtClean="0"/>
              <a:t>Radiometric </a:t>
            </a:r>
            <a:r>
              <a:rPr lang="en-US" baseline="0" dirty="0" smtClean="0"/>
              <a:t>dating is not a measure of age. It is a measure of chemical composition</a:t>
            </a:r>
          </a:p>
          <a:p>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32</a:t>
            </a:fld>
            <a:endParaRPr lang="en-US"/>
          </a:p>
        </p:txBody>
      </p:sp>
    </p:spTree>
    <p:extLst>
      <p:ext uri="{BB962C8B-B14F-4D97-AF65-F5344CB8AC3E}">
        <p14:creationId xmlns:p14="http://schemas.microsoft.com/office/powerpoint/2010/main" val="2092404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are some other examples o</a:t>
            </a:r>
            <a:r>
              <a:rPr lang="en-US" sz="1200" b="0" i="0" kern="1200" baseline="0" dirty="0" smtClean="0">
                <a:solidFill>
                  <a:schemeClr val="tx1"/>
                </a:solidFill>
                <a:effectLst/>
                <a:latin typeface="+mn-lt"/>
                <a:ea typeface="+mn-ea"/>
                <a:cs typeface="+mn-cs"/>
              </a:rPr>
              <a:t>f events whose dates we know whose radiometric dating grossly overestimated by just using Potassium to Argon dating. Mount St Helens is the most recent event, whose rock was formed in 1986; carbon dating shows it is 2.8 million years old.</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84B431-C345-41C1-AC32-284F9E637E55}" type="slidenum">
              <a:rPr lang="en-US" smtClean="0"/>
              <a:t>33</a:t>
            </a:fld>
            <a:endParaRPr lang="en-US"/>
          </a:p>
        </p:txBody>
      </p:sp>
    </p:spTree>
    <p:extLst>
      <p:ext uri="{BB962C8B-B14F-4D97-AF65-F5344CB8AC3E}">
        <p14:creationId xmlns:p14="http://schemas.microsoft.com/office/powerpoint/2010/main" val="3398594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What’s the issue? </a:t>
            </a:r>
            <a:r>
              <a:rPr lang="en-US" baseline="0" dirty="0" smtClean="0"/>
              <a:t>First, naturalistic </a:t>
            </a:r>
            <a:r>
              <a:rPr lang="en-US" baseline="0" dirty="0" smtClean="0"/>
              <a:t>geologists assume a constant isotope decay rate, though that is something that can never be known. </a:t>
            </a:r>
            <a:endParaRPr lang="en-US" baseline="0" dirty="0" smtClean="0"/>
          </a:p>
          <a:p>
            <a:endParaRPr lang="en-US" baseline="0" dirty="0" smtClean="0"/>
          </a:p>
          <a:p>
            <a:r>
              <a:rPr lang="en-US" baseline="0" dirty="0" smtClean="0"/>
              <a:t>Second, they </a:t>
            </a:r>
            <a:r>
              <a:rPr lang="en-US" baseline="0" dirty="0" smtClean="0"/>
              <a:t>assume the initial isotope concentrations, which cannot be known. </a:t>
            </a:r>
            <a:r>
              <a:rPr lang="en-US" baseline="0" dirty="0" smtClean="0"/>
              <a:t>How could they possibly know how many parent elements there actually were? You can’t measure time without a definitive starting point.</a:t>
            </a:r>
          </a:p>
          <a:p>
            <a:endParaRPr lang="en-US" baseline="0" dirty="0" smtClean="0"/>
          </a:p>
          <a:p>
            <a:r>
              <a:rPr lang="en-US" baseline="0" dirty="0" smtClean="0"/>
              <a:t>And, third, </a:t>
            </a:r>
            <a:r>
              <a:rPr lang="en-US" baseline="0" dirty="0" smtClean="0"/>
              <a:t>they assume that the daughter atoms were all produced from radioactive decay, rather than admit the possibility that any of the daughter atoms were already present. </a:t>
            </a:r>
          </a:p>
          <a:p>
            <a:endParaRPr lang="en-US" baseline="0" dirty="0" smtClean="0"/>
          </a:p>
          <a:p>
            <a:r>
              <a:rPr lang="en-US" baseline="0" dirty="0" smtClean="0"/>
              <a:t>Consider this as well: if in the earth’s past, conditions were different, such as atmospheric conditions, redox potential, temperature, pressure, earth’s magnetic field (which has diminished 50% in just the last 1200 years), changes in the earth’s polarity (which has supposedly flipped multiple times), rates of radioactive decay would not have been uniform. They would have vastly changed.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84B431-C345-41C1-AC32-284F9E637E55}" type="slidenum">
              <a:rPr lang="en-US" smtClean="0"/>
              <a:t>34</a:t>
            </a:fld>
            <a:endParaRPr lang="en-US"/>
          </a:p>
        </p:txBody>
      </p:sp>
    </p:spTree>
    <p:extLst>
      <p:ext uri="{BB962C8B-B14F-4D97-AF65-F5344CB8AC3E}">
        <p14:creationId xmlns:p14="http://schemas.microsoft.com/office/powerpoint/2010/main" val="1859540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was confirmed in an 11 year study which began in 2000, documented in a 2-volume, 1450 page report even though studies proving variation in radioactive decay had already been reported in the 1970s. What they did was take radioactive isotopes and put them in different conditions which represented Earth in the past. You know what they found? They found that it decayed differently. </a:t>
            </a:r>
          </a:p>
          <a:p>
            <a:endParaRPr lang="en-US" baseline="0" dirty="0" smtClean="0"/>
          </a:p>
          <a:p>
            <a:r>
              <a:rPr lang="en-US" baseline="0" dirty="0" smtClean="0"/>
              <a:t>H. C. Dudley, a radiation physicist who was apart of this experiment, said:</a:t>
            </a:r>
          </a:p>
          <a:p>
            <a:endParaRPr lang="en-US" baseline="0" dirty="0" smtClean="0"/>
          </a:p>
          <a:p>
            <a:r>
              <a:rPr lang="en-US" sz="1200" b="0" i="0" u="none" strike="noStrike" kern="1200" baseline="0" dirty="0" smtClean="0">
                <a:solidFill>
                  <a:schemeClr val="tx1"/>
                </a:solidFill>
                <a:latin typeface="+mn-lt"/>
                <a:ea typeface="+mn-ea"/>
                <a:cs typeface="+mn-cs"/>
              </a:rPr>
              <a:t>“The observed variations in the decay rates (changes in the half life) were produced by changes in pressure, temperature, chemical state, electrical potential, stress of monomolecular layers, etc.”</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decay ‘constant’ is now considered to be a variable. The value is dependent of the energy state of the entire atom as the basic unit system, not just on the energy state of the atomic nucleus.”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“Radioactivity is thus shown experimentally not to be, as described by Millikan, ‘an unalterable property of the atom.’ Half lives are NOT constant.”</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So here’s the question: can you think of a monumental, catastrophic event in the world which would have changed the Earth’s magnetic field, moved tectonic plates all over the place, and caused large volcanic eruptions? A global flood would have done this. Noah’s flood would have reset these clocks.</a:t>
            </a:r>
          </a:p>
        </p:txBody>
      </p:sp>
      <p:sp>
        <p:nvSpPr>
          <p:cNvPr id="4" name="Slide Number Placeholder 3"/>
          <p:cNvSpPr>
            <a:spLocks noGrp="1"/>
          </p:cNvSpPr>
          <p:nvPr>
            <p:ph type="sldNum" sz="quarter" idx="10"/>
          </p:nvPr>
        </p:nvSpPr>
        <p:spPr/>
        <p:txBody>
          <a:bodyPr/>
          <a:lstStyle/>
          <a:p>
            <a:fld id="{B184B431-C345-41C1-AC32-284F9E637E55}" type="slidenum">
              <a:rPr lang="en-US" smtClean="0"/>
              <a:t>35</a:t>
            </a:fld>
            <a:endParaRPr lang="en-US"/>
          </a:p>
        </p:txBody>
      </p:sp>
    </p:spTree>
    <p:extLst>
      <p:ext uri="{BB962C8B-B14F-4D97-AF65-F5344CB8AC3E}">
        <p14:creationId xmlns:p14="http://schemas.microsoft.com/office/powerpoint/2010/main" val="1959819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Here is the most</a:t>
            </a:r>
            <a:r>
              <a:rPr lang="en-US" sz="1200" b="0" i="0" kern="1200" baseline="0" dirty="0" smtClean="0">
                <a:solidFill>
                  <a:schemeClr val="tx1"/>
                </a:solidFill>
                <a:effectLst/>
                <a:latin typeface="+mn-lt"/>
                <a:ea typeface="+mn-ea"/>
                <a:cs typeface="+mn-cs"/>
              </a:rPr>
              <a:t> important thing you need to know about </a:t>
            </a:r>
            <a:r>
              <a:rPr lang="en-US" sz="1200" b="0" i="0" kern="1200" dirty="0" smtClean="0">
                <a:solidFill>
                  <a:schemeClr val="tx1"/>
                </a:solidFill>
                <a:effectLst/>
                <a:latin typeface="+mn-lt"/>
                <a:ea typeface="+mn-ea"/>
                <a:cs typeface="+mn-cs"/>
              </a:rPr>
              <a:t>radiometric dating.  Age is not a substance that be measured with scientific equipment. The tools of science allow us to measure things like mass, volume, pressure, force, weight, and composition. There are quantities that can be directly measured using the right equipment.  But age is not a physical property.  Age is conceptual.  Age is the concept of the amount of time an object has existed.  It is the present time minus the time at which the object came into existence.  The only way that this can be known scientifically is if a person observed the time of creation.</a:t>
            </a:r>
          </a:p>
          <a:p>
            <a:pPr fontAlgn="base"/>
            <a:endParaRPr lang="en-US" sz="1200" b="0" i="0" u="none" strike="noStrike" kern="1200" baseline="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u="sng" baseline="0" dirty="0" smtClean="0"/>
              <a:t>Radiometric dating is not a measure of age. It is a measure of chemical composition.</a:t>
            </a:r>
            <a:endParaRPr lang="en-US" sz="1200" b="0" i="0" u="sng" strike="noStrike" kern="1200" baseline="0" dirty="0" smtClean="0">
              <a:solidFill>
                <a:schemeClr val="tx1"/>
              </a:solidFill>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84B431-C345-41C1-AC32-284F9E637E55}" type="slidenum">
              <a:rPr lang="en-US" smtClean="0"/>
              <a:t>36</a:t>
            </a:fld>
            <a:endParaRPr lang="en-US"/>
          </a:p>
        </p:txBody>
      </p:sp>
    </p:spTree>
    <p:extLst>
      <p:ext uri="{BB962C8B-B14F-4D97-AF65-F5344CB8AC3E}">
        <p14:creationId xmlns:p14="http://schemas.microsoft.com/office/powerpoint/2010/main" val="3340865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discussing the speed of light, here is what God said in </a:t>
            </a:r>
            <a:r>
              <a:rPr lang="en-US" b="1" baseline="0" dirty="0" smtClean="0"/>
              <a:t>Gen 1:14-19</a:t>
            </a:r>
            <a:r>
              <a:rPr lang="en-US" baseline="0" dirty="0" smtClean="0"/>
              <a:t> – “</a:t>
            </a:r>
            <a:r>
              <a:rPr lang="en-US" sz="1200" dirty="0" smtClean="0">
                <a:solidFill>
                  <a:srgbClr val="000000"/>
                </a:solidFill>
                <a:latin typeface="Rockwell" panose="02060603020205020403" pitchFamily="18" charset="0"/>
              </a:rPr>
              <a:t>Then God said, ‘Let there be lights in the expanse of the heavens to separate the day from the night, and let them be for signs and for seasons and for days and years; and let them be for lights in the expanse of the heavens to give light on the earth’; and it was so. God made the two great lights, the greater light to govern the day, and the lesser light to govern the night; He made the stars also. God placed them in the expanse of the heavens to give light on the earth, and to govern the day and the night, and to separate the light from the darkness; and God saw that it was good. There was evening and there was morning, a fourth day.</a:t>
            </a:r>
            <a:r>
              <a:rPr lang="en-US" baseline="0" dirty="0" smtClean="0"/>
              <a:t>”</a:t>
            </a:r>
            <a:endParaRPr lang="en-US" dirty="0" smtClean="0"/>
          </a:p>
          <a:p>
            <a:endParaRPr lang="en-US" dirty="0" smtClean="0"/>
          </a:p>
          <a:p>
            <a:r>
              <a:rPr lang="en-US" dirty="0" smtClean="0"/>
              <a:t>But how do naturalistic scientists decide how many</a:t>
            </a:r>
            <a:r>
              <a:rPr lang="en-US" baseline="0" dirty="0" smtClean="0"/>
              <a:t> candles to put on the universe’s birthday cake? They </a:t>
            </a:r>
            <a:r>
              <a:rPr lang="en-US" sz="1200" b="0" i="0" kern="1200" dirty="0" smtClean="0">
                <a:solidFill>
                  <a:schemeClr val="tx1"/>
                </a:solidFill>
                <a:effectLst/>
                <a:latin typeface="+mn-lt"/>
                <a:ea typeface="+mn-ea"/>
                <a:cs typeface="+mn-cs"/>
              </a:rPr>
              <a:t>study the oldest objects within the universe and measure how fast it is expanding. The</a:t>
            </a:r>
            <a:r>
              <a:rPr lang="en-US" sz="1200" b="0" i="0" kern="1200" baseline="0" dirty="0" smtClean="0">
                <a:solidFill>
                  <a:schemeClr val="tx1"/>
                </a:solidFill>
                <a:effectLst/>
                <a:latin typeface="+mn-lt"/>
                <a:ea typeface="+mn-ea"/>
                <a:cs typeface="+mn-cs"/>
              </a:rPr>
              <a:t> speed of light is an important factor in how they make this determination. And so they determine that the universe is 13.8 billion years old. Here’s the Christians’ </a:t>
            </a:r>
            <a:r>
              <a:rPr lang="en-US" sz="1200" b="0" i="0" kern="1200" baseline="0" dirty="0" smtClean="0">
                <a:solidFill>
                  <a:schemeClr val="tx1"/>
                </a:solidFill>
                <a:effectLst/>
                <a:latin typeface="+mn-lt"/>
                <a:ea typeface="+mn-ea"/>
                <a:cs typeface="+mn-cs"/>
              </a:rPr>
              <a:t>challenge: </a:t>
            </a:r>
            <a:r>
              <a:rPr lang="en-US" sz="1200" b="0" i="0" kern="1200" baseline="0" dirty="0" smtClean="0">
                <a:solidFill>
                  <a:schemeClr val="tx1"/>
                </a:solidFill>
                <a:effectLst/>
                <a:latin typeface="+mn-lt"/>
                <a:ea typeface="+mn-ea"/>
                <a:cs typeface="+mn-cs"/>
              </a:rPr>
              <a:t>God said He made the stars on the 4</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day and from the context, they would have been </a:t>
            </a:r>
            <a:r>
              <a:rPr lang="en-US" sz="1200" b="0" i="0" kern="1200" baseline="0" dirty="0" smtClean="0">
                <a:solidFill>
                  <a:schemeClr val="tx1"/>
                </a:solidFill>
                <a:effectLst/>
                <a:latin typeface="+mn-lt"/>
                <a:ea typeface="+mn-ea"/>
                <a:cs typeface="+mn-cs"/>
              </a:rPr>
              <a:t>apparently </a:t>
            </a:r>
            <a:r>
              <a:rPr lang="en-US" sz="1200" b="0" i="0" kern="1200" baseline="0" dirty="0" smtClean="0">
                <a:solidFill>
                  <a:schemeClr val="tx1"/>
                </a:solidFill>
                <a:effectLst/>
                <a:latin typeface="+mn-lt"/>
                <a:ea typeface="+mn-ea"/>
                <a:cs typeface="+mn-cs"/>
              </a:rPr>
              <a:t>seen from that day. So h</a:t>
            </a:r>
            <a:r>
              <a:rPr lang="en-US" sz="1200" b="0" i="0" kern="1200" dirty="0" smtClean="0">
                <a:solidFill>
                  <a:schemeClr val="tx1"/>
                </a:solidFill>
                <a:effectLst/>
                <a:latin typeface="+mn-lt"/>
                <a:ea typeface="+mn-ea"/>
                <a:cs typeface="+mn-cs"/>
              </a:rPr>
              <a:t>ow can the universe be young if the stars are old? If a star is, say, a million light-years from Earth, wouldn't it take a million years for its light to reach us?</a:t>
            </a:r>
            <a:endParaRPr lang="en-US" dirty="0" smtClean="0"/>
          </a:p>
        </p:txBody>
      </p:sp>
      <p:sp>
        <p:nvSpPr>
          <p:cNvPr id="4" name="Slide Number Placeholder 3"/>
          <p:cNvSpPr>
            <a:spLocks noGrp="1"/>
          </p:cNvSpPr>
          <p:nvPr>
            <p:ph type="sldNum" sz="quarter" idx="10"/>
          </p:nvPr>
        </p:nvSpPr>
        <p:spPr/>
        <p:txBody>
          <a:bodyPr/>
          <a:lstStyle/>
          <a:p>
            <a:fld id="{B184B431-C345-41C1-AC32-284F9E637E55}" type="slidenum">
              <a:rPr lang="en-US" smtClean="0"/>
              <a:t>37</a:t>
            </a:fld>
            <a:endParaRPr lang="en-US"/>
          </a:p>
        </p:txBody>
      </p:sp>
    </p:spTree>
    <p:extLst>
      <p:ext uri="{BB962C8B-B14F-4D97-AF65-F5344CB8AC3E}">
        <p14:creationId xmlns:p14="http://schemas.microsoft.com/office/powerpoint/2010/main" val="745343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there are various ways to deal with</a:t>
            </a:r>
            <a:r>
              <a:rPr lang="en-US" baseline="0" dirty="0" smtClean="0"/>
              <a:t> this issues. Here are some challenges to the skeptic:</a:t>
            </a:r>
          </a:p>
          <a:p>
            <a:endParaRPr lang="en-US" baseline="0" dirty="0" smtClean="0"/>
          </a:p>
          <a:p>
            <a:pPr marL="0" indent="0">
              <a:buNone/>
            </a:pPr>
            <a:r>
              <a:rPr lang="en-US" baseline="0" dirty="0" smtClean="0"/>
              <a:t>1) Do you accept 13.8 billion years because you have personally studied this and sought out the evidence or do you accept because some scientist/textbook said so? This needs to be confronted, because as we have stressed over and over again, scientists bring their own biases into their discoveries and there are many physicists and astronomers who do not believe the Earth is that old, but in fact believe the evidence is there for a young earth. Therefore, challenge the skeptic for the source of his information.</a:t>
            </a:r>
          </a:p>
        </p:txBody>
      </p:sp>
      <p:sp>
        <p:nvSpPr>
          <p:cNvPr id="4" name="Slide Number Placeholder 3"/>
          <p:cNvSpPr>
            <a:spLocks noGrp="1"/>
          </p:cNvSpPr>
          <p:nvPr>
            <p:ph type="sldNum" sz="quarter" idx="10"/>
          </p:nvPr>
        </p:nvSpPr>
        <p:spPr/>
        <p:txBody>
          <a:bodyPr/>
          <a:lstStyle/>
          <a:p>
            <a:fld id="{B184B431-C345-41C1-AC32-284F9E637E55}" type="slidenum">
              <a:rPr lang="en-US" smtClean="0"/>
              <a:t>38</a:t>
            </a:fld>
            <a:endParaRPr lang="en-US"/>
          </a:p>
        </p:txBody>
      </p:sp>
    </p:spTree>
    <p:extLst>
      <p:ext uri="{BB962C8B-B14F-4D97-AF65-F5344CB8AC3E}">
        <p14:creationId xmlns:p14="http://schemas.microsoft.com/office/powerpoint/2010/main" val="812226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2) Has scientific technology reached its zenith? Meaning, are we now able to see into the utter ends of the universe itself? And the answer is of course, “no”. Therefore we would have to conclude that additional evidence may present itself, as technology increases, that may increase or decrease this number. This is especially true because </a:t>
            </a:r>
            <a:r>
              <a:rPr lang="en-US" sz="1200" b="0" i="0" kern="1200" dirty="0" smtClean="0">
                <a:solidFill>
                  <a:schemeClr val="tx1"/>
                </a:solidFill>
                <a:effectLst/>
                <a:latin typeface="+mn-lt"/>
                <a:ea typeface="+mn-ea"/>
                <a:cs typeface="+mn-cs"/>
              </a:rPr>
              <a:t>the stars and other measurable physical bodies of our universe are estimated</a:t>
            </a:r>
            <a:r>
              <a:rPr lang="en-US" sz="1200" b="0" i="0" kern="1200" baseline="0" dirty="0" smtClean="0">
                <a:solidFill>
                  <a:schemeClr val="tx1"/>
                </a:solidFill>
                <a:effectLst/>
                <a:latin typeface="+mn-lt"/>
                <a:ea typeface="+mn-ea"/>
                <a:cs typeface="+mn-cs"/>
              </a:rPr>
              <a:t> by cosmologists themselves to only</a:t>
            </a:r>
            <a:r>
              <a:rPr lang="en-US" sz="1200" b="0" i="0" kern="1200" dirty="0" smtClean="0">
                <a:solidFill>
                  <a:schemeClr val="tx1"/>
                </a:solidFill>
                <a:effectLst/>
                <a:latin typeface="+mn-lt"/>
                <a:ea typeface="+mn-ea"/>
                <a:cs typeface="+mn-cs"/>
              </a:rPr>
              <a:t> comprise ~5% of the “matter" in space. The remaining 95% has been coined "dark matter" or "dark energy," something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which has never been observed, but which seems theoretically to be needed. </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Cosmologist </a:t>
            </a:r>
            <a:r>
              <a:rPr lang="en-US" sz="1200" b="0" i="0" kern="1200" dirty="0" smtClean="0">
                <a:solidFill>
                  <a:schemeClr val="tx1"/>
                </a:solidFill>
                <a:effectLst/>
                <a:latin typeface="+mn-lt"/>
                <a:ea typeface="+mn-ea"/>
                <a:cs typeface="+mn-cs"/>
              </a:rPr>
              <a:t>David Cline in his book “The Search for</a:t>
            </a:r>
            <a:r>
              <a:rPr lang="en-US" sz="1200" b="0" i="0" kern="1200" baseline="0" dirty="0" smtClean="0">
                <a:solidFill>
                  <a:schemeClr val="tx1"/>
                </a:solidFill>
                <a:effectLst/>
                <a:latin typeface="+mn-lt"/>
                <a:ea typeface="+mn-ea"/>
                <a:cs typeface="+mn-cs"/>
              </a:rPr>
              <a:t> Dark Matter” admitted this about that unseen sea of unknown materials:</a:t>
            </a:r>
            <a:r>
              <a:rPr lang="en-US" sz="1200" b="0" i="0" kern="1200" dirty="0" smtClean="0">
                <a:solidFill>
                  <a:schemeClr val="tx1"/>
                </a:solidFill>
                <a:effectLst/>
                <a:latin typeface="+mn-lt"/>
                <a:ea typeface="+mn-ea"/>
                <a:cs typeface="+mn-cs"/>
              </a:rPr>
              <a:t> “We know little about that sea. The terms we use to describe its components, "dark matter" and "dark energy" serve mainly as expressions of our ignorance.”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Well,</a:t>
            </a:r>
            <a:r>
              <a:rPr lang="en-US" sz="1200" b="0" i="0" kern="1200" baseline="0" dirty="0" smtClean="0">
                <a:solidFill>
                  <a:schemeClr val="tx1"/>
                </a:solidFill>
                <a:effectLst/>
                <a:latin typeface="+mn-lt"/>
                <a:ea typeface="+mn-ea"/>
                <a:cs typeface="+mn-cs"/>
              </a:rPr>
              <a:t> the speed of light is a rate only measured within a vacuum. Do you see how further knowledge, which is what science is based on, may eventually alter these factors?</a:t>
            </a:r>
          </a:p>
        </p:txBody>
      </p:sp>
      <p:sp>
        <p:nvSpPr>
          <p:cNvPr id="4" name="Slide Number Placeholder 3"/>
          <p:cNvSpPr>
            <a:spLocks noGrp="1"/>
          </p:cNvSpPr>
          <p:nvPr>
            <p:ph type="sldNum" sz="quarter" idx="10"/>
          </p:nvPr>
        </p:nvSpPr>
        <p:spPr/>
        <p:txBody>
          <a:bodyPr/>
          <a:lstStyle/>
          <a:p>
            <a:fld id="{B184B431-C345-41C1-AC32-284F9E637E55}" type="slidenum">
              <a:rPr lang="en-US" smtClean="0"/>
              <a:t>39</a:t>
            </a:fld>
            <a:endParaRPr lang="en-US"/>
          </a:p>
        </p:txBody>
      </p:sp>
    </p:spTree>
    <p:extLst>
      <p:ext uri="{BB962C8B-B14F-4D97-AF65-F5344CB8AC3E}">
        <p14:creationId xmlns:p14="http://schemas.microsoft.com/office/powerpoint/2010/main" val="156939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Catastrophic Event #2 was about 1700 years after the creation of the world; Noah’s flood of </a:t>
            </a:r>
            <a:r>
              <a:rPr lang="en-US" b="1" baseline="0" dirty="0" smtClean="0"/>
              <a:t>Gen 7:11</a:t>
            </a:r>
            <a:r>
              <a:rPr lang="en-US" baseline="0" dirty="0" smtClean="0"/>
              <a:t> – “</a:t>
            </a:r>
            <a:r>
              <a:rPr lang="en-US" dirty="0" smtClean="0"/>
              <a:t>In the six hundredth year of Noah’s life, in the second month, on the seventeenth day of the month, on the same day </a:t>
            </a:r>
            <a:r>
              <a:rPr lang="en-US" u="sng" dirty="0" smtClean="0"/>
              <a:t>all the fountains of the great deep burst open</a:t>
            </a:r>
            <a:r>
              <a:rPr lang="en-US" dirty="0" smtClean="0"/>
              <a:t>, and </a:t>
            </a:r>
            <a:r>
              <a:rPr lang="en-US" u="sng" dirty="0" smtClean="0"/>
              <a:t>the</a:t>
            </a:r>
            <a:r>
              <a:rPr lang="en-US" u="sng" baseline="0" dirty="0" smtClean="0"/>
              <a:t> </a:t>
            </a:r>
            <a:r>
              <a:rPr lang="en-US" u="sng" dirty="0" smtClean="0"/>
              <a:t>floodgates of the sky were opened</a:t>
            </a:r>
            <a:r>
              <a:rPr lang="en-US" dirty="0" smtClean="0"/>
              <a:t>.</a:t>
            </a:r>
            <a:r>
              <a:rPr lang="en-US" baseline="0" dirty="0" smtClean="0"/>
              <a:t>” So the first thing that happened was all the fountains of the deep burst open. Then the 2</a:t>
            </a:r>
            <a:r>
              <a:rPr lang="en-US" baseline="30000" dirty="0" smtClean="0"/>
              <a:t>nd</a:t>
            </a:r>
            <a:r>
              <a:rPr lang="en-US" baseline="0" dirty="0" smtClean="0"/>
              <a:t> thing that happened was the floodgates of the sky burst open (meaning, it rained). How much did the water prevail? – </a:t>
            </a:r>
            <a:r>
              <a:rPr lang="en-US" b="1" baseline="0" dirty="0" smtClean="0"/>
              <a:t>Gen 7:19</a:t>
            </a:r>
            <a:r>
              <a:rPr lang="en-US" baseline="0" dirty="0" smtClean="0"/>
              <a:t> – “</a:t>
            </a:r>
            <a:r>
              <a:rPr lang="en-US" dirty="0" smtClean="0"/>
              <a:t>The water prevailed more and more upon the earth, so that </a:t>
            </a:r>
            <a:r>
              <a:rPr lang="en-US" u="sng" dirty="0" smtClean="0"/>
              <a:t>all the high mountains</a:t>
            </a:r>
            <a:r>
              <a:rPr lang="en-US" u="sng" baseline="0" dirty="0" smtClean="0"/>
              <a:t> </a:t>
            </a:r>
            <a:r>
              <a:rPr lang="en-US" u="sng" dirty="0" smtClean="0"/>
              <a:t>everywhere under the heavens were covered</a:t>
            </a:r>
            <a:r>
              <a:rPr lang="en-US" dirty="0" smtClean="0"/>
              <a:t>.</a:t>
            </a:r>
            <a:r>
              <a:rPr lang="en-US" baseline="0" dirty="0" smtClean="0"/>
              <a:t>”</a:t>
            </a:r>
          </a:p>
          <a:p>
            <a:endParaRPr lang="en-US" baseline="0" dirty="0" smtClean="0"/>
          </a:p>
          <a:p>
            <a:r>
              <a:rPr lang="en-US" b="1" baseline="0" dirty="0" smtClean="0"/>
              <a:t>Psa 104:5-9</a:t>
            </a:r>
            <a:r>
              <a:rPr lang="en-US" baseline="0" dirty="0" smtClean="0"/>
              <a:t> – “</a:t>
            </a:r>
            <a:r>
              <a:rPr lang="en-US" dirty="0" smtClean="0"/>
              <a:t>He established the earth upon its foundations, so that it will not</a:t>
            </a:r>
            <a:r>
              <a:rPr lang="en-US" baseline="0" dirty="0" smtClean="0"/>
              <a:t> </a:t>
            </a:r>
            <a:r>
              <a:rPr lang="en-US" dirty="0" smtClean="0"/>
              <a:t>totter forever and ever. You covered it with the deep as with a garment; </a:t>
            </a:r>
            <a:r>
              <a:rPr lang="en-US" u="sng" dirty="0" smtClean="0"/>
              <a:t>the waters were standing above the mountains</a:t>
            </a:r>
            <a:r>
              <a:rPr lang="en-US" dirty="0" smtClean="0"/>
              <a:t>. At Your rebuke they fled, at the sound of Your thunder they hurried away. </a:t>
            </a:r>
            <a:r>
              <a:rPr lang="en-US" u="sng" dirty="0" smtClean="0"/>
              <a:t>The mountains rose; the valleys sank</a:t>
            </a:r>
            <a:r>
              <a:rPr lang="en-US" u="none" dirty="0" smtClean="0"/>
              <a:t> down to the place which You established for them</a:t>
            </a:r>
            <a:r>
              <a:rPr lang="en-US" dirty="0" smtClean="0"/>
              <a:t>. You set a boundary that they may not pass over, o that they will not return to cover the earth.</a:t>
            </a:r>
            <a:r>
              <a:rPr lang="en-US" baseline="0" dirty="0" smtClean="0"/>
              <a:t>” </a:t>
            </a:r>
          </a:p>
          <a:p>
            <a:endParaRPr lang="en-US" baseline="0" dirty="0" smtClean="0"/>
          </a:p>
          <a:p>
            <a:r>
              <a:rPr lang="en-US" baseline="0" dirty="0" smtClean="0"/>
              <a:t>This is exactly the model we see with the Pangea and the continental drift. Since the earth’s crust is so dense and because of the mantle, the only way we can create mountain ranges is if something else in the earth goes down. So in the ocean floor, we see the salt that has gone down allowing the mountains then to come up, which we’ll look at more in a couple weeks.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until the year 1800, all geological formations on the planet</a:t>
            </a:r>
            <a:r>
              <a:rPr lang="en-US" baseline="0" dirty="0" smtClean="0"/>
              <a:t> were interpreted in light of these two catastrophic events, even in all major universities in the world. Then around the year 1800, the so-called Age of Enlightenment ushered in this mad rush to discredit the bible as humanism began to rise. Then scientists started interpreting geological formations by uniformitarianism. They had to find a way to work the millions of years into geology in order to make macroevolution work and so they had to get rid of the bible to do so</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4</a:t>
            </a:fld>
            <a:endParaRPr lang="en-US"/>
          </a:p>
        </p:txBody>
      </p:sp>
    </p:spTree>
    <p:extLst>
      <p:ext uri="{BB962C8B-B14F-4D97-AF65-F5344CB8AC3E}">
        <p14:creationId xmlns:p14="http://schemas.microsoft.com/office/powerpoint/2010/main" val="2372811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3) This places the supposed “Big Bang” in big trouble. Folks, naturalistic cosmologist will make fun of Creationists for a young earth because of the alternate theories we’ll look at in just a moment, but they themselves make exceptions for the Big Bang. </a:t>
            </a:r>
            <a:r>
              <a:rPr lang="en-US" sz="1200" b="0" i="0" kern="1200" baseline="0" dirty="0"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he light-travel–time argument cannot be used to reject the Bible in favor of the big bang, with its billions of years. This is because the big bang model</a:t>
            </a:r>
            <a:r>
              <a:rPr lang="en-US" sz="1200" b="0" i="0" kern="1200" baseline="0" dirty="0" smtClean="0">
                <a:solidFill>
                  <a:schemeClr val="tx1"/>
                </a:solidFill>
                <a:effectLst/>
                <a:latin typeface="+mn-lt"/>
                <a:ea typeface="+mn-ea"/>
                <a:cs typeface="+mn-cs"/>
              </a:rPr>
              <a:t> also </a:t>
            </a:r>
            <a:r>
              <a:rPr lang="en-US" sz="1200" b="0" i="0" kern="1200" dirty="0" smtClean="0">
                <a:solidFill>
                  <a:schemeClr val="tx1"/>
                </a:solidFill>
                <a:effectLst/>
                <a:latin typeface="+mn-lt"/>
                <a:ea typeface="+mn-ea"/>
                <a:cs typeface="+mn-cs"/>
              </a:rPr>
              <a:t>has a light-travel–time problem. We’re not going to get into details of this, but if you</a:t>
            </a:r>
            <a:r>
              <a:rPr lang="en-US" sz="1200" b="0" i="0" kern="1200" baseline="0" dirty="0" smtClean="0">
                <a:solidFill>
                  <a:schemeClr val="tx1"/>
                </a:solidFill>
                <a:effectLst/>
                <a:latin typeface="+mn-lt"/>
                <a:ea typeface="+mn-ea"/>
                <a:cs typeface="+mn-cs"/>
              </a:rPr>
              <a:t> want to do your own research, its called “The Horizon Problem”, and in a nutshell, the guys who won the </a:t>
            </a:r>
            <a:r>
              <a:rPr lang="en-US" sz="1200" b="0" i="0" kern="1200" baseline="0" dirty="0" err="1" smtClean="0">
                <a:solidFill>
                  <a:schemeClr val="tx1"/>
                </a:solidFill>
                <a:effectLst/>
                <a:latin typeface="+mn-lt"/>
                <a:ea typeface="+mn-ea"/>
                <a:cs typeface="+mn-cs"/>
              </a:rPr>
              <a:t>nobel</a:t>
            </a:r>
            <a:r>
              <a:rPr lang="en-US" sz="1200" b="0" i="0" kern="1200" baseline="0" dirty="0" smtClean="0">
                <a:solidFill>
                  <a:schemeClr val="tx1"/>
                </a:solidFill>
                <a:effectLst/>
                <a:latin typeface="+mn-lt"/>
                <a:ea typeface="+mn-ea"/>
                <a:cs typeface="+mn-cs"/>
              </a:rPr>
              <a:t> prize in 1964 that discovered Cosmic Microwave Background (CMB), which was coined a successful prediction of the Big Bang model, is actually a problem for the Big Bang model because there hasn’t been enough time for it to get here according to their own theory. More in a bit on how they try to explain this away.</a:t>
            </a:r>
            <a:endParaRPr lang="en-US" baseline="0" dirty="0" smtClean="0"/>
          </a:p>
        </p:txBody>
      </p:sp>
      <p:sp>
        <p:nvSpPr>
          <p:cNvPr id="4" name="Slide Number Placeholder 3"/>
          <p:cNvSpPr>
            <a:spLocks noGrp="1"/>
          </p:cNvSpPr>
          <p:nvPr>
            <p:ph type="sldNum" sz="quarter" idx="10"/>
          </p:nvPr>
        </p:nvSpPr>
        <p:spPr/>
        <p:txBody>
          <a:bodyPr/>
          <a:lstStyle/>
          <a:p>
            <a:fld id="{B184B431-C345-41C1-AC32-284F9E637E55}" type="slidenum">
              <a:rPr lang="en-US" smtClean="0"/>
              <a:t>40</a:t>
            </a:fld>
            <a:endParaRPr lang="en-US"/>
          </a:p>
        </p:txBody>
      </p:sp>
    </p:spTree>
    <p:extLst>
      <p:ext uri="{BB962C8B-B14F-4D97-AF65-F5344CB8AC3E}">
        <p14:creationId xmlns:p14="http://schemas.microsoft.com/office/powerpoint/2010/main" val="3464573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what are the other alternatives to a 13.8 billion year old universe dictated by the speed of light? Here are other possibilities: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kern="1200" dirty="0" smtClean="0">
                <a:solidFill>
                  <a:schemeClr val="tx1"/>
                </a:solidFill>
                <a:effectLst/>
                <a:latin typeface="+mn-lt"/>
                <a:ea typeface="+mn-ea"/>
                <a:cs typeface="+mn-cs"/>
              </a:rPr>
              <a:t>God could have created the light from the stars simultaneously with the stars themselves, so that Adam could have seen the stars as soon as they were created.</a:t>
            </a:r>
            <a:r>
              <a:rPr lang="en-US" sz="1200" b="0" i="0" kern="1200" baseline="0" dirty="0" smtClean="0">
                <a:solidFill>
                  <a:schemeClr val="tx1"/>
                </a:solidFill>
                <a:effectLst/>
                <a:latin typeface="+mn-lt"/>
                <a:ea typeface="+mn-ea"/>
                <a:cs typeface="+mn-cs"/>
              </a:rPr>
              <a:t> </a:t>
            </a:r>
            <a:r>
              <a:rPr lang="en-US" sz="1200" b="1" i="0" kern="1200" baseline="0" dirty="0" smtClean="0">
                <a:solidFill>
                  <a:schemeClr val="tx1"/>
                </a:solidFill>
                <a:effectLst/>
                <a:latin typeface="+mn-lt"/>
                <a:ea typeface="+mn-ea"/>
                <a:cs typeface="+mn-cs"/>
              </a:rPr>
              <a:t>Gen 1:16c-17</a:t>
            </a:r>
            <a:r>
              <a:rPr lang="en-US" sz="1200" b="0" i="0" kern="1200" baseline="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He made the stars also.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God placed them in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expanse of the heavens to give light on the earth</a:t>
            </a:r>
            <a:r>
              <a:rPr lang="en-US" sz="1200" b="0" i="0" kern="1200" baseline="0" dirty="0" smtClean="0">
                <a:solidFill>
                  <a:schemeClr val="tx1"/>
                </a:solidFill>
                <a:effectLst/>
                <a:latin typeface="+mn-lt"/>
                <a:ea typeface="+mn-ea"/>
                <a:cs typeface="+mn-cs"/>
              </a:rPr>
              <a:t>”. If there were no stars visible because the light hadn’t arrived, wouldn’t we have expected Moses to say, “Stars? What are stars?” Abraham was born about 2000 years after Creation, so were the only stars visible to him the ones who that were 2000 light years away? </a:t>
            </a:r>
            <a:r>
              <a:rPr lang="en-US" sz="1200" b="1" i="0" kern="1200" baseline="0" dirty="0" smtClean="0">
                <a:solidFill>
                  <a:schemeClr val="tx1"/>
                </a:solidFill>
                <a:effectLst/>
                <a:latin typeface="+mn-lt"/>
                <a:ea typeface="+mn-ea"/>
                <a:cs typeface="+mn-cs"/>
              </a:rPr>
              <a:t>Gen 22:17b</a:t>
            </a:r>
            <a:r>
              <a:rPr lang="en-US" sz="1200" b="0" i="0" kern="1200" baseline="0" dirty="0" smtClean="0">
                <a:solidFill>
                  <a:schemeClr val="tx1"/>
                </a:solidFill>
                <a:effectLst/>
                <a:latin typeface="+mn-lt"/>
                <a:ea typeface="+mn-ea"/>
                <a:cs typeface="+mn-cs"/>
              </a:rPr>
              <a:t> – “In</a:t>
            </a:r>
            <a:r>
              <a:rPr lang="en-US" sz="1200" b="0" i="0" kern="1200" dirty="0" smtClean="0">
                <a:solidFill>
                  <a:schemeClr val="tx1"/>
                </a:solidFill>
                <a:effectLst/>
                <a:latin typeface="+mn-lt"/>
                <a:ea typeface="+mn-ea"/>
                <a:cs typeface="+mn-cs"/>
              </a:rPr>
              <a:t>deed I will greatly bless you, and I will greatly multiply your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seed as the stars of the heavens and as the sand which is on the seashore?</a:t>
            </a:r>
            <a:r>
              <a:rPr lang="en-US" sz="1200" b="0" i="0" kern="1200" baseline="0" dirty="0" smtClean="0">
                <a:solidFill>
                  <a:schemeClr val="tx1"/>
                </a:solidFill>
                <a:effectLst/>
                <a:latin typeface="+mn-lt"/>
                <a:ea typeface="+mn-ea"/>
                <a:cs typeface="+mn-cs"/>
              </a:rPr>
              <a:t>” Well, which is it? The sand of the sea (trillions) or the stars (only few from what I can see)?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Now one difficulty with this </a:t>
            </a:r>
            <a:r>
              <a:rPr lang="en-US" sz="1200" b="0" i="0" kern="1200" dirty="0" smtClean="0">
                <a:solidFill>
                  <a:schemeClr val="tx1"/>
                </a:solidFill>
                <a:effectLst/>
                <a:latin typeface="+mn-lt"/>
                <a:ea typeface="+mn-ea"/>
                <a:cs typeface="+mn-cs"/>
              </a:rPr>
              <a:t>assumption is how to deal with post-creation stellar events such as supernovas,</a:t>
            </a:r>
            <a:r>
              <a:rPr lang="en-US" sz="1200" b="0" i="0" kern="1200" baseline="0" dirty="0" smtClean="0">
                <a:solidFill>
                  <a:schemeClr val="tx1"/>
                </a:solidFill>
                <a:effectLst/>
                <a:latin typeface="+mn-lt"/>
                <a:ea typeface="+mn-ea"/>
                <a:cs typeface="+mn-cs"/>
              </a:rPr>
              <a:t> which we have been able to sea with telescopes. So we would have to admit that these were events that God created to have the appearance of happening longer than the creation of the Earth. But if God created a grown-up Adam, He could certainly create a grown up universe. </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41</a:t>
            </a:fld>
            <a:endParaRPr lang="en-US"/>
          </a:p>
        </p:txBody>
      </p:sp>
    </p:spTree>
    <p:extLst>
      <p:ext uri="{BB962C8B-B14F-4D97-AF65-F5344CB8AC3E}">
        <p14:creationId xmlns:p14="http://schemas.microsoft.com/office/powerpoint/2010/main" val="367943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2) Some Creationist physicists have argued from Einstein's theory of relativity that, at great distances, six literal days on Earth could correspond to billions of years in distant space. The problem is that one would almost have to be a Ph.D. in theoretical physics even to comprehend the mathematics involved in this argument. Now God could</a:t>
            </a:r>
            <a:r>
              <a:rPr lang="en-US" sz="1200" b="0" i="0" kern="1200" baseline="0" dirty="0" smtClean="0">
                <a:solidFill>
                  <a:schemeClr val="tx1"/>
                </a:solidFill>
                <a:effectLst/>
                <a:latin typeface="+mn-lt"/>
                <a:ea typeface="+mn-ea"/>
                <a:cs typeface="+mn-cs"/>
              </a:rPr>
              <a:t> have caused things to happen scientifically that even the greatest human mind would have trouble comprehending, but the real question is </a:t>
            </a:r>
            <a:r>
              <a:rPr lang="en-US" sz="1200" b="0" i="0" kern="1200" dirty="0" smtClean="0">
                <a:solidFill>
                  <a:schemeClr val="tx1"/>
                </a:solidFill>
                <a:effectLst/>
                <a:latin typeface="+mn-lt"/>
                <a:ea typeface="+mn-ea"/>
                <a:cs typeface="+mn-cs"/>
              </a:rPr>
              <a:t>would God expect ordinary people to depend on theoretical physics to determine whether or not they could believe the Bible?</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42</a:t>
            </a:fld>
            <a:endParaRPr lang="en-US"/>
          </a:p>
        </p:txBody>
      </p:sp>
    </p:spTree>
    <p:extLst>
      <p:ext uri="{BB962C8B-B14F-4D97-AF65-F5344CB8AC3E}">
        <p14:creationId xmlns:p14="http://schemas.microsoft.com/office/powerpoint/2010/main" val="28864141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3) </a:t>
            </a:r>
            <a:r>
              <a:rPr lang="en-US" sz="1200" b="0" i="0" kern="1200" dirty="0" smtClean="0">
                <a:solidFill>
                  <a:schemeClr val="tx1"/>
                </a:solidFill>
                <a:effectLst/>
                <a:latin typeface="+mn-lt"/>
                <a:ea typeface="+mn-ea"/>
                <a:cs typeface="+mn-cs"/>
              </a:rPr>
              <a:t>Another theory</a:t>
            </a:r>
            <a:r>
              <a:rPr lang="en-US" sz="1200" b="0"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is the idea that the speed of light has not always been uniform. There is evidence to suggest in fact that it used to be a lot faster. Now naturalistic cosmologists can’t laugh at this hypothesis and do you know why? Because its exactly how they attempt to explain “The Horizon Problem” for their precious Big Bang, what is called “variable speed of light”. </a:t>
            </a:r>
            <a:r>
              <a:rPr lang="en-US" baseline="0" dirty="0" smtClean="0"/>
              <a:t>VSL Cosmology teaches that the speed of light had to be faster in the past. But if it was faster in the past than in the present, what does that mean for what is taught in high schools today? It’s wrong. Because if it were faster, it got here faster and we can’t use that as a means to measure the age of the universe.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Measurements of light velocity, which we have records of since 1675, shows a slowing down of created light. These figures show a drop in the speed of light, and that is cool enough. But even cooler is when you measure the rapid rate at which it is dropping, the deceleration. The rate it is dropping between 1870 and 1920 is</a:t>
            </a:r>
            <a:r>
              <a:rPr lang="en-US" sz="1200" b="0" i="0" kern="1200" dirty="0" smtClean="0">
                <a:solidFill>
                  <a:schemeClr val="tx1"/>
                </a:solidFill>
                <a:effectLst/>
                <a:latin typeface="+mn-lt"/>
                <a:ea typeface="+mn-ea"/>
                <a:cs typeface="+mn-cs"/>
              </a:rPr>
              <a:t> about 4 km/sec and then only about .3 km/sec before 1950. Also,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observed change in c over three centuries is far greater than the margins of error in the observations</a:t>
            </a:r>
            <a:r>
              <a:rPr lang="en-US" sz="1200" b="0" i="0" kern="1200" baseline="0" dirty="0" smtClean="0">
                <a:solidFill>
                  <a:schemeClr val="tx1"/>
                </a:solidFill>
                <a:effectLst/>
                <a:latin typeface="+mn-lt"/>
                <a:ea typeface="+mn-ea"/>
                <a:cs typeface="+mn-cs"/>
              </a:rPr>
              <a:t>. In other words, from this data, ,the speed of light is decaying. But how fast is it decaying?</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43</a:t>
            </a:fld>
            <a:endParaRPr lang="en-US"/>
          </a:p>
        </p:txBody>
      </p:sp>
    </p:spTree>
    <p:extLst>
      <p:ext uri="{BB962C8B-B14F-4D97-AF65-F5344CB8AC3E}">
        <p14:creationId xmlns:p14="http://schemas.microsoft.com/office/powerpoint/2010/main" val="1745313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Cosmologists who are creationists have tried to fit this data into a number of possible curves to try and determine the rate of decay, exponential curves, p</a:t>
            </a:r>
            <a:r>
              <a:rPr lang="en-US" sz="1200" b="0" i="0" kern="1200" dirty="0" smtClean="0">
                <a:solidFill>
                  <a:schemeClr val="tx1"/>
                </a:solidFill>
                <a:effectLst/>
                <a:latin typeface="+mn-lt"/>
                <a:ea typeface="+mn-ea"/>
                <a:cs typeface="+mn-cs"/>
              </a:rPr>
              <a:t>ower curves, polynomials, logarithmic,</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hyperbolic functions, etc. There is only one curve that they tried which fitted the data points exactly. Its general form is a log sine curve, with a logarithmic vertical axis, and this is a typical curve of many energy functions,</a:t>
            </a:r>
            <a:r>
              <a:rPr lang="en-US" sz="1200" b="0" i="0" kern="1200" baseline="0" dirty="0" smtClean="0">
                <a:solidFill>
                  <a:schemeClr val="tx1"/>
                </a:solidFill>
                <a:effectLst/>
                <a:latin typeface="+mn-lt"/>
                <a:ea typeface="+mn-ea"/>
                <a:cs typeface="+mn-cs"/>
              </a:rPr>
              <a:t> including the decay rate of super novae. Now, if you consider that beyond about 1960, the speed of light seems to have reached a uniform number, and you move the curve that the data points fit in to match that, guess what year the model predicts the beginning of the universe to be? 4040BC. +/- 20 years. </a:t>
            </a:r>
            <a:r>
              <a:rPr lang="en-US" sz="1200" b="0" i="0" kern="1200" dirty="0" smtClean="0">
                <a:solidFill>
                  <a:schemeClr val="tx1"/>
                </a:solidFill>
                <a:effectLst/>
                <a:latin typeface="+mn-lt"/>
                <a:ea typeface="+mn-ea"/>
                <a:cs typeface="+mn-cs"/>
              </a:rPr>
              <a:t>This date of origin would refer to the time of Creation/Fall.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https://answersingenesis.org/astronomy/starlight/the-velocity-of-light-and-the-age-of-the-universe/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44</a:t>
            </a:fld>
            <a:endParaRPr lang="en-US"/>
          </a:p>
        </p:txBody>
      </p:sp>
    </p:spTree>
    <p:extLst>
      <p:ext uri="{BB962C8B-B14F-4D97-AF65-F5344CB8AC3E}">
        <p14:creationId xmlns:p14="http://schemas.microsoft.com/office/powerpoint/2010/main" val="36862009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“That’s crazy” – No, Einstein proved this years ago when he proved time dilation and even Evolutionary magazines admitted such. And again, “variable speed of light” is the only way Naturalists can make the Big Bang work, so why can’t Creationist scientists use it, with data we already have, to make our own predictions?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184B431-C345-41C1-AC32-284F9E637E55}" type="slidenum">
              <a:rPr lang="en-US" smtClean="0"/>
              <a:t>45</a:t>
            </a:fld>
            <a:endParaRPr lang="en-US"/>
          </a:p>
        </p:txBody>
      </p:sp>
    </p:spTree>
    <p:extLst>
      <p:ext uri="{BB962C8B-B14F-4D97-AF65-F5344CB8AC3E}">
        <p14:creationId xmlns:p14="http://schemas.microsoft.com/office/powerpoint/2010/main" val="183772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did this come to a head? We have to go back a few centuries and understand the nature of science in the western world. Many are unaware of this, but in the western world science is actually premised by Christianity. Most of the great developments in science came from folks who believed in God, understood biblical principles, and understood the world in which we live operates under laws given to us by a Designer and not as a result of random chance. If it’s a random chance universe we live in, we can’t study science. But we know its not because God put certain laws in order. Men like Galileo, Francis Bacon who came up with the Scientific Method, Kepler, and others, were all believers and considered themselves young earth Creationists. And they founded their science on an understanding of God’s creation. </a:t>
            </a:r>
          </a:p>
          <a:p>
            <a:endParaRPr lang="en-US" baseline="0" dirty="0" smtClean="0"/>
          </a:p>
          <a:p>
            <a:r>
              <a:rPr lang="en-US" baseline="0" dirty="0" smtClean="0"/>
              <a:t>But then all the western universities started incorporating another type of science, calling them the “Natural Sciences”. Science, at that time, simply meant “knowledge” and it is in fact used in the KJV in 1 Tim 6:20 and it simply means “knowledge”. But now the universities added what they called “Natural Science” to supplement biblical science and required students to take both. But then over time they started to put more faith in the natural sciences over the biblical sciences and the bible started to be pushed out. Therefore theism began to be replaced by scientism, which is where we are today. </a:t>
            </a:r>
          </a:p>
        </p:txBody>
      </p:sp>
      <p:sp>
        <p:nvSpPr>
          <p:cNvPr id="4" name="Slide Number Placeholder 3"/>
          <p:cNvSpPr>
            <a:spLocks noGrp="1"/>
          </p:cNvSpPr>
          <p:nvPr>
            <p:ph type="sldNum" sz="quarter" idx="10"/>
          </p:nvPr>
        </p:nvSpPr>
        <p:spPr/>
        <p:txBody>
          <a:bodyPr/>
          <a:lstStyle/>
          <a:p>
            <a:fld id="{B184B431-C345-41C1-AC32-284F9E637E55}" type="slidenum">
              <a:rPr lang="en-US" smtClean="0"/>
              <a:t>5</a:t>
            </a:fld>
            <a:endParaRPr lang="en-US"/>
          </a:p>
        </p:txBody>
      </p:sp>
    </p:spTree>
    <p:extLst>
      <p:ext uri="{BB962C8B-B14F-4D97-AF65-F5344CB8AC3E}">
        <p14:creationId xmlns:p14="http://schemas.microsoft.com/office/powerpoint/2010/main" val="90000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geology, like all the other sciences,</a:t>
            </a:r>
            <a:r>
              <a:rPr lang="en-US" baseline="0" dirty="0" smtClean="0"/>
              <a:t> got pulled away from biblical theology and dragged into the natural sciences and while many were involved in this, there were 2 majors players worth mentioning:</a:t>
            </a:r>
          </a:p>
          <a:p>
            <a:endParaRPr lang="en-US" baseline="0" dirty="0" smtClean="0"/>
          </a:p>
          <a:p>
            <a:r>
              <a:rPr lang="en-US" baseline="0" dirty="0" smtClean="0"/>
              <a:t>James Hutton was a Scottish physician and he saw the world as not developing catastrophically but instead he thought it developed gradually over many centuries. He rejected Noah’s flood, rejected biblical accuracy/authority, and said this – “</a:t>
            </a:r>
            <a:r>
              <a:rPr lang="en-US" dirty="0" smtClean="0"/>
              <a:t>The past history of our globe must be explained by what can be seen to be happening now. No powers are to be employed that are not natural to the globe, no action to be admitted except those of which we know the principle.</a:t>
            </a:r>
            <a:r>
              <a:rPr lang="en-US" baseline="0" dirty="0" smtClean="0"/>
              <a:t>”</a:t>
            </a:r>
          </a:p>
          <a:p>
            <a:endParaRPr lang="en-US" baseline="0" dirty="0" smtClean="0"/>
          </a:p>
          <a:p>
            <a:r>
              <a:rPr lang="en-US" baseline="0" dirty="0" smtClean="0"/>
              <a:t>In other words, Hutton believed that the only way we could know how the layers of the geologic column formed was to look at streams, rivers, and mountains of today – then whatever processes we see happening now, that’s what happened in the past. So if, at todays erosion rates, it takes a 1000 years to develop an inch of sediment, than that is how he proposed it developed in the past. Hutton is known as the Father of Geology, but he actually kicked our Father out of geology. Go figure. But James Hutton was no doubt one of the biggest players in getting this uniformitarianism theory moving.</a:t>
            </a:r>
          </a:p>
          <a:p>
            <a:endParaRPr lang="en-US" baseline="0" dirty="0" smtClean="0"/>
          </a:p>
          <a:p>
            <a:r>
              <a:rPr lang="en-US" baseline="0" dirty="0" smtClean="0"/>
              <a:t>It should be noted, however, that his hypothesis did not come from the rock layers and from geology, it came from a rejection of God’s word. </a:t>
            </a:r>
          </a:p>
          <a:p>
            <a:endParaRPr lang="en-US" baseline="0" dirty="0" smtClean="0"/>
          </a:p>
          <a:p>
            <a:r>
              <a:rPr lang="en-US" baseline="0" dirty="0" smtClean="0"/>
              <a:t>Well, he published in 1785 but at that time the western world was still accepting the biblical interpretation: catastrophism. So Hutton was largely rejected for the next few decades because he was considered heretical. But…</a:t>
            </a:r>
          </a:p>
        </p:txBody>
      </p:sp>
      <p:sp>
        <p:nvSpPr>
          <p:cNvPr id="4" name="Slide Number Placeholder 3"/>
          <p:cNvSpPr>
            <a:spLocks noGrp="1"/>
          </p:cNvSpPr>
          <p:nvPr>
            <p:ph type="sldNum" sz="quarter" idx="10"/>
          </p:nvPr>
        </p:nvSpPr>
        <p:spPr/>
        <p:txBody>
          <a:bodyPr/>
          <a:lstStyle/>
          <a:p>
            <a:fld id="{B184B431-C345-41C1-AC32-284F9E637E55}" type="slidenum">
              <a:rPr lang="en-US" smtClean="0"/>
              <a:t>6</a:t>
            </a:fld>
            <a:endParaRPr lang="en-US"/>
          </a:p>
        </p:txBody>
      </p:sp>
    </p:spTree>
    <p:extLst>
      <p:ext uri="{BB962C8B-B14F-4D97-AF65-F5344CB8AC3E}">
        <p14:creationId xmlns:p14="http://schemas.microsoft.com/office/powerpoint/2010/main" val="4257663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in 1835, an English attorney named Charles Lyell applied the tools of his trade to push Hutton’s views. Lyell was not a geologist, but he was an admirer of Hutton’s work and wanted to make Hutton’s work go mainstream, and he did it in a crafty manner. Lyell was the man who coined the term “uniformitarianism”, the idea that the sediments accumulated uniformly and not rapidly.  He said:</a:t>
            </a:r>
          </a:p>
          <a:p>
            <a:endParaRPr lang="en-US" baseline="0" dirty="0" smtClean="0"/>
          </a:p>
          <a:p>
            <a:r>
              <a:rPr lang="en-US" sz="1200" dirty="0" smtClean="0"/>
              <a:t>“…all theories are rejected which involve the assumption of sudden and violent catastrophes and revolutions of the whole earth, and its inhabitants.</a:t>
            </a:r>
            <a:r>
              <a:rPr lang="en-US" baseline="0" dirty="0" smtClean="0"/>
              <a:t>” </a:t>
            </a:r>
          </a:p>
          <a:p>
            <a:endParaRPr lang="en-US" baseline="0" dirty="0" smtClean="0"/>
          </a:p>
          <a:p>
            <a:r>
              <a:rPr lang="en-US" baseline="0" dirty="0" smtClean="0"/>
              <a:t>And what is he referring to? The flood. This guy reshaped geology for the next 150 years, doing more than any one individual to destroy faith in the literal interpretation of the book of Genesis. He did it in the book he published in 1830 called “The Principles of Geology”.</a:t>
            </a:r>
          </a:p>
          <a:p>
            <a:endParaRPr lang="en-US" baseline="0" dirty="0" smtClean="0"/>
          </a:p>
          <a:p>
            <a:r>
              <a:rPr lang="en-US" baseline="0" dirty="0" smtClean="0"/>
              <a:t>Now there were some private things going on behind the scenes, which we now know from letters he wrote. In one letter to Roger </a:t>
            </a:r>
            <a:r>
              <a:rPr lang="en-US" baseline="0" dirty="0" err="1" smtClean="0"/>
              <a:t>Merchasent</a:t>
            </a:r>
            <a:r>
              <a:rPr lang="en-US" baseline="0" dirty="0" smtClean="0"/>
              <a:t>, he said – “</a:t>
            </a:r>
            <a:r>
              <a:rPr lang="en-US" dirty="0" smtClean="0"/>
              <a:t>I trust I shall make my sketch of the progress of geology popular. Old [Rev. John] Fleming is frightened and thinks the age will not stand my anti-</a:t>
            </a:r>
            <a:r>
              <a:rPr lang="en-US" dirty="0" err="1" smtClean="0"/>
              <a:t>Mosaical</a:t>
            </a:r>
            <a:r>
              <a:rPr lang="en-US" dirty="0" smtClean="0"/>
              <a:t> conclusions and at least that the subject will for a time become unpopular and awkward for the clergy, but I am not afraid. I shall out with the whole but in as conciliatory a manner as possible.”</a:t>
            </a:r>
          </a:p>
          <a:p>
            <a:endParaRPr lang="en-US" dirty="0" smtClean="0"/>
          </a:p>
          <a:p>
            <a:r>
              <a:rPr lang="en-US" dirty="0" smtClean="0"/>
              <a:t>In</a:t>
            </a:r>
            <a:r>
              <a:rPr lang="en-US" baseline="0" dirty="0" smtClean="0"/>
              <a:t> other words, he didn’t want to upset the public, but he definitely wanted to convince them of his idea. </a:t>
            </a:r>
            <a:r>
              <a:rPr lang="en-US" dirty="0" smtClean="0"/>
              <a:t>This is what Lyell wrote in 1830 a letter to George </a:t>
            </a:r>
            <a:r>
              <a:rPr lang="en-US" dirty="0" err="1" smtClean="0"/>
              <a:t>Scrope</a:t>
            </a:r>
            <a:r>
              <a:rPr lang="en-US" dirty="0" smtClean="0"/>
              <a:t>:</a:t>
            </a:r>
          </a:p>
          <a:p>
            <a:endParaRPr lang="en-US" dirty="0" smtClean="0"/>
          </a:p>
          <a:p>
            <a:r>
              <a:rPr lang="en-US" dirty="0" smtClean="0"/>
              <a:t>“I am sure you may get into Q.R. [</a:t>
            </a:r>
            <a:r>
              <a:rPr lang="en-US" i="1" dirty="0" smtClean="0"/>
              <a:t>Quarterly Review</a:t>
            </a:r>
            <a:r>
              <a:rPr lang="en-US" dirty="0" smtClean="0"/>
              <a:t>] what will </a:t>
            </a:r>
            <a:r>
              <a:rPr lang="en-US" b="0" u="sng" dirty="0" smtClean="0"/>
              <a:t>free the science from Moses</a:t>
            </a:r>
            <a:r>
              <a:rPr lang="en-US" dirty="0" smtClean="0"/>
              <a:t>, for if treated seriously, the [church] party are quite prepared for it….They see at last the mischief and scandal brought on them by Mosaic systems…”</a:t>
            </a:r>
          </a:p>
          <a:p>
            <a:endParaRPr lang="en-US" dirty="0" smtClean="0"/>
          </a:p>
          <a:p>
            <a:r>
              <a:rPr lang="en-US" dirty="0" smtClean="0"/>
              <a:t>In other words, his goal was to replace the biblical account of the flood with a purely naturalistic explanation.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7</a:t>
            </a:fld>
            <a:endParaRPr lang="en-US"/>
          </a:p>
        </p:txBody>
      </p:sp>
    </p:spTree>
    <p:extLst>
      <p:ext uri="{BB962C8B-B14F-4D97-AF65-F5344CB8AC3E}">
        <p14:creationId xmlns:p14="http://schemas.microsoft.com/office/powerpoint/2010/main" val="313297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man who was greatly influenced by Charles Lyell. This is a young Charles Darwin. Darwin, when he was young, was actually a man of great faith. Before he went on his great voyage around the world where he came up with his naturalistic ideas, he was a fervent member of the church of England. So what caused him to lose his faith? In his writings, when he recounts this period, he talks about the fact he had faith. In fact, he went to school to be a preacher and came out with a degree in theology (he did not have a degree in science):</a:t>
            </a:r>
          </a:p>
          <a:p>
            <a:endParaRPr lang="en-US" baseline="0" dirty="0" smtClean="0"/>
          </a:p>
          <a:p>
            <a:r>
              <a:rPr lang="en-US" baseline="0" dirty="0" smtClean="0"/>
              <a:t>“</a:t>
            </a:r>
            <a:r>
              <a:rPr lang="en-US" dirty="0" smtClean="0"/>
              <a:t>I liked the thought of being a country clergyman. Accordingly I read with care…books on divinity; and as I did not then in the least doubt the strict and literal truth of every word in the Bible</a:t>
            </a:r>
            <a:r>
              <a:rPr lang="en-US" baseline="0" dirty="0" smtClean="0"/>
              <a:t>”</a:t>
            </a:r>
            <a:r>
              <a:rPr lang="en-US" dirty="0" smtClean="0"/>
              <a:t>.</a:t>
            </a:r>
          </a:p>
          <a:p>
            <a:endParaRPr lang="en-US" dirty="0" smtClean="0"/>
          </a:p>
          <a:p>
            <a:r>
              <a:rPr lang="en-US" dirty="0" smtClean="0"/>
              <a:t>This guy had so much faith, when he first went on board the HMS Beagle, the other people on board thought it very amusing that Darwin would defend his moral convictions by quoting</a:t>
            </a:r>
            <a:r>
              <a:rPr lang="en-US" baseline="0" dirty="0" smtClean="0"/>
              <a:t> scripture. In fact, when they got to Argentina before they began to explore, Darwin requested from the chaplain on board that they serve communion. </a:t>
            </a:r>
          </a:p>
          <a:p>
            <a:endParaRPr lang="en-US" baseline="0" dirty="0" smtClean="0"/>
          </a:p>
          <a:p>
            <a:r>
              <a:rPr lang="en-US" baseline="0" dirty="0" smtClean="0"/>
              <a:t>So when did Darwin lose his faith? This is what happened: on the voyage, he brought along a book that he admits in the journals he wrote while on board had the biggest impact on his evolutionary though process. It was Charles Lyell’s “Principles of Geology”. This is what Darwin said in one of his journals around the end of the voyage:</a:t>
            </a:r>
          </a:p>
          <a:p>
            <a:endParaRPr lang="en-US" baseline="0" dirty="0" smtClean="0"/>
          </a:p>
          <a:p>
            <a:r>
              <a:rPr lang="en-US" baseline="0" dirty="0" smtClean="0"/>
              <a:t>“</a:t>
            </a:r>
            <a:r>
              <a:rPr lang="en-US" sz="1200" b="0" i="0" kern="1200" dirty="0" smtClean="0">
                <a:solidFill>
                  <a:schemeClr val="tx1"/>
                </a:solidFill>
                <a:effectLst/>
                <a:latin typeface="+mn-lt"/>
                <a:ea typeface="+mn-ea"/>
                <a:cs typeface="+mn-cs"/>
              </a:rPr>
              <a:t>I had gradually come by this time…to see that the Old Testament…was no more to be trusted than the sacred books of the Hindus, or the beliefs of any barbarian.</a:t>
            </a:r>
            <a:r>
              <a:rPr lang="en-US" baseline="0" dirty="0" smtClean="0"/>
              <a:t>”</a:t>
            </a:r>
          </a:p>
          <a:p>
            <a:endParaRPr lang="en-US" baseline="0" dirty="0" smtClean="0"/>
          </a:p>
          <a:p>
            <a:r>
              <a:rPr lang="en-US" baseline="0" dirty="0" smtClean="0"/>
              <a:t>Remember what Charles Lyell said he wanted to do? He did exactly what he set out to do – destroy people’s faith. And he did it with a young Charles Darwin.</a:t>
            </a:r>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8</a:t>
            </a:fld>
            <a:endParaRPr lang="en-US"/>
          </a:p>
        </p:txBody>
      </p:sp>
    </p:spTree>
    <p:extLst>
      <p:ext uri="{BB962C8B-B14F-4D97-AF65-F5344CB8AC3E}">
        <p14:creationId xmlns:p14="http://schemas.microsoft.com/office/powerpoint/2010/main" val="385621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2 Pet 3:3-6 </a:t>
            </a:r>
            <a:r>
              <a:rPr lang="en-US" i="0" dirty="0" smtClean="0"/>
              <a:t>– “</a:t>
            </a:r>
            <a:r>
              <a:rPr lang="en-US" sz="1200" b="0" i="0" kern="1200" dirty="0" smtClean="0">
                <a:solidFill>
                  <a:schemeClr val="tx1"/>
                </a:solidFill>
                <a:effectLst/>
                <a:latin typeface="+mn-lt"/>
                <a:ea typeface="+mn-ea"/>
                <a:cs typeface="+mn-cs"/>
              </a:rPr>
              <a:t>Know this first of all, that in the last days mockers will come with their mocking, following after their own lusts,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saying, ‘Where is the promise of His coming? For ever since the fathers fell asleep, all continues just as it was from the beginning of creation.’ For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when they maintain this, it escapes their notice that by the word of God the heavens existed long ago and the earth was formed out of water and by water,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through which the world at that time was destroyed, being flooded with water.”</a:t>
            </a:r>
            <a:endParaRPr lang="en-US" i="0" dirty="0" smtClean="0"/>
          </a:p>
          <a:p>
            <a:endParaRPr lang="en-US" dirty="0" smtClean="0"/>
          </a:p>
          <a:p>
            <a:r>
              <a:rPr lang="en-US" dirty="0" smtClean="0"/>
              <a:t>And so Lyell succeeded in doing exactly what</a:t>
            </a:r>
            <a:r>
              <a:rPr lang="en-US" baseline="0" dirty="0" smtClean="0"/>
              <a:t> he set out to do. Because no longer was the geological column primarily interpreted by rapid sedimentation because of a worldwide flood, but rather assumed to develop gradually over a long period of time. And that’s how we get the millions of years in the geologic column that we have today.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Creationists have been saying for the last 220 years that the geologic column was not formed gradually,</a:t>
            </a:r>
            <a:r>
              <a:rPr lang="en-US" baseline="0" dirty="0" smtClean="0"/>
              <a:t> but catastrophically. But the theists were kicked out of universities 200 years ago so they weren’t listened to then. </a:t>
            </a:r>
          </a:p>
          <a:p>
            <a:endParaRPr lang="en-US" dirty="0"/>
          </a:p>
        </p:txBody>
      </p:sp>
      <p:sp>
        <p:nvSpPr>
          <p:cNvPr id="4" name="Slide Number Placeholder 3"/>
          <p:cNvSpPr>
            <a:spLocks noGrp="1"/>
          </p:cNvSpPr>
          <p:nvPr>
            <p:ph type="sldNum" sz="quarter" idx="10"/>
          </p:nvPr>
        </p:nvSpPr>
        <p:spPr/>
        <p:txBody>
          <a:bodyPr/>
          <a:lstStyle/>
          <a:p>
            <a:fld id="{B184B431-C345-41C1-AC32-284F9E637E55}" type="slidenum">
              <a:rPr lang="en-US" smtClean="0"/>
              <a:t>9</a:t>
            </a:fld>
            <a:endParaRPr lang="en-US"/>
          </a:p>
        </p:txBody>
      </p:sp>
    </p:spTree>
    <p:extLst>
      <p:ext uri="{BB962C8B-B14F-4D97-AF65-F5344CB8AC3E}">
        <p14:creationId xmlns:p14="http://schemas.microsoft.com/office/powerpoint/2010/main" val="167757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uniformitarianism catastrophism"/>
          <p:cNvPicPr>
            <a:picLocks noChangeAspect="1" noChangeArrowheads="1"/>
          </p:cNvPicPr>
          <p:nvPr/>
        </p:nvPicPr>
        <p:blipFill rotWithShape="1">
          <a:blip r:embed="rId3">
            <a:extLst>
              <a:ext uri="{28A0092B-C50C-407E-A947-70E740481C1C}">
                <a14:useLocalDpi xmlns:a14="http://schemas.microsoft.com/office/drawing/2010/main" val="0"/>
              </a:ext>
            </a:extLst>
          </a:blip>
          <a:srcRect b="9309"/>
          <a:stretch/>
        </p:blipFill>
        <p:spPr bwMode="auto">
          <a:xfrm>
            <a:off x="1438" y="0"/>
            <a:ext cx="91425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38" y="305068"/>
            <a:ext cx="9142562" cy="6740307"/>
          </a:xfrm>
          <a:prstGeom prst="rect">
            <a:avLst/>
          </a:prstGeom>
          <a:noFill/>
        </p:spPr>
        <p:txBody>
          <a:bodyPr wrap="square" rtlCol="0">
            <a:spAutoFit/>
          </a:bodyPr>
          <a:lstStyle/>
          <a:p>
            <a:pPr algn="ctr"/>
            <a:r>
              <a:rPr lang="en-US" sz="14000" dirty="0" smtClean="0">
                <a:solidFill>
                  <a:srgbClr val="FFFF00"/>
                </a:solidFill>
                <a:latin typeface="Buxton Sketch" panose="03080500000500000004" pitchFamily="66" charset="0"/>
              </a:rPr>
              <a:t>Uniformitarianism</a:t>
            </a:r>
          </a:p>
          <a:p>
            <a:pPr algn="ctr"/>
            <a:endParaRPr lang="en-US" sz="400" dirty="0">
              <a:solidFill>
                <a:srgbClr val="FFFF00"/>
              </a:solidFill>
              <a:latin typeface="Buxton Sketch" panose="03080500000500000004" pitchFamily="66" charset="0"/>
            </a:endParaRPr>
          </a:p>
          <a:p>
            <a:pPr algn="ctr"/>
            <a:r>
              <a:rPr lang="en-US" sz="14000" dirty="0" smtClean="0">
                <a:solidFill>
                  <a:srgbClr val="FFFF00"/>
                </a:solidFill>
                <a:latin typeface="Buxton Sketch" panose="03080500000500000004" pitchFamily="66" charset="0"/>
              </a:rPr>
              <a:t>Or</a:t>
            </a:r>
            <a:r>
              <a:rPr lang="en-US" sz="11000" dirty="0" smtClean="0">
                <a:solidFill>
                  <a:srgbClr val="FFFF00"/>
                </a:solidFill>
                <a:latin typeface="Buxton Sketch" panose="03080500000500000004" pitchFamily="66" charset="0"/>
              </a:rPr>
              <a:t> </a:t>
            </a:r>
          </a:p>
          <a:p>
            <a:pPr algn="ctr"/>
            <a:endParaRPr lang="en-US" sz="400" dirty="0">
              <a:solidFill>
                <a:srgbClr val="FFFF00"/>
              </a:solidFill>
              <a:latin typeface="Buxton Sketch" panose="03080500000500000004" pitchFamily="66" charset="0"/>
            </a:endParaRPr>
          </a:p>
          <a:p>
            <a:pPr algn="ctr"/>
            <a:r>
              <a:rPr lang="en-US" sz="14000" dirty="0" smtClean="0">
                <a:solidFill>
                  <a:srgbClr val="FFFF00"/>
                </a:solidFill>
                <a:latin typeface="Buxton Sketch" panose="03080500000500000004" pitchFamily="66" charset="0"/>
              </a:rPr>
              <a:t>Catastrophism?</a:t>
            </a:r>
            <a:endParaRPr lang="en-US" sz="14000" dirty="0">
              <a:solidFill>
                <a:srgbClr val="FFFF00"/>
              </a:solidFill>
              <a:latin typeface="Buxton Sketch" panose="03080500000500000004" pitchFamily="66" charset="0"/>
            </a:endParaRPr>
          </a:p>
        </p:txBody>
      </p:sp>
    </p:spTree>
    <p:extLst>
      <p:ext uri="{BB962C8B-B14F-4D97-AF65-F5344CB8AC3E}">
        <p14:creationId xmlns:p14="http://schemas.microsoft.com/office/powerpoint/2010/main" val="208307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igh &amp; Dry Sea Crea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0" y="1981200"/>
            <a:ext cx="3810000" cy="4876800"/>
          </a:xfrm>
          <a:prstGeom prst="rect">
            <a:avLst/>
          </a:prstGeom>
        </p:spPr>
      </p:pic>
      <p:pic>
        <p:nvPicPr>
          <p:cNvPr id="6148"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81200"/>
            <a:ext cx="5334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58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1362" y="0"/>
            <a:ext cx="5862638" cy="3416320"/>
          </a:xfrm>
          <a:prstGeom prst="rect">
            <a:avLst/>
          </a:prstGeom>
        </p:spPr>
        <p:txBody>
          <a:bodyPr wrap="square">
            <a:spAutoFit/>
          </a:bodyPr>
          <a:lstStyle/>
          <a:p>
            <a:r>
              <a:rPr lang="en-US" sz="2700" b="1" u="sng" dirty="0" smtClean="0"/>
              <a:t>Dr. James </a:t>
            </a:r>
            <a:r>
              <a:rPr lang="en-US" sz="2700" b="1" u="sng" dirty="0" err="1" smtClean="0"/>
              <a:t>Shea</a:t>
            </a:r>
            <a:r>
              <a:rPr lang="en-US" sz="2700" dirty="0" smtClean="0"/>
              <a:t> – “If </a:t>
            </a:r>
            <a:r>
              <a:rPr lang="en-US" sz="2700" dirty="0"/>
              <a:t>the creationists could mount a successful attack on the validity of uniformitarianism, they would succeed in their effort to discredit modern geology</a:t>
            </a:r>
            <a:r>
              <a:rPr lang="en-US" sz="2700" dirty="0" smtClean="0"/>
              <a:t>.” </a:t>
            </a:r>
            <a:r>
              <a:rPr lang="en-US" sz="2700" dirty="0"/>
              <a:t>(“Creationism, Uniformitarianism, Geology and Science”, Journal of Geological Education, 31[2]:105-110, 1983</a:t>
            </a:r>
            <a:r>
              <a:rPr lang="en-US" sz="2700" dirty="0" smtClean="0"/>
              <a:t>)</a:t>
            </a:r>
            <a:endParaRPr lang="en-US" sz="2700" dirty="0"/>
          </a:p>
        </p:txBody>
      </p:sp>
      <p:pic>
        <p:nvPicPr>
          <p:cNvPr id="7170" name="Picture 2" descr="Image result for geology &quot;james shea&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281362"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see no ev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1"/>
            <a:ext cx="9144000" cy="350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58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18014"/>
            <a:ext cx="6400800" cy="3785652"/>
          </a:xfrm>
          <a:prstGeom prst="rect">
            <a:avLst/>
          </a:prstGeom>
        </p:spPr>
        <p:txBody>
          <a:bodyPr wrap="square">
            <a:spAutoFit/>
          </a:bodyPr>
          <a:lstStyle/>
          <a:p>
            <a:r>
              <a:rPr lang="en-US" sz="2400" b="1" u="sng" dirty="0" smtClean="0"/>
              <a:t>Warren </a:t>
            </a:r>
            <a:r>
              <a:rPr lang="en-US" sz="2400" b="1" u="sng" dirty="0" err="1" smtClean="0"/>
              <a:t>Allmon</a:t>
            </a:r>
            <a:r>
              <a:rPr lang="en-US" sz="2400" dirty="0" smtClean="0"/>
              <a:t> – “Lyell </a:t>
            </a:r>
            <a:r>
              <a:rPr lang="en-US" sz="2400" dirty="0"/>
              <a:t>also sold geology some snake oil. He convinced geologists that … all past processes acted at essentially their current rates (that is, those observed in historical time). This extreme gradualism has led to numerous unfortunate consequences, including the rejection of sudden or catastrophic events in the face of positive evidence for them, for no reason other than that they were not gradual.” (Post Gradualism, </a:t>
            </a:r>
            <a:r>
              <a:rPr lang="en-US" sz="2400" i="1" dirty="0"/>
              <a:t>Science</a:t>
            </a:r>
            <a:r>
              <a:rPr lang="en-US" sz="2400" dirty="0"/>
              <a:t> 262, p. 122, October 1, 1993)</a:t>
            </a:r>
          </a:p>
        </p:txBody>
      </p:sp>
      <p:pic>
        <p:nvPicPr>
          <p:cNvPr id="8194" name="Picture 2" descr="Image result for warren all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901"/>
            <a:ext cx="2743200" cy="37930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43200" y="3811019"/>
            <a:ext cx="6417501" cy="2308324"/>
          </a:xfrm>
          <a:prstGeom prst="rect">
            <a:avLst/>
          </a:prstGeom>
        </p:spPr>
        <p:txBody>
          <a:bodyPr wrap="square">
            <a:spAutoFit/>
          </a:bodyPr>
          <a:lstStyle/>
          <a:p>
            <a:r>
              <a:rPr lang="en-US" sz="2400" b="1" u="sng" dirty="0" smtClean="0"/>
              <a:t>R. H. </a:t>
            </a:r>
            <a:r>
              <a:rPr lang="en-US" sz="2400" b="1" u="sng" dirty="0" err="1" smtClean="0"/>
              <a:t>Dott</a:t>
            </a:r>
            <a:r>
              <a:rPr lang="en-US" sz="2400" dirty="0" smtClean="0"/>
              <a:t> – “Finally</a:t>
            </a:r>
            <a:r>
              <a:rPr lang="en-US" sz="2400" dirty="0"/>
              <a:t>, it even means that catastrophism, in the sense of not straining the intensities of processes, was a better premise than Lyell’s uniformitarianism” (What is unique about geological reasoning? GSA Today, 8(10):15-18)</a:t>
            </a:r>
          </a:p>
        </p:txBody>
      </p:sp>
      <p:pic>
        <p:nvPicPr>
          <p:cNvPr id="8196"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41106"/>
            <a:ext cx="2743200" cy="311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75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00" y="0"/>
            <a:ext cx="5943600" cy="1938992"/>
          </a:xfrm>
          <a:prstGeom prst="rect">
            <a:avLst/>
          </a:prstGeom>
        </p:spPr>
        <p:txBody>
          <a:bodyPr wrap="square">
            <a:spAutoFit/>
          </a:bodyPr>
          <a:lstStyle/>
          <a:p>
            <a:r>
              <a:rPr lang="en-US" sz="2400" b="1" u="sng" dirty="0" smtClean="0"/>
              <a:t>Derek Ager</a:t>
            </a:r>
            <a:r>
              <a:rPr lang="en-US" sz="2400" dirty="0" smtClean="0"/>
              <a:t> – “Paleontologists </a:t>
            </a:r>
            <a:r>
              <a:rPr lang="en-US" sz="2400" dirty="0"/>
              <a:t>cannot live by uniformitarianism alone. This </a:t>
            </a:r>
            <a:r>
              <a:rPr lang="en-US" sz="2400" dirty="0" smtClean="0"/>
              <a:t>may </a:t>
            </a:r>
            <a:r>
              <a:rPr lang="en-US" sz="2400" dirty="0"/>
              <a:t>be termed the Phenomenon of the Fallibility of the Fossil Record.” (1993, The Nature of the </a:t>
            </a:r>
            <a:r>
              <a:rPr lang="en-US" sz="2400" dirty="0" err="1"/>
              <a:t>Stratigraphical</a:t>
            </a:r>
            <a:r>
              <a:rPr lang="en-US" sz="2400" dirty="0"/>
              <a:t> Record, London: MacMillan)</a:t>
            </a:r>
          </a:p>
        </p:txBody>
      </p:sp>
      <p:pic>
        <p:nvPicPr>
          <p:cNvPr id="9218" name="Picture 2" descr="Image result for derek a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00400" cy="27030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16057" y="2703016"/>
            <a:ext cx="5912285" cy="4154984"/>
          </a:xfrm>
          <a:prstGeom prst="rect">
            <a:avLst/>
          </a:prstGeom>
        </p:spPr>
        <p:txBody>
          <a:bodyPr wrap="square">
            <a:spAutoFit/>
          </a:bodyPr>
          <a:lstStyle/>
          <a:p>
            <a:r>
              <a:rPr lang="en-US" sz="2400" b="1" u="sng" dirty="0" smtClean="0"/>
              <a:t>Ken Hsu</a:t>
            </a:r>
            <a:r>
              <a:rPr lang="en-US" sz="2400" dirty="0" smtClean="0"/>
              <a:t> – “Catastrophism </a:t>
            </a:r>
            <a:r>
              <a:rPr lang="en-US" sz="2400" dirty="0"/>
              <a:t>is enjoying a renaissance in geology. For the last 180 years, geologists have applied consistently a uniformitarian approach to their studies that has stressed slow gradual changes as defined by Lamarck, Lyell, and Darwin. Now, many of us are accepting that unusual catastrophic events have occurred repeatedly during the course of Earth’s history. ” (Rare Events in Geology Discussed at meeting, </a:t>
            </a:r>
            <a:r>
              <a:rPr lang="en-US" sz="2400" dirty="0" err="1"/>
              <a:t>Geotimes</a:t>
            </a:r>
            <a:r>
              <a:rPr lang="en-US" sz="2400" dirty="0"/>
              <a:t>, vol. 31:11-12, 1986)</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03016"/>
            <a:ext cx="3200400" cy="4154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10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12588"/>
            <a:ext cx="6399756" cy="3416320"/>
          </a:xfrm>
          <a:prstGeom prst="rect">
            <a:avLst/>
          </a:prstGeom>
        </p:spPr>
        <p:txBody>
          <a:bodyPr wrap="square">
            <a:spAutoFit/>
          </a:bodyPr>
          <a:lstStyle/>
          <a:p>
            <a:r>
              <a:rPr lang="en-US" sz="2400" b="1" u="sng" dirty="0"/>
              <a:t>Derek </a:t>
            </a:r>
            <a:r>
              <a:rPr lang="en-US" sz="2400" b="1" u="sng" dirty="0" smtClean="0"/>
              <a:t>Ager</a:t>
            </a:r>
            <a:r>
              <a:rPr lang="en-US" sz="2400" dirty="0" smtClean="0"/>
              <a:t> – </a:t>
            </a:r>
            <a:r>
              <a:rPr lang="en-US" sz="2400" dirty="0"/>
              <a:t>“The hurricane, the flood or the tsunami may do more in an hour or a day than the ordinary processes of nature have achieved in a thousand years. Given all the millennia we have to play with in the </a:t>
            </a:r>
            <a:r>
              <a:rPr lang="en-US" sz="2400" dirty="0" err="1"/>
              <a:t>stratigraphical</a:t>
            </a:r>
            <a:r>
              <a:rPr lang="en-US" sz="2400" dirty="0"/>
              <a:t> record, we can expect our periodic catastrophes to do all the work we want of them.” (The Nature of the </a:t>
            </a:r>
            <a:r>
              <a:rPr lang="en-US" sz="2400" dirty="0" err="1"/>
              <a:t>Stratigraphical</a:t>
            </a:r>
            <a:r>
              <a:rPr lang="en-US" sz="2400" dirty="0"/>
              <a:t> Record, New York: John Wiley and Sons, 1993, pp. 68, 69)</a:t>
            </a:r>
          </a:p>
        </p:txBody>
      </p:sp>
      <p:pic>
        <p:nvPicPr>
          <p:cNvPr id="5" name="Picture 2" descr="Image result for derek a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43200" cy="342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43200" y="3660058"/>
            <a:ext cx="6399756" cy="2308324"/>
          </a:xfrm>
          <a:prstGeom prst="rect">
            <a:avLst/>
          </a:prstGeom>
        </p:spPr>
        <p:txBody>
          <a:bodyPr wrap="square">
            <a:spAutoFit/>
          </a:bodyPr>
          <a:lstStyle/>
          <a:p>
            <a:r>
              <a:rPr lang="en-US" sz="2400" b="1" u="sng" dirty="0"/>
              <a:t>Derek Ager</a:t>
            </a:r>
            <a:r>
              <a:rPr lang="en-US" sz="2400" dirty="0"/>
              <a:t> –</a:t>
            </a:r>
            <a:r>
              <a:rPr lang="en-US" sz="2400" dirty="0" smtClean="0"/>
              <a:t>“</a:t>
            </a:r>
            <a:r>
              <a:rPr lang="en-US" sz="2400" dirty="0"/>
              <a:t>To me, the whole record is catastrophic, not in the old-fashioned apocalyptic sense…but in the sense that only the episodic events – the occasional ones-are preserved for us.” (The Stratigraphic Code and What It implies” In Catastrophes and Earth History, p. 93, 1984).</a:t>
            </a:r>
          </a:p>
        </p:txBody>
      </p:sp>
      <p:pic>
        <p:nvPicPr>
          <p:cNvPr id="8194" name="Picture 2" descr="Image result for the new catastrophi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 y="3431366"/>
            <a:ext cx="2746248" cy="3429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09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0"/>
            <a:ext cx="6553199" cy="1785104"/>
          </a:xfrm>
          <a:prstGeom prst="rect">
            <a:avLst/>
          </a:prstGeom>
        </p:spPr>
        <p:txBody>
          <a:bodyPr wrap="square">
            <a:spAutoFit/>
          </a:bodyPr>
          <a:lstStyle/>
          <a:p>
            <a:r>
              <a:rPr lang="en-US" sz="2200" b="1" u="sng" dirty="0" smtClean="0"/>
              <a:t>Dr. David </a:t>
            </a:r>
            <a:r>
              <a:rPr lang="en-US" sz="2200" b="1" u="sng" dirty="0" err="1" smtClean="0"/>
              <a:t>Raup</a:t>
            </a:r>
            <a:r>
              <a:rPr lang="en-US" sz="2200" dirty="0" smtClean="0"/>
              <a:t> – “…</a:t>
            </a:r>
            <a:r>
              <a:rPr lang="en-US" sz="2200" dirty="0"/>
              <a:t>contemporary geologists and paleontologists now generally accept catastrophe as a ‘way of life’ although they may avoid the word catastrophe</a:t>
            </a:r>
            <a:r>
              <a:rPr lang="en-US" sz="2200" dirty="0" smtClean="0"/>
              <a:t>.” (Geology and Creationism” Bulletin, Field Museum of Natural History, vol. 54:16-25)</a:t>
            </a:r>
            <a:endParaRPr lang="en-US" sz="2200" dirty="0"/>
          </a:p>
        </p:txBody>
      </p:sp>
      <p:pic>
        <p:nvPicPr>
          <p:cNvPr id="10242" name="Picture 2" descr="Image result for david ra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
            <a:ext cx="2590799" cy="3041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2590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90799" y="3041571"/>
            <a:ext cx="6553200" cy="3816429"/>
          </a:xfrm>
          <a:prstGeom prst="rect">
            <a:avLst/>
          </a:prstGeom>
        </p:spPr>
        <p:txBody>
          <a:bodyPr wrap="square">
            <a:spAutoFit/>
          </a:bodyPr>
          <a:lstStyle/>
          <a:p>
            <a:r>
              <a:rPr lang="en-US" sz="2200" b="1" u="sng" dirty="0"/>
              <a:t>R. H. </a:t>
            </a:r>
            <a:r>
              <a:rPr lang="en-US" sz="2200" b="1" u="sng" dirty="0" err="1"/>
              <a:t>Dott</a:t>
            </a:r>
            <a:r>
              <a:rPr lang="en-US" sz="2200" dirty="0"/>
              <a:t> – “I hope I have convinced you that the sedimentary record is largely a record of episodic events rather than being uniformly continuous. </a:t>
            </a:r>
            <a:r>
              <a:rPr lang="en-US" sz="2200" dirty="0" smtClean="0"/>
              <a:t>My </a:t>
            </a:r>
            <a:r>
              <a:rPr lang="en-US" sz="2200" dirty="0"/>
              <a:t>message is that </a:t>
            </a:r>
            <a:r>
              <a:rPr lang="en-US" sz="2200" dirty="0" err="1"/>
              <a:t>episodicity</a:t>
            </a:r>
            <a:r>
              <a:rPr lang="en-US" sz="2200" dirty="0"/>
              <a:t> is the rule, not the exception. ‘What do I mean by “episodic sedimentation”’ Episodic was chosen carefully over other possible terms. ‘Catastrophic’ has become popular recently because of its dramatic effect, but it should be purged from our vocabulary because it feeds the neo-catastrophist-creation cause</a:t>
            </a:r>
            <a:r>
              <a:rPr lang="en-US" sz="2200" dirty="0" smtClean="0"/>
              <a:t>.” (Episodic View Now Replacing Catastrophism, </a:t>
            </a:r>
            <a:r>
              <a:rPr lang="en-US" sz="2200" dirty="0" err="1" smtClean="0"/>
              <a:t>Geotimes</a:t>
            </a:r>
            <a:r>
              <a:rPr lang="en-US" sz="2200" dirty="0" smtClean="0"/>
              <a:t>, vol. 27:16-17, 1982)</a:t>
            </a:r>
            <a:endParaRPr lang="en-US" sz="2200" dirty="0"/>
          </a:p>
        </p:txBody>
      </p:sp>
    </p:spTree>
    <p:extLst>
      <p:ext uri="{BB962C8B-B14F-4D97-AF65-F5344CB8AC3E}">
        <p14:creationId xmlns:p14="http://schemas.microsoft.com/office/powerpoint/2010/main" val="57439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http://www.kidsgeo.com/images/sedimentary-roc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66445"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19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Image result for sediments and sedimentary r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848" y="3407664"/>
            <a:ext cx="44196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68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fade">
                                      <p:cBhvr>
                                        <p:cTn id="7" dur="500"/>
                                        <p:tgtEl>
                                          <p:spTgt spid="122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93"/>
                                        </p:tgtEl>
                                        <p:attrNameLst>
                                          <p:attrName>style.visibility</p:attrName>
                                        </p:attrNameLst>
                                      </p:cBhvr>
                                      <p:to>
                                        <p:strVal val="visible"/>
                                      </p:to>
                                    </p:set>
                                    <p:animEffect transition="in" filter="fade">
                                      <p:cBhvr>
                                        <p:cTn id="11" dur="500"/>
                                        <p:tgtEl>
                                          <p:spTgt spid="1229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297"/>
                                        </p:tgtEl>
                                        <p:attrNameLst>
                                          <p:attrName>style.visibility</p:attrName>
                                        </p:attrNameLst>
                                      </p:cBhvr>
                                      <p:to>
                                        <p:strVal val="visible"/>
                                      </p:to>
                                    </p:set>
                                    <p:animEffect transition="in" filter="fade">
                                      <p:cBhvr>
                                        <p:cTn id="15" dur="500"/>
                                        <p:tgtEl>
                                          <p:spTgt spid="12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stephen gou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0"/>
            <a:ext cx="6096000" cy="6863417"/>
          </a:xfrm>
          <a:prstGeom prst="rect">
            <a:avLst/>
          </a:prstGeom>
        </p:spPr>
        <p:txBody>
          <a:bodyPr wrap="square">
            <a:spAutoFit/>
          </a:bodyPr>
          <a:lstStyle/>
          <a:p>
            <a:r>
              <a:rPr lang="pt-BR" sz="2000" b="1" u="sng" dirty="0" smtClean="0"/>
              <a:t>Stephen J. Gould</a:t>
            </a:r>
            <a:r>
              <a:rPr lang="pt-BR" sz="2000" dirty="0" smtClean="0"/>
              <a:t> – “Uniformitarianism </a:t>
            </a:r>
            <a:r>
              <a:rPr lang="pt-BR" sz="2000" dirty="0"/>
              <a:t>is a dual concept. Substantive </a:t>
            </a:r>
            <a:r>
              <a:rPr lang="en-US" sz="2000" dirty="0"/>
              <a:t>uniformitarianism (a testable theory of geologic change postulating uniformity of rates of material conditions) is false and stifling to hypothesis formation. </a:t>
            </a:r>
            <a:r>
              <a:rPr lang="en-US" sz="2000" dirty="0" smtClean="0"/>
              <a:t>Methodological uniformitarianism </a:t>
            </a:r>
            <a:r>
              <a:rPr lang="en-US" sz="2000" dirty="0"/>
              <a:t>(a procedural principle asserting spatial and </a:t>
            </a:r>
            <a:r>
              <a:rPr lang="en-US" sz="2000" dirty="0" smtClean="0"/>
              <a:t>temporal invariance </a:t>
            </a:r>
            <a:r>
              <a:rPr lang="en-US" sz="2000" dirty="0"/>
              <a:t>of natural laws) belongs to the definition of science and is not unique to geology.”</a:t>
            </a:r>
            <a:endParaRPr lang="pt-BR" sz="2000" dirty="0" smtClean="0"/>
          </a:p>
          <a:p>
            <a:endParaRPr lang="pt-BR" sz="2000" dirty="0"/>
          </a:p>
          <a:p>
            <a:r>
              <a:rPr lang="pt-BR" sz="2000" dirty="0" smtClean="0"/>
              <a:t>“</a:t>
            </a:r>
            <a:r>
              <a:rPr lang="pt-BR" sz="2000" dirty="0"/>
              <a:t>Substantive uniformitarianism as a descriptive </a:t>
            </a:r>
            <a:r>
              <a:rPr lang="en-US" sz="2000" dirty="0"/>
              <a:t>theory has not withstood the test of new data and can no longer be maintained in any strict manner.”</a:t>
            </a:r>
          </a:p>
          <a:p>
            <a:endParaRPr lang="en-US" sz="2000" dirty="0"/>
          </a:p>
          <a:p>
            <a:r>
              <a:rPr lang="en-US" sz="2000" dirty="0"/>
              <a:t>“As a special term, </a:t>
            </a:r>
            <a:r>
              <a:rPr lang="en-US" sz="2000" dirty="0" smtClean="0"/>
              <a:t>methodological uniformitarianism </a:t>
            </a:r>
            <a:r>
              <a:rPr lang="en-US" sz="2000" dirty="0"/>
              <a:t>was useful only when science was debating the status of the supernatural in its realm; for if God intervenes, then laws are not invariant and induction becomes invalid…The term today is an anachronism: for we need no longer take special pains to affirm the scientific nature of our discipline</a:t>
            </a:r>
            <a:r>
              <a:rPr lang="en-US" sz="2000" dirty="0" smtClean="0"/>
              <a:t>.” (Is Uniformitarianism Necessary? American Journal of Science. 263:223-228, 1965)</a:t>
            </a:r>
            <a:endParaRPr lang="en-US" sz="2000" dirty="0"/>
          </a:p>
        </p:txBody>
      </p:sp>
    </p:spTree>
    <p:extLst>
      <p:ext uri="{BB962C8B-B14F-4D97-AF65-F5344CB8AC3E}">
        <p14:creationId xmlns:p14="http://schemas.microsoft.com/office/powerpoint/2010/main" val="162301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0"/>
            <a:ext cx="6172200" cy="1938992"/>
          </a:xfrm>
          <a:prstGeom prst="rect">
            <a:avLst/>
          </a:prstGeom>
        </p:spPr>
        <p:txBody>
          <a:bodyPr wrap="square">
            <a:spAutoFit/>
          </a:bodyPr>
          <a:lstStyle/>
          <a:p>
            <a:r>
              <a:rPr lang="en-US" sz="2400" b="1" u="sng" dirty="0"/>
              <a:t>Digby McLaren</a:t>
            </a:r>
            <a:r>
              <a:rPr lang="en-US" sz="2400" dirty="0"/>
              <a:t> – “A new uniformitarianism has moved to embrace at least a modified form of catastrophism.” </a:t>
            </a:r>
            <a:r>
              <a:rPr lang="en-US" sz="2400" dirty="0" smtClean="0"/>
              <a:t>(Bolides and Biostratigraphy, Presidential Address, Bulletin, Geological Society of America, 94:314, 1987)</a:t>
            </a:r>
            <a:endParaRPr lang="en-US" sz="2400" dirty="0"/>
          </a:p>
        </p:txBody>
      </p:sp>
      <p:pic>
        <p:nvPicPr>
          <p:cNvPr id="14338" name="Picture 2" descr="Image result for digby mcla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18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71800" y="2149019"/>
            <a:ext cx="6172200" cy="4708981"/>
          </a:xfrm>
          <a:prstGeom prst="rect">
            <a:avLst/>
          </a:prstGeom>
        </p:spPr>
        <p:txBody>
          <a:bodyPr wrap="square">
            <a:spAutoFit/>
          </a:bodyPr>
          <a:lstStyle/>
          <a:p>
            <a:r>
              <a:rPr lang="en-US" sz="2400" b="1" u="sng" dirty="0"/>
              <a:t>U. B. </a:t>
            </a:r>
            <a:r>
              <a:rPr lang="en-US" sz="2400" b="1" u="sng" dirty="0" smtClean="0"/>
              <a:t>Marvin</a:t>
            </a:r>
            <a:r>
              <a:rPr lang="en-US" sz="2400" dirty="0" smtClean="0"/>
              <a:t> </a:t>
            </a:r>
            <a:r>
              <a:rPr lang="en-US" sz="2400" dirty="0"/>
              <a:t>– “But to regard the cataclysmic geologic effects of bolide </a:t>
            </a:r>
            <a:r>
              <a:rPr lang="en-US" sz="2400" dirty="0" smtClean="0"/>
              <a:t>impacts [meteors] </a:t>
            </a:r>
            <a:r>
              <a:rPr lang="en-US" sz="2400" dirty="0"/>
              <a:t>as uniformitarian is an exercise in ‘new speak,’ whereby we would impose a 1980’s usage on an 1830’s term, which since the time it was coined, has donated the exact opposite of cataclysmic.”</a:t>
            </a:r>
          </a:p>
          <a:p>
            <a:endParaRPr lang="en-US" sz="1200" dirty="0"/>
          </a:p>
          <a:p>
            <a:r>
              <a:rPr lang="en-US" sz="2400" dirty="0"/>
              <a:t>“Rather than to invert the definition of the venerable word, it is time to recognize that bolide </a:t>
            </a:r>
            <a:r>
              <a:rPr lang="en-US" sz="2400" dirty="0" smtClean="0"/>
              <a:t>impact [meteors] </a:t>
            </a:r>
            <a:r>
              <a:rPr lang="en-US" sz="2400" dirty="0"/>
              <a:t>is a geologic process of major importance, which by its very nature demolishes uniformitarianism itself as the</a:t>
            </a:r>
          </a:p>
          <a:p>
            <a:r>
              <a:rPr lang="en-US" sz="2400" dirty="0"/>
              <a:t>basic principle of geology.”</a:t>
            </a:r>
          </a:p>
        </p:txBody>
      </p:sp>
      <p:pic>
        <p:nvPicPr>
          <p:cNvPr id="2" name="Picture 1"/>
          <p:cNvPicPr>
            <a:picLocks noChangeAspect="1"/>
          </p:cNvPicPr>
          <p:nvPr/>
        </p:nvPicPr>
        <p:blipFill>
          <a:blip r:embed="rId4"/>
          <a:stretch>
            <a:fillRect/>
          </a:stretch>
        </p:blipFill>
        <p:spPr>
          <a:xfrm>
            <a:off x="0" y="3048000"/>
            <a:ext cx="2971800" cy="3810000"/>
          </a:xfrm>
          <a:prstGeom prst="rect">
            <a:avLst/>
          </a:prstGeom>
        </p:spPr>
      </p:pic>
    </p:spTree>
    <p:extLst>
      <p:ext uri="{BB962C8B-B14F-4D97-AF65-F5344CB8AC3E}">
        <p14:creationId xmlns:p14="http://schemas.microsoft.com/office/powerpoint/2010/main" val="296975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fallacy of equivo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ait and swi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048" y="3048"/>
            <a:ext cx="4568952" cy="34259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581400"/>
            <a:ext cx="564832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286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tastrophism vs uniformitarianism geology"/>
          <p:cNvPicPr>
            <a:picLocks noChangeAspect="1" noChangeArrowheads="1"/>
          </p:cNvPicPr>
          <p:nvPr/>
        </p:nvPicPr>
        <p:blipFill rotWithShape="1">
          <a:blip r:embed="rId3">
            <a:extLst>
              <a:ext uri="{28A0092B-C50C-407E-A947-70E740481C1C}">
                <a14:useLocalDpi xmlns:a14="http://schemas.microsoft.com/office/drawing/2010/main" val="0"/>
              </a:ext>
            </a:extLst>
          </a:blip>
          <a:srcRect l="5000" t="35632" r="333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33"/>
            <a:ext cx="2590800" cy="350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1"/>
            <a:ext cx="6553200" cy="7017306"/>
          </a:xfrm>
          <a:prstGeom prst="rect">
            <a:avLst/>
          </a:prstGeom>
        </p:spPr>
        <p:txBody>
          <a:bodyPr wrap="square">
            <a:spAutoFit/>
          </a:bodyPr>
          <a:lstStyle/>
          <a:p>
            <a:r>
              <a:rPr lang="en-US" sz="2200" b="1" u="sng" dirty="0"/>
              <a:t>Stanley </a:t>
            </a:r>
            <a:r>
              <a:rPr lang="en-US" sz="2200" b="1" u="sng" dirty="0" err="1" smtClean="0"/>
              <a:t>Chernicoff</a:t>
            </a:r>
            <a:r>
              <a:rPr lang="en-US" sz="2200" dirty="0" smtClean="0"/>
              <a:t> – “Over </a:t>
            </a:r>
            <a:r>
              <a:rPr lang="en-US" sz="2200" dirty="0"/>
              <a:t>so </a:t>
            </a:r>
            <a:r>
              <a:rPr lang="en-US" sz="2200" u="sng" dirty="0"/>
              <a:t>vast a period of time</a:t>
            </a:r>
            <a:r>
              <a:rPr lang="en-US" sz="2200" dirty="0"/>
              <a:t>, even processes that operate at </a:t>
            </a:r>
            <a:r>
              <a:rPr lang="en-US" sz="2200" u="sng" dirty="0"/>
              <a:t>imperceptibly slow rates</a:t>
            </a:r>
            <a:r>
              <a:rPr lang="en-US" sz="2200" dirty="0"/>
              <a:t> have changed the earth's appearance dramatically. Fossil evidence of ancient marine creatures in some rocks of the Grand Canyon, for example, show that these rocks, today near the top of a hot, dry plateau 2300 meters (7500 feet) above sea level, once lay at the bottom of an ocean. </a:t>
            </a:r>
            <a:r>
              <a:rPr lang="en-US" sz="2200" u="sng" dirty="0"/>
              <a:t>Over millions of years</a:t>
            </a:r>
            <a:r>
              <a:rPr lang="en-US" sz="2200" dirty="0"/>
              <a:t>, the mud at the bottom of this ocean – still containing the remains of sea creatures that died there – </a:t>
            </a:r>
            <a:r>
              <a:rPr lang="en-US" sz="2200" u="sng" dirty="0"/>
              <a:t>gradually solidified into rock</a:t>
            </a:r>
            <a:r>
              <a:rPr lang="en-US" sz="2200" dirty="0"/>
              <a:t>, was uplifted to its present elevation, and was cut through and exposed by the Colorado River. As James Hutton knew, rocks, if we study them closely, can bear witness to an </a:t>
            </a:r>
            <a:r>
              <a:rPr lang="en-US" sz="2200" u="sng" dirty="0"/>
              <a:t>unimaginably long history</a:t>
            </a:r>
            <a:r>
              <a:rPr lang="en-US" sz="2200" dirty="0"/>
              <a:t>.” </a:t>
            </a:r>
            <a:endParaRPr lang="en-US" sz="2200" dirty="0" smtClean="0"/>
          </a:p>
          <a:p>
            <a:endParaRPr lang="en-US" sz="600" dirty="0"/>
          </a:p>
          <a:p>
            <a:r>
              <a:rPr lang="en-US" sz="2200" dirty="0"/>
              <a:t>“There is no prescribed sequence to the rock cycle. A given rock’s evolution may be altered at any time by a change in the geological conditions around it.” </a:t>
            </a:r>
            <a:r>
              <a:rPr lang="en-US" sz="2200" dirty="0" smtClean="0"/>
              <a:t>(</a:t>
            </a:r>
            <a:r>
              <a:rPr lang="en-US" sz="2200" dirty="0"/>
              <a:t>Geology: An Introduction to Physical Geology, Second </a:t>
            </a:r>
            <a:r>
              <a:rPr lang="en-US" sz="2200" dirty="0" smtClean="0"/>
              <a:t>Edition. Houghton </a:t>
            </a:r>
            <a:r>
              <a:rPr lang="en-US" sz="2200" dirty="0"/>
              <a:t>Mifflin: Boston, MA. 1999. 596 pp</a:t>
            </a:r>
            <a:r>
              <a:rPr lang="en-US" sz="2200" dirty="0" smtClean="0"/>
              <a:t>. 14-15)</a:t>
            </a:r>
            <a:endParaRPr lang="en-US" sz="2200" dirty="0"/>
          </a:p>
        </p:txBody>
      </p:sp>
      <p:pic>
        <p:nvPicPr>
          <p:cNvPr id="2055" name="Picture 7" descr="Image result for geology  stanley chernico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8654"/>
            <a:ext cx="2590800" cy="334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23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fade">
                                      <p:cBhvr>
                                        <p:cTn id="10" dur="500"/>
                                        <p:tgtEl>
                                          <p:spTgt spid="205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33"/>
            <a:ext cx="2590800" cy="350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90800" y="1"/>
            <a:ext cx="6553200" cy="7048083"/>
          </a:xfrm>
          <a:prstGeom prst="rect">
            <a:avLst/>
          </a:prstGeom>
        </p:spPr>
        <p:txBody>
          <a:bodyPr wrap="square">
            <a:spAutoFit/>
          </a:bodyPr>
          <a:lstStyle/>
          <a:p>
            <a:r>
              <a:rPr lang="en-US" sz="2200" b="1" u="sng" dirty="0"/>
              <a:t>Stanley </a:t>
            </a:r>
            <a:r>
              <a:rPr lang="en-US" sz="2200" b="1" u="sng" dirty="0" err="1" smtClean="0"/>
              <a:t>Chernicoff</a:t>
            </a:r>
            <a:r>
              <a:rPr lang="en-US" sz="2200" dirty="0" smtClean="0"/>
              <a:t> – “The </a:t>
            </a:r>
            <a:r>
              <a:rPr lang="en-US" sz="2200" dirty="0"/>
              <a:t>principle of uniformitarianism states that modern geological processes </a:t>
            </a:r>
            <a:r>
              <a:rPr lang="en-US" sz="2200" u="sng" dirty="0"/>
              <a:t>resemble those that operated in the past</a:t>
            </a:r>
            <a:r>
              <a:rPr lang="en-US" sz="2200" dirty="0"/>
              <a:t>.” </a:t>
            </a:r>
            <a:r>
              <a:rPr lang="en-US" sz="2200" dirty="0" smtClean="0"/>
              <a:t>(p. 235)</a:t>
            </a:r>
          </a:p>
          <a:p>
            <a:endParaRPr lang="en-US" sz="600" dirty="0"/>
          </a:p>
          <a:p>
            <a:r>
              <a:rPr lang="en-US" sz="2200" dirty="0"/>
              <a:t>“We must temper our acceptance of the principle of uniformitarianism, however, by realizing that </a:t>
            </a:r>
            <a:r>
              <a:rPr lang="en-US" sz="2200" u="sng" dirty="0"/>
              <a:t>the Earth has not always been the way we see it </a:t>
            </a:r>
            <a:r>
              <a:rPr lang="en-US" sz="2200" u="sng" dirty="0" smtClean="0"/>
              <a:t>today</a:t>
            </a:r>
            <a:r>
              <a:rPr lang="en-US" sz="2200" dirty="0" smtClean="0"/>
              <a:t>. Early </a:t>
            </a:r>
            <a:r>
              <a:rPr lang="en-US" sz="2200" dirty="0"/>
              <a:t>in its history, the Earth [1] lacked a well-developed atmosphere; the atmosphere it did have differed dramatically in composition, too. [2] The surface lacked its present-day vast ocean cover, [3] volcanic processes may have been more intense (</a:t>
            </a:r>
            <a:r>
              <a:rPr lang="en-US" sz="2200" dirty="0" smtClean="0"/>
              <a:t>the </a:t>
            </a:r>
            <a:r>
              <a:rPr lang="en-US" sz="2200" dirty="0"/>
              <a:t>Earth’s interior was probably hotter), and [4] the planet rotated considerably faster (300 million years ago, for example, our Earth spun more quickly and our days were shorter, with 440 days in a year). Thus the rates of geological processes may have differed significantly, even though the basic forces that control those processes-such as gravity and heat flow– were essentially the same.” </a:t>
            </a:r>
            <a:r>
              <a:rPr lang="en-US" sz="2200" dirty="0" smtClean="0"/>
              <a:t>(pp. </a:t>
            </a:r>
            <a:r>
              <a:rPr lang="en-US" sz="2200" dirty="0"/>
              <a:t>209, </a:t>
            </a:r>
            <a:r>
              <a:rPr lang="en-US" sz="2200" dirty="0" smtClean="0"/>
              <a:t>210)</a:t>
            </a:r>
            <a:endParaRPr lang="en-US" sz="2200" dirty="0"/>
          </a:p>
          <a:p>
            <a:endParaRPr lang="en-US" sz="2200" dirty="0"/>
          </a:p>
        </p:txBody>
      </p:sp>
      <p:pic>
        <p:nvPicPr>
          <p:cNvPr id="2055" name="Picture 7" descr="Image result for geology  stanley chernico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8654"/>
            <a:ext cx="2590800" cy="334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3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5200" y="0"/>
            <a:ext cx="5638800" cy="3785652"/>
          </a:xfrm>
          <a:prstGeom prst="rect">
            <a:avLst/>
          </a:prstGeom>
        </p:spPr>
        <p:txBody>
          <a:bodyPr wrap="square">
            <a:spAutoFit/>
          </a:bodyPr>
          <a:lstStyle/>
          <a:p>
            <a:r>
              <a:rPr lang="en-US" sz="3000" b="1" u="sng" dirty="0" err="1"/>
              <a:t>Bahngrell</a:t>
            </a:r>
            <a:r>
              <a:rPr lang="en-US" sz="3000" b="1" u="sng" dirty="0"/>
              <a:t> W. </a:t>
            </a:r>
            <a:r>
              <a:rPr lang="en-US" sz="3000" b="1" u="sng" dirty="0" smtClean="0"/>
              <a:t>Brown</a:t>
            </a:r>
            <a:r>
              <a:rPr lang="en-US" sz="3000" dirty="0" smtClean="0"/>
              <a:t> – “Of </a:t>
            </a:r>
            <a:r>
              <a:rPr lang="en-US" sz="3000" dirty="0"/>
              <a:t>late there has been a serious rejuvenation of catastrophism in geologic thought. This defies logic; there is no science of singularities. If catastrophe is not a uniform process, there is no rational basis for understanding the past.”</a:t>
            </a:r>
          </a:p>
        </p:txBody>
      </p:sp>
      <p:pic>
        <p:nvPicPr>
          <p:cNvPr id="2" name="Picture 1"/>
          <p:cNvPicPr>
            <a:picLocks noChangeAspect="1"/>
          </p:cNvPicPr>
          <p:nvPr/>
        </p:nvPicPr>
        <p:blipFill>
          <a:blip r:embed="rId3"/>
          <a:stretch>
            <a:fillRect/>
          </a:stretch>
        </p:blipFill>
        <p:spPr>
          <a:xfrm>
            <a:off x="0" y="15240"/>
            <a:ext cx="3505200" cy="3642360"/>
          </a:xfrm>
          <a:prstGeom prst="rect">
            <a:avLst/>
          </a:prstGeom>
        </p:spPr>
      </p:pic>
      <p:pic>
        <p:nvPicPr>
          <p:cNvPr id="9218" name="Picture 2" descr="Image result for natural disas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 y="3657600"/>
            <a:ext cx="9140952"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8" y="4318843"/>
            <a:ext cx="9141912" cy="2539157"/>
          </a:xfrm>
          <a:prstGeom prst="rect">
            <a:avLst/>
          </a:prstGeom>
        </p:spPr>
        <p:txBody>
          <a:bodyPr wrap="square">
            <a:spAutoFit/>
          </a:bodyPr>
          <a:lstStyle/>
          <a:p>
            <a:pPr marL="228600" indent="-228600">
              <a:buFontTx/>
              <a:buAutoNum type="arabicParenR"/>
            </a:pPr>
            <a:r>
              <a:rPr lang="en-US" sz="5300" dirty="0">
                <a:latin typeface="Rockwell" panose="02060603020205020403" pitchFamily="18" charset="0"/>
              </a:rPr>
              <a:t>Rate of sedimentation</a:t>
            </a:r>
          </a:p>
          <a:p>
            <a:pPr marL="228600" indent="-228600">
              <a:buFontTx/>
              <a:buAutoNum type="arabicParenR"/>
            </a:pPr>
            <a:r>
              <a:rPr lang="en-US" sz="5300" dirty="0" smtClean="0">
                <a:latin typeface="Rockwell" panose="02060603020205020403" pitchFamily="18" charset="0"/>
              </a:rPr>
              <a:t>Rate </a:t>
            </a:r>
            <a:r>
              <a:rPr lang="en-US" sz="5300" dirty="0">
                <a:latin typeface="Rockwell" panose="02060603020205020403" pitchFamily="18" charset="0"/>
              </a:rPr>
              <a:t>of radioisotope </a:t>
            </a:r>
            <a:r>
              <a:rPr lang="en-US" sz="5300" dirty="0" smtClean="0">
                <a:latin typeface="Rockwell" panose="02060603020205020403" pitchFamily="18" charset="0"/>
              </a:rPr>
              <a:t>decay</a:t>
            </a:r>
          </a:p>
          <a:p>
            <a:pPr marL="228600" indent="-228600">
              <a:buFontTx/>
              <a:buAutoNum type="arabicParenR"/>
            </a:pPr>
            <a:r>
              <a:rPr lang="en-US" sz="5300" dirty="0">
                <a:latin typeface="Rockwell" panose="02060603020205020403" pitchFamily="18" charset="0"/>
              </a:rPr>
              <a:t>Speed of </a:t>
            </a:r>
            <a:r>
              <a:rPr lang="en-US" sz="5300" dirty="0" smtClean="0">
                <a:latin typeface="Rockwell" panose="02060603020205020403" pitchFamily="18" charset="0"/>
              </a:rPr>
              <a:t>light</a:t>
            </a:r>
            <a:endParaRPr lang="en-US" sz="5300" dirty="0">
              <a:latin typeface="Rockwell" panose="02060603020205020403" pitchFamily="18" charset="0"/>
            </a:endParaRPr>
          </a:p>
        </p:txBody>
      </p:sp>
      <p:pic>
        <p:nvPicPr>
          <p:cNvPr id="10242" name="Picture 2" descr="Image result for age of the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 y="0"/>
            <a:ext cx="9141912" cy="431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72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5100" b="1" dirty="0" smtClean="0">
                <a:latin typeface="Rockwell" panose="02060603020205020403" pitchFamily="18" charset="0"/>
              </a:rPr>
              <a:t>RATE OF SEDIMENTATION</a:t>
            </a:r>
            <a:endParaRPr lang="en-US" sz="5100" b="1" dirty="0">
              <a:latin typeface="Rockwell" panose="02060603020205020403" pitchFamily="18" charset="0"/>
            </a:endParaRPr>
          </a:p>
        </p:txBody>
      </p:sp>
      <p:pic>
        <p:nvPicPr>
          <p:cNvPr id="8194" name="Picture 2" descr="Image result for uniformitarian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 y="1143000"/>
            <a:ext cx="913416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94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1"/>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0" y="0"/>
            <a:ext cx="9144000" cy="1143000"/>
          </a:xfrm>
        </p:spPr>
        <p:txBody>
          <a:bodyPr>
            <a:noAutofit/>
          </a:bodyPr>
          <a:lstStyle/>
          <a:p>
            <a:r>
              <a:rPr lang="en-US" sz="5100" b="1" dirty="0" smtClean="0">
                <a:latin typeface="Rockwell" panose="02060603020205020403" pitchFamily="18" charset="0"/>
              </a:rPr>
              <a:t>RATE OF SEDIMENTATION</a:t>
            </a:r>
            <a:endParaRPr lang="en-US" sz="5100" b="1" dirty="0">
              <a:latin typeface="Rockwell" panose="02060603020205020403" pitchFamily="18" charset="0"/>
            </a:endParaRPr>
          </a:p>
        </p:txBody>
      </p:sp>
    </p:spTree>
    <p:extLst>
      <p:ext uri="{BB962C8B-B14F-4D97-AF65-F5344CB8AC3E}">
        <p14:creationId xmlns:p14="http://schemas.microsoft.com/office/powerpoint/2010/main" val="403394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143000"/>
          </a:xfrm>
        </p:spPr>
        <p:txBody>
          <a:bodyPr>
            <a:noAutofit/>
          </a:bodyPr>
          <a:lstStyle/>
          <a:p>
            <a:r>
              <a:rPr lang="en-US" sz="5100" b="1" dirty="0" smtClean="0">
                <a:latin typeface="Rockwell" panose="02060603020205020403" pitchFamily="18" charset="0"/>
              </a:rPr>
              <a:t>RATE OF SEDIMENTATION</a:t>
            </a:r>
            <a:endParaRPr lang="en-US" sz="5100" b="1" dirty="0">
              <a:latin typeface="Rockwell" panose="02060603020205020403" pitchFamily="18" charset="0"/>
            </a:endParaRPr>
          </a:p>
        </p:txBody>
      </p:sp>
      <p:pic>
        <p:nvPicPr>
          <p:cNvPr id="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495800" cy="586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reationism Cumberland Bone Cave of Mary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21349"/>
            <a:ext cx="4648200" cy="3036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reationism Cumberland Bone Cave of Mary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1" y="990600"/>
            <a:ext cx="4648200" cy="283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11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1000"/>
            <a:ext cx="9144000" cy="2639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0" y="0"/>
            <a:ext cx="9144000" cy="1143000"/>
          </a:xfrm>
        </p:spPr>
        <p:txBody>
          <a:bodyPr>
            <a:noAutofit/>
          </a:bodyPr>
          <a:lstStyle/>
          <a:p>
            <a:r>
              <a:rPr lang="en-US" sz="5100" b="1" dirty="0" smtClean="0">
                <a:latin typeface="Rockwell" panose="02060603020205020403" pitchFamily="18" charset="0"/>
              </a:rPr>
              <a:t>RATE OF SEDIMENTATION</a:t>
            </a:r>
            <a:endParaRPr lang="en-US" sz="5100" b="1" dirty="0">
              <a:latin typeface="Rockwell" panose="02060603020205020403" pitchFamily="18" charset="0"/>
            </a:endParaRPr>
          </a:p>
        </p:txBody>
      </p:sp>
    </p:spTree>
    <p:extLst>
      <p:ext uri="{BB962C8B-B14F-4D97-AF65-F5344CB8AC3E}">
        <p14:creationId xmlns:p14="http://schemas.microsoft.com/office/powerpoint/2010/main" val="25975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olumbian plateau lava be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1055318"/>
            <a:ext cx="9141542" cy="580268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0" y="0"/>
            <a:ext cx="9144000" cy="1143000"/>
          </a:xfrm>
        </p:spPr>
        <p:txBody>
          <a:bodyPr>
            <a:noAutofit/>
          </a:bodyPr>
          <a:lstStyle/>
          <a:p>
            <a:r>
              <a:rPr lang="en-US" sz="5100" b="1" dirty="0" smtClean="0">
                <a:latin typeface="Rockwell" panose="02060603020205020403" pitchFamily="18" charset="0"/>
              </a:rPr>
              <a:t>RATE OF SEDIMENTATION</a:t>
            </a:r>
            <a:endParaRPr lang="en-US" sz="5100" b="1" dirty="0">
              <a:latin typeface="Rockwell" panose="02060603020205020403" pitchFamily="18" charset="0"/>
            </a:endParaRPr>
          </a:p>
        </p:txBody>
      </p:sp>
    </p:spTree>
    <p:extLst>
      <p:ext uri="{BB962C8B-B14F-4D97-AF65-F5344CB8AC3E}">
        <p14:creationId xmlns:p14="http://schemas.microsoft.com/office/powerpoint/2010/main" val="56804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5700" b="1" dirty="0" smtClean="0">
                <a:latin typeface="Rockwell" panose="02060603020205020403" pitchFamily="18" charset="0"/>
              </a:rPr>
              <a:t>RADIOMETRIC DATING</a:t>
            </a:r>
            <a:endParaRPr lang="en-US" sz="5700" b="1" dirty="0">
              <a:latin typeface="Rockwell" panose="02060603020205020403" pitchFamily="18" charset="0"/>
            </a:endParaRPr>
          </a:p>
        </p:txBody>
      </p:sp>
      <p:sp>
        <p:nvSpPr>
          <p:cNvPr id="6" name="AutoShape 4" descr="http://guyanachronicle.com/wp-content/uploads/2012/03/earth-2.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Image result for radiometric d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1106"/>
            <a:ext cx="9144000" cy="571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49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799" y="1905000"/>
            <a:ext cx="438150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90721" y="381000"/>
            <a:ext cx="3899657" cy="1323439"/>
          </a:xfrm>
          <a:prstGeom prst="rect">
            <a:avLst/>
          </a:prstGeom>
          <a:noFill/>
        </p:spPr>
        <p:txBody>
          <a:bodyPr wrap="none" rtlCol="0">
            <a:spAutoFit/>
          </a:bodyPr>
          <a:lstStyle/>
          <a:p>
            <a:r>
              <a:rPr lang="en-US" sz="8000" b="1" u="sng" dirty="0" smtClean="0">
                <a:latin typeface="Rockwell" panose="02060603020205020403" pitchFamily="18" charset="0"/>
              </a:rPr>
              <a:t>Pangea</a:t>
            </a:r>
            <a:endParaRPr lang="en-US" sz="8000" b="1" u="sng" dirty="0">
              <a:latin typeface="Rockwell" panose="02060603020205020403" pitchFamily="18" charset="0"/>
            </a:endParaRPr>
          </a:p>
        </p:txBody>
      </p:sp>
      <p:sp>
        <p:nvSpPr>
          <p:cNvPr id="2" name="Rectangle 1"/>
          <p:cNvSpPr/>
          <p:nvPr/>
        </p:nvSpPr>
        <p:spPr>
          <a:xfrm>
            <a:off x="152400" y="246221"/>
            <a:ext cx="4419600" cy="6247864"/>
          </a:xfrm>
          <a:prstGeom prst="rect">
            <a:avLst/>
          </a:prstGeom>
          <a:ln w="38100">
            <a:solidFill>
              <a:schemeClr val="tx1"/>
            </a:solidFill>
          </a:ln>
        </p:spPr>
        <p:txBody>
          <a:bodyPr wrap="square">
            <a:spAutoFit/>
          </a:bodyPr>
          <a:lstStyle/>
          <a:p>
            <a:r>
              <a:rPr lang="en-US" sz="2500" b="1" dirty="0"/>
              <a:t>Gen 1:6-9</a:t>
            </a:r>
            <a:r>
              <a:rPr lang="en-US" sz="2500" dirty="0"/>
              <a:t> – “Then God said, ‘Let there be an expanse in the midst of the waters, and let it separate the waters from the waters.’ God made the expanse, and separated the waters which were below the expanse from the waters which were above the expanse; and it was so. God called the expanse heaven. And there was evening and there was morning, a second day. Then God said, ‘Let the waters below the heavens be gathered into one place, and let the dry land appear’; and it was so.”</a:t>
            </a:r>
          </a:p>
        </p:txBody>
      </p:sp>
    </p:spTree>
    <p:extLst>
      <p:ext uri="{BB962C8B-B14F-4D97-AF65-F5344CB8AC3E}">
        <p14:creationId xmlns:p14="http://schemas.microsoft.com/office/powerpoint/2010/main" val="392790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5700" b="1" dirty="0" smtClean="0">
                <a:latin typeface="Rockwell" panose="02060603020205020403" pitchFamily="18" charset="0"/>
              </a:rPr>
              <a:t>RADIOMETRIC DATING</a:t>
            </a:r>
            <a:endParaRPr lang="en-US" sz="5700" b="1" dirty="0">
              <a:latin typeface="Rockwell" panose="02060603020205020403" pitchFamily="18" charset="0"/>
            </a:endParaRPr>
          </a:p>
        </p:txBody>
      </p:sp>
      <p:pic>
        <p:nvPicPr>
          <p:cNvPr id="3" name="Picture 2"/>
          <p:cNvPicPr>
            <a:picLocks noChangeAspect="1"/>
          </p:cNvPicPr>
          <p:nvPr/>
        </p:nvPicPr>
        <p:blipFill>
          <a:blip r:embed="rId3"/>
          <a:stretch>
            <a:fillRect/>
          </a:stretch>
        </p:blipFill>
        <p:spPr>
          <a:xfrm>
            <a:off x="19665" y="1143000"/>
            <a:ext cx="9124335" cy="4419600"/>
          </a:xfrm>
          <a:prstGeom prst="rect">
            <a:avLst/>
          </a:prstGeom>
        </p:spPr>
      </p:pic>
      <p:sp>
        <p:nvSpPr>
          <p:cNvPr id="6" name="TextBox 5"/>
          <p:cNvSpPr txBox="1"/>
          <p:nvPr/>
        </p:nvSpPr>
        <p:spPr>
          <a:xfrm flipH="1">
            <a:off x="228600" y="5562600"/>
            <a:ext cx="8915400" cy="1323439"/>
          </a:xfrm>
          <a:prstGeom prst="rect">
            <a:avLst/>
          </a:prstGeom>
          <a:noFill/>
        </p:spPr>
        <p:txBody>
          <a:bodyPr wrap="square" rtlCol="0">
            <a:spAutoFit/>
          </a:bodyPr>
          <a:lstStyle/>
          <a:p>
            <a:r>
              <a:rPr lang="en-US" sz="8000" b="1" dirty="0" smtClean="0">
                <a:latin typeface="Rockwell" panose="02060603020205020403" pitchFamily="18" charset="0"/>
              </a:rPr>
              <a:t>300 Million Years</a:t>
            </a:r>
            <a:endParaRPr lang="en-US" sz="8000" b="1" dirty="0">
              <a:latin typeface="Rockwell" panose="02060603020205020403" pitchFamily="18" charset="0"/>
            </a:endParaRPr>
          </a:p>
        </p:txBody>
      </p:sp>
    </p:spTree>
    <p:extLst>
      <p:ext uri="{BB962C8B-B14F-4D97-AF65-F5344CB8AC3E}">
        <p14:creationId xmlns:p14="http://schemas.microsoft.com/office/powerpoint/2010/main" val="296475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5700" b="1" dirty="0" smtClean="0">
                <a:latin typeface="Rockwell" panose="02060603020205020403" pitchFamily="18" charset="0"/>
              </a:rPr>
              <a:t>RADIOMETRIC DATING</a:t>
            </a:r>
            <a:endParaRPr lang="en-US" sz="5700" b="1" dirty="0">
              <a:latin typeface="Rockwell" panose="02060603020205020403" pitchFamily="18" charset="0"/>
            </a:endParaRP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03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4419600"/>
            <a:ext cx="8933856" cy="2331279"/>
          </a:xfrm>
          <a:prstGeom prst="rect">
            <a:avLst/>
          </a:prstGeom>
          <a:ln w="57150">
            <a:solidFill>
              <a:schemeClr val="tx1"/>
            </a:solidFill>
          </a:ln>
        </p:spPr>
        <p:txBody>
          <a:bodyPr wrap="none">
            <a:spAutoFit/>
          </a:bodyPr>
          <a:lstStyle/>
          <a:p>
            <a:pPr marL="457200" indent="-457200">
              <a:lnSpc>
                <a:spcPct val="150000"/>
              </a:lnSpc>
              <a:buFont typeface="Wingdings" panose="05000000000000000000" pitchFamily="2" charset="2"/>
              <a:buChar char="q"/>
            </a:pPr>
            <a:r>
              <a:rPr lang="en-US" sz="2500" dirty="0">
                <a:latin typeface="Rockwell" panose="02060603020205020403" pitchFamily="18" charset="0"/>
              </a:rPr>
              <a:t>Kaibab </a:t>
            </a:r>
            <a:r>
              <a:rPr lang="en-US" sz="2500" dirty="0" smtClean="0">
                <a:latin typeface="Rockwell" panose="02060603020205020403" pitchFamily="18" charset="0"/>
              </a:rPr>
              <a:t>Plateau (top most strata) – 250 million </a:t>
            </a:r>
            <a:r>
              <a:rPr lang="en-US" sz="2500" dirty="0" err="1" smtClean="0">
                <a:latin typeface="Rockwell" panose="02060603020205020403" pitchFamily="18" charset="0"/>
              </a:rPr>
              <a:t>yrs</a:t>
            </a:r>
            <a:endParaRPr lang="en-US" sz="2500" dirty="0" smtClean="0">
              <a:latin typeface="Rockwell" panose="02060603020205020403" pitchFamily="18" charset="0"/>
            </a:endParaRPr>
          </a:p>
          <a:p>
            <a:pPr marL="457200" indent="-457200">
              <a:lnSpc>
                <a:spcPct val="150000"/>
              </a:lnSpc>
              <a:buFont typeface="Wingdings" panose="05000000000000000000" pitchFamily="2" charset="2"/>
              <a:buChar char="q"/>
            </a:pPr>
            <a:r>
              <a:rPr lang="en-US" sz="2500" dirty="0" smtClean="0">
                <a:latin typeface="Rockwell" panose="02060603020205020403" pitchFamily="18" charset="0"/>
              </a:rPr>
              <a:t>Cardenas Basalt (Potassium-Argon) – 516 million </a:t>
            </a:r>
            <a:r>
              <a:rPr lang="en-US" sz="2500" dirty="0" err="1" smtClean="0">
                <a:latin typeface="Rockwell" panose="02060603020205020403" pitchFamily="18" charset="0"/>
              </a:rPr>
              <a:t>yrs</a:t>
            </a:r>
            <a:endParaRPr lang="en-US" sz="2500" dirty="0" smtClean="0">
              <a:latin typeface="Rockwell" panose="02060603020205020403" pitchFamily="18" charset="0"/>
            </a:endParaRPr>
          </a:p>
          <a:p>
            <a:pPr marL="457200" indent="-457200">
              <a:lnSpc>
                <a:spcPct val="150000"/>
              </a:lnSpc>
              <a:buFont typeface="Wingdings" panose="05000000000000000000" pitchFamily="2" charset="2"/>
              <a:buChar char="q"/>
            </a:pPr>
            <a:r>
              <a:rPr lang="en-US" sz="2500" dirty="0" smtClean="0">
                <a:latin typeface="Rockwell" panose="02060603020205020403" pitchFamily="18" charset="0"/>
              </a:rPr>
              <a:t>Cardenas Basalt (Rubidium-Strontium) </a:t>
            </a:r>
            <a:r>
              <a:rPr lang="en-US" sz="2500" dirty="0">
                <a:latin typeface="Rockwell" panose="02060603020205020403" pitchFamily="18" charset="0"/>
              </a:rPr>
              <a:t>–</a:t>
            </a:r>
            <a:r>
              <a:rPr lang="en-US" sz="2500" dirty="0" smtClean="0">
                <a:latin typeface="Rockwell" panose="02060603020205020403" pitchFamily="18" charset="0"/>
              </a:rPr>
              <a:t>1.1 billion </a:t>
            </a:r>
            <a:r>
              <a:rPr lang="en-US" sz="2500" dirty="0" err="1" smtClean="0">
                <a:latin typeface="Rockwell" panose="02060603020205020403" pitchFamily="18" charset="0"/>
              </a:rPr>
              <a:t>yrs</a:t>
            </a:r>
            <a:endParaRPr lang="en-US" sz="2500" dirty="0" smtClean="0">
              <a:latin typeface="Rockwell" panose="02060603020205020403" pitchFamily="18" charset="0"/>
            </a:endParaRPr>
          </a:p>
          <a:p>
            <a:pPr marL="457200" indent="-457200">
              <a:lnSpc>
                <a:spcPct val="150000"/>
              </a:lnSpc>
              <a:buFont typeface="Wingdings" panose="05000000000000000000" pitchFamily="2" charset="2"/>
              <a:buChar char="q"/>
            </a:pPr>
            <a:r>
              <a:rPr lang="en-US" sz="2500" dirty="0" smtClean="0">
                <a:latin typeface="Rockwell" panose="02060603020205020403" pitchFamily="18" charset="0"/>
              </a:rPr>
              <a:t>Cardenas Basalt (Samarium-Neodymium – 1.6 billion </a:t>
            </a:r>
            <a:r>
              <a:rPr lang="en-US" sz="2500" dirty="0" err="1" smtClean="0">
                <a:latin typeface="Rockwell" panose="02060603020205020403" pitchFamily="18" charset="0"/>
              </a:rPr>
              <a:t>yrs</a:t>
            </a:r>
            <a:endParaRPr lang="en-US" sz="2500" dirty="0">
              <a:latin typeface="Rockwell" panose="02060603020205020403" pitchFamily="18" charset="0"/>
            </a:endParaRPr>
          </a:p>
        </p:txBody>
      </p:sp>
      <p:sp>
        <p:nvSpPr>
          <p:cNvPr id="5" name="Title 1"/>
          <p:cNvSpPr>
            <a:spLocks noGrp="1"/>
          </p:cNvSpPr>
          <p:nvPr>
            <p:ph type="title"/>
          </p:nvPr>
        </p:nvSpPr>
        <p:spPr>
          <a:xfrm>
            <a:off x="0" y="0"/>
            <a:ext cx="9144000" cy="1143000"/>
          </a:xfrm>
        </p:spPr>
        <p:txBody>
          <a:bodyPr>
            <a:noAutofit/>
          </a:bodyPr>
          <a:lstStyle/>
          <a:p>
            <a:r>
              <a:rPr lang="en-US" sz="5700" b="1" dirty="0" smtClean="0">
                <a:latin typeface="Rockwell" panose="02060603020205020403" pitchFamily="18" charset="0"/>
              </a:rPr>
              <a:t>RADIOMETRIC DATING</a:t>
            </a:r>
            <a:endParaRPr lang="en-US" sz="5700" b="1" dirty="0">
              <a:latin typeface="Rockwell" panose="02060603020205020403" pitchFamily="18" charset="0"/>
            </a:endParaRPr>
          </a:p>
        </p:txBody>
      </p:sp>
      <p:pic>
        <p:nvPicPr>
          <p:cNvPr id="6" name="Picture 4" descr="Image result for cardenas basalt grand canyon"/>
          <p:cNvPicPr>
            <a:picLocks noChangeAspect="1" noChangeArrowheads="1"/>
          </p:cNvPicPr>
          <p:nvPr/>
        </p:nvPicPr>
        <p:blipFill rotWithShape="1">
          <a:blip r:embed="rId3">
            <a:extLst>
              <a:ext uri="{28A0092B-C50C-407E-A947-70E740481C1C}">
                <a14:useLocalDpi xmlns:a14="http://schemas.microsoft.com/office/drawing/2010/main" val="0"/>
              </a:ext>
            </a:extLst>
          </a:blip>
          <a:srcRect l="1111" t="2260" r="1111" b="2260"/>
          <a:stretch/>
        </p:blipFill>
        <p:spPr bwMode="auto">
          <a:xfrm>
            <a:off x="76200" y="995640"/>
            <a:ext cx="8933856" cy="334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9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5700" b="1" dirty="0" smtClean="0">
                <a:latin typeface="Rockwell" panose="02060603020205020403" pitchFamily="18" charset="0"/>
              </a:rPr>
              <a:t>RADIOMETRIC DATING</a:t>
            </a:r>
            <a:endParaRPr lang="en-US" sz="5700" b="1" dirty="0">
              <a:latin typeface="Rockwell" panose="02060603020205020403" pitchFamily="18" charset="0"/>
            </a:endParaRPr>
          </a:p>
        </p:txBody>
      </p:sp>
      <p:pic>
        <p:nvPicPr>
          <p:cNvPr id="5" name="Picture 4"/>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209114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5700" b="1" dirty="0" smtClean="0">
                <a:latin typeface="Rockwell" panose="02060603020205020403" pitchFamily="18" charset="0"/>
              </a:rPr>
              <a:t>RADIOMETRIC DATING</a:t>
            </a:r>
            <a:endParaRPr lang="en-US" sz="5700" b="1" dirty="0">
              <a:latin typeface="Rockwell" panose="02060603020205020403" pitchFamily="18" charset="0"/>
            </a:endParaRPr>
          </a:p>
        </p:txBody>
      </p:sp>
      <p:pic>
        <p:nvPicPr>
          <p:cNvPr id="6" name="Picture 5"/>
          <p:cNvPicPr>
            <a:picLocks noChangeAspect="1"/>
          </p:cNvPicPr>
          <p:nvPr/>
        </p:nvPicPr>
        <p:blipFill>
          <a:blip r:embed="rId3"/>
          <a:stretch>
            <a:fillRect/>
          </a:stretch>
        </p:blipFill>
        <p:spPr>
          <a:xfrm>
            <a:off x="-4916" y="1143000"/>
            <a:ext cx="4119716" cy="5715000"/>
          </a:xfrm>
          <a:prstGeom prst="rect">
            <a:avLst/>
          </a:prstGeom>
        </p:spPr>
      </p:pic>
      <p:sp>
        <p:nvSpPr>
          <p:cNvPr id="3" name="TextBox 2"/>
          <p:cNvSpPr txBox="1"/>
          <p:nvPr/>
        </p:nvSpPr>
        <p:spPr>
          <a:xfrm flipH="1">
            <a:off x="4114800" y="1165122"/>
            <a:ext cx="5029200" cy="4909036"/>
          </a:xfrm>
          <a:prstGeom prst="rect">
            <a:avLst/>
          </a:prstGeom>
          <a:noFill/>
        </p:spPr>
        <p:txBody>
          <a:bodyPr wrap="square" rtlCol="0">
            <a:spAutoFit/>
          </a:bodyPr>
          <a:lstStyle/>
          <a:p>
            <a:pPr algn="ctr"/>
            <a:r>
              <a:rPr lang="en-US" sz="2800" b="1" u="sng" dirty="0" smtClean="0">
                <a:latin typeface="Rockwell" panose="02060603020205020403" pitchFamily="18" charset="0"/>
              </a:rPr>
              <a:t>Changing Earth Conditions</a:t>
            </a:r>
            <a:endParaRPr lang="en-US" sz="2800" dirty="0" smtClean="0">
              <a:latin typeface="Rockwell" panose="02060603020205020403" pitchFamily="18" charset="0"/>
            </a:endParaRPr>
          </a:p>
          <a:p>
            <a:pPr marL="457200" indent="-457200">
              <a:buFont typeface="Arial" panose="020B0604020202020204" pitchFamily="34" charset="0"/>
              <a:buChar char="•"/>
            </a:pPr>
            <a:endParaRPr lang="en-US" sz="1500" dirty="0" smtClean="0"/>
          </a:p>
          <a:p>
            <a:pPr marL="457200" indent="-457200">
              <a:lnSpc>
                <a:spcPct val="150000"/>
              </a:lnSpc>
              <a:buFont typeface="Arial" panose="020B0604020202020204" pitchFamily="34" charset="0"/>
              <a:buChar char="•"/>
            </a:pPr>
            <a:r>
              <a:rPr lang="en-US" sz="3000" dirty="0" smtClean="0"/>
              <a:t>Atmospheric Conditions</a:t>
            </a:r>
          </a:p>
          <a:p>
            <a:pPr marL="457200" indent="-457200">
              <a:lnSpc>
                <a:spcPct val="150000"/>
              </a:lnSpc>
              <a:buFont typeface="Arial" panose="020B0604020202020204" pitchFamily="34" charset="0"/>
              <a:buChar char="•"/>
            </a:pPr>
            <a:r>
              <a:rPr lang="en-US" sz="3000" dirty="0" smtClean="0"/>
              <a:t>Redox Potential</a:t>
            </a:r>
          </a:p>
          <a:p>
            <a:pPr marL="457200" indent="-457200">
              <a:lnSpc>
                <a:spcPct val="150000"/>
              </a:lnSpc>
              <a:buFont typeface="Arial" panose="020B0604020202020204" pitchFamily="34" charset="0"/>
              <a:buChar char="•"/>
            </a:pPr>
            <a:r>
              <a:rPr lang="en-US" sz="3000" dirty="0" smtClean="0"/>
              <a:t>Temperature</a:t>
            </a:r>
          </a:p>
          <a:p>
            <a:pPr marL="457200" indent="-457200">
              <a:lnSpc>
                <a:spcPct val="150000"/>
              </a:lnSpc>
              <a:buFont typeface="Arial" panose="020B0604020202020204" pitchFamily="34" charset="0"/>
              <a:buChar char="•"/>
            </a:pPr>
            <a:r>
              <a:rPr lang="en-US" sz="3000" dirty="0" smtClean="0"/>
              <a:t>Pressure</a:t>
            </a:r>
          </a:p>
          <a:p>
            <a:pPr marL="457200" indent="-457200">
              <a:lnSpc>
                <a:spcPct val="150000"/>
              </a:lnSpc>
              <a:buFont typeface="Arial" panose="020B0604020202020204" pitchFamily="34" charset="0"/>
              <a:buChar char="•"/>
            </a:pPr>
            <a:r>
              <a:rPr lang="en-US" sz="3000" dirty="0" smtClean="0"/>
              <a:t>Earth’s Magnetic Field</a:t>
            </a:r>
          </a:p>
          <a:p>
            <a:pPr marL="457200" indent="-457200">
              <a:lnSpc>
                <a:spcPct val="150000"/>
              </a:lnSpc>
              <a:buFont typeface="Arial" panose="020B0604020202020204" pitchFamily="34" charset="0"/>
              <a:buChar char="•"/>
            </a:pPr>
            <a:r>
              <a:rPr lang="en-US" sz="3000" dirty="0" smtClean="0"/>
              <a:t>Earth’s Polarity</a:t>
            </a:r>
            <a:endParaRPr lang="en-US" sz="3000" b="1" u="sng" dirty="0"/>
          </a:p>
        </p:txBody>
      </p:sp>
    </p:spTree>
    <p:extLst>
      <p:ext uri="{BB962C8B-B14F-4D97-AF65-F5344CB8AC3E}">
        <p14:creationId xmlns:p14="http://schemas.microsoft.com/office/powerpoint/2010/main" val="394628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5700" b="1" dirty="0" smtClean="0">
                <a:latin typeface="Rockwell" panose="02060603020205020403" pitchFamily="18" charset="0"/>
              </a:rPr>
              <a:t>RADIOMETRIC DATING</a:t>
            </a:r>
            <a:endParaRPr lang="en-US" sz="5700" b="1" dirty="0">
              <a:latin typeface="Rockwell" panose="02060603020205020403" pitchFamily="18" charset="0"/>
            </a:endParaRPr>
          </a:p>
        </p:txBody>
      </p:sp>
      <p:sp>
        <p:nvSpPr>
          <p:cNvPr id="5" name="Rectangle 4"/>
          <p:cNvSpPr/>
          <p:nvPr/>
        </p:nvSpPr>
        <p:spPr>
          <a:xfrm>
            <a:off x="3810000" y="1166843"/>
            <a:ext cx="5334000" cy="5816977"/>
          </a:xfrm>
          <a:prstGeom prst="rect">
            <a:avLst/>
          </a:prstGeom>
        </p:spPr>
        <p:txBody>
          <a:bodyPr wrap="square">
            <a:spAutoFit/>
          </a:bodyPr>
          <a:lstStyle/>
          <a:p>
            <a:r>
              <a:rPr lang="en-US" sz="2200" b="1" u="sng" dirty="0" smtClean="0"/>
              <a:t>H. C. Dudley</a:t>
            </a:r>
            <a:r>
              <a:rPr lang="en-US" sz="2200" dirty="0" smtClean="0"/>
              <a:t> – “The </a:t>
            </a:r>
            <a:r>
              <a:rPr lang="en-US" sz="2200" dirty="0"/>
              <a:t>observed variations in the decay rates (changes in the half life) were produced by changes in </a:t>
            </a:r>
            <a:r>
              <a:rPr lang="en-US" sz="2200" dirty="0" smtClean="0"/>
              <a:t>pressure, temperature</a:t>
            </a:r>
            <a:r>
              <a:rPr lang="en-US" sz="2200" dirty="0"/>
              <a:t>, chemical state, electrical potential, stress of monomolecular layers, etc.”</a:t>
            </a:r>
          </a:p>
          <a:p>
            <a:endParaRPr lang="en-US" sz="1000" dirty="0"/>
          </a:p>
          <a:p>
            <a:r>
              <a:rPr lang="en-US" sz="2200" dirty="0"/>
              <a:t>“The decay ‘constant’ is now considered to be a variable. The value is dependent of the energy state of the entire atom as the basic unit system, not just on the energy state of the atomic nucleus.”</a:t>
            </a:r>
          </a:p>
          <a:p>
            <a:endParaRPr lang="en-US" sz="1000" dirty="0"/>
          </a:p>
          <a:p>
            <a:r>
              <a:rPr lang="en-US" sz="2200" dirty="0"/>
              <a:t>“Radioactivity is thus shown experimentally not to be, as described by Millikan, ‘an unalterable property </a:t>
            </a:r>
            <a:r>
              <a:rPr lang="en-US" sz="2200" dirty="0" smtClean="0"/>
              <a:t>of the </a:t>
            </a:r>
            <a:r>
              <a:rPr lang="en-US" sz="2200" dirty="0"/>
              <a:t>atom.’ Half lives are NOT constant</a:t>
            </a:r>
            <a:r>
              <a:rPr lang="en-US" sz="2200" dirty="0" smtClean="0"/>
              <a:t>.” (</a:t>
            </a:r>
            <a:r>
              <a:rPr lang="en-US" sz="2200" dirty="0"/>
              <a:t>“Is There </a:t>
            </a:r>
            <a:r>
              <a:rPr lang="en-US" sz="2200" dirty="0" smtClean="0"/>
              <a:t>an Ether</a:t>
            </a:r>
            <a:r>
              <a:rPr lang="en-US" sz="2200" dirty="0"/>
              <a:t>?” Industrial Research. </a:t>
            </a:r>
            <a:r>
              <a:rPr lang="en-US" sz="2200" dirty="0" smtClean="0"/>
              <a:t>Nov 15</a:t>
            </a:r>
            <a:r>
              <a:rPr lang="en-US" sz="2200" dirty="0"/>
              <a:t>, 1974, pp. </a:t>
            </a:r>
            <a:r>
              <a:rPr lang="en-US" sz="2200" dirty="0" smtClean="0"/>
              <a:t>41-46)</a:t>
            </a:r>
            <a:endParaRPr lang="en-US" sz="2200" dirty="0"/>
          </a:p>
        </p:txBody>
      </p:sp>
      <p:pic>
        <p:nvPicPr>
          <p:cNvPr id="4098" name="Picture 2" descr="Image result for radiometric dating 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843"/>
            <a:ext cx="3810000" cy="569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72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5700" b="1" dirty="0" smtClean="0">
                <a:latin typeface="Rockwell" panose="02060603020205020403" pitchFamily="18" charset="0"/>
              </a:rPr>
              <a:t>RADIOMETRIC DATING</a:t>
            </a:r>
            <a:endParaRPr lang="en-US" sz="5700" b="1" dirty="0">
              <a:latin typeface="Rockwell" panose="02060603020205020403" pitchFamily="18" charset="0"/>
            </a:endParaRPr>
          </a:p>
        </p:txBody>
      </p:sp>
      <p:pic>
        <p:nvPicPr>
          <p:cNvPr id="2" name="Picture 1"/>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231885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8000" b="1" dirty="0" smtClean="0">
                <a:latin typeface="Rockwell" panose="02060603020205020403" pitchFamily="18" charset="0"/>
              </a:rPr>
              <a:t>SPEED OF LIGHT</a:t>
            </a:r>
            <a:endParaRPr lang="en-US" sz="8000" b="1" dirty="0">
              <a:latin typeface="Rockwell" panose="02060603020205020403" pitchFamily="18" charset="0"/>
            </a:endParaRPr>
          </a:p>
        </p:txBody>
      </p:sp>
      <p:pic>
        <p:nvPicPr>
          <p:cNvPr id="11274"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038600"/>
            <a:ext cx="36576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0" y="4038600"/>
            <a:ext cx="5486399" cy="2826489"/>
          </a:xfrm>
          <a:prstGeom prst="rect">
            <a:avLst/>
          </a:prstGeom>
        </p:spPr>
      </p:pic>
      <p:sp>
        <p:nvSpPr>
          <p:cNvPr id="3" name="Rectangle 2"/>
          <p:cNvSpPr/>
          <p:nvPr/>
        </p:nvSpPr>
        <p:spPr>
          <a:xfrm>
            <a:off x="36094" y="1066800"/>
            <a:ext cx="9031705" cy="2862322"/>
          </a:xfrm>
          <a:prstGeom prst="rect">
            <a:avLst/>
          </a:prstGeom>
          <a:ln w="57150">
            <a:solidFill>
              <a:schemeClr val="tx1"/>
            </a:solidFill>
          </a:ln>
        </p:spPr>
        <p:txBody>
          <a:bodyPr wrap="square">
            <a:spAutoFit/>
          </a:bodyPr>
          <a:lstStyle/>
          <a:p>
            <a:r>
              <a:rPr lang="en-US" sz="2000" b="1" dirty="0" smtClean="0">
                <a:solidFill>
                  <a:srgbClr val="000000"/>
                </a:solidFill>
                <a:latin typeface="Rockwell" panose="02060603020205020403" pitchFamily="18" charset="0"/>
              </a:rPr>
              <a:t>Gen 1:14-19</a:t>
            </a:r>
            <a:r>
              <a:rPr lang="en-US" sz="2000" dirty="0" smtClean="0">
                <a:solidFill>
                  <a:srgbClr val="000000"/>
                </a:solidFill>
                <a:latin typeface="Rockwell" panose="02060603020205020403" pitchFamily="18" charset="0"/>
              </a:rPr>
              <a:t> – “Then </a:t>
            </a:r>
            <a:r>
              <a:rPr lang="en-US" sz="2000" dirty="0">
                <a:solidFill>
                  <a:srgbClr val="000000"/>
                </a:solidFill>
                <a:latin typeface="Rockwell" panose="02060603020205020403" pitchFamily="18" charset="0"/>
              </a:rPr>
              <a:t>God said, </a:t>
            </a:r>
            <a:r>
              <a:rPr lang="en-US" sz="2000" dirty="0" smtClean="0">
                <a:solidFill>
                  <a:srgbClr val="000000"/>
                </a:solidFill>
                <a:latin typeface="Rockwell" panose="02060603020205020403" pitchFamily="18" charset="0"/>
              </a:rPr>
              <a:t>‘Let </a:t>
            </a:r>
            <a:r>
              <a:rPr lang="en-US" sz="2000" dirty="0">
                <a:solidFill>
                  <a:srgbClr val="000000"/>
                </a:solidFill>
                <a:latin typeface="Rockwell" panose="02060603020205020403" pitchFamily="18" charset="0"/>
              </a:rPr>
              <a:t>there </a:t>
            </a:r>
            <a:r>
              <a:rPr lang="en-US" sz="2000" dirty="0" smtClean="0">
                <a:solidFill>
                  <a:srgbClr val="000000"/>
                </a:solidFill>
                <a:latin typeface="Rockwell" panose="02060603020205020403" pitchFamily="18" charset="0"/>
              </a:rPr>
              <a:t>be lights </a:t>
            </a:r>
            <a:r>
              <a:rPr lang="en-US" sz="2000" dirty="0">
                <a:solidFill>
                  <a:srgbClr val="000000"/>
                </a:solidFill>
                <a:latin typeface="Rockwell" panose="02060603020205020403" pitchFamily="18" charset="0"/>
              </a:rPr>
              <a:t>in </a:t>
            </a:r>
            <a:r>
              <a:rPr lang="en-US" sz="2000" dirty="0" smtClean="0">
                <a:solidFill>
                  <a:srgbClr val="000000"/>
                </a:solidFill>
                <a:latin typeface="Rockwell" panose="02060603020205020403" pitchFamily="18" charset="0"/>
              </a:rPr>
              <a:t>the expanse </a:t>
            </a:r>
            <a:r>
              <a:rPr lang="en-US" sz="2000" dirty="0">
                <a:solidFill>
                  <a:srgbClr val="000000"/>
                </a:solidFill>
                <a:latin typeface="Rockwell" panose="02060603020205020403" pitchFamily="18" charset="0"/>
              </a:rPr>
              <a:t>of the heavens to separate the day from the night, and let them be for signs and for seasons and for days and </a:t>
            </a:r>
            <a:r>
              <a:rPr lang="en-US" sz="2000" dirty="0" smtClean="0">
                <a:solidFill>
                  <a:srgbClr val="000000"/>
                </a:solidFill>
                <a:latin typeface="Rockwell" panose="02060603020205020403" pitchFamily="18" charset="0"/>
              </a:rPr>
              <a:t>years; and </a:t>
            </a:r>
            <a:r>
              <a:rPr lang="en-US" sz="2000" dirty="0">
                <a:solidFill>
                  <a:srgbClr val="000000"/>
                </a:solidFill>
                <a:latin typeface="Rockwell" panose="02060603020205020403" pitchFamily="18" charset="0"/>
              </a:rPr>
              <a:t>let them be </a:t>
            </a:r>
            <a:r>
              <a:rPr lang="en-US" sz="2000" dirty="0" smtClean="0">
                <a:solidFill>
                  <a:srgbClr val="000000"/>
                </a:solidFill>
                <a:latin typeface="Rockwell" panose="02060603020205020403" pitchFamily="18" charset="0"/>
              </a:rPr>
              <a:t>for lights </a:t>
            </a:r>
            <a:r>
              <a:rPr lang="en-US" sz="2000" dirty="0">
                <a:solidFill>
                  <a:srgbClr val="000000"/>
                </a:solidFill>
                <a:latin typeface="Rockwell" panose="02060603020205020403" pitchFamily="18" charset="0"/>
              </a:rPr>
              <a:t>in </a:t>
            </a:r>
            <a:r>
              <a:rPr lang="en-US" sz="2000" dirty="0" smtClean="0">
                <a:solidFill>
                  <a:srgbClr val="000000"/>
                </a:solidFill>
                <a:latin typeface="Rockwell" panose="02060603020205020403" pitchFamily="18" charset="0"/>
              </a:rPr>
              <a:t>the expanse </a:t>
            </a:r>
            <a:r>
              <a:rPr lang="en-US" sz="2000" dirty="0">
                <a:solidFill>
                  <a:srgbClr val="000000"/>
                </a:solidFill>
                <a:latin typeface="Rockwell" panose="02060603020205020403" pitchFamily="18" charset="0"/>
              </a:rPr>
              <a:t>of the heavens to give light on the </a:t>
            </a:r>
            <a:r>
              <a:rPr lang="en-US" sz="2000" dirty="0" smtClean="0">
                <a:solidFill>
                  <a:srgbClr val="000000"/>
                </a:solidFill>
                <a:latin typeface="Rockwell" panose="02060603020205020403" pitchFamily="18" charset="0"/>
              </a:rPr>
              <a:t>earth’; </a:t>
            </a:r>
            <a:r>
              <a:rPr lang="en-US" sz="2000" dirty="0">
                <a:solidFill>
                  <a:srgbClr val="000000"/>
                </a:solidFill>
                <a:latin typeface="Rockwell" panose="02060603020205020403" pitchFamily="18" charset="0"/>
              </a:rPr>
              <a:t>and it was </a:t>
            </a:r>
            <a:r>
              <a:rPr lang="en-US" sz="2000" dirty="0" smtClean="0">
                <a:solidFill>
                  <a:srgbClr val="000000"/>
                </a:solidFill>
                <a:latin typeface="Rockwell" panose="02060603020205020403" pitchFamily="18" charset="0"/>
              </a:rPr>
              <a:t>so. God </a:t>
            </a:r>
            <a:r>
              <a:rPr lang="en-US" sz="2000" dirty="0">
                <a:solidFill>
                  <a:srgbClr val="000000"/>
                </a:solidFill>
                <a:latin typeface="Rockwell" panose="02060603020205020403" pitchFamily="18" charset="0"/>
              </a:rPr>
              <a:t>made the </a:t>
            </a:r>
            <a:r>
              <a:rPr lang="en-US" sz="2000" dirty="0" smtClean="0">
                <a:solidFill>
                  <a:srgbClr val="000000"/>
                </a:solidFill>
                <a:latin typeface="Rockwell" panose="02060603020205020403" pitchFamily="18" charset="0"/>
              </a:rPr>
              <a:t>two great </a:t>
            </a:r>
            <a:r>
              <a:rPr lang="en-US" sz="2000" dirty="0">
                <a:solidFill>
                  <a:srgbClr val="000000"/>
                </a:solidFill>
                <a:latin typeface="Rockwell" panose="02060603020205020403" pitchFamily="18" charset="0"/>
              </a:rPr>
              <a:t>lights, the </a:t>
            </a:r>
            <a:r>
              <a:rPr lang="en-US" sz="2000" dirty="0" smtClean="0">
                <a:solidFill>
                  <a:srgbClr val="000000"/>
                </a:solidFill>
                <a:latin typeface="Rockwell" panose="02060603020205020403" pitchFamily="18" charset="0"/>
              </a:rPr>
              <a:t>greater light to </a:t>
            </a:r>
            <a:r>
              <a:rPr lang="en-US" sz="2000" dirty="0">
                <a:solidFill>
                  <a:srgbClr val="000000"/>
                </a:solidFill>
                <a:latin typeface="Rockwell" panose="02060603020205020403" pitchFamily="18" charset="0"/>
              </a:rPr>
              <a:t>govern the day, and the </a:t>
            </a:r>
            <a:r>
              <a:rPr lang="en-US" sz="2000" dirty="0" smtClean="0">
                <a:solidFill>
                  <a:srgbClr val="000000"/>
                </a:solidFill>
                <a:latin typeface="Rockwell" panose="02060603020205020403" pitchFamily="18" charset="0"/>
              </a:rPr>
              <a:t>lesser light to </a:t>
            </a:r>
            <a:r>
              <a:rPr lang="en-US" sz="2000" dirty="0">
                <a:solidFill>
                  <a:srgbClr val="000000"/>
                </a:solidFill>
                <a:latin typeface="Rockwell" panose="02060603020205020403" pitchFamily="18" charset="0"/>
              </a:rPr>
              <a:t>govern the night; He made the stars </a:t>
            </a:r>
            <a:r>
              <a:rPr lang="en-US" sz="2000" dirty="0" smtClean="0">
                <a:solidFill>
                  <a:srgbClr val="000000"/>
                </a:solidFill>
                <a:latin typeface="Rockwell" panose="02060603020205020403" pitchFamily="18" charset="0"/>
              </a:rPr>
              <a:t>also. God </a:t>
            </a:r>
            <a:r>
              <a:rPr lang="en-US" sz="2000" dirty="0">
                <a:solidFill>
                  <a:srgbClr val="000000"/>
                </a:solidFill>
                <a:latin typeface="Rockwell" panose="02060603020205020403" pitchFamily="18" charset="0"/>
              </a:rPr>
              <a:t>placed them in </a:t>
            </a:r>
            <a:r>
              <a:rPr lang="en-US" sz="2000" dirty="0" smtClean="0">
                <a:solidFill>
                  <a:srgbClr val="000000"/>
                </a:solidFill>
                <a:latin typeface="Rockwell" panose="02060603020205020403" pitchFamily="18" charset="0"/>
              </a:rPr>
              <a:t>the expanse of </a:t>
            </a:r>
            <a:r>
              <a:rPr lang="en-US" sz="2000" dirty="0">
                <a:solidFill>
                  <a:srgbClr val="000000"/>
                </a:solidFill>
                <a:latin typeface="Rockwell" panose="02060603020205020403" pitchFamily="18" charset="0"/>
              </a:rPr>
              <a:t>the heavens to give light on the </a:t>
            </a:r>
            <a:r>
              <a:rPr lang="en-US" sz="2000" dirty="0" smtClean="0">
                <a:solidFill>
                  <a:srgbClr val="000000"/>
                </a:solidFill>
                <a:latin typeface="Rockwell" panose="02060603020205020403" pitchFamily="18" charset="0"/>
              </a:rPr>
              <a:t>earth, and to </a:t>
            </a:r>
            <a:r>
              <a:rPr lang="en-US" sz="2000" dirty="0">
                <a:solidFill>
                  <a:srgbClr val="000000"/>
                </a:solidFill>
                <a:latin typeface="Rockwell" panose="02060603020205020403" pitchFamily="18" charset="0"/>
              </a:rPr>
              <a:t>govern the day and the night, and to separate the light from the darkness; and God saw that it was </a:t>
            </a:r>
            <a:r>
              <a:rPr lang="en-US" sz="2000" dirty="0" smtClean="0">
                <a:solidFill>
                  <a:srgbClr val="000000"/>
                </a:solidFill>
                <a:latin typeface="Rockwell" panose="02060603020205020403" pitchFamily="18" charset="0"/>
              </a:rPr>
              <a:t>good. There </a:t>
            </a:r>
            <a:r>
              <a:rPr lang="en-US" sz="2000" dirty="0">
                <a:solidFill>
                  <a:srgbClr val="000000"/>
                </a:solidFill>
                <a:latin typeface="Rockwell" panose="02060603020205020403" pitchFamily="18" charset="0"/>
              </a:rPr>
              <a:t>was evening and there was morning, a fourth day</a:t>
            </a:r>
            <a:r>
              <a:rPr lang="en-US" sz="2000" dirty="0" smtClean="0">
                <a:solidFill>
                  <a:srgbClr val="000000"/>
                </a:solidFill>
                <a:latin typeface="Rockwell" panose="02060603020205020403" pitchFamily="18" charset="0"/>
              </a:rPr>
              <a:t>.”</a:t>
            </a:r>
            <a:endParaRPr lang="en-US" sz="2000" dirty="0">
              <a:latin typeface="Rockwell" panose="02060603020205020403" pitchFamily="18" charset="0"/>
            </a:endParaRPr>
          </a:p>
        </p:txBody>
      </p:sp>
    </p:spTree>
    <p:extLst>
      <p:ext uri="{BB962C8B-B14F-4D97-AF65-F5344CB8AC3E}">
        <p14:creationId xmlns:p14="http://schemas.microsoft.com/office/powerpoint/2010/main" val="15129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274"/>
                                        </p:tgtEl>
                                        <p:attrNameLst>
                                          <p:attrName>style.visibility</p:attrName>
                                        </p:attrNameLst>
                                      </p:cBhvr>
                                      <p:to>
                                        <p:strVal val="visible"/>
                                      </p:to>
                                    </p:set>
                                    <p:animEffect transition="in" filter="fade">
                                      <p:cBhvr>
                                        <p:cTn id="16" dur="500"/>
                                        <p:tgtEl>
                                          <p:spTgt spid="1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8000" b="1" dirty="0" smtClean="0">
                <a:latin typeface="Rockwell" panose="02060603020205020403" pitchFamily="18" charset="0"/>
              </a:rPr>
              <a:t>SPEED OF LIGHT</a:t>
            </a:r>
            <a:endParaRPr lang="en-US" sz="8000" b="1" dirty="0">
              <a:latin typeface="Rockwell" panose="02060603020205020403" pitchFamily="18" charset="0"/>
            </a:endParaRPr>
          </a:p>
        </p:txBody>
      </p:sp>
      <p:pic>
        <p:nvPicPr>
          <p:cNvPr id="12290" name="Picture 2" descr="Image result for scient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0000"/>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scienti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 y="1143000"/>
            <a:ext cx="914704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48" y="3810000"/>
            <a:ext cx="4575048" cy="3048000"/>
          </a:xfrm>
          <a:prstGeom prst="rect">
            <a:avLst/>
          </a:prstGeom>
        </p:spPr>
      </p:pic>
    </p:spTree>
    <p:extLst>
      <p:ext uri="{BB962C8B-B14F-4D97-AF65-F5344CB8AC3E}">
        <p14:creationId xmlns:p14="http://schemas.microsoft.com/office/powerpoint/2010/main" val="387056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500"/>
                                        <p:tgtEl>
                                          <p:spTgt spid="122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fade">
                                      <p:cBhvr>
                                        <p:cTn id="15"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8000" b="1" dirty="0" smtClean="0">
                <a:latin typeface="Rockwell" panose="02060603020205020403" pitchFamily="18" charset="0"/>
              </a:rPr>
              <a:t>SPEED OF LIGHT</a:t>
            </a:r>
            <a:endParaRPr lang="en-US" sz="8000" b="1" dirty="0">
              <a:latin typeface="Rockwell" panose="02060603020205020403" pitchFamily="18" charset="0"/>
            </a:endParaRPr>
          </a:p>
        </p:txBody>
      </p:sp>
      <p:pic>
        <p:nvPicPr>
          <p:cNvPr id="13314" name="Picture 2" descr="Image result for dark m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43000"/>
            <a:ext cx="372465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David B. Cline dark ma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130809"/>
            <a:ext cx="2819401" cy="24339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24656" y="3564791"/>
            <a:ext cx="5419344" cy="3293209"/>
          </a:xfrm>
          <a:prstGeom prst="rect">
            <a:avLst/>
          </a:prstGeom>
        </p:spPr>
        <p:txBody>
          <a:bodyPr wrap="square">
            <a:spAutoFit/>
          </a:bodyPr>
          <a:lstStyle/>
          <a:p>
            <a:r>
              <a:rPr lang="en-US" sz="2600" b="1" u="sng" dirty="0" smtClean="0"/>
              <a:t>David B. Cline</a:t>
            </a:r>
            <a:r>
              <a:rPr lang="en-US" sz="2600" dirty="0" smtClean="0"/>
              <a:t> – “We </a:t>
            </a:r>
            <a:r>
              <a:rPr lang="en-US" sz="2600" dirty="0"/>
              <a:t>know little about that sea. The terms we use to describe its components, </a:t>
            </a:r>
            <a:r>
              <a:rPr lang="en-US" sz="2600" dirty="0" smtClean="0"/>
              <a:t>“dark matter” </a:t>
            </a:r>
            <a:r>
              <a:rPr lang="en-US" sz="2600" dirty="0"/>
              <a:t>and </a:t>
            </a:r>
            <a:r>
              <a:rPr lang="en-US" sz="2600" dirty="0" smtClean="0"/>
              <a:t>“dark energy” </a:t>
            </a:r>
            <a:r>
              <a:rPr lang="en-US" sz="2600" dirty="0"/>
              <a:t>serve mainly as expressions of our ignorance</a:t>
            </a:r>
            <a:r>
              <a:rPr lang="en-US" sz="2600" dirty="0" smtClean="0"/>
              <a:t>.” </a:t>
            </a:r>
            <a:r>
              <a:rPr lang="en-US" sz="2600" dirty="0"/>
              <a:t>(David B. Cline, "The Search for Dark Matter," </a:t>
            </a:r>
            <a:r>
              <a:rPr lang="en-US" sz="2600" i="1" dirty="0"/>
              <a:t>Scientific American</a:t>
            </a:r>
            <a:r>
              <a:rPr lang="en-US" sz="2600" dirty="0"/>
              <a:t> (vol. 288. March 2003), p. 52.)</a:t>
            </a:r>
          </a:p>
        </p:txBody>
      </p:sp>
      <p:pic>
        <p:nvPicPr>
          <p:cNvPr id="13318" name="Picture 6" descr="Image result for scientific american search for dark mat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4655" y="1130809"/>
            <a:ext cx="2599943" cy="243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3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fade">
                                      <p:cBhvr>
                                        <p:cTn id="7" dur="500"/>
                                        <p:tgtEl>
                                          <p:spTgt spid="13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ocean floodgates bur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4572000" cy="2123658"/>
          </a:xfrm>
          <a:prstGeom prst="rect">
            <a:avLst/>
          </a:prstGeom>
        </p:spPr>
        <p:txBody>
          <a:bodyPr wrap="square">
            <a:spAutoFit/>
          </a:bodyPr>
          <a:lstStyle/>
          <a:p>
            <a:r>
              <a:rPr lang="en-US" sz="2200" b="1" u="sng" dirty="0"/>
              <a:t>Gen 7:11</a:t>
            </a:r>
            <a:r>
              <a:rPr lang="en-US" sz="2200" dirty="0"/>
              <a:t> – “In the six hundredth year of Noah’s life, in the second month, on the seventeenth day of the month, on the same day </a:t>
            </a:r>
            <a:r>
              <a:rPr lang="en-US" sz="2200" u="sng" dirty="0"/>
              <a:t>all the fountains of the great deep burst open</a:t>
            </a:r>
            <a:r>
              <a:rPr lang="en-US" sz="2200" dirty="0"/>
              <a:t>, and </a:t>
            </a:r>
            <a:r>
              <a:rPr lang="en-US" sz="2200" u="sng" dirty="0"/>
              <a:t>the floodgates of the sky were opened</a:t>
            </a:r>
            <a:r>
              <a:rPr lang="en-US" sz="2200" dirty="0"/>
              <a:t>.”</a:t>
            </a:r>
          </a:p>
        </p:txBody>
      </p:sp>
      <p:sp>
        <p:nvSpPr>
          <p:cNvPr id="3" name="Rectangle 2"/>
          <p:cNvSpPr/>
          <p:nvPr/>
        </p:nvSpPr>
        <p:spPr>
          <a:xfrm>
            <a:off x="0" y="2053054"/>
            <a:ext cx="4572000" cy="1446550"/>
          </a:xfrm>
          <a:prstGeom prst="rect">
            <a:avLst/>
          </a:prstGeom>
        </p:spPr>
        <p:txBody>
          <a:bodyPr wrap="square">
            <a:spAutoFit/>
          </a:bodyPr>
          <a:lstStyle/>
          <a:p>
            <a:r>
              <a:rPr lang="en-US" sz="2200" b="1" u="sng" dirty="0"/>
              <a:t>Gen 7:19</a:t>
            </a:r>
            <a:r>
              <a:rPr lang="en-US" sz="2200" dirty="0"/>
              <a:t> – “The water prevailed more and more upon the earth, so that </a:t>
            </a:r>
            <a:r>
              <a:rPr lang="en-US" sz="2200" u="sng" dirty="0"/>
              <a:t>all the high mountains everywhere under the heavens were covered</a:t>
            </a:r>
            <a:r>
              <a:rPr lang="en-US" sz="2200" dirty="0"/>
              <a:t>.”</a:t>
            </a:r>
          </a:p>
        </p:txBody>
      </p:sp>
      <p:pic>
        <p:nvPicPr>
          <p:cNvPr id="2052" name="Picture 4" descr="Image result for noahs fl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9604"/>
            <a:ext cx="3581400" cy="33583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81400" y="3429000"/>
            <a:ext cx="5562600" cy="3477875"/>
          </a:xfrm>
          <a:prstGeom prst="rect">
            <a:avLst/>
          </a:prstGeom>
        </p:spPr>
        <p:txBody>
          <a:bodyPr wrap="square">
            <a:spAutoFit/>
          </a:bodyPr>
          <a:lstStyle/>
          <a:p>
            <a:r>
              <a:rPr lang="en-US" sz="2200" b="1" u="sng" dirty="0"/>
              <a:t>Psa 104:5-9</a:t>
            </a:r>
            <a:r>
              <a:rPr lang="en-US" sz="2200" dirty="0"/>
              <a:t> – “He established the earth upon its foundations, so that it will not totter forever and ever. You covered it with the deep as with a garment; </a:t>
            </a:r>
            <a:r>
              <a:rPr lang="en-US" sz="2200" u="sng" dirty="0"/>
              <a:t>the waters were standing above the mountains</a:t>
            </a:r>
            <a:r>
              <a:rPr lang="en-US" sz="2200" dirty="0"/>
              <a:t>. At Your rebuke they fled, at the sound of Your thunder they hurried away. </a:t>
            </a:r>
            <a:r>
              <a:rPr lang="en-US" sz="2200" u="sng" dirty="0"/>
              <a:t>The mountains rose; the valleys sank</a:t>
            </a:r>
            <a:r>
              <a:rPr lang="en-US" sz="2200" dirty="0"/>
              <a:t> down to the place which You established for them. You set a boundary that they may not pass over, </a:t>
            </a:r>
            <a:r>
              <a:rPr lang="en-US" sz="2200" dirty="0" smtClean="0"/>
              <a:t>so </a:t>
            </a:r>
            <a:r>
              <a:rPr lang="en-US" sz="2200" dirty="0"/>
              <a:t>that they will not return to cover the earth.” </a:t>
            </a:r>
          </a:p>
        </p:txBody>
      </p:sp>
    </p:spTree>
    <p:extLst>
      <p:ext uri="{BB962C8B-B14F-4D97-AF65-F5344CB8AC3E}">
        <p14:creationId xmlns:p14="http://schemas.microsoft.com/office/powerpoint/2010/main" val="374833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8000" b="1" dirty="0" smtClean="0">
                <a:latin typeface="Rockwell" panose="02060603020205020403" pitchFamily="18" charset="0"/>
              </a:rPr>
              <a:t>SPEED OF LIGHT</a:t>
            </a:r>
            <a:endParaRPr lang="en-US" sz="8000" b="1" dirty="0">
              <a:latin typeface="Rockwell" panose="02060603020205020403" pitchFamily="18" charset="0"/>
            </a:endParaRPr>
          </a:p>
        </p:txBody>
      </p:sp>
      <p:pic>
        <p:nvPicPr>
          <p:cNvPr id="3" name="Picture 2"/>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280385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9144000" cy="1143000"/>
          </a:xfrm>
        </p:spPr>
        <p:txBody>
          <a:bodyPr>
            <a:noAutofit/>
          </a:bodyPr>
          <a:lstStyle/>
          <a:p>
            <a:r>
              <a:rPr lang="en-US" sz="8000" b="1" dirty="0" smtClean="0">
                <a:latin typeface="Rockwell" panose="02060603020205020403" pitchFamily="18" charset="0"/>
              </a:rPr>
              <a:t>SPEED OF LIGHT</a:t>
            </a:r>
            <a:endParaRPr lang="en-US" sz="8000" b="1" dirty="0">
              <a:latin typeface="Rockwell" panose="02060603020205020403" pitchFamily="18" charset="0"/>
            </a:endParaRPr>
          </a:p>
        </p:txBody>
      </p:sp>
      <p:pic>
        <p:nvPicPr>
          <p:cNvPr id="14338" name="Picture 2" descr="Image result for abraham stars of hea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47999"/>
            <a:ext cx="8991600" cy="3810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149096"/>
            <a:ext cx="8991600" cy="1785104"/>
          </a:xfrm>
          <a:prstGeom prst="rect">
            <a:avLst/>
          </a:prstGeom>
          <a:noFill/>
          <a:ln w="57150">
            <a:solidFill>
              <a:schemeClr val="tx1"/>
            </a:solidFill>
          </a:ln>
        </p:spPr>
        <p:txBody>
          <a:bodyPr wrap="square" rtlCol="0">
            <a:spAutoFit/>
          </a:bodyPr>
          <a:lstStyle/>
          <a:p>
            <a:r>
              <a:rPr lang="en-US" sz="2000" b="1" dirty="0">
                <a:latin typeface="Rockwell" panose="02060603020205020403" pitchFamily="18" charset="0"/>
              </a:rPr>
              <a:t>Gen 1:16c-17</a:t>
            </a:r>
            <a:r>
              <a:rPr lang="en-US" sz="2000" dirty="0">
                <a:latin typeface="Rockwell" panose="02060603020205020403" pitchFamily="18" charset="0"/>
              </a:rPr>
              <a:t> – “He made the stars also. God placed them in the expanse of the heavens to give light on the earth</a:t>
            </a:r>
            <a:r>
              <a:rPr lang="en-US" sz="2000" dirty="0" smtClean="0">
                <a:latin typeface="Rockwell" panose="02060603020205020403" pitchFamily="18" charset="0"/>
              </a:rPr>
              <a:t>”.</a:t>
            </a:r>
          </a:p>
          <a:p>
            <a:endParaRPr lang="en-US" sz="1000" dirty="0">
              <a:latin typeface="Rockwell" panose="02060603020205020403" pitchFamily="18" charset="0"/>
            </a:endParaRPr>
          </a:p>
          <a:p>
            <a:r>
              <a:rPr lang="en-US" sz="2000" b="1" dirty="0">
                <a:latin typeface="Rockwell" panose="02060603020205020403" pitchFamily="18" charset="0"/>
              </a:rPr>
              <a:t>Gen 22:17b</a:t>
            </a:r>
            <a:r>
              <a:rPr lang="en-US" sz="2000" dirty="0">
                <a:latin typeface="Rockwell" panose="02060603020205020403" pitchFamily="18" charset="0"/>
              </a:rPr>
              <a:t> – “Indeed I will greatly bless you, and I will greatly multiply your seed as the stars of the heavens and as the sand which is on the seashore?”</a:t>
            </a:r>
          </a:p>
        </p:txBody>
      </p:sp>
    </p:spTree>
    <p:extLst>
      <p:ext uri="{BB962C8B-B14F-4D97-AF65-F5344CB8AC3E}">
        <p14:creationId xmlns:p14="http://schemas.microsoft.com/office/powerpoint/2010/main" val="157880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fade">
                                      <p:cBhvr>
                                        <p:cTn id="18"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8000" b="1" dirty="0" smtClean="0">
                <a:latin typeface="Rockwell" panose="02060603020205020403" pitchFamily="18" charset="0"/>
              </a:rPr>
              <a:t>SPEED OF LIGHT</a:t>
            </a:r>
            <a:endParaRPr lang="en-US" sz="8000" b="1" dirty="0">
              <a:latin typeface="Rockwell" panose="02060603020205020403" pitchFamily="18" charset="0"/>
            </a:endParaRPr>
          </a:p>
        </p:txBody>
      </p:sp>
      <p:pic>
        <p:nvPicPr>
          <p:cNvPr id="15362" name="Picture 2" descr="Image result for theory of rela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1143000"/>
            <a:ext cx="913180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5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8000" b="1" dirty="0" smtClean="0">
                <a:latin typeface="Rockwell" panose="02060603020205020403" pitchFamily="18" charset="0"/>
              </a:rPr>
              <a:t>SPEED OF LIGHT</a:t>
            </a:r>
            <a:endParaRPr lang="en-US" sz="8000" b="1" dirty="0">
              <a:latin typeface="Rockwell" panose="02060603020205020403" pitchFamily="18" charset="0"/>
            </a:endParaRPr>
          </a:p>
        </p:txBody>
      </p:sp>
      <p:pic>
        <p:nvPicPr>
          <p:cNvPr id="2" name="Picture 1"/>
          <p:cNvPicPr>
            <a:picLocks noChangeAspect="1"/>
          </p:cNvPicPr>
          <p:nvPr/>
        </p:nvPicPr>
        <p:blipFill>
          <a:blip r:embed="rId3"/>
          <a:stretch>
            <a:fillRect/>
          </a:stretch>
        </p:blipFill>
        <p:spPr>
          <a:xfrm>
            <a:off x="0" y="1142999"/>
            <a:ext cx="4572000" cy="5724525"/>
          </a:xfrm>
          <a:prstGeom prst="rect">
            <a:avLst/>
          </a:prstGeom>
        </p:spPr>
      </p:pic>
      <p:pic>
        <p:nvPicPr>
          <p:cNvPr id="3" name="Picture 2"/>
          <p:cNvPicPr>
            <a:picLocks noChangeAspect="1"/>
          </p:cNvPicPr>
          <p:nvPr/>
        </p:nvPicPr>
        <p:blipFill>
          <a:blip r:embed="rId4"/>
          <a:stretch>
            <a:fillRect/>
          </a:stretch>
        </p:blipFill>
        <p:spPr>
          <a:xfrm>
            <a:off x="4648201" y="1143000"/>
            <a:ext cx="4495800" cy="5724525"/>
          </a:xfrm>
          <a:prstGeom prst="rect">
            <a:avLst/>
          </a:prstGeom>
        </p:spPr>
      </p:pic>
    </p:spTree>
    <p:extLst>
      <p:ext uri="{BB962C8B-B14F-4D97-AF65-F5344CB8AC3E}">
        <p14:creationId xmlns:p14="http://schemas.microsoft.com/office/powerpoint/2010/main" val="346341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43000"/>
          </a:xfrm>
        </p:spPr>
        <p:txBody>
          <a:bodyPr>
            <a:noAutofit/>
          </a:bodyPr>
          <a:lstStyle/>
          <a:p>
            <a:r>
              <a:rPr lang="en-US" sz="8000" b="1" dirty="0" smtClean="0">
                <a:latin typeface="Rockwell" panose="02060603020205020403" pitchFamily="18" charset="0"/>
              </a:rPr>
              <a:t>SPEED OF LIGHT</a:t>
            </a:r>
            <a:endParaRPr lang="en-US" sz="8000" b="1" dirty="0">
              <a:latin typeface="Rockwell" panose="02060603020205020403" pitchFamily="18" charset="0"/>
            </a:endParaRPr>
          </a:p>
        </p:txBody>
      </p:sp>
      <p:pic>
        <p:nvPicPr>
          <p:cNvPr id="16386" name="Picture 2" descr="https://cdn-assets.answersingenesis.org/img/articles/cm/v4/i1/p43_GraphThre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74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8000" b="1" dirty="0" smtClean="0">
                <a:latin typeface="Rockwell" panose="02060603020205020403" pitchFamily="18" charset="0"/>
              </a:rPr>
              <a:t>SPEED OF LIGHT</a:t>
            </a:r>
            <a:endParaRPr lang="en-US" sz="8000" b="1" dirty="0">
              <a:latin typeface="Rockwell" panose="02060603020205020403" pitchFamily="18" charset="0"/>
            </a:endParaRPr>
          </a:p>
        </p:txBody>
      </p:sp>
      <p:pic>
        <p:nvPicPr>
          <p:cNvPr id="6"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40060"/>
            <a:ext cx="6096002" cy="21179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einstein time di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2" y="4571998"/>
            <a:ext cx="3047998" cy="2289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42999"/>
            <a:ext cx="297179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878" t="1774" r="4878" b="11162"/>
          <a:stretch/>
        </p:blipFill>
        <p:spPr bwMode="auto">
          <a:xfrm>
            <a:off x="2971800" y="1078989"/>
            <a:ext cx="3124202" cy="3493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2" y="1142998"/>
            <a:ext cx="3047999" cy="342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74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heism vs scientism"/>
          <p:cNvPicPr>
            <a:picLocks noChangeAspect="1" noChangeArrowheads="1"/>
          </p:cNvPicPr>
          <p:nvPr/>
        </p:nvPicPr>
        <p:blipFill rotWithShape="1">
          <a:blip r:embed="rId3">
            <a:extLst>
              <a:ext uri="{28A0092B-C50C-407E-A947-70E740481C1C}">
                <a14:useLocalDpi xmlns:a14="http://schemas.microsoft.com/office/drawing/2010/main" val="0"/>
              </a:ext>
            </a:extLst>
          </a:blip>
          <a:srcRect l="2079" t="2642" r="1812" b="2812"/>
          <a:stretch/>
        </p:blipFill>
        <p:spPr bwMode="auto">
          <a:xfrm>
            <a:off x="3200400" y="3962400"/>
            <a:ext cx="5952744"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7700"/>
          <a:stretch/>
        </p:blipFill>
        <p:spPr bwMode="auto">
          <a:xfrm>
            <a:off x="9524" y="-97536"/>
            <a:ext cx="9134475" cy="39837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770" y="3962400"/>
            <a:ext cx="3048000" cy="2800767"/>
          </a:xfrm>
          <a:prstGeom prst="rect">
            <a:avLst/>
          </a:prstGeom>
          <a:ln w="38100">
            <a:solidFill>
              <a:schemeClr val="tx1"/>
            </a:solidFill>
          </a:ln>
        </p:spPr>
        <p:txBody>
          <a:bodyPr wrap="square">
            <a:spAutoFit/>
          </a:bodyPr>
          <a:lstStyle/>
          <a:p>
            <a:r>
              <a:rPr lang="en-US" sz="2200" b="1" dirty="0" smtClean="0">
                <a:solidFill>
                  <a:srgbClr val="000000"/>
                </a:solidFill>
                <a:latin typeface="Rockwell" panose="02060603020205020403" pitchFamily="18" charset="0"/>
              </a:rPr>
              <a:t>1 Tim 6:20 (KJV)</a:t>
            </a:r>
            <a:r>
              <a:rPr lang="en-US" sz="2200" dirty="0" smtClean="0">
                <a:solidFill>
                  <a:srgbClr val="000000"/>
                </a:solidFill>
                <a:latin typeface="Rockwell" panose="02060603020205020403" pitchFamily="18" charset="0"/>
              </a:rPr>
              <a:t> – “O </a:t>
            </a:r>
            <a:r>
              <a:rPr lang="en-US" sz="2200" dirty="0">
                <a:solidFill>
                  <a:srgbClr val="000000"/>
                </a:solidFill>
                <a:latin typeface="Rockwell" panose="02060603020205020403" pitchFamily="18" charset="0"/>
              </a:rPr>
              <a:t>Timothy, keep that which is committed to thy trust, avoiding profane and vain babblings, and oppositions of </a:t>
            </a:r>
            <a:r>
              <a:rPr lang="en-US" sz="2200" u="sng" dirty="0">
                <a:solidFill>
                  <a:srgbClr val="000000"/>
                </a:solidFill>
                <a:latin typeface="Rockwell" panose="02060603020205020403" pitchFamily="18" charset="0"/>
              </a:rPr>
              <a:t>science</a:t>
            </a:r>
            <a:r>
              <a:rPr lang="en-US" sz="2200" dirty="0">
                <a:solidFill>
                  <a:srgbClr val="000000"/>
                </a:solidFill>
                <a:latin typeface="Rockwell" panose="02060603020205020403" pitchFamily="18" charset="0"/>
              </a:rPr>
              <a:t> falsely so </a:t>
            </a:r>
            <a:r>
              <a:rPr lang="en-US" sz="2200" dirty="0" smtClean="0">
                <a:solidFill>
                  <a:srgbClr val="000000"/>
                </a:solidFill>
                <a:latin typeface="Rockwell" panose="02060603020205020403" pitchFamily="18" charset="0"/>
              </a:rPr>
              <a:t>called”</a:t>
            </a:r>
            <a:endParaRPr lang="en-US" sz="2200" dirty="0">
              <a:latin typeface="Rockwell" panose="02060603020205020403" pitchFamily="18" charset="0"/>
            </a:endParaRPr>
          </a:p>
        </p:txBody>
      </p:sp>
    </p:spTree>
    <p:extLst>
      <p:ext uri="{BB962C8B-B14F-4D97-AF65-F5344CB8AC3E}">
        <p14:creationId xmlns:p14="http://schemas.microsoft.com/office/powerpoint/2010/main" val="404619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thumb/0/0e/Hutton_James_portrait_Raeburn.jpg/800px-Hutton_James_portrait_Raebu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 y="0"/>
            <a:ext cx="3890211" cy="3416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86200" y="0"/>
            <a:ext cx="5257800" cy="3416320"/>
          </a:xfrm>
          <a:prstGeom prst="rect">
            <a:avLst/>
          </a:prstGeom>
        </p:spPr>
        <p:txBody>
          <a:bodyPr wrap="square">
            <a:spAutoFit/>
          </a:bodyPr>
          <a:lstStyle/>
          <a:p>
            <a:r>
              <a:rPr lang="en-US" sz="2400" b="1" u="sng" dirty="0" smtClean="0"/>
              <a:t>James Hutton</a:t>
            </a:r>
            <a:r>
              <a:rPr lang="en-US" sz="2400" dirty="0" smtClean="0"/>
              <a:t> – “The </a:t>
            </a:r>
            <a:r>
              <a:rPr lang="en-US" sz="2400" dirty="0"/>
              <a:t>past history of our globe must be explained by what can be seen to be happening now. </a:t>
            </a:r>
            <a:r>
              <a:rPr lang="en-US" sz="2400" u="sng" dirty="0"/>
              <a:t>No powers are to be employed that are not natural to the globe</a:t>
            </a:r>
            <a:r>
              <a:rPr lang="en-US" sz="2400" dirty="0"/>
              <a:t>, no action to be admitted except those of which we know the principle.” (Theory of the Earth </a:t>
            </a:r>
            <a:r>
              <a:rPr lang="en-US" sz="2400" dirty="0" smtClean="0"/>
              <a:t>Paper</a:t>
            </a:r>
            <a:r>
              <a:rPr lang="en-US" sz="2400" dirty="0"/>
              <a:t>, published in </a:t>
            </a:r>
            <a:r>
              <a:rPr lang="en-US" sz="2400" i="1" dirty="0"/>
              <a:t>Transactions of the Royal Society of Edinburgh</a:t>
            </a:r>
            <a:r>
              <a:rPr lang="en-US" sz="2400" dirty="0"/>
              <a:t> in 1785)</a:t>
            </a:r>
          </a:p>
        </p:txBody>
      </p:sp>
      <p:pic>
        <p:nvPicPr>
          <p:cNvPr id="2" name="Picture 2" descr="God's Word is Tru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 y="3416320"/>
            <a:ext cx="5105400" cy="34416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tream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1388" y="3416321"/>
            <a:ext cx="4042611" cy="344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5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charles ly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514599"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4601" y="-12913"/>
            <a:ext cx="6633411" cy="1200329"/>
          </a:xfrm>
          <a:prstGeom prst="rect">
            <a:avLst/>
          </a:prstGeom>
        </p:spPr>
        <p:txBody>
          <a:bodyPr wrap="square">
            <a:spAutoFit/>
          </a:bodyPr>
          <a:lstStyle/>
          <a:p>
            <a:r>
              <a:rPr lang="en-US" b="1" u="sng" dirty="0" smtClean="0"/>
              <a:t>Charles Lyell</a:t>
            </a:r>
            <a:r>
              <a:rPr lang="en-US" dirty="0" smtClean="0"/>
              <a:t> – “…all </a:t>
            </a:r>
            <a:r>
              <a:rPr lang="en-US" dirty="0"/>
              <a:t>theories are rejected which involve the </a:t>
            </a:r>
            <a:r>
              <a:rPr lang="en-US" u="sng" dirty="0"/>
              <a:t>assumption of sudden and violent catastrophes</a:t>
            </a:r>
            <a:r>
              <a:rPr lang="en-US" dirty="0"/>
              <a:t> and revolutions of the whole earth, and its inhabitants.” (Scientific </a:t>
            </a:r>
            <a:r>
              <a:rPr lang="en-US" dirty="0" smtClean="0"/>
              <a:t>Papers, The </a:t>
            </a:r>
            <a:r>
              <a:rPr lang="en-US" dirty="0"/>
              <a:t>Harvard </a:t>
            </a:r>
            <a:r>
              <a:rPr lang="en-US" dirty="0" smtClean="0"/>
              <a:t>Classics, 1909–14, p 94)</a:t>
            </a:r>
            <a:endParaRPr lang="en-US" dirty="0"/>
          </a:p>
        </p:txBody>
      </p:sp>
      <p:sp>
        <p:nvSpPr>
          <p:cNvPr id="6" name="Rectangle 5"/>
          <p:cNvSpPr/>
          <p:nvPr/>
        </p:nvSpPr>
        <p:spPr>
          <a:xfrm>
            <a:off x="2514601" y="1187416"/>
            <a:ext cx="6629400" cy="3139321"/>
          </a:xfrm>
          <a:prstGeom prst="rect">
            <a:avLst/>
          </a:prstGeom>
        </p:spPr>
        <p:txBody>
          <a:bodyPr wrap="square">
            <a:spAutoFit/>
          </a:bodyPr>
          <a:lstStyle/>
          <a:p>
            <a:r>
              <a:rPr lang="en-US" dirty="0"/>
              <a:t>“I trust I shall make my sketch of the progress of geology popular. Old [Rev. John] Fleming is frightened and thinks the age will not stand </a:t>
            </a:r>
            <a:r>
              <a:rPr lang="en-US" u="sng" dirty="0"/>
              <a:t>my anti-</a:t>
            </a:r>
            <a:r>
              <a:rPr lang="en-US" u="sng" dirty="0" err="1"/>
              <a:t>Mosaical</a:t>
            </a:r>
            <a:r>
              <a:rPr lang="en-US" u="sng" dirty="0"/>
              <a:t> conclusions</a:t>
            </a:r>
            <a:r>
              <a:rPr lang="en-US" dirty="0"/>
              <a:t> and at least that the subject will for a time become unpopular and awkward for the </a:t>
            </a:r>
            <a:r>
              <a:rPr lang="en-US" dirty="0" smtClean="0"/>
              <a:t>clergy…</a:t>
            </a:r>
            <a:r>
              <a:rPr lang="en-US" u="sng" dirty="0" smtClean="0"/>
              <a:t>I </a:t>
            </a:r>
            <a:r>
              <a:rPr lang="en-US" u="sng" dirty="0"/>
              <a:t>shall out with the whole but in as conciliatory a manner as possible</a:t>
            </a:r>
            <a:r>
              <a:rPr lang="en-US" dirty="0"/>
              <a:t>.” (From Mortenson, T., </a:t>
            </a:r>
            <a:r>
              <a:rPr lang="en-US" i="1" dirty="0"/>
              <a:t>The Great Turning Point: The Church’s Catastrophic Mistake on Geology—Before Darwin</a:t>
            </a:r>
            <a:r>
              <a:rPr lang="en-US" dirty="0"/>
              <a:t>, Master Books, Inc., P.O. Box 726, Green Forest, AR 72638, USA, 2004, pp. 225–226, citing Brooke, J., “The Natural Theology of the Geologists: Some Theological Strata”, in </a:t>
            </a:r>
            <a:r>
              <a:rPr lang="en-US" dirty="0" err="1"/>
              <a:t>Jordanova</a:t>
            </a:r>
            <a:r>
              <a:rPr lang="en-US" dirty="0"/>
              <a:t>, L. and Porter, R., </a:t>
            </a:r>
            <a:r>
              <a:rPr lang="en-US" i="1" dirty="0"/>
              <a:t>Images of the </a:t>
            </a:r>
            <a:r>
              <a:rPr lang="en-US" i="1" dirty="0" smtClean="0"/>
              <a:t>Earth</a:t>
            </a:r>
            <a:r>
              <a:rPr lang="en-US" dirty="0" smtClean="0"/>
              <a:t>, British </a:t>
            </a:r>
            <a:r>
              <a:rPr lang="en-US" dirty="0"/>
              <a:t>Society for the History of Science, Monograph 1, 1979), p. 45.)</a:t>
            </a:r>
          </a:p>
        </p:txBody>
      </p:sp>
      <p:sp>
        <p:nvSpPr>
          <p:cNvPr id="7" name="Rectangle 6"/>
          <p:cNvSpPr/>
          <p:nvPr/>
        </p:nvSpPr>
        <p:spPr>
          <a:xfrm>
            <a:off x="2514601" y="4272677"/>
            <a:ext cx="6633411" cy="2585323"/>
          </a:xfrm>
          <a:prstGeom prst="rect">
            <a:avLst/>
          </a:prstGeom>
        </p:spPr>
        <p:txBody>
          <a:bodyPr wrap="square">
            <a:spAutoFit/>
          </a:bodyPr>
          <a:lstStyle/>
          <a:p>
            <a:r>
              <a:rPr lang="en-US" dirty="0"/>
              <a:t>“I am sure you may get into Q.R. [</a:t>
            </a:r>
            <a:r>
              <a:rPr lang="en-US" i="1" dirty="0"/>
              <a:t>Quarterly Review</a:t>
            </a:r>
            <a:r>
              <a:rPr lang="en-US" dirty="0"/>
              <a:t>] what will </a:t>
            </a:r>
            <a:r>
              <a:rPr lang="en-US" u="sng" dirty="0"/>
              <a:t>free the science from Moses</a:t>
            </a:r>
            <a:r>
              <a:rPr lang="en-US" dirty="0"/>
              <a:t>, for if treated seriously, the [church] party are quite prepared for it….They see at last the mischief and scandal brought on them by Mosaic systems…”(From Mortenson, T., </a:t>
            </a:r>
            <a:r>
              <a:rPr lang="en-US" i="1" dirty="0"/>
              <a:t>The Great Turning Point: The Church’s Catastrophic Mistake on Geology—Before Darwin</a:t>
            </a:r>
            <a:r>
              <a:rPr lang="en-US" dirty="0"/>
              <a:t>, Master Books, Inc., P.O. Box 726, Green Forest, AR 72638, USA, 2004, pp. 226–227, citing Lyell, Katherine (Lyell’s sister-in-law), </a:t>
            </a:r>
            <a:r>
              <a:rPr lang="en-US" i="1" dirty="0"/>
              <a:t>Life, Letters and Journals of Sir Charles Lyell, Bart</a:t>
            </a:r>
            <a:r>
              <a:rPr lang="en-US" dirty="0"/>
              <a:t>. (London: Murray, 1881), I:p. 268–271</a:t>
            </a:r>
            <a:r>
              <a:rPr lang="en-US" dirty="0" smtClean="0"/>
              <a:t>.)</a:t>
            </a:r>
            <a:endParaRPr lang="en-US" dirty="0"/>
          </a:p>
        </p:txBody>
      </p:sp>
      <p:pic>
        <p:nvPicPr>
          <p:cNvPr id="5122" name="Picture 2" descr="Image result for the principles of ge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2510589"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0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young charles dar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2" y="0"/>
            <a:ext cx="32645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76600" y="-5111"/>
            <a:ext cx="5867400" cy="3323987"/>
          </a:xfrm>
          <a:prstGeom prst="rect">
            <a:avLst/>
          </a:prstGeom>
        </p:spPr>
        <p:txBody>
          <a:bodyPr wrap="square">
            <a:spAutoFit/>
          </a:bodyPr>
          <a:lstStyle/>
          <a:p>
            <a:r>
              <a:rPr lang="en-US" sz="3000" b="1" u="sng" dirty="0" smtClean="0"/>
              <a:t>Charles Darwin</a:t>
            </a:r>
            <a:r>
              <a:rPr lang="en-US" sz="3000" dirty="0" smtClean="0"/>
              <a:t> – </a:t>
            </a:r>
            <a:r>
              <a:rPr lang="en-US" sz="3000" dirty="0"/>
              <a:t>“I liked the thought of being a country clergyman. Accordingly I read with care…books on divinity; and as I did not then in the least doubt the strict and literal truth of every word in the </a:t>
            </a:r>
            <a:r>
              <a:rPr lang="en-US" sz="3000" dirty="0" smtClean="0"/>
              <a:t>Bible.” </a:t>
            </a:r>
            <a:r>
              <a:rPr lang="en-US" sz="3000" dirty="0"/>
              <a:t>(Darwin 1958, pp. 57–67)</a:t>
            </a:r>
          </a:p>
        </p:txBody>
      </p:sp>
      <p:sp>
        <p:nvSpPr>
          <p:cNvPr id="5" name="Rectangle 4"/>
          <p:cNvSpPr/>
          <p:nvPr/>
        </p:nvSpPr>
        <p:spPr>
          <a:xfrm>
            <a:off x="3275556" y="3424784"/>
            <a:ext cx="5868444" cy="3693319"/>
          </a:xfrm>
          <a:prstGeom prst="rect">
            <a:avLst/>
          </a:prstGeom>
        </p:spPr>
        <p:txBody>
          <a:bodyPr wrap="square">
            <a:spAutoFit/>
          </a:bodyPr>
          <a:lstStyle/>
          <a:p>
            <a:r>
              <a:rPr lang="en-US" sz="3000" dirty="0" smtClean="0"/>
              <a:t>“</a:t>
            </a:r>
            <a:r>
              <a:rPr lang="en-US" sz="3000" dirty="0"/>
              <a:t>I had </a:t>
            </a:r>
            <a:r>
              <a:rPr lang="en-US" sz="3000" u="sng" dirty="0"/>
              <a:t>gradually</a:t>
            </a:r>
            <a:r>
              <a:rPr lang="en-US" sz="3000" dirty="0"/>
              <a:t> come by this time…to see that the Old Testament…was no more to be trusted than the sacred books of the Hindus, or the beliefs of any barbarian</a:t>
            </a:r>
            <a:r>
              <a:rPr lang="en-US" sz="3000" dirty="0" smtClean="0"/>
              <a:t>.” (</a:t>
            </a:r>
            <a:r>
              <a:rPr lang="en-US" sz="3000" i="1" dirty="0"/>
              <a:t>The Life and Letters of Charles Darwin</a:t>
            </a:r>
            <a:r>
              <a:rPr lang="en-US" sz="3000" dirty="0"/>
              <a:t>, Volume </a:t>
            </a:r>
            <a:r>
              <a:rPr lang="en-US" sz="3000" dirty="0" smtClean="0"/>
              <a:t>I, p. 132)</a:t>
            </a:r>
            <a:endParaRPr lang="en-US" sz="3000" dirty="0"/>
          </a:p>
          <a:p>
            <a:endParaRPr lang="en-US" sz="2400" dirty="0"/>
          </a:p>
        </p:txBody>
      </p:sp>
    </p:spTree>
    <p:extLst>
      <p:ext uri="{BB962C8B-B14F-4D97-AF65-F5344CB8AC3E}">
        <p14:creationId xmlns:p14="http://schemas.microsoft.com/office/powerpoint/2010/main" val="17444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169"/>
            <a:ext cx="9144000" cy="6740307"/>
          </a:xfrm>
          <a:prstGeom prst="rect">
            <a:avLst/>
          </a:prstGeom>
        </p:spPr>
        <p:txBody>
          <a:bodyPr wrap="square">
            <a:spAutoFit/>
          </a:bodyPr>
          <a:lstStyle/>
          <a:p>
            <a:r>
              <a:rPr lang="en-US" sz="3600" b="1" dirty="0"/>
              <a:t>2 Pet 3:3-6 </a:t>
            </a:r>
            <a:r>
              <a:rPr lang="en-US" sz="3600" dirty="0"/>
              <a:t>– “Know this first of all, that in the last days </a:t>
            </a:r>
            <a:r>
              <a:rPr lang="en-US" sz="3600" u="sng" dirty="0"/>
              <a:t>mockers will come with their mocking</a:t>
            </a:r>
            <a:r>
              <a:rPr lang="en-US" sz="3600" dirty="0"/>
              <a:t>, following after their own </a:t>
            </a:r>
            <a:r>
              <a:rPr lang="en-US" sz="3600" u="sng" dirty="0"/>
              <a:t>lusts</a:t>
            </a:r>
            <a:r>
              <a:rPr lang="en-US" sz="3600" dirty="0"/>
              <a:t>, and saying, ‘Where is the promise of His coming? For ever since the fathers fell asleep, </a:t>
            </a:r>
            <a:r>
              <a:rPr lang="en-US" sz="3600" b="1" u="sng" dirty="0"/>
              <a:t>all continues just as it was from the beginning of creation</a:t>
            </a:r>
            <a:r>
              <a:rPr lang="en-US" sz="3600" dirty="0"/>
              <a:t>.’ For when they maintain this, it escapes their notice that by the word of God the heavens existed long ago and the earth was formed out of water and by water, through which the world at that time was destroyed, being flooded with water.”</a:t>
            </a:r>
          </a:p>
        </p:txBody>
      </p:sp>
    </p:spTree>
    <p:extLst>
      <p:ext uri="{BB962C8B-B14F-4D97-AF65-F5344CB8AC3E}">
        <p14:creationId xmlns:p14="http://schemas.microsoft.com/office/powerpoint/2010/main" val="166135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16959</TotalTime>
  <Words>10328</Words>
  <Application>Microsoft Office PowerPoint</Application>
  <PresentationFormat>On-screen Show (4:3)</PresentationFormat>
  <Paragraphs>371</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Buxton Sketch</vt:lpstr>
      <vt:lpstr>Calibri</vt:lpstr>
      <vt:lpstr>Rockwell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RATE OF SEDIMENTATION</vt:lpstr>
      <vt:lpstr>RATE OF SEDIMENTATION</vt:lpstr>
      <vt:lpstr>RATE OF SEDIMENTATION</vt:lpstr>
      <vt:lpstr>RATE OF SEDIMENTATION</vt:lpstr>
      <vt:lpstr>RATE OF SEDIMENTATION</vt:lpstr>
      <vt:lpstr>RADIOMETRIC DATING</vt:lpstr>
      <vt:lpstr>RADIOMETRIC DATING</vt:lpstr>
      <vt:lpstr>RADIOMETRIC DATING</vt:lpstr>
      <vt:lpstr>RADIOMETRIC DATING</vt:lpstr>
      <vt:lpstr>RADIOMETRIC DATING</vt:lpstr>
      <vt:lpstr>RADIOMETRIC DATING</vt:lpstr>
      <vt:lpstr>RADIOMETRIC DATING</vt:lpstr>
      <vt:lpstr>RADIOMETRIC DATING</vt:lpstr>
      <vt:lpstr>SPEED OF LIGHT</vt:lpstr>
      <vt:lpstr>SPEED OF LIGHT</vt:lpstr>
      <vt:lpstr>SPEED OF LIGHT</vt:lpstr>
      <vt:lpstr>SPEED OF LIGHT</vt:lpstr>
      <vt:lpstr>SPEED OF LIGHT</vt:lpstr>
      <vt:lpstr>SPEED OF LIGHT</vt:lpstr>
      <vt:lpstr>SPEED OF LIGHT</vt:lpstr>
      <vt:lpstr>SPEED OF LIGHT</vt:lpstr>
      <vt:lpstr>SPEED OF LIGHT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BubbaHasty</dc:creator>
  <cp:lastModifiedBy>ryan.h.hasty@gmail.com</cp:lastModifiedBy>
  <cp:revision>267</cp:revision>
  <cp:lastPrinted>2018-09-12T23:23:34Z</cp:lastPrinted>
  <dcterms:created xsi:type="dcterms:W3CDTF">2006-08-16T00:00:00Z</dcterms:created>
  <dcterms:modified xsi:type="dcterms:W3CDTF">2018-09-12T23:27:18Z</dcterms:modified>
</cp:coreProperties>
</file>