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53" autoAdjust="0"/>
  </p:normalViewPr>
  <p:slideViewPr>
    <p:cSldViewPr>
      <p:cViewPr varScale="1">
        <p:scale>
          <a:sx n="79" d="100"/>
          <a:sy n="79" d="100"/>
        </p:scale>
        <p:origin x="-34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5E9ACA-9185-4822-BA7D-70DA4085DF37}" type="datetimeFigureOut">
              <a:rPr lang="en-US" smtClean="0"/>
              <a:t>1/11/2018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6161D-2F01-416F-B00C-C6269483B863}" type="slidenum">
              <a:rPr lang="en-US" smtClean="0"/>
              <a:t>‹#›</a:t>
            </a:fld>
            <a:endParaRPr lang="en-US"/>
          </a:p>
        </p:txBody>
      </p:sp>
    </p:spTree>
    <p:extLst>
      <p:ext uri="{BB962C8B-B14F-4D97-AF65-F5344CB8AC3E}">
        <p14:creationId xmlns:p14="http://schemas.microsoft.com/office/powerpoint/2010/main" val="44731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Kings 18:21 – “</a:t>
            </a:r>
            <a:r>
              <a:rPr lang="en-US" dirty="0" smtClean="0"/>
              <a:t>Elijah came near to all the people and said, “How long </a:t>
            </a:r>
            <a:r>
              <a:rPr lang="en-US" i="0" dirty="0" smtClean="0"/>
              <a:t>will </a:t>
            </a:r>
            <a:r>
              <a:rPr lang="en-US" dirty="0" smtClean="0"/>
              <a:t>you</a:t>
            </a:r>
            <a:r>
              <a:rPr lang="en-US" baseline="0" dirty="0" smtClean="0"/>
              <a:t> </a:t>
            </a:r>
            <a:r>
              <a:rPr lang="en-US" dirty="0" smtClean="0"/>
              <a:t>hesitate between two opinions? If the </a:t>
            </a:r>
            <a:r>
              <a:rPr lang="en-US" cap="small" dirty="0" smtClean="0">
                <a:effectLst/>
              </a:rPr>
              <a:t>Lord</a:t>
            </a:r>
            <a:r>
              <a:rPr lang="en-US" dirty="0" smtClean="0"/>
              <a:t> is God, follow Him; but if Baal, follow him.”</a:t>
            </a:r>
          </a:p>
          <a:p>
            <a:endParaRPr lang="en-US" dirty="0" smtClean="0"/>
          </a:p>
          <a:p>
            <a:r>
              <a:rPr lang="en-US" dirty="0" smtClean="0"/>
              <a:t>Let’s look at what the alternative ideas for 24-hour Creation days, what Theistic Evolutionists believe and teach and why they teach</a:t>
            </a:r>
            <a:r>
              <a:rPr lang="en-US" baseline="0" dirty="0" smtClean="0"/>
              <a:t> it. These are ways in which they explain away Genesis 1, all of which do irreparable damage to the interpretation of the bible and the cause of Jesus Christ. </a:t>
            </a:r>
          </a:p>
          <a:p>
            <a:endParaRPr lang="en-US" baseline="0" dirty="0" smtClean="0"/>
          </a:p>
          <a:p>
            <a:r>
              <a:rPr lang="en-US" baseline="0" dirty="0" smtClean="0"/>
              <a:t>If we believe these principles, we have no basis upon believing any principle in the bible? Why? Because these interpretations do not come from any principles. Those who espouse make up anecdotes and stories and allegories to explain everything away.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3B6161D-2F01-416F-B00C-C6269483B863}" type="slidenum">
              <a:rPr lang="en-US" smtClean="0"/>
              <a:t>1</a:t>
            </a:fld>
            <a:endParaRPr lang="en-US"/>
          </a:p>
        </p:txBody>
      </p:sp>
    </p:spTree>
    <p:extLst>
      <p:ext uri="{BB962C8B-B14F-4D97-AF65-F5344CB8AC3E}">
        <p14:creationId xmlns:p14="http://schemas.microsoft.com/office/powerpoint/2010/main" val="4012605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“Revelatory</a:t>
            </a:r>
            <a:r>
              <a:rPr lang="en-US" i="0" baseline="0" dirty="0" smtClean="0"/>
              <a:t> Day View” is one of the more interesting ones. It is the idea that the 6 days in Gen 1 were 6 visions given by God to Moses on 6 days to show him how things were created over billions of years. </a:t>
            </a:r>
          </a:p>
          <a:p>
            <a:endParaRPr lang="en-US" i="0" baseline="0" dirty="0" smtClean="0"/>
          </a:p>
          <a:p>
            <a:r>
              <a:rPr lang="en-US" dirty="0" smtClean="0"/>
              <a:t>Bernard </a:t>
            </a:r>
            <a:r>
              <a:rPr lang="en-US" i="0" dirty="0" err="1" smtClean="0"/>
              <a:t>Ramm</a:t>
            </a:r>
            <a:r>
              <a:rPr lang="en-US" i="0" dirty="0" smtClean="0"/>
              <a:t> – “We believe…that creation was revealed in six days, not performed in six days. We believe that the six days are pictorial-revelatory days, not literal days nor age-days. The days are means of communicating to man the great fact that God is Creator, and that He is Creator of all” (Bernard </a:t>
            </a:r>
            <a:r>
              <a:rPr lang="en-US" i="0" dirty="0" err="1" smtClean="0"/>
              <a:t>Ramm</a:t>
            </a:r>
            <a:r>
              <a:rPr lang="en-US" i="0" dirty="0" smtClean="0"/>
              <a:t>, A Christian View Of Science And Scripture, Grand Rapids, Eerdmans, 1954, p. 151).</a:t>
            </a:r>
          </a:p>
          <a:p>
            <a:endParaRPr lang="en-US" i="0" dirty="0" smtClean="0"/>
          </a:p>
          <a:p>
            <a:r>
              <a:rPr lang="en-US" dirty="0" smtClean="0"/>
              <a:t>Consequently, each creative day recorded in Genesis would not constitute that which God created, but that which God revealed to Moses. Therefore there is no chronology of creation in the Genesis account.</a:t>
            </a:r>
          </a:p>
          <a:p>
            <a:endParaRPr lang="en-US" dirty="0" smtClean="0"/>
          </a:p>
          <a:p>
            <a:r>
              <a:rPr lang="en-US" dirty="0" smtClean="0"/>
              <a:t>This</a:t>
            </a:r>
            <a:r>
              <a:rPr lang="en-US" baseline="0" dirty="0" smtClean="0"/>
              <a:t> theory attempts to avoid all the controversy over whether the days of Genesis were literal or symbolic, but it is filled with issues.</a:t>
            </a:r>
          </a:p>
          <a:p>
            <a:endParaRPr lang="en-US" baseline="0" dirty="0" smtClean="0"/>
          </a:p>
          <a:p>
            <a:r>
              <a:rPr lang="en-US" baseline="0" dirty="0" smtClean="0"/>
              <a:t>First, the natural reading of this text would not make one think of these days as being revelatory, but rather of historical narrative. Nothing in the text even gives a hint that this theory is true. </a:t>
            </a:r>
          </a:p>
          <a:p>
            <a:endParaRPr lang="en-US" baseline="0" dirty="0" smtClean="0"/>
          </a:p>
          <a:p>
            <a:r>
              <a:rPr lang="en-US" baseline="0" dirty="0" smtClean="0"/>
              <a:t>Second, those who espouse this view try to take the Hebrew word “</a:t>
            </a:r>
            <a:r>
              <a:rPr lang="en-US" baseline="0" dirty="0" err="1" smtClean="0"/>
              <a:t>asah</a:t>
            </a:r>
            <a:r>
              <a:rPr lang="en-US" baseline="0" dirty="0" smtClean="0"/>
              <a:t>”, which is translated as “made”, and say that it should really mean “reveal” or “show”. Nowhere in Hebrew is this word translated as such. This is another attempt by another false teacher to change the meaning of a word to fit a theory rather than let the meaning of the word determine the meaning.</a:t>
            </a:r>
          </a:p>
          <a:p>
            <a:endParaRPr lang="en-US" baseline="0" dirty="0" smtClean="0"/>
          </a:p>
          <a:p>
            <a:r>
              <a:rPr lang="en-US" dirty="0" smtClean="0"/>
              <a:t>Third, God was specific with</a:t>
            </a:r>
            <a:r>
              <a:rPr lang="en-US" baseline="0" dirty="0" smtClean="0"/>
              <a:t> us on how He chose to communicate with Moses. Num 12:6-8 – “</a:t>
            </a:r>
            <a:r>
              <a:rPr lang="en-US" dirty="0" smtClean="0"/>
              <a:t>Hear now My words:</a:t>
            </a:r>
            <a:r>
              <a:rPr lang="en-US" baseline="0" dirty="0" smtClean="0"/>
              <a:t> i</a:t>
            </a:r>
            <a:r>
              <a:rPr lang="en-US" dirty="0" smtClean="0"/>
              <a:t>f there is a prophet among you,</a:t>
            </a:r>
            <a:r>
              <a:rPr lang="en-US" baseline="0" dirty="0" smtClean="0"/>
              <a:t> </a:t>
            </a:r>
            <a:r>
              <a:rPr lang="en-US" dirty="0" smtClean="0"/>
              <a:t>I, the </a:t>
            </a:r>
            <a:r>
              <a:rPr lang="en-US" cap="small" dirty="0" smtClean="0">
                <a:effectLst/>
              </a:rPr>
              <a:t>Lord</a:t>
            </a:r>
            <a:r>
              <a:rPr lang="en-US" dirty="0" smtClean="0"/>
              <a:t>, shall make Myself known to him in a vision.</a:t>
            </a:r>
            <a:r>
              <a:rPr lang="en-US" baseline="0" dirty="0" smtClean="0"/>
              <a:t> </a:t>
            </a:r>
            <a:r>
              <a:rPr lang="en-US" dirty="0" smtClean="0"/>
              <a:t>I shall speak with him in a dream.</a:t>
            </a:r>
            <a:r>
              <a:rPr lang="en-US" baseline="0" dirty="0" smtClean="0"/>
              <a:t> </a:t>
            </a:r>
            <a:r>
              <a:rPr lang="en-US" dirty="0" smtClean="0"/>
              <a:t>Not so, with My servant Moses,</a:t>
            </a:r>
            <a:r>
              <a:rPr lang="en-US" baseline="0" dirty="0" smtClean="0"/>
              <a:t> h</a:t>
            </a:r>
            <a:r>
              <a:rPr lang="en-US" dirty="0" smtClean="0"/>
              <a:t>e is faithful in all My household;</a:t>
            </a:r>
            <a:r>
              <a:rPr lang="en-US" baseline="0" dirty="0" smtClean="0"/>
              <a:t> w</a:t>
            </a:r>
            <a:r>
              <a:rPr lang="en-US" dirty="0" smtClean="0"/>
              <a:t>ith him I speak mouth to mouth,</a:t>
            </a:r>
            <a:r>
              <a:rPr lang="en-US" baseline="0" dirty="0" smtClean="0"/>
              <a:t> e</a:t>
            </a:r>
            <a:r>
              <a:rPr lang="en-US" dirty="0" smtClean="0"/>
              <a:t>ven openly, and not in dark sayings,</a:t>
            </a:r>
            <a:r>
              <a:rPr lang="en-US" baseline="0" dirty="0" smtClean="0"/>
              <a:t> a</a:t>
            </a:r>
            <a:r>
              <a:rPr lang="en-US" dirty="0" smtClean="0"/>
              <a:t>nd he beholds the form of the </a:t>
            </a:r>
            <a:r>
              <a:rPr lang="en-US" cap="small" dirty="0" smtClean="0">
                <a:effectLst/>
              </a:rPr>
              <a:t>Lord</a:t>
            </a:r>
            <a:r>
              <a:rPr lang="en-US" dirty="0" smtClean="0"/>
              <a:t>.</a:t>
            </a:r>
            <a:r>
              <a:rPr lang="en-US" baseline="0" dirty="0" smtClean="0"/>
              <a:t> </a:t>
            </a:r>
            <a:r>
              <a:rPr lang="en-US" dirty="0" smtClean="0"/>
              <a:t>Why then were you not afraid</a:t>
            </a:r>
            <a:r>
              <a:rPr lang="en-US" baseline="0" dirty="0" smtClean="0"/>
              <a:t> t</a:t>
            </a:r>
            <a:r>
              <a:rPr lang="en-US" dirty="0" smtClean="0"/>
              <a:t>o speak against My servant, against Moses?</a:t>
            </a:r>
            <a:r>
              <a:rPr lang="en-US" baseline="0" dirty="0" smtClean="0"/>
              <a:t>”</a:t>
            </a:r>
            <a:endParaRPr lang="en-US" dirty="0" smtClean="0"/>
          </a:p>
          <a:p>
            <a:endParaRPr lang="en-US" dirty="0" smtClean="0"/>
          </a:p>
          <a:p>
            <a:endParaRPr lang="en-US" i="0" dirty="0" smtClean="0"/>
          </a:p>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10</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Finally, there is “Progressive Creationism”, which has also caught fire</a:t>
            </a:r>
            <a:r>
              <a:rPr lang="en-US" i="0" baseline="0" dirty="0" smtClean="0"/>
              <a:t> the last 20 – 30 years based on the teachings of astronomer Hugh Ross. He denies Evolution, but does claim that the Earth is 4.5 billion years old. He teaches that God successively created the animals. First He created algae and left the for a few million years, then He created some bacteria and left them for a few million years, and so on. About humans, he said for hundreds of thousands of years there were these pre-humans similar to cave men people, but they weren’t really human because they didn’t have souls. He calls them Spiritless Hominids. He teaches that 40,000 years ago, God took of one of these Neanderthal like pre-humans and put a soul in him and called him Adam. Then He put a soul in another one and called her Eve. </a:t>
            </a:r>
          </a:p>
          <a:p>
            <a:endParaRPr lang="en-US" i="0" baseline="0" dirty="0" smtClean="0"/>
          </a:p>
          <a:p>
            <a:r>
              <a:rPr lang="en-US" dirty="0" smtClean="0"/>
              <a:t>Four thousand years ago, God said to Job: "I will demand of thee, and answer thou me. Where </a:t>
            </a:r>
            <a:r>
              <a:rPr lang="en-US" dirty="0" err="1" smtClean="0"/>
              <a:t>wast</a:t>
            </a:r>
            <a:r>
              <a:rPr lang="en-US" dirty="0" smtClean="0"/>
              <a:t> thou when I laid the foundations of the earth? declare, if thou hast understanding" (Job 38:3-4). The stupendous impact of that question continues to the present hour. </a:t>
            </a:r>
          </a:p>
          <a:p>
            <a:endParaRPr lang="en-US" dirty="0" smtClean="0"/>
          </a:p>
          <a:p>
            <a:r>
              <a:rPr lang="en-US" dirty="0" smtClean="0"/>
              <a:t>The major problem with this view is that by its insistence that</a:t>
            </a:r>
            <a:r>
              <a:rPr lang="en-US" baseline="0" dirty="0" smtClean="0"/>
              <a:t> animals and pre-</a:t>
            </a:r>
            <a:r>
              <a:rPr lang="en-US" baseline="0" dirty="0" err="1" smtClean="0"/>
              <a:t>Adamic</a:t>
            </a:r>
            <a:r>
              <a:rPr lang="en-US" baseline="0" dirty="0" smtClean="0"/>
              <a:t> men died long before Adam sinned, the strong biblical connection between sin and death is broken. Rom 8:20-22 – “</a:t>
            </a:r>
            <a:r>
              <a:rPr lang="en-US" dirty="0" smtClean="0"/>
              <a:t>For the creation was subjected to futility, not willingly, but because of Him who subjected it,</a:t>
            </a:r>
            <a:r>
              <a:rPr lang="en-US" baseline="0" dirty="0" smtClean="0"/>
              <a:t> </a:t>
            </a:r>
            <a:r>
              <a:rPr lang="en-US" dirty="0" smtClean="0"/>
              <a:t>in hope</a:t>
            </a:r>
            <a:r>
              <a:rPr lang="en-US" baseline="0" dirty="0" smtClean="0"/>
              <a:t> </a:t>
            </a:r>
            <a:r>
              <a:rPr lang="en-US" dirty="0" smtClean="0"/>
              <a:t>that the creation itself also will be set free from its slavery to corruption into the freedom of the glory of the children of God.</a:t>
            </a:r>
            <a:r>
              <a:rPr lang="en-US" baseline="0" dirty="0" smtClean="0"/>
              <a:t> </a:t>
            </a:r>
            <a:r>
              <a:rPr lang="en-US" dirty="0" smtClean="0"/>
              <a:t>For we know that the whole creation groans and suffers the pains of childbirth together until now.</a:t>
            </a:r>
            <a:r>
              <a:rPr lang="en-US" baseline="0" dirty="0" smtClean="0"/>
              <a:t>” T</a:t>
            </a:r>
            <a:r>
              <a:rPr lang="en-US" dirty="0" smtClean="0"/>
              <a:t>here could have been no death in the animal kingdom before the Fall and the curse. Progressive Creationism collapses under the weight of Romans 8</a:t>
            </a:r>
          </a:p>
          <a:p>
            <a:endParaRPr lang="en-US" i="0" dirty="0" smtClean="0"/>
          </a:p>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11</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And so what Theistic Evolution does is</a:t>
            </a:r>
            <a:r>
              <a:rPr lang="en-US" i="0" baseline="0" dirty="0" smtClean="0"/>
              <a:t> create a compromise between Evolutionists and Creationists by claiming that God allowed Evolution to occur. And many in the religious world are starting to accept this – Presbyterian, Nazarene, Anglican, Episcopalian, Methodist, Lutheran, United Church of Christ, and the Catholic Church since 1996. Abilene University, Pepperdine University, The Discovery Institute, etc. </a:t>
            </a:r>
          </a:p>
          <a:p>
            <a:endParaRPr lang="en-US" i="0" baseline="0" dirty="0" smtClean="0"/>
          </a:p>
          <a:p>
            <a:r>
              <a:rPr lang="en-US" i="0" baseline="0" dirty="0" smtClean="0"/>
              <a:t>First, the bible is clear that God spoke everything into existence. </a:t>
            </a:r>
          </a:p>
          <a:p>
            <a:endParaRPr lang="en-US" i="0" baseline="0" dirty="0" smtClean="0"/>
          </a:p>
          <a:p>
            <a:r>
              <a:rPr lang="en-US" b="1" i="0" baseline="0" dirty="0" smtClean="0"/>
              <a:t>Gen 1:3</a:t>
            </a:r>
            <a:r>
              <a:rPr lang="en-US" i="0" baseline="0" dirty="0" smtClean="0"/>
              <a:t> – “</a:t>
            </a:r>
            <a:r>
              <a:rPr lang="en-US" dirty="0" smtClean="0"/>
              <a:t>Then God said, ‘Let there be light’; and there was light.</a:t>
            </a:r>
            <a:r>
              <a:rPr lang="en-US" i="0" baseline="0" dirty="0" smtClean="0"/>
              <a:t>”</a:t>
            </a:r>
          </a:p>
          <a:p>
            <a:endParaRPr lang="en-US" i="0" baseline="0" dirty="0" smtClean="0"/>
          </a:p>
          <a:p>
            <a:r>
              <a:rPr lang="en-US" b="1" i="0" baseline="0" dirty="0" smtClean="0"/>
              <a:t>Psa 33:6-9</a:t>
            </a:r>
            <a:r>
              <a:rPr lang="en-US" i="0" baseline="0" dirty="0" smtClean="0"/>
              <a:t> – “</a:t>
            </a:r>
            <a:r>
              <a:rPr lang="en-US" u="sng" dirty="0" smtClean="0"/>
              <a:t>By the word of the </a:t>
            </a:r>
            <a:r>
              <a:rPr lang="en-US" u="sng" cap="small" dirty="0" smtClean="0">
                <a:effectLst/>
              </a:rPr>
              <a:t>Lord</a:t>
            </a:r>
            <a:r>
              <a:rPr lang="en-US" u="sng" dirty="0" smtClean="0"/>
              <a:t> the heavens were made</a:t>
            </a:r>
            <a:r>
              <a:rPr lang="en-US" dirty="0" smtClean="0"/>
              <a:t>, and by the breath of His mouth all their host. He gathers the waters of the sea together</a:t>
            </a:r>
            <a:r>
              <a:rPr lang="en-US" baseline="0" dirty="0" smtClean="0"/>
              <a:t> </a:t>
            </a:r>
            <a:r>
              <a:rPr lang="en-US" dirty="0" smtClean="0"/>
              <a:t>as a heap; He lays up the deeps in storehouses.</a:t>
            </a:r>
            <a:r>
              <a:rPr lang="en-US" baseline="0" dirty="0" smtClean="0"/>
              <a:t> </a:t>
            </a:r>
            <a:r>
              <a:rPr lang="en-US" dirty="0" smtClean="0"/>
              <a:t>Let all the earth fear the </a:t>
            </a:r>
            <a:r>
              <a:rPr lang="en-US" cap="small" dirty="0" smtClean="0">
                <a:effectLst/>
              </a:rPr>
              <a:t>Lord</a:t>
            </a:r>
            <a:r>
              <a:rPr lang="en-US" dirty="0" smtClean="0"/>
              <a:t>;</a:t>
            </a:r>
            <a:r>
              <a:rPr lang="en-US" baseline="0" dirty="0" smtClean="0"/>
              <a:t> l</a:t>
            </a:r>
            <a:r>
              <a:rPr lang="en-US" dirty="0" smtClean="0"/>
              <a:t>et all the inhabitants of the world stand in awe of Him.</a:t>
            </a:r>
            <a:r>
              <a:rPr lang="en-US" baseline="0" dirty="0" smtClean="0"/>
              <a:t> </a:t>
            </a:r>
            <a:r>
              <a:rPr lang="en-US" u="sng" dirty="0" smtClean="0"/>
              <a:t>For He spoke, and it was done</a:t>
            </a:r>
            <a:r>
              <a:rPr lang="en-US" dirty="0" smtClean="0"/>
              <a:t>;</a:t>
            </a:r>
            <a:br>
              <a:rPr lang="en-US" dirty="0" smtClean="0"/>
            </a:br>
            <a:r>
              <a:rPr lang="en-US" u="sng" dirty="0" smtClean="0"/>
              <a:t>He commanded, and it</a:t>
            </a:r>
            <a:r>
              <a:rPr lang="en-US" u="sng" baseline="0" dirty="0" smtClean="0"/>
              <a:t> </a:t>
            </a:r>
            <a:r>
              <a:rPr lang="en-US" u="sng" dirty="0" smtClean="0"/>
              <a:t>stood fast</a:t>
            </a:r>
            <a:r>
              <a:rPr lang="en-US" dirty="0" smtClean="0"/>
              <a:t>.</a:t>
            </a:r>
            <a:r>
              <a:rPr lang="en-US" i="0" baseline="0" dirty="0" smtClean="0"/>
              <a:t>”</a:t>
            </a:r>
          </a:p>
          <a:p>
            <a:endParaRPr lang="en-US" i="0" baseline="0" dirty="0" smtClean="0"/>
          </a:p>
          <a:p>
            <a:r>
              <a:rPr lang="en-US" i="0" baseline="0" dirty="0" smtClean="0"/>
              <a:t>Second, the bible is clear that the Earth was created on day 1 and the stars were created later on day 4. But Evolution teaches that the stars were created first up to 6 billion years before the Earth. </a:t>
            </a:r>
          </a:p>
          <a:p>
            <a:endParaRPr lang="en-US" i="0" baseline="0" dirty="0" smtClean="0"/>
          </a:p>
          <a:p>
            <a:r>
              <a:rPr lang="en-US" i="0" baseline="0" dirty="0" smtClean="0"/>
              <a:t>Third, although Gen 1:16-19 teaches that the sun and moon were created on the same day, Evolution teaches that the sun was created millions of years before the moon. </a:t>
            </a:r>
          </a:p>
          <a:p>
            <a:endParaRPr lang="en-US" i="0" baseline="0" dirty="0" smtClean="0"/>
          </a:p>
          <a:p>
            <a:r>
              <a:rPr lang="en-US" i="0" baseline="0" dirty="0" smtClean="0"/>
              <a:t>Fourth, the bible teaches that plant life and animal life were created on days 3 and 6 respectively. But Theistic Evolution teaches that plant life and animal life evolved side by side over a period of billions of years. </a:t>
            </a:r>
          </a:p>
          <a:p>
            <a:endParaRPr lang="en-US" i="0" baseline="0" dirty="0" smtClean="0"/>
          </a:p>
          <a:p>
            <a:r>
              <a:rPr lang="en-US" i="0" baseline="0" dirty="0" smtClean="0"/>
              <a:t>Fifth, the bible teaches that birds and fish were created on the same day, day 5. Theistic Evolution teaches that fish preceded birds by millions of years and that fish transformed into salamanders which transformed into reptiles which later transformed into birds. </a:t>
            </a:r>
          </a:p>
          <a:p>
            <a:endParaRPr lang="en-US" i="0" baseline="0" dirty="0" smtClean="0"/>
          </a:p>
          <a:p>
            <a:r>
              <a:rPr lang="en-US" i="0" baseline="0" dirty="0" smtClean="0"/>
              <a:t>Sixth, Gen 1 teaches that birds were created first and then reptiles. But Evolutionists teaches that reptiles evolved millions of years before birds. </a:t>
            </a:r>
          </a:p>
          <a:p>
            <a:endParaRPr lang="en-US" i="0" baseline="0" dirty="0" smtClean="0"/>
          </a:p>
          <a:p>
            <a:r>
              <a:rPr lang="en-US" i="0" baseline="0" dirty="0" smtClean="0"/>
              <a:t>Seventh, the bible teaches that woman was fashioned from man’s rib, but Evolution teaches that man and woman evolved together side by side over millions of years. </a:t>
            </a:r>
          </a:p>
          <a:p>
            <a:endParaRPr lang="en-US" i="0" baseline="0" dirty="0" smtClean="0"/>
          </a:p>
          <a:p>
            <a:r>
              <a:rPr lang="en-US" b="1" i="0" baseline="0" dirty="0" smtClean="0"/>
              <a:t>Ex 31:17b</a:t>
            </a:r>
            <a:r>
              <a:rPr lang="en-US" i="0" baseline="0" dirty="0" smtClean="0"/>
              <a:t> – “</a:t>
            </a:r>
            <a:r>
              <a:rPr lang="en-US" i="0" dirty="0" smtClean="0"/>
              <a:t>for in six days the </a:t>
            </a:r>
            <a:r>
              <a:rPr lang="en-US" i="0" cap="small" dirty="0" smtClean="0">
                <a:effectLst/>
              </a:rPr>
              <a:t>Lord</a:t>
            </a:r>
            <a:r>
              <a:rPr lang="en-US" i="0" dirty="0" smtClean="0"/>
              <a:t> made heaven and earth, but on the seventh day He ceased from labor, and was refreshed</a:t>
            </a:r>
            <a:r>
              <a:rPr lang="en-US" i="0" baseline="0" dirty="0" smtClean="0"/>
              <a:t>”</a:t>
            </a:r>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12</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first</a:t>
            </a:r>
            <a:r>
              <a:rPr lang="en-US" i="0" baseline="0" dirty="0" smtClean="0"/>
              <a:t> one is called the “Day Age Theory”, and it was first suggested by an Anglican Bishop named </a:t>
            </a:r>
            <a:r>
              <a:rPr lang="en-US" sz="1200" b="0" i="0" kern="1200" dirty="0" smtClean="0">
                <a:solidFill>
                  <a:schemeClr val="tx1"/>
                </a:solidFill>
                <a:effectLst/>
                <a:latin typeface="+mn-lt"/>
                <a:ea typeface="+mn-ea"/>
                <a:cs typeface="+mn-cs"/>
              </a:rPr>
              <a:t>George Stanley Faber</a:t>
            </a:r>
            <a:r>
              <a:rPr lang="en-US" i="0" baseline="0" dirty="0" smtClean="0"/>
              <a:t> in 1823. This views contends that each day in Gen 1 was not 24 hours, but:</a:t>
            </a:r>
          </a:p>
          <a:p>
            <a:endParaRPr lang="en-US" i="0" baseline="0" dirty="0" smtClean="0"/>
          </a:p>
          <a:p>
            <a:r>
              <a:rPr lang="en-US" dirty="0" smtClean="0"/>
              <a:t>1)</a:t>
            </a:r>
            <a:r>
              <a:rPr lang="en-US" baseline="0" dirty="0" smtClean="0"/>
              <a:t> </a:t>
            </a:r>
            <a:r>
              <a:rPr lang="en-US" dirty="0" smtClean="0"/>
              <a:t>Each day was a long period of indefinite time</a:t>
            </a:r>
          </a:p>
          <a:p>
            <a:r>
              <a:rPr lang="en-US" dirty="0" smtClean="0"/>
              <a:t>2) God created certain animals millions of years ago and then they died out</a:t>
            </a:r>
          </a:p>
          <a:p>
            <a:r>
              <a:rPr lang="en-US" dirty="0" smtClean="0"/>
              <a:t>3) God then created more animals and eventually He decided to create humans</a:t>
            </a:r>
          </a:p>
          <a:p>
            <a:r>
              <a:rPr lang="en-US" dirty="0" smtClean="0"/>
              <a:t>4) There were millions of years of death, disease, and suffering before Adam and Eve’s sin and the subsequent curse on the earth.</a:t>
            </a:r>
          </a:p>
          <a:p>
            <a:endParaRPr lang="en-US" dirty="0" smtClean="0"/>
          </a:p>
          <a:p>
            <a:r>
              <a:rPr lang="en-US" dirty="0" smtClean="0"/>
              <a:t>The problem with this view, biblically speaking, is that the Hebrew word for day is</a:t>
            </a:r>
            <a:r>
              <a:rPr lang="en-US" baseline="0" dirty="0" smtClean="0"/>
              <a:t> “</a:t>
            </a:r>
            <a:r>
              <a:rPr lang="en-US" baseline="0" dirty="0" err="1" smtClean="0"/>
              <a:t>yom</a:t>
            </a:r>
            <a:r>
              <a:rPr lang="en-US" baseline="0" dirty="0" smtClean="0"/>
              <a:t>”</a:t>
            </a:r>
            <a:r>
              <a:rPr lang="en-US" dirty="0" smtClean="0"/>
              <a:t>. And with this Hebrew word in Gen 1 and 2 come qualifiers. These qualifiers include</a:t>
            </a:r>
            <a:r>
              <a:rPr lang="en-US" baseline="0" dirty="0" smtClean="0"/>
              <a:t> the words “</a:t>
            </a:r>
            <a:r>
              <a:rPr lang="en-US" dirty="0" smtClean="0"/>
              <a:t>morning”, “evening”, and then</a:t>
            </a:r>
            <a:r>
              <a:rPr lang="en-US" baseline="0" dirty="0" smtClean="0"/>
              <a:t> the number attached to the day.</a:t>
            </a:r>
            <a:r>
              <a:rPr lang="en-US" dirty="0" smtClean="0"/>
              <a:t> The Creation account documented in Genesis 1 specifically lists each day as follows: “And there was evening, and there was morning, the first day...second day... “ and so forth. These</a:t>
            </a:r>
            <a:r>
              <a:rPr lang="en-US" baseline="0" dirty="0" smtClean="0"/>
              <a:t> </a:t>
            </a:r>
            <a:r>
              <a:rPr lang="en-US" dirty="0" smtClean="0"/>
              <a:t>qualifiers are included</a:t>
            </a:r>
            <a:r>
              <a:rPr lang="en-US" baseline="0" dirty="0" smtClean="0"/>
              <a:t> rather </a:t>
            </a:r>
            <a:r>
              <a:rPr lang="en-US" dirty="0" smtClean="0"/>
              <a:t>redundantly,</a:t>
            </a:r>
            <a:r>
              <a:rPr lang="en-US" baseline="0" dirty="0" smtClean="0"/>
              <a:t> as if God wants to make it very clear what He means by the word day.</a:t>
            </a:r>
          </a:p>
          <a:p>
            <a:endParaRPr lang="en-US" dirty="0" smtClean="0"/>
          </a:p>
          <a:p>
            <a:r>
              <a:rPr lang="en-US" dirty="0" smtClean="0"/>
              <a:t>Another point that must be considered is the death and decay prior to Adam and Eve's sin that would have cast judgment on the earth. This would not have been consistent with God’s declaration</a:t>
            </a:r>
            <a:r>
              <a:rPr lang="en-US" baseline="0" dirty="0" smtClean="0"/>
              <a:t> after Day 6 of it being </a:t>
            </a:r>
            <a:r>
              <a:rPr lang="en-US" dirty="0" smtClean="0"/>
              <a:t>“very good”.</a:t>
            </a:r>
            <a:r>
              <a:rPr lang="en-US" baseline="0" dirty="0" smtClean="0"/>
              <a:t> </a:t>
            </a:r>
            <a:r>
              <a:rPr lang="en-US" dirty="0" smtClean="0"/>
              <a:t>(See also Romans 8:20-22)</a:t>
            </a:r>
          </a:p>
          <a:p>
            <a:endParaRPr lang="en-US" dirty="0" smtClean="0"/>
          </a:p>
          <a:p>
            <a:r>
              <a:rPr lang="en-US" dirty="0" smtClean="0"/>
              <a:t>Often times,  Day/Age Theory proponents will refer to the verse in 2 Peter 3:8</a:t>
            </a:r>
            <a:r>
              <a:rPr lang="en-US" baseline="0" dirty="0" smtClean="0"/>
              <a:t> – “</a:t>
            </a:r>
            <a:r>
              <a:rPr lang="en-US" dirty="0" smtClean="0"/>
              <a:t>One day is with the Lord as a thousand years.” First, we must consider the context the verse is located within. The third chapter of 2 Peter is specifically speaking about the second coming of Christ. Peter is conveying the patience of the Lord in Christ's second coming so that more people will be led to repentance and salvation. Next, Peter is conveying that the Lord is outside of time. He specifically uses a comparative article—</a:t>
            </a:r>
            <a:r>
              <a:rPr lang="en-US" i="1" dirty="0" smtClean="0"/>
              <a:t>as</a:t>
            </a:r>
            <a:r>
              <a:rPr lang="en-US" dirty="0" smtClean="0"/>
              <a:t> or </a:t>
            </a:r>
            <a:r>
              <a:rPr lang="en-US" i="1" dirty="0" smtClean="0"/>
              <a:t>like</a:t>
            </a:r>
            <a:r>
              <a:rPr lang="en-US" dirty="0" smtClean="0"/>
              <a:t>—which is not found in Genesis 1. This verse reiterates that God is outside of time or that time is nothing to God.  It is not referring to the creation of time, space, and matter as Genesis 1 and 2 do.</a:t>
            </a:r>
          </a:p>
          <a:p>
            <a:endParaRPr lang="en-US" dirty="0" smtClean="0"/>
          </a:p>
          <a:p>
            <a:endParaRPr lang="en-US" dirty="0" smtClean="0"/>
          </a:p>
          <a:p>
            <a:endParaRPr lang="en-US" i="0" baseline="0" dirty="0" smtClean="0"/>
          </a:p>
          <a:p>
            <a:r>
              <a:rPr lang="en-US" i="0" baseline="0" dirty="0" smtClean="0"/>
              <a:t>There’s a good book that kicks this to the curb called “Old Earth Creationism On Trial”</a:t>
            </a:r>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2</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2</a:t>
            </a:r>
            <a:r>
              <a:rPr lang="en-US" i="0" baseline="30000" dirty="0" smtClean="0"/>
              <a:t>nd</a:t>
            </a:r>
            <a:r>
              <a:rPr lang="en-US" i="0" dirty="0" smtClean="0"/>
              <a:t> theory is called the Gap Theory, and there are numerous</a:t>
            </a:r>
            <a:r>
              <a:rPr lang="en-US" i="0" baseline="0" dirty="0" smtClean="0"/>
              <a:t> types of this theory but we’ll consider the most prominent called The General Gap Theory. This theory is an “Evolution” (pun intended) of the Day/Age Theory suggesting that between Gen 1:1 and Gen 1:2 there were billions of years. </a:t>
            </a:r>
          </a:p>
          <a:p>
            <a:endParaRPr lang="en-US" i="0" baseline="0" dirty="0" smtClean="0"/>
          </a:p>
          <a:p>
            <a:r>
              <a:rPr lang="en-US" i="0" baseline="0" dirty="0" smtClean="0"/>
              <a:t>See, in Matt 1, when you look at the genealogy between Adam and Jesus, there is no way you can fit billions of years in that genealogy and scholars recognize that. So they then said, “We need to find another place to stock these billions of years so let’s do it between Gen 1:1 and Gen 1:2. So, the “New American Theistic Evolutionist Bible” would read, “In the beginning God created the heavens and the earth” but then billions of years later, “The Earth was without form and void.”</a:t>
            </a:r>
          </a:p>
          <a:p>
            <a:endParaRPr lang="en-US" i="0" baseline="0" dirty="0" smtClean="0"/>
          </a:p>
          <a:p>
            <a:r>
              <a:rPr lang="en-US" dirty="0" smtClean="0"/>
              <a:t>The problem with this theory,</a:t>
            </a:r>
            <a:r>
              <a:rPr lang="en-US" baseline="0" dirty="0" smtClean="0"/>
              <a:t> other than the fact it is not based on scripture, is that it </a:t>
            </a:r>
            <a:r>
              <a:rPr lang="en-US" dirty="0" smtClean="0"/>
              <a:t>undermines the gospel as it allows for death, bloodshed, disease, and suffering before Adam</a:t>
            </a:r>
            <a:r>
              <a:rPr lang="en-US" baseline="0" dirty="0" smtClean="0"/>
              <a:t> and Eve’s sin. </a:t>
            </a:r>
            <a:r>
              <a:rPr lang="en-US" dirty="0" smtClean="0"/>
              <a:t>All versions of the gap theory impose outside ideas on Scripture and thus open the door for further compromise.</a:t>
            </a:r>
          </a:p>
          <a:p>
            <a:endParaRPr lang="en-US" i="0" dirty="0" smtClean="0"/>
          </a:p>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3</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3</a:t>
            </a:r>
            <a:r>
              <a:rPr lang="en-US" i="0" baseline="30000" dirty="0" smtClean="0"/>
              <a:t>rd</a:t>
            </a:r>
            <a:r>
              <a:rPr lang="en-US" i="0" baseline="0" dirty="0" smtClean="0"/>
              <a:t> theory is what is called the “Soft Gap Hypothesis”. This contends that there were billions of years between Gen 1:2 and 1:3, to allow for the long period of time it would take for light to get from the distant stars. One of the leading advocates for this movement, </a:t>
            </a:r>
            <a:r>
              <a:rPr lang="en-US" dirty="0" smtClean="0"/>
              <a:t>Gorman Gray, said,</a:t>
            </a:r>
            <a:r>
              <a:rPr lang="en-US" baseline="0" dirty="0" smtClean="0"/>
              <a:t> “</a:t>
            </a:r>
            <a:r>
              <a:rPr lang="en-US" dirty="0" smtClean="0"/>
              <a:t>Earth lay in total darkness … for an undefined length of time before the first day until God began to clear the envelope of thick darkness</a:t>
            </a:r>
            <a:r>
              <a:rPr lang="en-US" baseline="0" dirty="0" smtClean="0"/>
              <a:t>” (</a:t>
            </a:r>
            <a:r>
              <a:rPr lang="en-US" dirty="0" smtClean="0"/>
              <a:t>www.hal-pc.org/~tom/GGray.html</a:t>
            </a:r>
            <a:r>
              <a:rPr lang="en-US" baseline="0" dirty="0" smtClean="0"/>
              <a:t>)</a:t>
            </a:r>
            <a:endParaRPr lang="en-US" i="0" dirty="0" smtClean="0"/>
          </a:p>
          <a:p>
            <a:endParaRPr lang="en-US" i="0" dirty="0" smtClean="0"/>
          </a:p>
          <a:p>
            <a:r>
              <a:rPr lang="en-US" dirty="0" smtClean="0"/>
              <a:t>First</a:t>
            </a:r>
            <a:r>
              <a:rPr lang="en-US" baseline="0" dirty="0" smtClean="0"/>
              <a:t> of all, </a:t>
            </a:r>
            <a:r>
              <a:rPr lang="en-US" dirty="0" smtClean="0"/>
              <a:t>God could have</a:t>
            </a:r>
            <a:r>
              <a:rPr lang="en-US" baseline="0" dirty="0" smtClean="0"/>
              <a:t> </a:t>
            </a:r>
            <a:r>
              <a:rPr lang="en-US" dirty="0" smtClean="0"/>
              <a:t>created the beams of light from distant stars already on their way to the earth. After all, Adam didn’t need any time to grow from a baby because he was made as an adult. Likewise, it can</a:t>
            </a:r>
            <a:r>
              <a:rPr lang="en-US" baseline="0" dirty="0" smtClean="0"/>
              <a:t> be</a:t>
            </a:r>
            <a:r>
              <a:rPr lang="en-US" dirty="0" smtClean="0"/>
              <a:t> argued that the universe and many of its aspects were made mature</a:t>
            </a:r>
            <a:r>
              <a:rPr lang="en-US" baseline="0" dirty="0" smtClean="0"/>
              <a:t> and that</a:t>
            </a:r>
            <a:r>
              <a:rPr lang="en-US" dirty="0" smtClean="0"/>
              <a:t> the light was created in-transit. Today, God sustains the universe in a different way than how He created it…by what</a:t>
            </a:r>
            <a:r>
              <a:rPr lang="en-US" baseline="0" dirty="0" smtClean="0"/>
              <a:t> we call natural law</a:t>
            </a:r>
            <a:r>
              <a:rPr lang="en-US" dirty="0" smtClean="0"/>
              <a:t>. However, the naturalist erroneously assumes that the universe was created by the same processes by which it operates today. Since the stars were created during Creation Week and since God made them to give light upon the earth, the way in which distant starlight arrived on earth may have been supernatural. We cannot assume that past acts of God are necessarily understandable in terms of a current scientific mechanism, because science can only probe the way in which God sustains the universe today. It is irrational to argue that a supernatural act cannot be true on the basis that it cannot be explained by natural processes observed today. It is perfectly acceptable for us to ask, “Did God use natural processes to get the starlight to earth in the biblical timescale? And if so, what is the mechanism?” But if no natural mechanism is apparent, this cannot be used as evidence against </a:t>
            </a:r>
            <a:r>
              <a:rPr lang="en-US" i="0" dirty="0" smtClean="0"/>
              <a:t>supernatural</a:t>
            </a:r>
            <a:r>
              <a:rPr lang="en-US" dirty="0" smtClean="0"/>
              <a:t> creation. So, the unbeliever is engaged in a subtle form of circular reasoning when he uses the assumption of naturalism to argue that distant starlight disproves the biblical timescale.</a:t>
            </a:r>
          </a:p>
          <a:p>
            <a:endParaRPr lang="en-US" i="0" dirty="0" smtClean="0"/>
          </a:p>
          <a:p>
            <a:r>
              <a:rPr lang="en-US" i="0" dirty="0" smtClean="0"/>
              <a:t>Secondly,</a:t>
            </a:r>
            <a:r>
              <a:rPr lang="en-US" i="0" baseline="0" dirty="0" smtClean="0"/>
              <a:t> a</a:t>
            </a:r>
            <a:r>
              <a:rPr lang="en-US" dirty="0" smtClean="0"/>
              <a:t>ny attempt to scientifically estimate the age of something will necessarily involve a number of </a:t>
            </a:r>
            <a:r>
              <a:rPr lang="en-US" i="0" dirty="0" smtClean="0"/>
              <a:t>assumptions</a:t>
            </a:r>
            <a:r>
              <a:rPr lang="en-US" dirty="0" smtClean="0"/>
              <a:t>. These can be assumptions about the starting conditions, constancy of rates, contamination of the system, and many others. If even one of these assumptions is wrong, so is the age estimate. What could be wrongly assumed related to light?</a:t>
            </a:r>
          </a:p>
          <a:p>
            <a:endParaRPr lang="en-US" i="0" dirty="0" smtClean="0"/>
          </a:p>
          <a:p>
            <a:r>
              <a:rPr lang="en-US" dirty="0" smtClean="0"/>
              <a:t>It is usually assumed that the speed of light is constant with time.</a:t>
            </a:r>
            <a:r>
              <a:rPr lang="en-US" baseline="0" dirty="0" smtClean="0"/>
              <a:t> </a:t>
            </a:r>
            <a:r>
              <a:rPr lang="en-US" dirty="0" smtClean="0"/>
              <a:t>At today’s rate, it takes light in a vacuum about one year to cover a distance of 6 trillion miles. But has this always been so? If we incorrectly assume that the rate has always been today’s rate, we would end up estimating an age that is much older than the true age. But some people have proposed that light was much quicker in the past. If so, light could traverse the universe in only a fraction of the time it would take today. Some creation scientists believe that this is the answer to the problem of distant starlight in a young universe.</a:t>
            </a:r>
          </a:p>
          <a:p>
            <a:endParaRPr lang="en-US" dirty="0" smtClean="0"/>
          </a:p>
          <a:p>
            <a:r>
              <a:rPr lang="en-US" dirty="0" smtClean="0"/>
              <a:t>Other theories</a:t>
            </a:r>
            <a:r>
              <a:rPr lang="en-US" baseline="0" dirty="0" smtClean="0"/>
              <a:t> such as Einstein’s “time-dilation” and “synchronization” are possible explanations, but beyond the scope of this class.</a:t>
            </a:r>
          </a:p>
          <a:p>
            <a:endParaRPr lang="en-US" baseline="0" dirty="0" smtClean="0"/>
          </a:p>
          <a:p>
            <a:r>
              <a:rPr lang="en-US" baseline="0" dirty="0" smtClean="0"/>
              <a:t>Ironically, </a:t>
            </a:r>
            <a:r>
              <a:rPr lang="en-US" dirty="0" smtClean="0"/>
              <a:t>the big bang theory has a light travel-time problem of its own. In the big bang model, light is required to travel a distance much greater than should be possible within the big bang’s own timeframe of about 14 billion years. This serious difficulty for the big bang is called the “horizon problem.”</a:t>
            </a:r>
          </a:p>
          <a:p>
            <a:endParaRPr lang="en-US" i="0" dirty="0" smtClean="0"/>
          </a:p>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4</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“Modified Gap Hypothesis” says that between</a:t>
            </a:r>
            <a:r>
              <a:rPr lang="en-US" i="0" baseline="0" dirty="0" smtClean="0"/>
              <a:t> Gen 1:2 and Gen 1:3, there were billions and billions of years. But what then they teach that during this time there were only amphibians, reptiles, fish, dinosaurs, but no warm blooded animals so that is why we have all these dinosaur bones. The guy that is the biggest proponent of this, John Clayton, a Christian, said that the reason God did this is because He knew when the Industrial Revolution came, we would need all  this oil and gas and coal. And it is very probably he had that in mind, but that doesn’t mean he put it there over the course of millions and billions of years. Here’s what he said:</a:t>
            </a:r>
          </a:p>
          <a:p>
            <a:endParaRPr lang="en-US" i="0" baseline="0" dirty="0" smtClean="0"/>
          </a:p>
          <a:p>
            <a:r>
              <a:rPr lang="en-US" i="0" baseline="0" dirty="0" smtClean="0"/>
              <a:t>“</a:t>
            </a:r>
            <a:r>
              <a:rPr lang="en-US" dirty="0" smtClean="0"/>
              <a:t>Genesis 1:1 is an undated verse. No time element is given and no details of what the Earth looked like are included. It could have taken place in no time at all, or God may have used eons of time to accomplish his objectives. I suggest that all geological phenomena except the creation of warm-blooded life were accomplished during this time. There was no way God could have described amoebas, bacteria, </a:t>
            </a:r>
            <a:r>
              <a:rPr lang="en-US" dirty="0" err="1" smtClean="0"/>
              <a:t>viris</a:t>
            </a:r>
            <a:r>
              <a:rPr lang="en-US" dirty="0" smtClean="0"/>
              <a:t> [sic.], or dinosaurs to the ancient Hebrew, and yet these forms of life were vital to the coal, oil and gas God knew man would need. Thus God created these things but did not describe them just as He did not describe a majority of the million species of life on this planet. Changes took place in the Earth (but no gap destruction) until God began the formation of man's world with birds, whales, cattle and man in the literal days of Genesis (1976a, pp 147-148).</a:t>
            </a:r>
            <a:r>
              <a:rPr lang="en-US" i="0" baseline="0" dirty="0" smtClean="0"/>
              <a:t>”</a:t>
            </a:r>
          </a:p>
          <a:p>
            <a:endParaRPr lang="en-US" i="0" baseline="0" dirty="0" smtClean="0"/>
          </a:p>
          <a:p>
            <a:r>
              <a:rPr lang="en-US" i="0" baseline="0" dirty="0" smtClean="0"/>
              <a:t>The problem with this is that Moses very clearly stated that the fish (cold-blooded creatures) were created on the 5</a:t>
            </a:r>
            <a:r>
              <a:rPr lang="en-US" i="0" baseline="30000" dirty="0" smtClean="0"/>
              <a:t>th</a:t>
            </a:r>
            <a:r>
              <a:rPr lang="en-US" i="0" baseline="0" dirty="0" smtClean="0"/>
              <a:t> day and that creeping things (including insects and reptiles) were created on the 6</a:t>
            </a:r>
            <a:r>
              <a:rPr lang="en-US" i="0" baseline="30000" dirty="0" smtClean="0"/>
              <a:t>th</a:t>
            </a:r>
            <a:r>
              <a:rPr lang="en-US" i="0" baseline="0" dirty="0" smtClean="0"/>
              <a:t> day. Clayton place them on the first day, </a:t>
            </a:r>
            <a:r>
              <a:rPr lang="en-US" dirty="0" smtClean="0">
                <a:effectLst/>
              </a:rPr>
              <a:t>rearranging the Genesis record to fit his own evolutionary presuppositions—without any regard whatsoever for what God had to say on the matter.</a:t>
            </a:r>
          </a:p>
          <a:p>
            <a:endParaRPr lang="en-US" i="0" baseline="0" dirty="0" smtClean="0">
              <a:effectLst/>
            </a:endParaRPr>
          </a:p>
          <a:p>
            <a:r>
              <a:rPr lang="en-US" i="0" baseline="0" dirty="0" smtClean="0">
                <a:effectLst/>
              </a:rPr>
              <a:t>The way Clayton attempts to make his interpretation the correct one is by coming up with new definitions of words, a common tactic of false teachers. For a more detailed critique of Clayton’s theory, see http://www.apologeticspress.org/APContent.aspx?category=9&amp;article=569.</a:t>
            </a:r>
            <a:endParaRPr lang="en-US" i="0" baseline="0" dirty="0" smtClean="0"/>
          </a:p>
          <a:p>
            <a:endParaRPr lang="en-US" i="0" baseline="0" dirty="0" smtClean="0"/>
          </a:p>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5</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Then</a:t>
            </a:r>
            <a:r>
              <a:rPr lang="en-US" i="0" baseline="0" dirty="0" smtClean="0"/>
              <a:t> there is what is called the “Ruin Reconstruction Hypothesis”. Thomas Chalmers came up with this idea in the 1800s. He taught that in Gen 1:1, God created the Earth and that it was beautiful and perfect. And during this time, he taught there was a pre-</a:t>
            </a:r>
            <a:r>
              <a:rPr lang="en-US" i="0" baseline="0" dirty="0" err="1" smtClean="0"/>
              <a:t>Adamic</a:t>
            </a:r>
            <a:r>
              <a:rPr lang="en-US" i="0" baseline="0" dirty="0" smtClean="0"/>
              <a:t> race where millions of people lived on the Earth. But during that time, Lucifer’s fall occurred (he believed Lucifer was Satan) and then the Earth was corrupted. He taught that God sent a flood (not Noah’s flood) to destroy the Earth, which is where we get all these dinosaur bones, and then he started over with Adam. </a:t>
            </a:r>
          </a:p>
          <a:p>
            <a:endParaRPr lang="en-US" i="0" baseline="0" dirty="0" smtClean="0"/>
          </a:p>
          <a:p>
            <a:r>
              <a:rPr lang="en-US" i="0" baseline="0" dirty="0" smtClean="0"/>
              <a:t>This was actually a very popular view during that time, and many conservative evangelicals actually believed it, the Scofield Reference Bible contained this theory in it. </a:t>
            </a:r>
          </a:p>
          <a:p>
            <a:endParaRPr lang="en-US" i="0" baseline="0" dirty="0" smtClean="0"/>
          </a:p>
          <a:p>
            <a:r>
              <a:rPr lang="en-US" i="0" baseline="0" dirty="0" smtClean="0"/>
              <a:t>The problems with this theory are the same as already discussed, but the following needs to be added:</a:t>
            </a:r>
          </a:p>
          <a:p>
            <a:endParaRPr lang="en-US" i="0" baseline="0" dirty="0" smtClean="0"/>
          </a:p>
          <a:p>
            <a:r>
              <a:rPr lang="en-US" i="0" baseline="0" dirty="0" smtClean="0"/>
              <a:t>This theory</a:t>
            </a:r>
            <a:r>
              <a:rPr lang="en-US" dirty="0" smtClean="0"/>
              <a:t> puts death, disease, and suffering before the Fall, contrary to Scripture.</a:t>
            </a:r>
            <a:r>
              <a:rPr lang="en-US" baseline="0" dirty="0" smtClean="0"/>
              <a:t>  Rom 5:12 – “</a:t>
            </a:r>
            <a:r>
              <a:rPr lang="en-US" dirty="0" smtClean="0"/>
              <a:t>Therefore, just as through one man [Adam] sin entered the world, and death through sin, and thus death spread to all men, because all sinned.” From this we understand that there could not have been human sin or death before Adam. The Bible teaches in</a:t>
            </a:r>
            <a:r>
              <a:rPr lang="en-US" baseline="0" dirty="0" smtClean="0"/>
              <a:t> 1 Cor 15 </a:t>
            </a:r>
            <a:r>
              <a:rPr lang="en-US" dirty="0" smtClean="0"/>
              <a:t>that Adam was the first man, and as a result of his rebellion (sin), death and corruption (disease, bloodshed, and suffering) entered the universe. Before Adam sinned, there could not have been any animal</a:t>
            </a:r>
            <a:r>
              <a:rPr lang="en-US" baseline="0" dirty="0" smtClean="0"/>
              <a:t> o</a:t>
            </a:r>
            <a:r>
              <a:rPr lang="en-US" dirty="0" smtClean="0"/>
              <a:t>r human death. Note also that there could not have been a race of men before Adam that died in Lucifer’s flood because 1 Cor 15:45</a:t>
            </a:r>
            <a:r>
              <a:rPr lang="en-US" baseline="0" dirty="0" smtClean="0"/>
              <a:t> </a:t>
            </a:r>
            <a:r>
              <a:rPr lang="en-US" dirty="0" smtClean="0"/>
              <a:t>tells us that Adam was the first man.</a:t>
            </a:r>
          </a:p>
          <a:p>
            <a:endParaRPr lang="en-US" dirty="0" smtClean="0"/>
          </a:p>
          <a:p>
            <a:r>
              <a:rPr lang="en-US" i="0" dirty="0" smtClean="0"/>
              <a:t>Also,</a:t>
            </a:r>
            <a:r>
              <a:rPr lang="en-US" i="0" baseline="0" dirty="0" smtClean="0"/>
              <a:t> Gen 1:29-30 </a:t>
            </a:r>
            <a:r>
              <a:rPr lang="en-US" dirty="0" smtClean="0"/>
              <a:t>teaches us that animals and man were originally created to eat plants, which is consistent with God’s description of His creation as “very good.” But how could a fossil record, which gives evidence of disease, violence, death, and decay (fossils have been found of animals apparently fighting and certainly eating each other), be described as “very good”? For this to be true, the death of billions of animals (and many humans) as seen in the fossil record must have occurred</a:t>
            </a:r>
            <a:r>
              <a:rPr lang="en-US" baseline="0" dirty="0" smtClean="0"/>
              <a:t> </a:t>
            </a:r>
            <a:r>
              <a:rPr lang="en-US" u="sng" baseline="0" dirty="0" smtClean="0"/>
              <a:t>after</a:t>
            </a:r>
            <a:r>
              <a:rPr lang="en-US" baseline="0" dirty="0" smtClean="0"/>
              <a:t> </a:t>
            </a:r>
            <a:r>
              <a:rPr lang="en-US" dirty="0" smtClean="0"/>
              <a:t>Adam’s sin. The historical event of the global Flood, recorded in Genesis, explains the presence of huge numbers of dead animals buried in rock layers, laid down by water all over the earth.</a:t>
            </a:r>
          </a:p>
          <a:p>
            <a:endParaRPr lang="en-US" dirty="0" smtClean="0"/>
          </a:p>
          <a:p>
            <a:r>
              <a:rPr lang="en-US" dirty="0" smtClean="0"/>
              <a:t>For more information refuting this theory, see https://answersingenesis.org/genesis/gap-theory/what-about-the-gap-and-ruin-reconstruction-theories/</a:t>
            </a:r>
          </a:p>
          <a:p>
            <a:endParaRPr lang="en-US" dirty="0" smtClean="0"/>
          </a:p>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6</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“Late Gap Hypothesis” teaches that God created Adam and Eve on day 6, but that they existed for millions or billions of years in the Garden of Eden. But after these millions and billions of years, Eve just gave in and ate the fruit. </a:t>
            </a:r>
          </a:p>
          <a:p>
            <a:endParaRPr lang="en-US" i="0" baseline="0" dirty="0" smtClean="0"/>
          </a:p>
          <a:p>
            <a:r>
              <a:rPr lang="en-US" i="0" baseline="0" dirty="0" smtClean="0"/>
              <a:t>The problem with this theory is that we have the genealogy of Adam in Gen 5:5 that claims he lived 930 years and then he died. This no longer becomes the Day-Age debate, not now the Year-Age debate. </a:t>
            </a:r>
          </a:p>
          <a:p>
            <a:endParaRPr lang="en-US" i="0" baseline="0" dirty="0" smtClean="0"/>
          </a:p>
          <a:p>
            <a:r>
              <a:rPr lang="en-US" i="0" baseline="0" dirty="0" smtClean="0"/>
              <a:t>Also, Adam and Eve were told in Gen 1:28 to be fruitful and multiply, and if they had waited millions and billions of years to do so they would have disobeyed and then that would have been the first sin. But the fact their first child happened after they were kicked out of the garden (Gen 4:1) suggests it was not long after their creation when they sinned. Gen 5:3 indicates that Adam had Seth when he was 130 and Gen 4:25 indicates this took place after Cain killed Abel. Thus the maximum time before the Fall would have much less than 130 years. </a:t>
            </a:r>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7</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Literal Day with Gaps Theory, sometimes called the “Multiple</a:t>
            </a:r>
            <a:r>
              <a:rPr lang="en-US" baseline="0" dirty="0" smtClean="0"/>
              <a:t> Gaps Theory” </a:t>
            </a:r>
            <a:r>
              <a:rPr lang="en-US" dirty="0" smtClean="0"/>
              <a:t> is where things</a:t>
            </a:r>
            <a:r>
              <a:rPr lang="en-US" baseline="0" dirty="0" smtClean="0"/>
              <a:t> are going to start getting crazier. This theory teaches that each of the Gen days were literal days, but that God put billions of year in between the days. Very inventive, right? </a:t>
            </a:r>
          </a:p>
          <a:p>
            <a:endParaRPr lang="en-US" i="0" baseline="0" dirty="0" smtClean="0"/>
          </a:p>
          <a:p>
            <a:r>
              <a:rPr lang="en-US" dirty="0" smtClean="0"/>
              <a:t>Dr. Donald England, a Christian and professor at Harding University, is one of</a:t>
            </a:r>
            <a:r>
              <a:rPr lang="en-US" baseline="0" dirty="0" smtClean="0"/>
              <a:t> its staunchest advocates. He</a:t>
            </a:r>
            <a:r>
              <a:rPr lang="en-US" dirty="0" smtClean="0"/>
              <a:t> writes, “The days could easily have been 24-hour days and the earth still date to great antiquity provided that indefinite periods of time separated six creation days.” </a:t>
            </a:r>
          </a:p>
          <a:p>
            <a:endParaRPr lang="en-US" dirty="0" smtClean="0"/>
          </a:p>
          <a:p>
            <a:r>
              <a:rPr lang="en-US" dirty="0" smtClean="0"/>
              <a:t>So in this theory God creates on a particular day, and the span between the days allows for various ages where development</a:t>
            </a:r>
            <a:r>
              <a:rPr lang="en-US" baseline="0" dirty="0" smtClean="0"/>
              <a:t> then takes place</a:t>
            </a:r>
            <a:r>
              <a:rPr lang="en-US" dirty="0" smtClean="0"/>
              <a:t>. It</a:t>
            </a:r>
            <a:r>
              <a:rPr lang="en-US" baseline="0" dirty="0" smtClean="0"/>
              <a:t> allows for things such as dinosaurs living and then becoming extinct for millions of years before man came on the 6</a:t>
            </a:r>
            <a:r>
              <a:rPr lang="en-US" baseline="30000" dirty="0" smtClean="0"/>
              <a:t>th</a:t>
            </a:r>
            <a:r>
              <a:rPr lang="en-US" baseline="0" dirty="0" smtClean="0"/>
              <a:t> day. </a:t>
            </a:r>
            <a:r>
              <a:rPr lang="en-US" dirty="0" smtClean="0"/>
              <a:t>No matter what happens between the days of creation, the theory still attributes to the design of a sovereign creator.</a:t>
            </a:r>
          </a:p>
          <a:p>
            <a:endParaRPr lang="en-US" i="0" dirty="0" smtClean="0"/>
          </a:p>
          <a:p>
            <a:r>
              <a:rPr lang="en-US" i="0" dirty="0" smtClean="0"/>
              <a:t>Thi</a:t>
            </a:r>
            <a:r>
              <a:rPr lang="en-US" i="0" baseline="0" dirty="0" smtClean="0"/>
              <a:t>s theory, as with all the others, attempts to reconcile the creation narrative with that of science. But from a hermeneutical point of view, the theory is lacking. The biblical text does not allow for multiple gaps between each day of Creation; rather it suggest continuity. </a:t>
            </a:r>
          </a:p>
          <a:p>
            <a:endParaRPr lang="en-US" i="0" baseline="0" dirty="0" smtClean="0"/>
          </a:p>
          <a:p>
            <a:r>
              <a:rPr lang="en-US" i="0" baseline="0" dirty="0" smtClean="0"/>
              <a:t>This theory also does not harmonize with orthodox geology. If the acts of creation are left on their respective days, </a:t>
            </a:r>
            <a:r>
              <a:rPr lang="en-US" dirty="0" smtClean="0">
                <a:effectLst/>
              </a:rPr>
              <a:t>then there is no possible way to make the Creation account agree with the geologic-age system—gaps or no gaps. </a:t>
            </a:r>
            <a:r>
              <a:rPr lang="en-US" b="0" u="sng" dirty="0" smtClean="0">
                <a:effectLst/>
              </a:rPr>
              <a:t>The Genesis sequence and the alleged geologic sequence do not agree</a:t>
            </a:r>
            <a:r>
              <a:rPr lang="en-US" dirty="0" smtClean="0">
                <a:effectLst/>
              </a:rPr>
              <a:t> (see Thompson, 1995, p. 214). The Multiple Gap Theory does not alter that fact.</a:t>
            </a:r>
          </a:p>
          <a:p>
            <a:endParaRPr lang="en-US" i="0" dirty="0" smtClean="0">
              <a:effectLst/>
            </a:endParaRPr>
          </a:p>
          <a:p>
            <a:r>
              <a:rPr lang="en-US" i="0" dirty="0" smtClean="0">
                <a:effectLst/>
              </a:rPr>
              <a:t>Finally, we shouldn’t</a:t>
            </a:r>
            <a:r>
              <a:rPr lang="en-US" i="0" baseline="0" dirty="0" smtClean="0">
                <a:effectLst/>
              </a:rPr>
              <a:t> overlook Ex 20:11 which specifically states that “in six days the Lord made the heaven and earth, the seas, and </a:t>
            </a:r>
            <a:r>
              <a:rPr lang="en-US" i="0" u="sng" baseline="0" dirty="0" smtClean="0">
                <a:effectLst/>
              </a:rPr>
              <a:t>all</a:t>
            </a:r>
            <a:r>
              <a:rPr lang="en-US" i="0" baseline="0" dirty="0" smtClean="0">
                <a:effectLst/>
              </a:rPr>
              <a:t> that in them is, and rested on the seventh day.” </a:t>
            </a:r>
            <a:r>
              <a:rPr lang="en-US" dirty="0" smtClean="0">
                <a:effectLst/>
              </a:rPr>
              <a:t>Either God made what He made in six days or He made what He made in six days </a:t>
            </a:r>
            <a:r>
              <a:rPr lang="en-US" b="0" u="sng" dirty="0" smtClean="0">
                <a:effectLst/>
              </a:rPr>
              <a:t>plus</a:t>
            </a:r>
            <a:r>
              <a:rPr lang="en-US" dirty="0" smtClean="0">
                <a:effectLst/>
              </a:rPr>
              <a:t> millions or billions of years.</a:t>
            </a:r>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8</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“Framework Hypothesis” is even more out there. This theory</a:t>
            </a:r>
            <a:r>
              <a:rPr lang="en-US" i="0" baseline="0" dirty="0" smtClean="0"/>
              <a:t> teaches that Gen 1 is all symbolism and poetry – nothing by a framework. They teach it is like a parable, a story, and that there were no real days. They teach Gen 1 is just a literary device that we can make mean whatever we want it to mean. You know how in school you would discuss a poem and everyone got out of it and nothing was really right or wrong? This theory says you can just read Gen 1 and decide what you want it to mean. </a:t>
            </a:r>
          </a:p>
          <a:p>
            <a:endParaRPr lang="en-US" i="0" baseline="0" dirty="0" smtClean="0"/>
          </a:p>
          <a:p>
            <a:r>
              <a:rPr lang="en-US" dirty="0" smtClean="0"/>
              <a:t>It is currently one of the most popular views of Genesis 1 being taught in seminaries,</a:t>
            </a:r>
            <a:r>
              <a:rPr lang="en-US" baseline="0" dirty="0" smtClean="0"/>
              <a:t> where they are trying to</a:t>
            </a:r>
            <a:r>
              <a:rPr lang="en-US" dirty="0" smtClean="0"/>
              <a:t> reclassify the genre of Genesis 1 as being something other than historical narrative.</a:t>
            </a:r>
          </a:p>
          <a:p>
            <a:endParaRPr lang="en-US" i="0" dirty="0" smtClean="0"/>
          </a:p>
          <a:p>
            <a:r>
              <a:rPr lang="en-US" dirty="0" smtClean="0"/>
              <a:t>The leading promoter of the Framework Hypothesis, Meredith Kline, pulled no punches when explaining his goal in promoting it. “To rebut the literalist interpretation of the Genesis creation week propounded by the young-earth theorists is a central concern of this article. . . . The conclusion is that as far as the time frame is concerned, with respect to both the duration and sequence of events, the scientist is </a:t>
            </a:r>
            <a:r>
              <a:rPr lang="en-US" i="0" u="sng" dirty="0" smtClean="0"/>
              <a:t>left free of biblical constraints</a:t>
            </a:r>
            <a:r>
              <a:rPr lang="en-US" dirty="0" smtClean="0"/>
              <a:t> in hypothesizing about cosmic origins.“</a:t>
            </a:r>
          </a:p>
          <a:p>
            <a:endParaRPr lang="en-US" i="0" dirty="0" smtClean="0"/>
          </a:p>
          <a:p>
            <a:r>
              <a:rPr lang="en-US" i="0" dirty="0" smtClean="0"/>
              <a:t>See https://answersingenesis.org/creationism/old-earth/whats-wrong-with-the-framework-hypothesis/</a:t>
            </a:r>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9</a:t>
            </a:fld>
            <a:endParaRPr lang="en-US"/>
          </a:p>
        </p:txBody>
      </p:sp>
    </p:spTree>
    <p:extLst>
      <p:ext uri="{BB962C8B-B14F-4D97-AF65-F5344CB8AC3E}">
        <p14:creationId xmlns:p14="http://schemas.microsoft.com/office/powerpoint/2010/main" val="396415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d_8a46PrVAhWCVyYKHfFeCasQjRwIBw&amp;url=https://www.youtube.com/watch?v%3DmQF9WRXEsH8&amp;psig=AFQjCNEodqXKhtqtfiZryxstvN0tEdn6Vg&amp;ust=150404016551843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9c2C_InWAhXBTSYKHXBbCYQQjRwIBw&amp;url=http://www.understandchristianity.com/beyond-the-basics/creation/&amp;psig=AFQjCNHJWqcDJrIuvPUza19ely6kpNPYvw&amp;ust=150456078225863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km6-68YfWAhXB6iYKHZUCAzYQjRwIBw&amp;url=https://dedewijaya.wordpress.com/tag/ruin-reconstruction-theory/&amp;psig=AFQjCNE75Fb7YbJsiVfbnijKrS78gJcHeQ&amp;ust=15044892778981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6vvrczoTWAhVOziYKHeoEC78QjRwIBw&amp;url=http://www.ccapanama.org/academics/the-dayage-theory-/&amp;psig=AFQjCNHVtkQ3wi2Y4VySOgZ6uZuDIOEJVw&amp;ust=150437662979443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google.com/url?sa=i&amp;rct=j&amp;q=&amp;esrc=s&amp;source=images&amp;cd=&amp;cad=rja&amp;uact=8&amp;ved=0ahUKEwjzt_We7ofWAhXB2SYKHYUSAboQjRwIBw&amp;url=http://www.icr.org/article/gap-theory-trojan-horse-tragedy/&amp;psig=AFQjCNHLLGt7_Xcz3mdgqjx4iDH4k4oXuQ&amp;ust=150448840544625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Vn8yc2IfWAhUITCYKHTX6CQcQjRwIBw&amp;url=https://sk.pinterest.com/pin/346214290086624606/&amp;psig=AFQjCNE7vmdPoI53WWigqVOucXcc9IP1Og&amp;ust=150448250421596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google.com/url?sa=i&amp;rct=j&amp;q=&amp;esrc=s&amp;source=images&amp;cd=&amp;cad=rja&amp;uact=8&amp;ved=0ahUKEwiUntbg84fWAhWBUSYKHVoiAOoQjRwIBw&amp;url=http://thecreationclub.com/is-the-gap-theory-linguistically-viable/&amp;psig=AFQjCNH6uYX6RJZHW6dfavKmqE932I1pyg&amp;ust=150448988689766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0ahUKEwjRvMCw7ofWAhUHYiYKHeEjB4QQjRwIBw&amp;url=http://www.angelfire.com/mi/dinosaurs/gap.html&amp;psig=AFQjCNHLLGt7_Xcz3mdgqjx4iDH4k4oXuQ&amp;ust=1504488405446258" TargetMode="External"/><Relationship Id="rId3" Type="http://schemas.openxmlformats.org/officeDocument/2006/relationships/hyperlink" Target="https://www.google.com/url?sa=i&amp;rct=j&amp;q=&amp;esrc=s&amp;source=images&amp;cd=&amp;cad=rja&amp;uact=8&amp;ved=0ahUKEwj0qpnF6ofWAhWGSiYKHVQ7B1oQjRwIBw&amp;url=https://answersingenesis.org/genesis/gap-theory/what-about-the-gap-and-ruin-reconstruction-theories/&amp;psig=AFQjCNFdq1OzD8n7p645aZceBMV8IFS5CQ&amp;ust=1504487361671668" TargetMode="External"/><Relationship Id="rId7"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hyperlink" Target="https://www.google.com/url?sa=i&amp;rct=j&amp;q=&amp;esrc=s&amp;source=images&amp;cd=&amp;cad=rja&amp;uact=8&amp;ved=0ahUKEwjLwtz27IfWAhWKSiYKHWMcBkMQjRwIBw&amp;url=http://biologos.org/blogs/ted-davis-reading-the-book-of-nature/science-and-the-bible-concordism-part-1&amp;psig=AFQjCNE_5zqgJBB-0kb4jqtuG9CEeVSM5g&amp;ust=1504488055993938" TargetMode="External"/><Relationship Id="rId4" Type="http://schemas.openxmlformats.org/officeDocument/2006/relationships/image" Target="../media/image8.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b7_nw7ofWAhWFOSYKHYJlAPIQjRwIBw&amp;url=http://www.kjvbible.org/gap_theory.html&amp;psig=AFQjCNHLLGt7_Xcz3mdgqjx4iDH4k4oXuQ&amp;ust=150448840544625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ZwZ7Y9ofWAhVFbSYKHfG0BesQjRwIBw&amp;url=https://www.slideshare.net/drrevdev/2-theological-interpretation-of-creation&amp;psig=AFQjCNEZtM-B3-LkTzdlWgd3B6qEKn-jmA&amp;ust=150449033715718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istic evolu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799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7500" b="1" dirty="0" smtClean="0"/>
              <a:t>Revelatory Day Theory</a:t>
            </a:r>
            <a:endParaRPr lang="en-US" sz="7500" b="1" dirty="0"/>
          </a:p>
        </p:txBody>
      </p:sp>
      <p:sp>
        <p:nvSpPr>
          <p:cNvPr id="3" name="Rectangle 2"/>
          <p:cNvSpPr/>
          <p:nvPr/>
        </p:nvSpPr>
        <p:spPr>
          <a:xfrm>
            <a:off x="152400" y="4419600"/>
            <a:ext cx="8839200" cy="2308324"/>
          </a:xfrm>
          <a:prstGeom prst="rect">
            <a:avLst/>
          </a:prstGeom>
        </p:spPr>
        <p:txBody>
          <a:bodyPr wrap="square">
            <a:spAutoFit/>
          </a:bodyPr>
          <a:lstStyle/>
          <a:p>
            <a:r>
              <a:rPr lang="en-US" sz="2400" b="1" dirty="0"/>
              <a:t>Num 12:6-8</a:t>
            </a:r>
            <a:r>
              <a:rPr lang="en-US" sz="2400" dirty="0"/>
              <a:t> – “Hear now My words: if there is a prophet among you, I, the </a:t>
            </a:r>
            <a:r>
              <a:rPr lang="en-US" sz="2400" cap="small" dirty="0"/>
              <a:t>Lord</a:t>
            </a:r>
            <a:r>
              <a:rPr lang="en-US" sz="2400" dirty="0"/>
              <a:t>, shall make Myself known to him in a vision. I shall speak with him in a dream. Not so, with My servant Moses, he is faithful in all My household; with him I speak mouth to mouth, even openly, and not in dark sayings, and he beholds the form of the </a:t>
            </a:r>
            <a:r>
              <a:rPr lang="en-US" sz="2400" cap="small" dirty="0"/>
              <a:t>Lord</a:t>
            </a:r>
            <a:r>
              <a:rPr lang="en-US" sz="2400" dirty="0"/>
              <a:t>. Why then were you not afraid to speak against My servant, against Moses?”</a:t>
            </a:r>
          </a:p>
        </p:txBody>
      </p:sp>
      <p:pic>
        <p:nvPicPr>
          <p:cNvPr id="9222" name="Picture 6" descr="Image result for days of revelation or days of cre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25880"/>
            <a:ext cx="8839200" cy="284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73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7000" b="1" dirty="0" smtClean="0"/>
              <a:t>Progressive Creationism</a:t>
            </a:r>
            <a:endParaRPr lang="en-US" sz="7000" b="1"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0"/>
            <a:ext cx="3238500" cy="432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970213"/>
            <a:ext cx="3429000" cy="3440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73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9000" b="1" dirty="0" smtClean="0"/>
              <a:t>Conclusion</a:t>
            </a:r>
            <a:endParaRPr lang="en-US" sz="9000" b="1" dirty="0"/>
          </a:p>
        </p:txBody>
      </p:sp>
      <p:pic>
        <p:nvPicPr>
          <p:cNvPr id="3" name="Picture 2" descr="Image result for ruin-reconstruction theory compromi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19199"/>
            <a:ext cx="4038600" cy="563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73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9000" b="1" dirty="0" smtClean="0"/>
              <a:t>Day/Age Theory</a:t>
            </a:r>
            <a:endParaRPr lang="en-US" sz="9000" b="1" dirty="0"/>
          </a:p>
        </p:txBody>
      </p:sp>
      <p:pic>
        <p:nvPicPr>
          <p:cNvPr id="1026" name="Picture 2" descr="Image result for day age theo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6019800" cy="226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5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9000" b="1" dirty="0" smtClean="0"/>
              <a:t>Gap Theory</a:t>
            </a:r>
            <a:endParaRPr lang="en-US" sz="9000" b="1" dirty="0"/>
          </a:p>
        </p:txBody>
      </p:sp>
      <p:sp>
        <p:nvSpPr>
          <p:cNvPr id="3" name="Rectangle 2"/>
          <p:cNvSpPr/>
          <p:nvPr/>
        </p:nvSpPr>
        <p:spPr>
          <a:xfrm>
            <a:off x="4267200" y="1447800"/>
            <a:ext cx="4876800" cy="2123658"/>
          </a:xfrm>
          <a:prstGeom prst="rect">
            <a:avLst/>
          </a:prstGeom>
        </p:spPr>
        <p:txBody>
          <a:bodyPr wrap="square">
            <a:spAutoFit/>
          </a:bodyPr>
          <a:lstStyle/>
          <a:p>
            <a:r>
              <a:rPr lang="en-US" sz="2200" b="1" dirty="0" smtClean="0"/>
              <a:t>Gen 1:1-2 (NASB)</a:t>
            </a:r>
            <a:r>
              <a:rPr lang="en-US" sz="2200" dirty="0" smtClean="0"/>
              <a:t> – “In </a:t>
            </a:r>
            <a:r>
              <a:rPr lang="en-US" sz="2200" dirty="0"/>
              <a:t>the beginning God created the heavens and the </a:t>
            </a:r>
            <a:r>
              <a:rPr lang="en-US" sz="2200" dirty="0" smtClean="0"/>
              <a:t>earth. </a:t>
            </a:r>
            <a:r>
              <a:rPr lang="en-US" sz="2200" baseline="30000" dirty="0" smtClean="0"/>
              <a:t>2</a:t>
            </a:r>
            <a:r>
              <a:rPr lang="en-US" sz="2200" dirty="0" smtClean="0"/>
              <a:t>The </a:t>
            </a:r>
            <a:r>
              <a:rPr lang="en-US" sz="2200" dirty="0"/>
              <a:t>earth </a:t>
            </a:r>
            <a:r>
              <a:rPr lang="en-US" sz="2200" dirty="0" smtClean="0"/>
              <a:t>was formless </a:t>
            </a:r>
            <a:r>
              <a:rPr lang="en-US" sz="2200" dirty="0"/>
              <a:t>and void, and darkness was over </a:t>
            </a:r>
            <a:r>
              <a:rPr lang="en-US" sz="2200" dirty="0" smtClean="0"/>
              <a:t>the surface </a:t>
            </a:r>
            <a:r>
              <a:rPr lang="en-US" sz="2200" dirty="0"/>
              <a:t>of the deep, and the Spirit of God </a:t>
            </a:r>
            <a:r>
              <a:rPr lang="en-US" sz="2200" dirty="0" smtClean="0"/>
              <a:t>was moving </a:t>
            </a:r>
            <a:r>
              <a:rPr lang="en-US" sz="2200" dirty="0"/>
              <a:t>over </a:t>
            </a:r>
            <a:r>
              <a:rPr lang="en-US" sz="2200" dirty="0" smtClean="0"/>
              <a:t>the surface </a:t>
            </a:r>
            <a:r>
              <a:rPr lang="en-US" sz="2200" dirty="0"/>
              <a:t>of the waters.”</a:t>
            </a:r>
          </a:p>
        </p:txBody>
      </p:sp>
      <p:sp>
        <p:nvSpPr>
          <p:cNvPr id="6" name="Rectangle 5"/>
          <p:cNvSpPr/>
          <p:nvPr/>
        </p:nvSpPr>
        <p:spPr>
          <a:xfrm>
            <a:off x="4267200" y="4114800"/>
            <a:ext cx="4876800" cy="2462213"/>
          </a:xfrm>
          <a:prstGeom prst="rect">
            <a:avLst/>
          </a:prstGeom>
        </p:spPr>
        <p:txBody>
          <a:bodyPr wrap="square">
            <a:spAutoFit/>
          </a:bodyPr>
          <a:lstStyle/>
          <a:p>
            <a:r>
              <a:rPr lang="en-US" sz="2200" b="1" dirty="0" smtClean="0"/>
              <a:t>Gen 1:1-2 (NATEB)</a:t>
            </a:r>
            <a:r>
              <a:rPr lang="en-US" sz="2200" dirty="0" smtClean="0"/>
              <a:t> – “In </a:t>
            </a:r>
            <a:r>
              <a:rPr lang="en-US" sz="2200" dirty="0"/>
              <a:t>the beginning God created the heavens and the </a:t>
            </a:r>
            <a:r>
              <a:rPr lang="en-US" sz="2200" dirty="0" smtClean="0"/>
              <a:t>earth. </a:t>
            </a:r>
            <a:r>
              <a:rPr lang="en-US" sz="2200" baseline="30000" dirty="0" smtClean="0"/>
              <a:t>2</a:t>
            </a:r>
            <a:r>
              <a:rPr lang="en-US" sz="2200" dirty="0" smtClean="0"/>
              <a:t>[The billions and billions of years pass] and] the </a:t>
            </a:r>
            <a:r>
              <a:rPr lang="en-US" sz="2200" dirty="0"/>
              <a:t>earth </a:t>
            </a:r>
            <a:r>
              <a:rPr lang="en-US" sz="2200" dirty="0" smtClean="0"/>
              <a:t>was formless </a:t>
            </a:r>
            <a:r>
              <a:rPr lang="en-US" sz="2200" dirty="0"/>
              <a:t>and void, and darkness was over </a:t>
            </a:r>
            <a:r>
              <a:rPr lang="en-US" sz="2200" dirty="0" smtClean="0"/>
              <a:t>the surface </a:t>
            </a:r>
            <a:r>
              <a:rPr lang="en-US" sz="2200" dirty="0"/>
              <a:t>of the deep, and the Spirit of God </a:t>
            </a:r>
            <a:r>
              <a:rPr lang="en-US" sz="2200" dirty="0" smtClean="0"/>
              <a:t>was moving </a:t>
            </a:r>
            <a:r>
              <a:rPr lang="en-US" sz="2200" dirty="0"/>
              <a:t>over </a:t>
            </a:r>
            <a:r>
              <a:rPr lang="en-US" sz="2200" dirty="0" smtClean="0"/>
              <a:t>the surface </a:t>
            </a:r>
            <a:r>
              <a:rPr lang="en-US" sz="2200" dirty="0"/>
              <a:t>of the waters.”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4419600"/>
            <a:ext cx="377301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Image result for gap theori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 y="1455529"/>
            <a:ext cx="406511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07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9000" b="1" dirty="0" smtClean="0"/>
              <a:t>Soft Gap Theory</a:t>
            </a:r>
            <a:endParaRPr lang="en-US" sz="9000" b="1" dirty="0"/>
          </a:p>
        </p:txBody>
      </p:sp>
      <p:pic>
        <p:nvPicPr>
          <p:cNvPr id="1026" name="Picture 2" descr="Image result for soft gap theo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352800"/>
            <a:ext cx="3810000" cy="24955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33900" y="1371600"/>
            <a:ext cx="4572000" cy="1477328"/>
          </a:xfrm>
          <a:prstGeom prst="rect">
            <a:avLst/>
          </a:prstGeom>
        </p:spPr>
        <p:txBody>
          <a:bodyPr>
            <a:spAutoFit/>
          </a:bodyPr>
          <a:lstStyle/>
          <a:p>
            <a:r>
              <a:rPr lang="en-US" b="1" dirty="0" smtClean="0"/>
              <a:t>Gen 1:2-3 (NASB)</a:t>
            </a:r>
            <a:r>
              <a:rPr lang="en-US" dirty="0" smtClean="0"/>
              <a:t> – “</a:t>
            </a:r>
            <a:r>
              <a:rPr lang="en-US" baseline="30000" dirty="0" smtClean="0"/>
              <a:t>2</a:t>
            </a:r>
            <a:r>
              <a:rPr lang="en-US" dirty="0" smtClean="0"/>
              <a:t>The </a:t>
            </a:r>
            <a:r>
              <a:rPr lang="en-US" dirty="0"/>
              <a:t>earth </a:t>
            </a:r>
            <a:r>
              <a:rPr lang="en-US" dirty="0" smtClean="0"/>
              <a:t>was formless </a:t>
            </a:r>
            <a:r>
              <a:rPr lang="en-US" dirty="0"/>
              <a:t>and void, and darkness was over </a:t>
            </a:r>
            <a:r>
              <a:rPr lang="en-US" dirty="0" smtClean="0"/>
              <a:t>the surface </a:t>
            </a:r>
            <a:r>
              <a:rPr lang="en-US" dirty="0"/>
              <a:t>of the deep, and the Spirit of God </a:t>
            </a:r>
            <a:r>
              <a:rPr lang="en-US" dirty="0" smtClean="0"/>
              <a:t>was moving </a:t>
            </a:r>
            <a:r>
              <a:rPr lang="en-US" dirty="0"/>
              <a:t>over </a:t>
            </a:r>
            <a:r>
              <a:rPr lang="en-US" dirty="0" smtClean="0"/>
              <a:t>the surface </a:t>
            </a:r>
            <a:r>
              <a:rPr lang="en-US" dirty="0"/>
              <a:t>of the waters</a:t>
            </a:r>
            <a:r>
              <a:rPr lang="en-US" dirty="0" smtClean="0"/>
              <a:t>. </a:t>
            </a:r>
            <a:r>
              <a:rPr lang="en-US" baseline="30000" dirty="0" smtClean="0"/>
              <a:t>3</a:t>
            </a:r>
            <a:r>
              <a:rPr lang="en-US" dirty="0" smtClean="0"/>
              <a:t>Then </a:t>
            </a:r>
            <a:r>
              <a:rPr lang="en-US" dirty="0"/>
              <a:t>God said, </a:t>
            </a:r>
            <a:r>
              <a:rPr lang="en-US" dirty="0" smtClean="0"/>
              <a:t>‘Let </a:t>
            </a:r>
            <a:r>
              <a:rPr lang="en-US" dirty="0"/>
              <a:t>there be </a:t>
            </a:r>
            <a:r>
              <a:rPr lang="en-US" dirty="0" smtClean="0"/>
              <a:t>light’; </a:t>
            </a:r>
            <a:r>
              <a:rPr lang="en-US" dirty="0"/>
              <a:t>and there was light</a:t>
            </a:r>
            <a:r>
              <a:rPr lang="en-US" dirty="0" smtClean="0"/>
              <a:t>.”</a:t>
            </a:r>
            <a:endParaRPr lang="en-US" dirty="0"/>
          </a:p>
        </p:txBody>
      </p:sp>
      <p:sp>
        <p:nvSpPr>
          <p:cNvPr id="5" name="Rectangle 4"/>
          <p:cNvSpPr/>
          <p:nvPr/>
        </p:nvSpPr>
        <p:spPr>
          <a:xfrm>
            <a:off x="4533900" y="3861911"/>
            <a:ext cx="4572000" cy="1754326"/>
          </a:xfrm>
          <a:prstGeom prst="rect">
            <a:avLst/>
          </a:prstGeom>
        </p:spPr>
        <p:txBody>
          <a:bodyPr>
            <a:spAutoFit/>
          </a:bodyPr>
          <a:lstStyle/>
          <a:p>
            <a:r>
              <a:rPr lang="en-US" b="1" dirty="0" smtClean="0"/>
              <a:t>Gen 1:2-3 (NATEB)</a:t>
            </a:r>
            <a:r>
              <a:rPr lang="en-US" dirty="0" smtClean="0"/>
              <a:t> – “</a:t>
            </a:r>
            <a:r>
              <a:rPr lang="en-US" baseline="30000" dirty="0" smtClean="0"/>
              <a:t>2</a:t>
            </a:r>
            <a:r>
              <a:rPr lang="en-US" dirty="0" smtClean="0"/>
              <a:t>The </a:t>
            </a:r>
            <a:r>
              <a:rPr lang="en-US" dirty="0"/>
              <a:t>earth </a:t>
            </a:r>
            <a:r>
              <a:rPr lang="en-US" dirty="0" smtClean="0"/>
              <a:t>was formless </a:t>
            </a:r>
            <a:r>
              <a:rPr lang="en-US" dirty="0"/>
              <a:t>and void, and darkness was over </a:t>
            </a:r>
            <a:r>
              <a:rPr lang="en-US" dirty="0" smtClean="0"/>
              <a:t>the surface </a:t>
            </a:r>
            <a:r>
              <a:rPr lang="en-US" dirty="0"/>
              <a:t>of the deep, and the Spirit of God </a:t>
            </a:r>
            <a:r>
              <a:rPr lang="en-US" dirty="0" smtClean="0"/>
              <a:t>was moving </a:t>
            </a:r>
            <a:r>
              <a:rPr lang="en-US" dirty="0"/>
              <a:t>over </a:t>
            </a:r>
            <a:r>
              <a:rPr lang="en-US" dirty="0" smtClean="0"/>
              <a:t>the surface </a:t>
            </a:r>
            <a:r>
              <a:rPr lang="en-US" dirty="0"/>
              <a:t>of the waters</a:t>
            </a:r>
            <a:r>
              <a:rPr lang="en-US" dirty="0" smtClean="0"/>
              <a:t>. </a:t>
            </a:r>
            <a:r>
              <a:rPr lang="en-US" baseline="30000" dirty="0" smtClean="0"/>
              <a:t>3</a:t>
            </a:r>
            <a:r>
              <a:rPr lang="en-US" dirty="0" smtClean="0"/>
              <a:t>Then [billions and billions of years later,] </a:t>
            </a:r>
            <a:r>
              <a:rPr lang="en-US" dirty="0"/>
              <a:t>God said, </a:t>
            </a:r>
            <a:r>
              <a:rPr lang="en-US" dirty="0" smtClean="0"/>
              <a:t>‘Let </a:t>
            </a:r>
            <a:r>
              <a:rPr lang="en-US" dirty="0"/>
              <a:t>there be </a:t>
            </a:r>
            <a:r>
              <a:rPr lang="en-US" dirty="0" smtClean="0"/>
              <a:t>light’; </a:t>
            </a:r>
            <a:r>
              <a:rPr lang="en-US" dirty="0"/>
              <a:t>and there was light</a:t>
            </a:r>
            <a:r>
              <a:rPr lang="en-US" dirty="0" smtClean="0"/>
              <a:t>.”</a:t>
            </a:r>
            <a:endParaRPr lang="en-US" dirty="0"/>
          </a:p>
        </p:txBody>
      </p:sp>
    </p:spTree>
    <p:extLst>
      <p:ext uri="{BB962C8B-B14F-4D97-AF65-F5344CB8AC3E}">
        <p14:creationId xmlns:p14="http://schemas.microsoft.com/office/powerpoint/2010/main" val="161128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7800" b="1" dirty="0" smtClean="0"/>
              <a:t>Modified Gap Theory</a:t>
            </a:r>
            <a:endParaRPr lang="en-US" sz="7800" b="1" dirty="0"/>
          </a:p>
        </p:txBody>
      </p:sp>
      <p:pic>
        <p:nvPicPr>
          <p:cNvPr id="2050" name="Picture 2" descr="Modified Gap Theory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 y="1676400"/>
            <a:ext cx="4660900" cy="3609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enesis multiple gaps theory">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6296" y="2819400"/>
            <a:ext cx="426040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85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6100" b="1" dirty="0" smtClean="0"/>
              <a:t>Ruin Reconstruction Theory</a:t>
            </a:r>
            <a:endParaRPr lang="en-US" sz="6100" b="1" dirty="0"/>
          </a:p>
        </p:txBody>
      </p:sp>
      <p:pic>
        <p:nvPicPr>
          <p:cNvPr id="4098" name="Picture 2" descr="Image result for ruin-reconstruction theo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35052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late gap the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419600"/>
            <a:ext cx="4724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arth Gap seque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149488"/>
            <a:ext cx="2895600" cy="295882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gap theorie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00" y="3873500"/>
            <a:ext cx="3925049"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27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9000" b="1" dirty="0" smtClean="0"/>
              <a:t>Late Gap Theory</a:t>
            </a:r>
            <a:endParaRPr lang="en-US" sz="9000" b="1" dirty="0"/>
          </a:p>
        </p:txBody>
      </p:sp>
      <p:pic>
        <p:nvPicPr>
          <p:cNvPr id="5122" name="Picture 2" descr="Image result for gap theori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174366"/>
            <a:ext cx="6629400" cy="295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03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7600" b="1" dirty="0" smtClean="0"/>
              <a:t>Literal w/Gaps Theory</a:t>
            </a:r>
            <a:endParaRPr lang="en-US" sz="7600" b="1" dirty="0"/>
          </a:p>
        </p:txBody>
      </p:sp>
      <p:sp>
        <p:nvSpPr>
          <p:cNvPr id="3" name="Rectangle 2"/>
          <p:cNvSpPr/>
          <p:nvPr/>
        </p:nvSpPr>
        <p:spPr>
          <a:xfrm>
            <a:off x="0" y="4908854"/>
            <a:ext cx="9144000" cy="1938992"/>
          </a:xfrm>
          <a:prstGeom prst="rect">
            <a:avLst/>
          </a:prstGeom>
        </p:spPr>
        <p:txBody>
          <a:bodyPr wrap="square">
            <a:spAutoFit/>
          </a:bodyPr>
          <a:lstStyle/>
          <a:p>
            <a:r>
              <a:rPr lang="en-US" sz="3000" b="1" dirty="0" smtClean="0"/>
              <a:t>Ex 20:11</a:t>
            </a:r>
            <a:r>
              <a:rPr lang="en-US" sz="3000" dirty="0" smtClean="0"/>
              <a:t> – “For </a:t>
            </a:r>
            <a:r>
              <a:rPr lang="en-US" sz="3000" dirty="0"/>
              <a:t>in six days the </a:t>
            </a:r>
            <a:r>
              <a:rPr lang="en-US" sz="3000" cap="small" dirty="0"/>
              <a:t>Lord</a:t>
            </a:r>
            <a:r>
              <a:rPr lang="en-US" sz="3000" dirty="0"/>
              <a:t> made the heavens and the earth, the sea and all that is in them, and rested on the seventh day; therefore the </a:t>
            </a:r>
            <a:r>
              <a:rPr lang="en-US" sz="3000" cap="small" dirty="0"/>
              <a:t>Lord</a:t>
            </a:r>
            <a:r>
              <a:rPr lang="en-US" sz="3000" dirty="0"/>
              <a:t> blessed the </a:t>
            </a:r>
            <a:r>
              <a:rPr lang="en-US" sz="3000" dirty="0" err="1"/>
              <a:t>sabbath</a:t>
            </a:r>
            <a:r>
              <a:rPr lang="en-US" sz="3000" dirty="0"/>
              <a:t> day and made it holy</a:t>
            </a:r>
            <a:r>
              <a:rPr lang="en-US" sz="3000" dirty="0" smtClean="0"/>
              <a:t>.”</a:t>
            </a:r>
            <a:endParaRPr lang="en-US" sz="3000" dirty="0"/>
          </a:p>
        </p:txBody>
      </p:sp>
      <p:pic>
        <p:nvPicPr>
          <p:cNvPr id="11266" name="Picture 2" descr="http://images.slideplayer.com/18/5691435/slides/slide_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26" y="1295400"/>
            <a:ext cx="8153400" cy="337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7300" b="1" dirty="0" smtClean="0"/>
              <a:t>Framework Hypothesis</a:t>
            </a:r>
            <a:endParaRPr lang="en-US" sz="7300" b="1" dirty="0"/>
          </a:p>
        </p:txBody>
      </p:sp>
      <p:pic>
        <p:nvPicPr>
          <p:cNvPr id="3" name="Picture 2" descr="Image result for genesis framework theo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47799"/>
            <a:ext cx="6400800" cy="481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731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5735</TotalTime>
  <Words>3894</Words>
  <Application>Microsoft Office PowerPoint</Application>
  <PresentationFormat>On-screen Show (4:3)</PresentationFormat>
  <Paragraphs>147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Day/Age Theory</vt:lpstr>
      <vt:lpstr>Gap Theory</vt:lpstr>
      <vt:lpstr>Soft Gap Theory</vt:lpstr>
      <vt:lpstr>Modified Gap Theory</vt:lpstr>
      <vt:lpstr>Ruin Reconstruction Theory</vt:lpstr>
      <vt:lpstr>Late Gap Theory</vt:lpstr>
      <vt:lpstr>Literal w/Gaps Theory</vt:lpstr>
      <vt:lpstr>Framework Hypothesis</vt:lpstr>
      <vt:lpstr>Revelatory Day Theory</vt:lpstr>
      <vt:lpstr>Progressive Creationism</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 Hasty</cp:lastModifiedBy>
  <cp:revision>50</cp:revision>
  <dcterms:created xsi:type="dcterms:W3CDTF">2006-08-16T00:00:00Z</dcterms:created>
  <dcterms:modified xsi:type="dcterms:W3CDTF">2018-01-12T04:05:43Z</dcterms:modified>
</cp:coreProperties>
</file>