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8" r:id="rId2"/>
    <p:sldId id="280" r:id="rId3"/>
    <p:sldId id="310" r:id="rId4"/>
    <p:sldId id="311" r:id="rId5"/>
    <p:sldId id="312" r:id="rId6"/>
    <p:sldId id="313" r:id="rId7"/>
    <p:sldId id="314" r:id="rId8"/>
    <p:sldId id="315" r:id="rId9"/>
    <p:sldId id="306" r:id="rId10"/>
    <p:sldId id="303" r:id="rId11"/>
    <p:sldId id="301" r:id="rId12"/>
    <p:sldId id="307" r:id="rId13"/>
    <p:sldId id="302" r:id="rId1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400" autoAdjust="0"/>
  </p:normalViewPr>
  <p:slideViewPr>
    <p:cSldViewPr>
      <p:cViewPr varScale="1">
        <p:scale>
          <a:sx n="56" d="100"/>
          <a:sy n="56" d="100"/>
        </p:scale>
        <p:origin x="3204" y="66"/>
      </p:cViewPr>
      <p:guideLst>
        <p:guide orient="horz" pos="2160"/>
        <p:guide pos="2880"/>
      </p:guideLst>
    </p:cSldViewPr>
  </p:slideViewPr>
  <p:notesTextViewPr>
    <p:cViewPr>
      <p:scale>
        <a:sx n="100" d="100"/>
        <a:sy n="100" d="100"/>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Rot="1" noChangeAspect="1" noChangeArrowheads="1" noTextEdit="1"/>
          </p:cNvSpPr>
          <p:nvPr>
            <p:ph type="sldImg" idx="2"/>
          </p:nvPr>
        </p:nvSpPr>
        <p:spPr bwMode="auto">
          <a:xfrm>
            <a:off x="3759200" y="0"/>
            <a:ext cx="1625600" cy="121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0" y="1295400"/>
            <a:ext cx="9141884" cy="52185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0D673A-E083-430F-9B5C-D9171E3706C0}" type="slidenum">
              <a:rPr lang="en-US" altLang="es-GT"/>
              <a:pPr/>
              <a:t>‹#›</a:t>
            </a:fld>
            <a:endParaRPr lang="en-US" altLang="es-G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2 Tim 3:16-17</a:t>
            </a:r>
            <a:r>
              <a:rPr lang="en-US" sz="1200" dirty="0">
                <a:effectLst/>
                <a:latin typeface="+mn-lt"/>
                <a:ea typeface="Calibri" panose="020F0502020204030204" pitchFamily="34" charset="0"/>
              </a:rPr>
              <a:t> – “</a:t>
            </a:r>
            <a:r>
              <a:rPr lang="en-US" sz="1200" dirty="0">
                <a:solidFill>
                  <a:srgbClr val="000000"/>
                </a:solidFill>
                <a:effectLst/>
                <a:latin typeface="+mn-lt"/>
                <a:ea typeface="Calibri" panose="020F0502020204030204" pitchFamily="34" charset="0"/>
              </a:rPr>
              <a:t>All Scripture is inspired by God and profitable for teaching, for reproof, for correction, for training in righteousness; so that the man of God may be adequate, equipped for every good work.</a:t>
            </a:r>
            <a:r>
              <a:rPr lang="en-US" sz="1200" dirty="0">
                <a:effectLst/>
                <a:latin typeface="+mn-lt"/>
                <a:ea typeface="Calibri" panose="020F0502020204030204" pitchFamily="34" charset="0"/>
              </a:rPr>
              <a:t>”</a:t>
            </a:r>
          </a:p>
          <a:p>
            <a:endParaRPr lang="en-US" sz="1200" dirty="0">
              <a:effectLst/>
              <a:latin typeface="+mn-lt"/>
            </a:endParaRPr>
          </a:p>
          <a:p>
            <a:r>
              <a:rPr lang="en-US" sz="1200" dirty="0">
                <a:effectLst/>
                <a:latin typeface="+mn-lt"/>
              </a:rPr>
              <a:t>The only scripture that existed in completed form when this statement was made was the OT, as vs. 15 equates these scriptures to the sacred writings of Timothy’s use. The teaching of the NT was still mostly oral, though several letters had been written. However in </a:t>
            </a:r>
            <a:r>
              <a:rPr lang="en-US" sz="1200" b="1" dirty="0">
                <a:effectLst/>
                <a:latin typeface="+mn-lt"/>
              </a:rPr>
              <a:t>2</a:t>
            </a:r>
            <a:r>
              <a:rPr lang="en-US" sz="1200" b="1" i="0" dirty="0">
                <a:effectLst/>
                <a:latin typeface="+mn-lt"/>
              </a:rPr>
              <a:t> Pet 3:15-16</a:t>
            </a:r>
            <a:r>
              <a:rPr lang="en-US" sz="1200" i="0" dirty="0">
                <a:effectLst/>
                <a:latin typeface="+mn-lt"/>
              </a:rPr>
              <a:t> – “</a:t>
            </a:r>
            <a:r>
              <a:rPr lang="en-US" sz="1200" b="0" i="0" dirty="0">
                <a:solidFill>
                  <a:srgbClr val="000000"/>
                </a:solidFill>
                <a:effectLst/>
                <a:latin typeface="+mn-lt"/>
              </a:rPr>
              <a:t>regard the patience of our Lord as salvation; just as also our beloved brother Paul, according to the wisdom given him, wrote to you, as also in all his letters, speaking in them of these things, in which there are some things that are hard to understand, which the untaught and unstable distort, </a:t>
            </a:r>
            <a:r>
              <a:rPr lang="en-US" sz="1200" b="0" i="0" u="sng" dirty="0">
                <a:solidFill>
                  <a:srgbClr val="000000"/>
                </a:solidFill>
                <a:effectLst/>
                <a:latin typeface="+mn-lt"/>
              </a:rPr>
              <a:t>as they do also the rest of the Scriptures</a:t>
            </a:r>
            <a:r>
              <a:rPr lang="en-US" sz="1200" b="0" i="0" dirty="0">
                <a:solidFill>
                  <a:srgbClr val="000000"/>
                </a:solidFill>
                <a:effectLst/>
                <a:latin typeface="+mn-lt"/>
              </a:rPr>
              <a:t>, to their own destruction.</a:t>
            </a:r>
            <a:r>
              <a:rPr lang="en-US" sz="1200" i="0" dirty="0">
                <a:effectLst/>
                <a:latin typeface="+mn-lt"/>
              </a:rPr>
              <a:t>”</a:t>
            </a:r>
          </a:p>
          <a:p>
            <a:endParaRPr lang="en-US" sz="1200" i="0" dirty="0">
              <a:effectLst/>
              <a:latin typeface="+mn-lt"/>
            </a:endParaRPr>
          </a:p>
          <a:p>
            <a:r>
              <a:rPr lang="en-US" sz="1200" i="0" dirty="0">
                <a:effectLst/>
                <a:latin typeface="+mn-lt"/>
              </a:rPr>
              <a:t>What we see from this verse is that Peter considered what Paul wrote to be scripture too, which implies it too was breathed out by God. In fact this is a common testimony of Jesus’ Apostles’ and one we’re going to consider for this study. What evidence do we have that the NT, like the OT, is the inspired will of God?</a:t>
            </a:r>
          </a:p>
          <a:p>
            <a:endParaRPr lang="en-US" sz="1200" i="0" dirty="0">
              <a:effectLst/>
              <a:latin typeface="+mn-lt"/>
            </a:endParaRPr>
          </a:p>
          <a:p>
            <a:r>
              <a:rPr lang="en-US" sz="1200" i="0" dirty="0">
                <a:effectLst/>
                <a:latin typeface="+mn-lt"/>
              </a:rPr>
              <a:t>We’ll look at two things: the internal evidence and fulfilled prophecy.</a:t>
            </a:r>
            <a:endParaRPr lang="en-US" sz="1200" i="0" dirty="0">
              <a:latin typeface="+mn-lt"/>
            </a:endParaRPr>
          </a:p>
        </p:txBody>
      </p:sp>
      <p:sp>
        <p:nvSpPr>
          <p:cNvPr id="4" name="Slide Number Placeholder 3"/>
          <p:cNvSpPr>
            <a:spLocks noGrp="1"/>
          </p:cNvSpPr>
          <p:nvPr>
            <p:ph type="sldNum" sz="quarter" idx="5"/>
          </p:nvPr>
        </p:nvSpPr>
        <p:spPr/>
        <p:txBody>
          <a:bodyPr/>
          <a:lstStyle/>
          <a:p>
            <a:fld id="{C90D673A-E083-430F-9B5C-D9171E3706C0}" type="slidenum">
              <a:rPr lang="en-US" altLang="es-GT" smtClean="0"/>
              <a:pPr/>
              <a:t>1</a:t>
            </a:fld>
            <a:endParaRPr lang="en-US" altLang="es-GT"/>
          </a:p>
        </p:txBody>
      </p:sp>
    </p:spTree>
    <p:extLst>
      <p:ext uri="{BB962C8B-B14F-4D97-AF65-F5344CB8AC3E}">
        <p14:creationId xmlns:p14="http://schemas.microsoft.com/office/powerpoint/2010/main" val="185915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2E2F4-9788-4C42-8978-CB776134EBDD}" type="slidenum">
              <a:rPr lang="en-US" altLang="en-US"/>
              <a:pPr eaLnBrk="1" hangingPunct="1">
                <a:spcBef>
                  <a:spcPct val="0"/>
                </a:spcBef>
              </a:pPr>
              <a:t>10</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Consider Jesus’ statement in </a:t>
            </a:r>
            <a:r>
              <a:rPr lang="en-US" altLang="en-US" b="1" dirty="0">
                <a:latin typeface="+mn-lt"/>
              </a:rPr>
              <a:t>Luke 21:33</a:t>
            </a:r>
            <a:r>
              <a:rPr lang="en-US" altLang="en-US" dirty="0">
                <a:latin typeface="+mn-lt"/>
              </a:rPr>
              <a:t> – </a:t>
            </a:r>
            <a:r>
              <a:rPr lang="en-US" b="0" i="0" dirty="0">
                <a:solidFill>
                  <a:srgbClr val="212529"/>
                </a:solidFill>
                <a:effectLst/>
                <a:latin typeface="+mn-lt"/>
              </a:rPr>
              <a:t>Antagonists to Christianity have a long and violent history of seeking by force to eliminate the sacred Scriptures from public access. Consider these examples:</a:t>
            </a:r>
          </a:p>
          <a:p>
            <a:pPr eaLnBrk="1" hangingPunct="1"/>
            <a:endParaRPr lang="en-US" altLang="en-US" b="0" i="0" dirty="0">
              <a:solidFill>
                <a:srgbClr val="212529"/>
              </a:solidFill>
              <a:effectLst/>
              <a:latin typeface="+mn-lt"/>
            </a:endParaRPr>
          </a:p>
          <a:p>
            <a:pPr algn="l"/>
            <a:r>
              <a:rPr lang="en-US" altLang="en-US" dirty="0">
                <a:latin typeface="+mn-lt"/>
              </a:rPr>
              <a:t>1) When Rome eventually saw Christianity </a:t>
            </a:r>
            <a:r>
              <a:rPr lang="en-US" b="0" i="0" dirty="0">
                <a:solidFill>
                  <a:srgbClr val="212529"/>
                </a:solidFill>
                <a:effectLst/>
                <a:latin typeface="+mn-lt"/>
              </a:rPr>
              <a:t>as a threat to the security of the empire, they sought to eradicate the bible from society. This was most famously initiated by the Roman ruler, </a:t>
            </a:r>
            <a:r>
              <a:rPr lang="en-US" b="0" i="0" dirty="0" err="1">
                <a:solidFill>
                  <a:srgbClr val="212529"/>
                </a:solidFill>
                <a:effectLst/>
                <a:latin typeface="+mn-lt"/>
              </a:rPr>
              <a:t>Valerius</a:t>
            </a:r>
            <a:r>
              <a:rPr lang="en-US" b="0" i="0" dirty="0">
                <a:solidFill>
                  <a:srgbClr val="212529"/>
                </a:solidFill>
                <a:effectLst/>
                <a:latin typeface="+mn-lt"/>
              </a:rPr>
              <a:t> Diocletian. Diocletian occupied the imperial throne from 284-305 AD. In 303 AD, he inaugurated a series of merciless persecutions upon those who professed Christ. Historian John Hurst notes: “[All] assemblies of Christians were forbidden and churches were ordered to be torn down. Four different edicts were issued, each excelling the preceding in intensity. One edict ordered the burning of every copy of the Bible—the first instance in [Christian] history when the Scriptures were made an object of attack (1897, 175).” Of course, as every student of history knows, events changed radically when Constantine came to the Roman throne in 306 AD and granted legal protection to Christians, though his nephew Julian tried to reverse this later on.</a:t>
            </a:r>
          </a:p>
          <a:p>
            <a:pPr algn="l"/>
            <a:endParaRPr lang="en-US" b="0" i="0" dirty="0">
              <a:solidFill>
                <a:srgbClr val="212529"/>
              </a:solidFill>
              <a:effectLst/>
              <a:latin typeface="+mn-lt"/>
            </a:endParaRPr>
          </a:p>
          <a:p>
            <a:pPr algn="l"/>
            <a:r>
              <a:rPr lang="en-US" b="0" i="0" dirty="0">
                <a:solidFill>
                  <a:srgbClr val="212529"/>
                </a:solidFill>
                <a:effectLst/>
                <a:latin typeface="+mn-lt"/>
              </a:rPr>
              <a:t>2) The Bible has also had to survive opposition from its so-called “friends”. The Roman Catholic church would love to suppress what I’m going to tell you, but the plain facts of history are undeniable. On numerous occasions, Catholic church authorities committed the Bible to flames under the guise that the translation was vulgar. The Council of Trent stated that the indiscriminate circulation of the Scriptures in the common language would generate “more harm than good.” In 1543 an act was passed forbidding the use of Tyndale’s translation and any reading of the scriptures in church assemblies without permission of the Catholic church. Thousands of copies were burned, and of the estimated 18,000 copies printed between 1525-1528, only two fragments are known to remain. But remain it does. </a:t>
            </a:r>
          </a:p>
          <a:p>
            <a:pPr algn="l"/>
            <a:endParaRPr lang="en-US" altLang="en-US" b="0" i="0" dirty="0">
              <a:solidFill>
                <a:srgbClr val="212529"/>
              </a:solidFill>
              <a:effectLst/>
              <a:latin typeface="+mn-lt"/>
            </a:endParaRPr>
          </a:p>
          <a:p>
            <a:pPr algn="l"/>
            <a:r>
              <a:rPr lang="en-US" b="0" i="0" dirty="0">
                <a:solidFill>
                  <a:srgbClr val="212529"/>
                </a:solidFill>
                <a:effectLst/>
                <a:latin typeface="+mn-lt"/>
              </a:rPr>
              <a:t>3) In France, so-called French rationalist Voltaire had seething hatred toward the Bible, and no one in Europe did as much to destroy faith in the Word of God as Voltaire. France rejected the Scriptures, tied a copy of the Bible to the tail of a donkey, and dragged it through the streets to the city dump, where it was ceremoniously burned. Voltaire even predicted that within a hundred years of his death (1778) that Christianity would be swept from existence and pass into history. Yet two centuries have come and gone, and today, rare is the person who owns a copy of Voltaire’s writings, while almost every home is adorned with a Bible. And a printing press was set up in his house to print bibles. </a:t>
            </a:r>
          </a:p>
          <a:p>
            <a:pPr algn="l"/>
            <a:endParaRPr lang="en-US" altLang="en-US" b="0" i="0" dirty="0">
              <a:solidFill>
                <a:srgbClr val="212529"/>
              </a:solidFill>
              <a:effectLst/>
              <a:latin typeface="+mn-lt"/>
            </a:endParaRPr>
          </a:p>
          <a:p>
            <a:pPr algn="l"/>
            <a:r>
              <a:rPr lang="en-US" altLang="en-US" b="0" i="0" dirty="0">
                <a:solidFill>
                  <a:srgbClr val="212529"/>
                </a:solidFill>
                <a:effectLst/>
                <a:latin typeface="+mn-lt"/>
              </a:rPr>
              <a:t>There have been many other efforts. But despite these efforts, the bible remains and it is the world’s most circulated book.</a:t>
            </a:r>
            <a:endParaRPr lang="en-US" altLang="en-US"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C656C54-103C-4125-875B-0DB837D2E806}" type="slidenum">
              <a:rPr lang="en-US" altLang="en-US"/>
              <a:pPr eaLnBrk="1" hangingPunct="1">
                <a:spcBef>
                  <a:spcPct val="0"/>
                </a:spcBef>
              </a:pPr>
              <a:t>11</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Jesus said nothing would destroy Christianity, did He not? – </a:t>
            </a:r>
            <a:r>
              <a:rPr lang="en-US" altLang="en-US" b="1" dirty="0">
                <a:latin typeface="+mn-lt"/>
              </a:rPr>
              <a:t>Matt 16:18</a:t>
            </a:r>
            <a:r>
              <a:rPr lang="en-US" altLang="en-US" dirty="0">
                <a:latin typeface="+mn-lt"/>
              </a:rPr>
              <a:t> – “</a:t>
            </a:r>
            <a:r>
              <a:rPr lang="en-US" b="0" i="0" dirty="0">
                <a:solidFill>
                  <a:srgbClr val="000000"/>
                </a:solidFill>
                <a:effectLst/>
                <a:latin typeface="+mn-lt"/>
              </a:rPr>
              <a:t>And I also say to you that you are Peter, and upon this rock I will build My church; and the gates of Hades will not overpower it.</a:t>
            </a:r>
            <a:r>
              <a:rPr lang="en-US" altLang="en-US" dirty="0">
                <a:latin typeface="+mn-lt"/>
              </a:rPr>
              <a:t>” As a witness to Roman persecution, Peter could have rightly feared this for first century Christianity. Both the Jews and Romans declared all out war on Christianity and so many Christians lost their lives, their property, their relationships with others. The sacrifices made were great. There were other religions threatening as well – monasticism, Gnosticism, the teaching of the Nicolaitans, and others. But these cults died out and Christianity has remained. Even in the midst of severe persecution, in which it seemed like the gates of hell were burst open and then some, early church father Tertullian noted that the blood of the martyrs is the seed of the church. And today, in 3</a:t>
            </a:r>
            <a:r>
              <a:rPr lang="en-US" altLang="en-US" baseline="30000" dirty="0">
                <a:latin typeface="+mn-lt"/>
              </a:rPr>
              <a:t>rd</a:t>
            </a:r>
            <a:r>
              <a:rPr lang="en-US" altLang="en-US" dirty="0">
                <a:latin typeface="+mn-lt"/>
              </a:rPr>
              <a:t> world countries where Christians are persecuted and governments forbid assemblies such as in China, or public evangelism such as in Russia, Christianity thrives.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ED4AA6-AC69-46D4-AA4E-1CD2B7E81B17}" type="slidenum">
              <a:rPr lang="en-US" altLang="en-US"/>
              <a:pPr eaLnBrk="1" hangingPunct="1">
                <a:spcBef>
                  <a:spcPct val="0"/>
                </a:spcBef>
              </a:pPr>
              <a:t>12</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Jesus also prophesied about events that would soon take place after His death, relatively speaking – </a:t>
            </a:r>
            <a:r>
              <a:rPr lang="en-US" altLang="en-US" b="1" dirty="0">
                <a:latin typeface="+mn-lt"/>
              </a:rPr>
              <a:t>Matt </a:t>
            </a:r>
            <a:r>
              <a:rPr lang="en-US" altLang="en-US" b="1" i="0" dirty="0">
                <a:latin typeface="+mn-lt"/>
              </a:rPr>
              <a:t>24:1-2</a:t>
            </a:r>
            <a:r>
              <a:rPr lang="en-US" altLang="en-US" i="0" dirty="0">
                <a:latin typeface="+mn-lt"/>
              </a:rPr>
              <a:t> – “</a:t>
            </a:r>
            <a:r>
              <a:rPr lang="en-US" b="0" i="0" dirty="0">
                <a:solidFill>
                  <a:srgbClr val="000000"/>
                </a:solidFill>
                <a:effectLst/>
                <a:latin typeface="+mn-lt"/>
              </a:rPr>
              <a:t>Jesus left the temple area and was going on His way when His disciples came up to point out the temple buildings to Him. But He responded and said to them, ‘Do you not see all these things? Truly I say to you, not one stone here will be left upon another, which will not be torn down.’” Now the fact that we know the temple was destroyed just 40 years later, in 70 AD, is cool enough. But Jesus spoke w/further specificity about its destruction, saying that not one stone would be left on another.</a:t>
            </a:r>
          </a:p>
          <a:p>
            <a:pPr eaLnBrk="1" hangingPunct="1"/>
            <a:endParaRPr lang="en-US" b="0" i="0" dirty="0">
              <a:solidFill>
                <a:srgbClr val="000000"/>
              </a:solidFill>
              <a:effectLst/>
              <a:latin typeface="+mn-lt"/>
            </a:endParaRPr>
          </a:p>
          <a:p>
            <a:pPr eaLnBrk="1" hangingPunct="1"/>
            <a:r>
              <a:rPr lang="en-US" b="0" i="0" dirty="0">
                <a:solidFill>
                  <a:srgbClr val="000000"/>
                </a:solidFill>
                <a:effectLst/>
                <a:latin typeface="+mn-lt"/>
              </a:rPr>
              <a:t>Well the Historian Josephus, who was not a Christian, was an eyewitness to the destruction of Jerusalem and he writes in his annals that the Roman general Titus who was leading the charge did not want to destroy the temple. In a speech to the Jewish defenders of the city, he said, “I appeal to my own army, and the Jews that are now with me, and even to you yourselves, that I do not force you to defile this sanctuary; and if you will but change the place whereon you will fight, no Roman shall either come near your sanctuary, or offer any affront to it; nay, I will endeavor to preserve you your holy house, whether you will or not." (</a:t>
            </a:r>
            <a:r>
              <a:rPr lang="en-US" b="0" i="1" dirty="0">
                <a:solidFill>
                  <a:srgbClr val="000000"/>
                </a:solidFill>
                <a:effectLst/>
                <a:latin typeface="+mn-lt"/>
              </a:rPr>
              <a:t>The Wars Of The Jews,</a:t>
            </a:r>
            <a:r>
              <a:rPr lang="en-US" b="0" i="0" dirty="0">
                <a:solidFill>
                  <a:srgbClr val="000000"/>
                </a:solidFill>
                <a:effectLst/>
                <a:latin typeface="+mn-lt"/>
              </a:rPr>
              <a:t> 6:2:4). </a:t>
            </a:r>
          </a:p>
          <a:p>
            <a:pPr eaLnBrk="1" hangingPunct="1"/>
            <a:endParaRPr lang="en-US" b="0" i="0" dirty="0">
              <a:solidFill>
                <a:srgbClr val="000000"/>
              </a:solidFill>
              <a:effectLst/>
              <a:latin typeface="+mn-lt"/>
            </a:endParaRPr>
          </a:p>
          <a:p>
            <a:pPr eaLnBrk="1" hangingPunct="1"/>
            <a:r>
              <a:rPr lang="en-US" b="0" i="0" dirty="0">
                <a:solidFill>
                  <a:srgbClr val="000000"/>
                </a:solidFill>
                <a:effectLst/>
                <a:latin typeface="+mn-lt"/>
              </a:rPr>
              <a:t>However, when the Jews continued to rebel and the city was finally taken, he "gave order that they should now demolish the entire city and temple but for all the rest of the wall, it was so thoroughly laid even with the ground by those that dug it up to the foundation, that there was left nothing to make those that came thither believe it had ever been inhabited." (</a:t>
            </a:r>
            <a:r>
              <a:rPr lang="en-US" b="0" i="1" dirty="0">
                <a:solidFill>
                  <a:srgbClr val="000000"/>
                </a:solidFill>
                <a:effectLst/>
                <a:latin typeface="+mn-lt"/>
              </a:rPr>
              <a:t>The Wars Of The Jews, </a:t>
            </a:r>
            <a:r>
              <a:rPr lang="en-US" b="0" i="0" dirty="0">
                <a:solidFill>
                  <a:srgbClr val="000000"/>
                </a:solidFill>
                <a:effectLst/>
                <a:latin typeface="+mn-lt"/>
              </a:rPr>
              <a:t>7:1:1). Truly, the words of the prophet came to pass, "Therefore because of you Zion shall be plowed like a field, Jerusalem shall become heaps of ruins, and the mountain of the temple like the bare hills of the forest" (Micah 3:12).</a:t>
            </a:r>
          </a:p>
          <a:p>
            <a:pPr eaLnBrk="1" hangingPunct="1"/>
            <a:endParaRPr lang="en-US" b="0" i="0" dirty="0">
              <a:solidFill>
                <a:srgbClr val="000000"/>
              </a:solidFill>
              <a:effectLst/>
              <a:latin typeface="+mn-lt"/>
            </a:endParaRPr>
          </a:p>
          <a:p>
            <a:pPr eaLnBrk="1" hangingPunct="1"/>
            <a:r>
              <a:rPr lang="en-US" b="0" i="0" dirty="0">
                <a:solidFill>
                  <a:srgbClr val="000000"/>
                </a:solidFill>
                <a:effectLst/>
                <a:latin typeface="+mn-lt"/>
              </a:rPr>
              <a:t>Other scholars, of which I haven’t been able to find any 1</a:t>
            </a:r>
            <a:r>
              <a:rPr lang="en-US" b="0" i="0" baseline="30000" dirty="0">
                <a:solidFill>
                  <a:srgbClr val="000000"/>
                </a:solidFill>
                <a:effectLst/>
                <a:latin typeface="+mn-lt"/>
              </a:rPr>
              <a:t>st</a:t>
            </a:r>
            <a:r>
              <a:rPr lang="en-US" b="0" i="0" dirty="0">
                <a:solidFill>
                  <a:srgbClr val="000000"/>
                </a:solidFill>
                <a:effectLst/>
                <a:latin typeface="+mn-lt"/>
              </a:rPr>
              <a:t> century sources, suggests that the fire in the temple melted the gold in the treasury chambers and the golf-leaf ornamentation on the ceiling and that it solidified within the joints of the stones so that the roman soldiers had no choice but to remove every stone from atop the other just to retrieve it. </a:t>
            </a:r>
          </a:p>
          <a:p>
            <a:pPr eaLnBrk="1" hangingPunct="1"/>
            <a:endParaRPr lang="en-US" altLang="en-US" b="0" i="0" dirty="0">
              <a:solidFill>
                <a:srgbClr val="000000"/>
              </a:solidFill>
              <a:effectLst/>
              <a:latin typeface="+mn-lt"/>
            </a:endParaRPr>
          </a:p>
          <a:p>
            <a:pPr eaLnBrk="1" hangingPunct="1"/>
            <a:endParaRPr lang="en-US" altLang="en-US" i="0" dirty="0">
              <a:latin typeface="+mn-lt"/>
            </a:endParaRPr>
          </a:p>
        </p:txBody>
      </p:sp>
    </p:spTree>
    <p:extLst>
      <p:ext uri="{BB962C8B-B14F-4D97-AF65-F5344CB8AC3E}">
        <p14:creationId xmlns:p14="http://schemas.microsoft.com/office/powerpoint/2010/main" val="445889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5EEEE31-7019-4772-B172-6395B16ACA31}" type="slidenum">
              <a:rPr lang="en-US" altLang="en-US"/>
              <a:pPr eaLnBrk="1" hangingPunct="1">
                <a:spcBef>
                  <a:spcPct val="0"/>
                </a:spcBef>
              </a:pPr>
              <a:t>13</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In </a:t>
            </a:r>
            <a:r>
              <a:rPr lang="en-US" altLang="en-US" b="1" dirty="0">
                <a:latin typeface="+mn-lt"/>
              </a:rPr>
              <a:t>Mark 16:15</a:t>
            </a:r>
            <a:r>
              <a:rPr lang="en-US" altLang="en-US" dirty="0">
                <a:latin typeface="+mn-lt"/>
              </a:rPr>
              <a:t> – “</a:t>
            </a:r>
            <a:r>
              <a:rPr lang="en-US" b="0" i="0" dirty="0">
                <a:solidFill>
                  <a:srgbClr val="000000"/>
                </a:solidFill>
                <a:effectLst/>
                <a:latin typeface="+mn-lt"/>
              </a:rPr>
              <a:t>And He said to them, ‘Go into all the world and preach the gospel to all creation.’”, which the Apostles then set out to do. But before He said this, in another prophecy concerning the destruction of Jerusalem, he said in </a:t>
            </a:r>
            <a:r>
              <a:rPr lang="en-US" b="1" i="0" dirty="0">
                <a:solidFill>
                  <a:srgbClr val="000000"/>
                </a:solidFill>
                <a:effectLst/>
                <a:latin typeface="+mn-lt"/>
              </a:rPr>
              <a:t>Matt 24:14</a:t>
            </a:r>
            <a:r>
              <a:rPr lang="en-US" b="0" i="0" dirty="0">
                <a:solidFill>
                  <a:srgbClr val="000000"/>
                </a:solidFill>
                <a:effectLst/>
                <a:latin typeface="+mn-lt"/>
              </a:rPr>
              <a:t> – “This gospel of the kingdom shall be preached in the whole world as a testimony to all the nations, and then the end will come.” The end He is referring to is not the 2</a:t>
            </a:r>
            <a:r>
              <a:rPr lang="en-US" b="0" i="0" baseline="30000" dirty="0">
                <a:solidFill>
                  <a:srgbClr val="000000"/>
                </a:solidFill>
                <a:effectLst/>
                <a:latin typeface="+mn-lt"/>
              </a:rPr>
              <a:t>nd</a:t>
            </a:r>
            <a:r>
              <a:rPr lang="en-US" b="0" i="0" dirty="0">
                <a:solidFill>
                  <a:srgbClr val="000000"/>
                </a:solidFill>
                <a:effectLst/>
                <a:latin typeface="+mn-lt"/>
              </a:rPr>
              <a:t> coming, rather than end of the Jewish dispensation as a result of the destruction of Jerusalem in AD 70. What evidence do we have that this happened? </a:t>
            </a:r>
            <a:r>
              <a:rPr lang="en-US" b="1" i="0" dirty="0">
                <a:solidFill>
                  <a:srgbClr val="000000"/>
                </a:solidFill>
                <a:effectLst/>
                <a:latin typeface="+mn-lt"/>
              </a:rPr>
              <a:t>Col 1:23</a:t>
            </a:r>
            <a:r>
              <a:rPr lang="en-US" b="0" i="0" dirty="0">
                <a:solidFill>
                  <a:srgbClr val="000000"/>
                </a:solidFill>
                <a:effectLst/>
                <a:latin typeface="+mn-lt"/>
              </a:rPr>
              <a:t> – “</a:t>
            </a:r>
            <a:r>
              <a:rPr lang="en-US" b="0" i="0" dirty="0">
                <a:solidFill>
                  <a:srgbClr val="001320"/>
                </a:solidFill>
                <a:effectLst/>
                <a:latin typeface="+mn-lt"/>
              </a:rPr>
              <a:t>if indeed you continue in the faith firmly established and steadfast, and not moved away from the hope of the gospel that you have heard, which was proclaimed in all creation under heaven, and of which I, Paul, was made a minister.</a:t>
            </a:r>
            <a:r>
              <a:rPr lang="en-US" b="0" i="0" dirty="0">
                <a:solidFill>
                  <a:srgbClr val="000000"/>
                </a:solidFill>
                <a:effectLst/>
                <a:latin typeface="+mn-lt"/>
              </a:rPr>
              <a:t>”</a:t>
            </a:r>
            <a:endParaRPr lang="en-US" altLang="en-US"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ED4AA6-AC69-46D4-AA4E-1CD2B7E81B17}" type="slidenum">
              <a:rPr lang="en-US" altLang="en-US"/>
              <a:pPr eaLnBrk="1" hangingPunct="1">
                <a:spcBef>
                  <a:spcPct val="0"/>
                </a:spcBef>
              </a:pPr>
              <a:t>2</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(John 12) The first thing that is important to note is how Jesus viewed His role while on this earth</a:t>
            </a:r>
            <a:r>
              <a:rPr lang="en-US" sz="1200" b="0" dirty="0">
                <a:effectLst/>
                <a:latin typeface="+mn-lt"/>
                <a:ea typeface="Calibri" panose="020F0502020204030204" pitchFamily="34" charset="0"/>
                <a:cs typeface="Times New Roman" panose="02020603050405020304" pitchFamily="18" charset="0"/>
              </a:rPr>
              <a:t>. </a:t>
            </a:r>
            <a:r>
              <a:rPr lang="en-US" sz="1200" b="1" dirty="0">
                <a:effectLst/>
                <a:latin typeface="+mn-lt"/>
                <a:ea typeface="Calibri" panose="020F0502020204030204" pitchFamily="34" charset="0"/>
                <a:cs typeface="Times New Roman" panose="02020603050405020304" pitchFamily="18" charset="0"/>
              </a:rPr>
              <a:t>John 12:49-50</a:t>
            </a:r>
            <a:r>
              <a:rPr lang="en-US" sz="1200" dirty="0">
                <a:effectLst/>
                <a:latin typeface="+mn-lt"/>
                <a:ea typeface="Calibri" panose="020F0502020204030204" pitchFamily="34" charset="0"/>
                <a:cs typeface="Times New Roman" panose="02020603050405020304" pitchFamily="18" charset="0"/>
              </a:rPr>
              <a:t> – Jesus didn’t come here with opinions designed to bring glory Himself, or grandiose ideas that either conformed to or contradicted the present culture. Rather, He came to do His Father’s will. Whatever the Father spoke, that’s what Jesus spoke. It did not matter whether people liked it, whether what He said was popular, whether it was rejected, or whether what He said caused Him to be killed. To Jesus, the Father’s word was predominant in His life; it is what He proclaimed.</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His submission to the Father’s authority wasn’t limited simply to His teaching; it extended to everything that He did – </a:t>
            </a:r>
            <a:r>
              <a:rPr lang="en-US" sz="1200" b="1" dirty="0">
                <a:effectLst/>
                <a:latin typeface="+mn-lt"/>
                <a:ea typeface="Calibri" panose="020F0502020204030204" pitchFamily="34" charset="0"/>
                <a:cs typeface="Times New Roman" panose="02020603050405020304" pitchFamily="18" charset="0"/>
              </a:rPr>
              <a:t>John 5:19-20</a:t>
            </a:r>
            <a:r>
              <a:rPr lang="en-US" sz="1200" dirty="0">
                <a:effectLst/>
                <a:latin typeface="+mn-lt"/>
                <a:ea typeface="Calibri" panose="020F0502020204030204" pitchFamily="34" charset="0"/>
                <a:cs typeface="Times New Roman" panose="02020603050405020304" pitchFamily="18" charset="0"/>
              </a:rPr>
              <a:t> – Did Jesus help someone? He did so because it’s what the Father would do. Did Jesus avoid something? It’s because that’s what the Father would do. </a:t>
            </a:r>
            <a:r>
              <a:rPr lang="en-US" sz="1200" dirty="0">
                <a:effectLst/>
                <a:latin typeface="+mn-lt"/>
                <a:ea typeface="Calibri" panose="020F0502020204030204" pitchFamily="34" charset="0"/>
              </a:rPr>
              <a:t>There’s a phrase we sometimes use, “What Would Jesus Do?” He answers it in this passage – whatever the Father would do, Jesus would do</a:t>
            </a:r>
            <a:endParaRPr lang="en-US" altLang="en-US" sz="1200"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ED4AA6-AC69-46D4-AA4E-1CD2B7E81B17}" type="slidenum">
              <a:rPr lang="en-US" altLang="en-US"/>
              <a:pPr eaLnBrk="1" hangingPunct="1">
                <a:spcBef>
                  <a:spcPct val="0"/>
                </a:spcBef>
              </a:pPr>
              <a:t>3</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But then something changed. After living a perfect, sinless life in complete obedience to the Father, the Father bestowed to Jesus a very special honor. In Matt 28, speaking to His apostles just prior to His ascension back to heaven, Jesus informed them of a promotion, so to speak – </a:t>
            </a:r>
            <a:r>
              <a:rPr lang="en-US" sz="1200" b="1" dirty="0">
                <a:effectLst/>
                <a:latin typeface="+mn-lt"/>
                <a:ea typeface="Calibri" panose="020F0502020204030204" pitchFamily="34" charset="0"/>
                <a:cs typeface="Times New Roman" panose="02020603050405020304" pitchFamily="18" charset="0"/>
              </a:rPr>
              <a:t>Matt 28:18</a:t>
            </a:r>
            <a:r>
              <a:rPr lang="en-US" sz="1200" dirty="0">
                <a:effectLst/>
                <a:latin typeface="+mn-lt"/>
                <a:ea typeface="Calibri" panose="020F0502020204030204" pitchFamily="34" charset="0"/>
                <a:cs typeface="Times New Roman" panose="02020603050405020304" pitchFamily="18" charset="0"/>
              </a:rPr>
              <a:t> – Given to Him by who? By the only one who had the authority to give Him this authority, the Father Himself. See, when we refer to Jesus Christ as “Lord”, this is what we are professing. We are professing that Jesus is the one who has power and authority. Power and authority over what? </a:t>
            </a:r>
            <a:r>
              <a:rPr lang="en-US" sz="1200" b="1" dirty="0">
                <a:effectLst/>
                <a:latin typeface="+mn-lt"/>
                <a:ea typeface="Calibri" panose="020F0502020204030204" pitchFamily="34" charset="0"/>
                <a:cs typeface="Times New Roman" panose="02020603050405020304" pitchFamily="18" charset="0"/>
              </a:rPr>
              <a:t>Eph 1:22-23</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“All” is all, authority over heaven and earth and every person and thing in it, authority over everything that was, that is, and that will be.</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Now what this means is if Jesus were still here today on Earth, we could solve every single doctrinal disagreement on the planet. Because if I have a disagreement with another believer, all the two of us would have to do is travel to wherever Jesus is, maybe some fortress of solitude somewhere, and ask for the truth regarding the issue at hand. And He’s either going to tell us which one of us is right or that both of us are wrong, which happens more often than we’d like to admit.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But issue is, Jesus is no longer here in the flesh. Not only is He risen, but He has ascended to heaven and we don’t want to wait until He returns to start figuring some things out, because when He returns, question time is over. Jesus’ return is judgment day. </a:t>
            </a:r>
            <a:r>
              <a:rPr lang="en-US" sz="1200" dirty="0">
                <a:effectLst/>
                <a:latin typeface="+mn-lt"/>
                <a:ea typeface="Calibri" panose="020F0502020204030204" pitchFamily="34" charset="0"/>
              </a:rPr>
              <a:t>So the question is now this: assuming that He didn’t leave us here on Earth to fend for ourselves regarding what His will is, which I think is safe to say, what measures did He take to enable His followers, those who He is Lord over, to have all the answers to all their doctrinal questions?</a:t>
            </a:r>
            <a:endParaRPr lang="en-US" altLang="en-US" sz="1200" dirty="0">
              <a:latin typeface="+mn-lt"/>
            </a:endParaRPr>
          </a:p>
        </p:txBody>
      </p:sp>
    </p:spTree>
    <p:extLst>
      <p:ext uri="{BB962C8B-B14F-4D97-AF65-F5344CB8AC3E}">
        <p14:creationId xmlns:p14="http://schemas.microsoft.com/office/powerpoint/2010/main" val="81057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ED4AA6-AC69-46D4-AA4E-1CD2B7E81B17}" type="slidenum">
              <a:rPr lang="en-US" altLang="en-US"/>
              <a:pPr eaLnBrk="1" hangingPunct="1">
                <a:spcBef>
                  <a:spcPct val="0"/>
                </a:spcBef>
              </a:pPr>
              <a:t>4</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Well, the bible reveals that Jesus actually started this preparation early in His ministry while He was still here on Earth. In John 13, Jesus makes the following very general observation in </a:t>
            </a:r>
            <a:r>
              <a:rPr lang="en-US" sz="1200" b="1" dirty="0">
                <a:effectLst/>
                <a:latin typeface="+mn-lt"/>
                <a:ea typeface="Calibri" panose="020F0502020204030204" pitchFamily="34" charset="0"/>
                <a:cs typeface="Times New Roman" panose="02020603050405020304" pitchFamily="18" charset="0"/>
              </a:rPr>
              <a:t>John 13:20</a:t>
            </a:r>
            <a:r>
              <a:rPr lang="en-US" sz="1200" dirty="0">
                <a:effectLst/>
                <a:latin typeface="+mn-lt"/>
                <a:ea typeface="Calibri" panose="020F0502020204030204" pitchFamily="34" charset="0"/>
                <a:cs typeface="Times New Roman" panose="02020603050405020304" pitchFamily="18" charset="0"/>
              </a:rPr>
              <a:t> – </a:t>
            </a:r>
            <a:r>
              <a:rPr lang="en-US" sz="1200" dirty="0">
                <a:solidFill>
                  <a:srgbClr val="000000"/>
                </a:solidFill>
                <a:effectLst/>
                <a:latin typeface="+mn-lt"/>
                <a:ea typeface="Calibri" panose="020F0502020204030204" pitchFamily="34" charset="0"/>
                <a:cs typeface="Times New Roman" panose="02020603050405020304" pitchFamily="18" charset="0"/>
              </a:rPr>
              <a:t>Ok, so from this verse, we learn that Jesus intended to send people in His name, and it also sounds like, from this verse, that those people would have an authority given to them by Jesus so that receiving the words of one would be the same as receiving the words of the other. </a:t>
            </a:r>
            <a:r>
              <a:rPr lang="en-US" sz="1200" dirty="0">
                <a:effectLst/>
                <a:latin typeface="+mn-lt"/>
                <a:ea typeface="Calibri" panose="020F0502020204030204" pitchFamily="34" charset="0"/>
                <a:cs typeface="Times New Roman" panose="02020603050405020304" pitchFamily="18" charset="0"/>
              </a:rPr>
              <a:t>So the question is, who were these people that Jesus sent?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Well, he was speaking to the Apostles in that upper room on the night He was betrayed, giving them final instructions before His imminent death. The word “apostles” means “one sent”, and these were the men Jesus sent out into the world, after He ascended back to heaven, to preach the gospel to every creature. And this is important to understand, because it means it is impossible to say we have received the words of Jesus Christ if we’re not receiving the words of His apostles. Because the apostles were chosen specifically by Christ to be His ambassadors, and in 2 Cor 5, Paul acknowledged this role for himself and the rest of the apostles. </a:t>
            </a:r>
            <a:r>
              <a:rPr lang="en-US" sz="1200" b="1" dirty="0">
                <a:effectLst/>
                <a:latin typeface="+mn-lt"/>
                <a:ea typeface="Calibri" panose="020F0502020204030204" pitchFamily="34" charset="0"/>
                <a:cs typeface="Times New Roman" panose="02020603050405020304" pitchFamily="18" charset="0"/>
              </a:rPr>
              <a:t>2 Cor 5:20</a:t>
            </a:r>
            <a:r>
              <a:rPr lang="en-US" sz="1200" dirty="0">
                <a:effectLst/>
                <a:latin typeface="+mn-lt"/>
                <a:ea typeface="Calibri" panose="020F0502020204030204" pitchFamily="34" charset="0"/>
                <a:cs typeface="Times New Roman" panose="02020603050405020304" pitchFamily="18" charset="0"/>
              </a:rPr>
              <a:t> – An ambassador is a person who is the official representative to someone else in a higher position of authority. The United States of America has ambassadors in most foreign countries that serve as authorities to the president. And how it works is if an ambassador gives a promise or makes a request of a foreign state, he is doing so by the authority of the president himself. </a:t>
            </a:r>
            <a:r>
              <a:rPr lang="en-US" sz="1200" dirty="0">
                <a:effectLst/>
                <a:latin typeface="+mn-lt"/>
                <a:ea typeface="Calibri" panose="020F0502020204030204" pitchFamily="34" charset="0"/>
              </a:rPr>
              <a:t>In the same way, the Apostles of Jesus Christ spoke the very words and will of Jesus Christ, as His chosen ambassadors to this lost world.</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So it’s not just about the words in red is it? There have been a few people I’ve studied with before who claim that while they believe all the bible is important, they will only really listen to the “words in red”, those things specifically spoken by Jesus in person. But here we learn that Jesus always intended to send men who would act as His ambassadors, and when He speaks of this intention, are those words not in red? You can’t take all the words in red except for the words in red that say He would send people in His name; that would be inconsistent. So in our quest to determine the inspiration of the New Testament, we have to consider the words of Jesus’ Apostles.</a:t>
            </a:r>
          </a:p>
          <a:p>
            <a:pPr marL="0" marR="0" lvl="0" indent="0">
              <a:lnSpc>
                <a:spcPct val="115000"/>
              </a:lnSpc>
              <a:spcBef>
                <a:spcPts val="0"/>
              </a:spcBef>
              <a:spcAft>
                <a:spcPts val="0"/>
              </a:spcAft>
              <a:buFont typeface="+mj-lt"/>
              <a:buNone/>
            </a:pPr>
            <a:endParaRPr lang="en-US" altLang="en-US" sz="1200" dirty="0">
              <a:latin typeface="+mn-lt"/>
            </a:endParaRPr>
          </a:p>
        </p:txBody>
      </p:sp>
    </p:spTree>
    <p:extLst>
      <p:ext uri="{BB962C8B-B14F-4D97-AF65-F5344CB8AC3E}">
        <p14:creationId xmlns:p14="http://schemas.microsoft.com/office/powerpoint/2010/main" val="362845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ED4AA6-AC69-46D4-AA4E-1CD2B7E81B17}" type="slidenum">
              <a:rPr lang="en-US" altLang="en-US"/>
              <a:pPr eaLnBrk="1" hangingPunct="1">
                <a:spcBef>
                  <a:spcPct val="0"/>
                </a:spcBef>
              </a:pPr>
              <a:t>5</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But this leads to another question. How do we know who the true Apostles were? How do we know that what these 12 men taught were the actual words of God as opposed to their own ideas and fantasies? Jesus may have come here to do the Father’s will, but He was sinless, He was perfect. The Apostles were far from perfect men. The apostles made all kinds of mistakes, fighting amongst one another over who would be the greatest, showing a great lack of understanding in many of the things Jesus taught during His earthly ministry. In fact, if I’m a person living in the first century, and I’m hungry for some attention, I may be tempted to </a:t>
            </a:r>
            <a:r>
              <a:rPr lang="en-US" sz="1200" u="sng" dirty="0">
                <a:effectLst/>
                <a:latin typeface="+mn-lt"/>
                <a:ea typeface="Calibri" panose="020F0502020204030204" pitchFamily="34" charset="0"/>
                <a:cs typeface="Times New Roman" panose="02020603050405020304" pitchFamily="18" charset="0"/>
              </a:rPr>
              <a:t>claim</a:t>
            </a:r>
            <a:r>
              <a:rPr lang="en-US" sz="1200" dirty="0">
                <a:effectLst/>
                <a:latin typeface="+mn-lt"/>
                <a:ea typeface="Calibri" panose="020F0502020204030204" pitchFamily="34" charset="0"/>
                <a:cs typeface="Times New Roman" panose="02020603050405020304" pitchFamily="18" charset="0"/>
              </a:rPr>
              <a:t> status as an Apostle, though I’m not. </a:t>
            </a:r>
            <a:r>
              <a:rPr lang="en-US" sz="1200" dirty="0">
                <a:effectLst/>
                <a:latin typeface="+mn-lt"/>
                <a:ea typeface="Calibri" panose="020F0502020204030204" pitchFamily="34" charset="0"/>
              </a:rPr>
              <a:t>So there’s a two-fold problem with Jesus sending out these specific men – ensuring that when the actual Apostles spoke, it was truly God’s word, and then knowing the ones doing the teaching are </a:t>
            </a:r>
            <a:r>
              <a:rPr lang="en-US" sz="1200" u="sng" dirty="0">
                <a:effectLst/>
                <a:latin typeface="+mn-lt"/>
                <a:ea typeface="Calibri" panose="020F0502020204030204" pitchFamily="34" charset="0"/>
              </a:rPr>
              <a:t>actually</a:t>
            </a:r>
            <a:r>
              <a:rPr lang="en-US" sz="1200" dirty="0">
                <a:effectLst/>
                <a:latin typeface="+mn-lt"/>
                <a:ea typeface="Calibri" panose="020F0502020204030204" pitchFamily="34" charset="0"/>
              </a:rPr>
              <a:t> Apostles as opposed to pretenders.</a:t>
            </a:r>
            <a:endParaRPr lang="en-US" sz="1200" dirty="0">
              <a:effectLst/>
              <a:latin typeface="+mn-lt"/>
              <a:ea typeface="Calibri" panose="020F0502020204030204" pitchFamily="34" charset="0"/>
              <a:cs typeface="+mn-cs"/>
            </a:endParaRP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mn-cs"/>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Well, there are an infinite number of wonderful attributes about Jesus Christ, and one of those great things is that He is able to deal with issues like this long before they even became issues in our futile minds (John 14). Jesus is preparing the Apostles for His imminent death. Imagine being personally commissioned by the Creator of heaven and earth to go preach His gospel. Can you feel the weight? I would be thinking, “How am I going to do that? Me? I’m nobody special. Why would people listen to me? I don’t have the wisdom or the knowledge to do this. I’ve been a failure and I’m fearful. And there are orators out there who could likely wipe the floor with me” Well in John 14, Jesus tells the Apostles that He is going to give them help. And not just any help, but help with a capital H. </a:t>
            </a:r>
            <a:r>
              <a:rPr lang="en-US" sz="1200" b="1" dirty="0">
                <a:effectLst/>
                <a:latin typeface="+mn-lt"/>
                <a:ea typeface="Calibri" panose="020F0502020204030204" pitchFamily="34" charset="0"/>
                <a:cs typeface="Times New Roman" panose="02020603050405020304" pitchFamily="18" charset="0"/>
              </a:rPr>
              <a:t>John 14:26;</a:t>
            </a:r>
            <a:r>
              <a:rPr lang="en-US" sz="1200" dirty="0">
                <a:effectLst/>
                <a:latin typeface="+mn-lt"/>
                <a:ea typeface="Calibri" panose="020F0502020204030204" pitchFamily="34" charset="0"/>
                <a:cs typeface="Times New Roman" panose="02020603050405020304" pitchFamily="18" charset="0"/>
              </a:rPr>
              <a:t> </a:t>
            </a:r>
            <a:r>
              <a:rPr lang="en-US" sz="1200" b="1" dirty="0">
                <a:effectLst/>
                <a:latin typeface="+mn-lt"/>
                <a:ea typeface="Calibri" panose="020F0502020204030204" pitchFamily="34" charset="0"/>
                <a:cs typeface="Times New Roman" panose="02020603050405020304" pitchFamily="18" charset="0"/>
              </a:rPr>
              <a:t>John 16:12-15</a:t>
            </a:r>
            <a:r>
              <a:rPr lang="en-US" sz="1200" dirty="0">
                <a:effectLst/>
                <a:latin typeface="+mn-lt"/>
                <a:ea typeface="Calibri" panose="020F0502020204030204" pitchFamily="34" charset="0"/>
                <a:cs typeface="Times New Roman" panose="02020603050405020304" pitchFamily="18" charset="0"/>
              </a:rPr>
              <a:t> – So we mentioned two issues. How do we know who the Apostles really are and how do we know that what they say is actually from God? </a:t>
            </a:r>
            <a:r>
              <a:rPr lang="en-US" sz="1200" dirty="0">
                <a:effectLst/>
                <a:latin typeface="+mn-lt"/>
                <a:ea typeface="Calibri" panose="020F0502020204030204" pitchFamily="34" charset="0"/>
              </a:rPr>
              <a:t>And the answer is that they had the Holy Spirit Himself guiding them, helping them, and empowering them.</a:t>
            </a:r>
          </a:p>
        </p:txBody>
      </p:sp>
    </p:spTree>
    <p:extLst>
      <p:ext uri="{BB962C8B-B14F-4D97-AF65-F5344CB8AC3E}">
        <p14:creationId xmlns:p14="http://schemas.microsoft.com/office/powerpoint/2010/main" val="72926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ED4AA6-AC69-46D4-AA4E-1CD2B7E81B17}" type="slidenum">
              <a:rPr lang="en-US" altLang="en-US"/>
              <a:pPr eaLnBrk="1" hangingPunct="1">
                <a:spcBef>
                  <a:spcPct val="0"/>
                </a:spcBef>
              </a:pPr>
              <a:t>6</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See, the Holy Spirit didn’t just give them the words to say, but the power to back up what they said (Mark 16). And in doing so, the Holy Spirit became not only a Helper, but God’s witness that He Himself was with the Apostles</a:t>
            </a:r>
            <a:r>
              <a:rPr lang="en-US" sz="1200" b="0" dirty="0">
                <a:effectLst/>
                <a:latin typeface="+mn-lt"/>
                <a:ea typeface="Calibri" panose="020F0502020204030204" pitchFamily="34" charset="0"/>
                <a:cs typeface="Times New Roman" panose="02020603050405020304" pitchFamily="18" charset="0"/>
              </a:rPr>
              <a:t>. </a:t>
            </a:r>
            <a:r>
              <a:rPr lang="en-US" sz="1200" b="1" dirty="0">
                <a:effectLst/>
                <a:latin typeface="+mn-lt"/>
                <a:ea typeface="Calibri" panose="020F0502020204030204" pitchFamily="34" charset="0"/>
                <a:cs typeface="Times New Roman" panose="02020603050405020304" pitchFamily="18" charset="0"/>
              </a:rPr>
              <a:t>Mark 16:20</a:t>
            </a:r>
            <a:r>
              <a:rPr lang="en-US" sz="1200" b="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cs typeface="Times New Roman" panose="02020603050405020304" pitchFamily="18" charset="0"/>
              </a:rPr>
              <a:t>Signs, miraculous healings, the ability to speak in languages they never learned, the ability to transfer spiritual gifts to others (Heb 2). There was a reason for giving them this power – </a:t>
            </a:r>
            <a:r>
              <a:rPr lang="en-US" sz="1200" b="1" dirty="0">
                <a:effectLst/>
                <a:latin typeface="+mn-lt"/>
                <a:ea typeface="Calibri" panose="020F0502020204030204" pitchFamily="34" charset="0"/>
                <a:cs typeface="Times New Roman" panose="02020603050405020304" pitchFamily="18" charset="0"/>
              </a:rPr>
              <a:t>Heb 2:4</a:t>
            </a:r>
            <a:r>
              <a:rPr lang="en-US" sz="1200" dirty="0">
                <a:effectLst/>
                <a:latin typeface="+mn-lt"/>
                <a:ea typeface="Calibri" panose="020F0502020204030204" pitchFamily="34" charset="0"/>
                <a:cs typeface="Times New Roman" panose="02020603050405020304" pitchFamily="18" charset="0"/>
              </a:rPr>
              <a:t> – “</a:t>
            </a:r>
            <a:r>
              <a:rPr lang="en-US" sz="1200" dirty="0">
                <a:solidFill>
                  <a:srgbClr val="000000"/>
                </a:solidFill>
                <a:effectLst/>
                <a:latin typeface="+mn-lt"/>
                <a:ea typeface="Calibri" panose="020F0502020204030204" pitchFamily="34" charset="0"/>
                <a:cs typeface="Times New Roman" panose="02020603050405020304" pitchFamily="18" charset="0"/>
              </a:rPr>
              <a:t>God also testifying with them, both by signs and wonders and by various miracles and by gifts of the Holy Spirit according to His own will.</a:t>
            </a:r>
            <a:r>
              <a:rPr lang="en-US" sz="1200" dirty="0">
                <a:effectLst/>
                <a:latin typeface="+mn-lt"/>
                <a:ea typeface="Calibri" panose="020F0502020204030204" pitchFamily="34" charset="0"/>
                <a:cs typeface="Times New Roman" panose="02020603050405020304" pitchFamily="18" charset="0"/>
              </a:rPr>
              <a:t>” So question #1 was, “How could they tell the difference between a real apostle and a false apostle?” Well, the real apostle could perform an actual a miracle; a false apostle could not. Question #2 was, “How do we know whether what they taught was actually from God?” Because if after they taught something, they could perform a miracle, that was God’s way of witnessing with them and confirming the truth of what was spoken. </a:t>
            </a:r>
            <a:r>
              <a:rPr lang="en-US" sz="1200" dirty="0">
                <a:effectLst/>
                <a:latin typeface="+mn-lt"/>
                <a:ea typeface="Calibri" panose="020F0502020204030204" pitchFamily="34" charset="0"/>
              </a:rPr>
              <a:t>Through the Holy Spirit, God is saying, “Here is my stamp of approval on what you just heard by the very fact I am allowing a miracle to accompany this teaching”.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So that should solve every issue of doctrinal disagreement shouldn’t it? Because now I can take a doctrinal disagreement that I have with another believer and I can just go find one of the twelve apostles and ask them to mediate. Except now we’ve run into the same issue we ran in with asking Jesus in person. The Apostles are no longer here. They all ascended to heaven as well, but through death. So while Jesus certainly set a plan in motion, to delegate authority to those He sent, the Apostles, what did they do? </a:t>
            </a:r>
            <a:r>
              <a:rPr lang="en-US" sz="1200" dirty="0">
                <a:effectLst/>
                <a:latin typeface="+mn-lt"/>
                <a:ea typeface="Calibri" panose="020F0502020204030204" pitchFamily="34" charset="0"/>
              </a:rPr>
              <a:t>Did they have a plan? What did they set in motion so that after their deaths, we could be sure we have the teaching of God Himself, His inspired word?</a:t>
            </a:r>
          </a:p>
        </p:txBody>
      </p:sp>
    </p:spTree>
    <p:extLst>
      <p:ext uri="{BB962C8B-B14F-4D97-AF65-F5344CB8AC3E}">
        <p14:creationId xmlns:p14="http://schemas.microsoft.com/office/powerpoint/2010/main" val="202338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ED4AA6-AC69-46D4-AA4E-1CD2B7E81B17}" type="slidenum">
              <a:rPr lang="en-US" altLang="en-US"/>
              <a:pPr eaLnBrk="1" hangingPunct="1">
                <a:spcBef>
                  <a:spcPct val="0"/>
                </a:spcBef>
              </a:pPr>
              <a:t>7</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(2 Pet 1) In his second epistle, Peter reveals that his death is coming soon – </a:t>
            </a:r>
            <a:r>
              <a:rPr lang="en-US" sz="1200" b="1" dirty="0">
                <a:effectLst/>
                <a:latin typeface="+mn-lt"/>
                <a:ea typeface="Calibri" panose="020F0502020204030204" pitchFamily="34" charset="0"/>
                <a:cs typeface="Times New Roman" panose="02020603050405020304" pitchFamily="18" charset="0"/>
              </a:rPr>
              <a:t>2 Pet 1:12-14</a:t>
            </a:r>
            <a:r>
              <a:rPr lang="en-US" sz="1200" dirty="0">
                <a:effectLst/>
                <a:latin typeface="+mn-lt"/>
                <a:ea typeface="Calibri" panose="020F0502020204030204" pitchFamily="34" charset="0"/>
                <a:cs typeface="Times New Roman" panose="02020603050405020304" pitchFamily="18" charset="0"/>
              </a:rPr>
              <a:t> – So he’s telling them things he’s previously told them, reminding them, because Jesus has made it clear to him that his death is imminent. And he’s concerned that they have access to his teaching when this happens – </a:t>
            </a:r>
            <a:r>
              <a:rPr lang="en-US" sz="1200" b="1" dirty="0">
                <a:effectLst/>
                <a:latin typeface="+mn-lt"/>
                <a:ea typeface="Calibri" panose="020F0502020204030204" pitchFamily="34" charset="0"/>
                <a:cs typeface="Times New Roman" panose="02020603050405020304" pitchFamily="18" charset="0"/>
              </a:rPr>
              <a:t>2 Pet 1:15</a:t>
            </a:r>
            <a:r>
              <a:rPr lang="en-US" sz="1200" dirty="0">
                <a:effectLst/>
                <a:latin typeface="+mn-lt"/>
                <a:ea typeface="Calibri" panose="020F0502020204030204" pitchFamily="34" charset="0"/>
                <a:cs typeface="Times New Roman" panose="02020603050405020304" pitchFamily="18" charset="0"/>
              </a:rPr>
              <a:t> – How is Peter being diligent to ensure they can call things to mind when he isn’t there to remind them in person? </a:t>
            </a:r>
            <a:r>
              <a:rPr lang="en-US" sz="1200" u="sng" dirty="0">
                <a:effectLst/>
                <a:latin typeface="+mn-lt"/>
                <a:ea typeface="Calibri" panose="020F0502020204030204" pitchFamily="34" charset="0"/>
                <a:cs typeface="Times New Roman" panose="02020603050405020304" pitchFamily="18" charset="0"/>
              </a:rPr>
              <a:t>Because he’s writing this letter that we’re reading</a:t>
            </a:r>
            <a:r>
              <a:rPr lang="en-US" sz="1200" u="none"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This is what the Apostles did. They wrote everything down that we need to hear to become Christians, and everything we need to excel in it – </a:t>
            </a:r>
            <a:r>
              <a:rPr lang="en-US" sz="1200" b="1" dirty="0">
                <a:effectLst/>
                <a:latin typeface="+mn-lt"/>
                <a:ea typeface="Calibri" panose="020F0502020204030204" pitchFamily="34" charset="0"/>
                <a:cs typeface="Times New Roman" panose="02020603050405020304" pitchFamily="18" charset="0"/>
              </a:rPr>
              <a:t>2 Pet 3:1-2</a:t>
            </a:r>
            <a:r>
              <a:rPr lang="en-US" sz="1200" dirty="0">
                <a:effectLst/>
                <a:latin typeface="+mn-lt"/>
                <a:ea typeface="Calibri" panose="020F0502020204030204" pitchFamily="34" charset="0"/>
                <a:cs typeface="Times New Roman" panose="02020603050405020304" pitchFamily="18" charset="0"/>
              </a:rPr>
              <a:t> –He’s not telling them anything he hadn’t spoken to them before, he’s merely writing it down so it can be preserved for you and I, so we can call these things to mind, as we’ve been doing this very morning, 2000 years removed from its original writing.</a:t>
            </a:r>
            <a:endParaRPr lang="en-US" sz="1200" dirty="0">
              <a:effectLst/>
              <a:latin typeface="+mn-lt"/>
              <a:ea typeface="Calibri" panose="020F0502020204030204" pitchFamily="34" charset="0"/>
            </a:endParaRPr>
          </a:p>
        </p:txBody>
      </p:sp>
    </p:spTree>
    <p:extLst>
      <p:ext uri="{BB962C8B-B14F-4D97-AF65-F5344CB8AC3E}">
        <p14:creationId xmlns:p14="http://schemas.microsoft.com/office/powerpoint/2010/main" val="298478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ED4AA6-AC69-46D4-AA4E-1CD2B7E81B17}" type="slidenum">
              <a:rPr lang="en-US" altLang="en-US"/>
              <a:pPr eaLnBrk="1" hangingPunct="1">
                <a:spcBef>
                  <a:spcPct val="0"/>
                </a:spcBef>
              </a:pPr>
              <a:t>8</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cs typeface="Times New Roman" panose="02020603050405020304" pitchFamily="18" charset="0"/>
              </a:rPr>
              <a:t>2 Pet 3:15-16</a:t>
            </a:r>
            <a:r>
              <a:rPr lang="en-US" sz="1200" dirty="0">
                <a:effectLst/>
                <a:latin typeface="+mn-lt"/>
                <a:ea typeface="Calibri" panose="020F0502020204030204" pitchFamily="34" charset="0"/>
                <a:cs typeface="Times New Roman" panose="02020603050405020304" pitchFamily="18" charset="0"/>
              </a:rPr>
              <a:t> –So not only were the apostles and prophets urgently writing these things down, but Peter tells us that Paul is doing the same thing, which he also spoke of in </a:t>
            </a:r>
            <a:r>
              <a:rPr lang="en-US" sz="1200" b="1" dirty="0">
                <a:effectLst/>
                <a:latin typeface="+mn-lt"/>
                <a:ea typeface="Calibri" panose="020F0502020204030204" pitchFamily="34" charset="0"/>
              </a:rPr>
              <a:t>Eph 3:3-5</a:t>
            </a:r>
            <a:r>
              <a:rPr lang="en-US" sz="1200" b="0" dirty="0">
                <a:effectLst/>
                <a:latin typeface="+mn-lt"/>
                <a:ea typeface="Calibri" panose="020F0502020204030204" pitchFamily="34" charset="0"/>
              </a:rPr>
              <a:t>. </a:t>
            </a:r>
            <a:r>
              <a:rPr lang="en-US" sz="1200" dirty="0">
                <a:effectLst/>
                <a:latin typeface="+mn-lt"/>
                <a:ea typeface="Calibri" panose="020F0502020204030204" pitchFamily="34" charset="0"/>
                <a:cs typeface="Times New Roman" panose="02020603050405020304" pitchFamily="18" charset="0"/>
              </a:rPr>
              <a:t>And now all these writings have been compiled together into one volume, the NT, so that we can have the same words spoken to us as were spoken to the first century Christians. Think about it – all we need to do, to know the very will of Almighty God Himself, is to turn to the words of the Apostles, Jesus’ ambassadors, and read what they wrote. All we need to do is rightly divide the instruction, observe the patterns they’ve set for us in regards to Christian living, worship, devotion to God, devotion to man, and strive to mimic what we see in these writings as much as they mimic the Lord. </a:t>
            </a:r>
            <a:r>
              <a:rPr lang="en-US" sz="1200" dirty="0">
                <a:effectLst/>
                <a:latin typeface="+mn-lt"/>
                <a:ea typeface="Calibri" panose="020F0502020204030204" pitchFamily="34" charset="0"/>
              </a:rPr>
              <a:t>And if all believers would do this, unity would be possible. We don’t have to approach Jesus or the Apostles in person if all of us would strive to approach their words together, with reverence, and patience, and humility, and diligence.</a:t>
            </a:r>
            <a:endParaRPr lang="en-US" sz="1200" b="0" dirty="0">
              <a:effectLst/>
              <a:latin typeface="+mn-lt"/>
              <a:ea typeface="Calibri" panose="020F0502020204030204" pitchFamily="34" charset="0"/>
            </a:endParaRPr>
          </a:p>
        </p:txBody>
      </p:sp>
    </p:spTree>
    <p:extLst>
      <p:ext uri="{BB962C8B-B14F-4D97-AF65-F5344CB8AC3E}">
        <p14:creationId xmlns:p14="http://schemas.microsoft.com/office/powerpoint/2010/main" val="3882716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D4A3C2-379B-4DF0-80D0-2B6918B224F3}" type="slidenum">
              <a:rPr lang="en-US" altLang="en-US" smtClean="0"/>
              <a:pPr eaLnBrk="1" hangingPunct="1">
                <a:spcBef>
                  <a:spcPct val="0"/>
                </a:spcBef>
              </a:pPr>
              <a:t>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Secondly, there is fulfilled prophecy in the NT. The greatest of all fulfilled prophecies in the NT are fulfilled in the person of Jesus Christ.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prophet Micah, written 700 years before Jesus was born, designated Bethlehem of Judea as His birthplace. At about the same time Micah was writing that, it was said in Isa 7 that He would be born of a virgin. 1000 years before Jesus was born, David said in Psa 22 that His hands and feet would be pierced, and this is several hundred years before the earliest record of an actual crucifixion. Zech 11, written 500 years before Jesus was born, said He would be betrayed for 30 pieces of silver.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are about 60 major prophecies about Jesus Christ in the OT and around 270 ramifications, all fulfilled. Someone once calculated that the odds of one man fulfilling just 8 of those prophecies would be 1 / 10</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That’s just 8 prophecies. I can’t even fathom what the number would be for them al</a:t>
            </a:r>
            <a:r>
              <a:rPr lang="en-US" sz="1200" kern="1200" baseline="0" dirty="0">
                <a:solidFill>
                  <a:schemeClr val="tx1"/>
                </a:solidFill>
                <a:effectLst/>
                <a:latin typeface="+mn-lt"/>
                <a:ea typeface="+mn-ea"/>
                <a:cs typeface="+mn-cs"/>
              </a:rPr>
              <a:t>l.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But that’s the point. It was no coincidence. Like the OT, the NT is God-breathed, inspired, and intentional.</a:t>
            </a:r>
            <a:endParaRPr lang="en-US" altLang="en-US"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C6501F-E3B5-41B5-9D78-65E0FE11A55C}" type="slidenum">
              <a:rPr lang="en-US" altLang="es-GT"/>
              <a:pPr/>
              <a:t>‹#›</a:t>
            </a:fld>
            <a:endParaRPr lang="en-US" altLang="es-GT"/>
          </a:p>
        </p:txBody>
      </p:sp>
    </p:spTree>
    <p:extLst>
      <p:ext uri="{BB962C8B-B14F-4D97-AF65-F5344CB8AC3E}">
        <p14:creationId xmlns:p14="http://schemas.microsoft.com/office/powerpoint/2010/main" val="335838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C24A69-20C9-4FF0-8A18-4C4A2D0019BF}" type="slidenum">
              <a:rPr lang="en-US" altLang="es-GT"/>
              <a:pPr/>
              <a:t>‹#›</a:t>
            </a:fld>
            <a:endParaRPr lang="en-US" altLang="es-GT"/>
          </a:p>
        </p:txBody>
      </p:sp>
    </p:spTree>
    <p:extLst>
      <p:ext uri="{BB962C8B-B14F-4D97-AF65-F5344CB8AC3E}">
        <p14:creationId xmlns:p14="http://schemas.microsoft.com/office/powerpoint/2010/main" val="51802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12493F-7833-4B5F-8FAE-E6712969483B}" type="slidenum">
              <a:rPr lang="en-US" altLang="es-GT"/>
              <a:pPr/>
              <a:t>‹#›</a:t>
            </a:fld>
            <a:endParaRPr lang="en-US" altLang="es-GT"/>
          </a:p>
        </p:txBody>
      </p:sp>
    </p:spTree>
    <p:extLst>
      <p:ext uri="{BB962C8B-B14F-4D97-AF65-F5344CB8AC3E}">
        <p14:creationId xmlns:p14="http://schemas.microsoft.com/office/powerpoint/2010/main" val="79861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480D10-6D3F-4FA4-9632-050DEB24C203}" type="slidenum">
              <a:rPr lang="en-US" altLang="es-GT"/>
              <a:pPr/>
              <a:t>‹#›</a:t>
            </a:fld>
            <a:endParaRPr lang="en-US" altLang="es-GT"/>
          </a:p>
        </p:txBody>
      </p:sp>
    </p:spTree>
    <p:extLst>
      <p:ext uri="{BB962C8B-B14F-4D97-AF65-F5344CB8AC3E}">
        <p14:creationId xmlns:p14="http://schemas.microsoft.com/office/powerpoint/2010/main" val="196037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921BD1-DF6E-4E9A-83AC-22F7E4ADE04C}" type="slidenum">
              <a:rPr lang="en-US" altLang="es-GT"/>
              <a:pPr/>
              <a:t>‹#›</a:t>
            </a:fld>
            <a:endParaRPr lang="en-US" altLang="es-GT"/>
          </a:p>
        </p:txBody>
      </p:sp>
    </p:spTree>
    <p:extLst>
      <p:ext uri="{BB962C8B-B14F-4D97-AF65-F5344CB8AC3E}">
        <p14:creationId xmlns:p14="http://schemas.microsoft.com/office/powerpoint/2010/main" val="22858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822810-552C-4208-925F-426712BF9FDE}" type="slidenum">
              <a:rPr lang="en-US" altLang="es-GT"/>
              <a:pPr/>
              <a:t>‹#›</a:t>
            </a:fld>
            <a:endParaRPr lang="en-US" altLang="es-GT"/>
          </a:p>
        </p:txBody>
      </p:sp>
    </p:spTree>
    <p:extLst>
      <p:ext uri="{BB962C8B-B14F-4D97-AF65-F5344CB8AC3E}">
        <p14:creationId xmlns:p14="http://schemas.microsoft.com/office/powerpoint/2010/main" val="311537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5BB382E-10CC-4DFE-9467-E140645CB769}" type="slidenum">
              <a:rPr lang="en-US" altLang="es-GT"/>
              <a:pPr/>
              <a:t>‹#›</a:t>
            </a:fld>
            <a:endParaRPr lang="en-US" altLang="es-GT"/>
          </a:p>
        </p:txBody>
      </p:sp>
    </p:spTree>
    <p:extLst>
      <p:ext uri="{BB962C8B-B14F-4D97-AF65-F5344CB8AC3E}">
        <p14:creationId xmlns:p14="http://schemas.microsoft.com/office/powerpoint/2010/main" val="363713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3223E40-1DFE-41AD-99EA-03884D9D3515}" type="slidenum">
              <a:rPr lang="en-US" altLang="es-GT"/>
              <a:pPr/>
              <a:t>‹#›</a:t>
            </a:fld>
            <a:endParaRPr lang="en-US" altLang="es-GT"/>
          </a:p>
        </p:txBody>
      </p:sp>
    </p:spTree>
    <p:extLst>
      <p:ext uri="{BB962C8B-B14F-4D97-AF65-F5344CB8AC3E}">
        <p14:creationId xmlns:p14="http://schemas.microsoft.com/office/powerpoint/2010/main" val="49621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487E9D8-1935-4F45-BCD0-67D77F2917D0}" type="slidenum">
              <a:rPr lang="en-US" altLang="es-GT"/>
              <a:pPr/>
              <a:t>‹#›</a:t>
            </a:fld>
            <a:endParaRPr lang="en-US" altLang="es-GT"/>
          </a:p>
        </p:txBody>
      </p:sp>
    </p:spTree>
    <p:extLst>
      <p:ext uri="{BB962C8B-B14F-4D97-AF65-F5344CB8AC3E}">
        <p14:creationId xmlns:p14="http://schemas.microsoft.com/office/powerpoint/2010/main" val="410758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394B29-FBED-4078-9839-4BE9A009DA0A}" type="slidenum">
              <a:rPr lang="en-US" altLang="es-GT"/>
              <a:pPr/>
              <a:t>‹#›</a:t>
            </a:fld>
            <a:endParaRPr lang="en-US" altLang="es-GT"/>
          </a:p>
        </p:txBody>
      </p:sp>
    </p:spTree>
    <p:extLst>
      <p:ext uri="{BB962C8B-B14F-4D97-AF65-F5344CB8AC3E}">
        <p14:creationId xmlns:p14="http://schemas.microsoft.com/office/powerpoint/2010/main" val="246337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CA30EBF-CC1B-4E12-A840-40D244DC09B5}" type="slidenum">
              <a:rPr lang="en-US" altLang="es-GT"/>
              <a:pPr/>
              <a:t>‹#›</a:t>
            </a:fld>
            <a:endParaRPr lang="en-US" altLang="es-GT"/>
          </a:p>
        </p:txBody>
      </p:sp>
    </p:spTree>
    <p:extLst>
      <p:ext uri="{BB962C8B-B14F-4D97-AF65-F5344CB8AC3E}">
        <p14:creationId xmlns:p14="http://schemas.microsoft.com/office/powerpoint/2010/main" val="342782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50CE75C-BFA5-49AC-ADE3-181D22ABC6A5}" type="slidenum">
              <a:rPr lang="en-US" altLang="es-GT"/>
              <a:pPr/>
              <a:t>‹#›</a:t>
            </a:fld>
            <a:endParaRPr lang="en-US" altLang="es-G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nspiration of the New testament">
            <a:extLst>
              <a:ext uri="{FF2B5EF4-FFF2-40B4-BE49-F238E27FC236}">
                <a16:creationId xmlns:a16="http://schemas.microsoft.com/office/drawing/2014/main" id="{CB375A54-CAF5-47C3-9DE1-D158F548DE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44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39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838200"/>
          </a:xfrm>
        </p:spPr>
        <p:txBody>
          <a:bodyPr/>
          <a:lstStyle/>
          <a:p>
            <a:pPr eaLnBrk="1" hangingPunct="1"/>
            <a:r>
              <a:rPr lang="en-US" altLang="en-US" sz="7400" b="1" dirty="0">
                <a:latin typeface="Rockwell" panose="02060603020205020403" pitchFamily="18" charset="0"/>
              </a:rPr>
              <a:t>Fulfilled Prophecy</a:t>
            </a:r>
          </a:p>
        </p:txBody>
      </p:sp>
      <p:sp>
        <p:nvSpPr>
          <p:cNvPr id="50179" name="Rectangle 3"/>
          <p:cNvSpPr>
            <a:spLocks noGrp="1" noChangeArrowheads="1"/>
          </p:cNvSpPr>
          <p:nvPr>
            <p:ph type="body" idx="1"/>
          </p:nvPr>
        </p:nvSpPr>
        <p:spPr>
          <a:xfrm>
            <a:off x="0" y="1066800"/>
            <a:ext cx="5105400" cy="5791200"/>
          </a:xfrm>
        </p:spPr>
        <p:txBody>
          <a:bodyPr/>
          <a:lstStyle/>
          <a:p>
            <a:pPr eaLnBrk="1" hangingPunct="1">
              <a:lnSpc>
                <a:spcPct val="90000"/>
              </a:lnSpc>
            </a:pPr>
            <a:r>
              <a:rPr lang="en-US" altLang="en-US" sz="3400" b="1" dirty="0">
                <a:latin typeface="Rockwell" panose="02060603020205020403" pitchFamily="18" charset="0"/>
              </a:rPr>
              <a:t>God’s Word Endures</a:t>
            </a:r>
          </a:p>
          <a:p>
            <a:pPr eaLnBrk="1" hangingPunct="1">
              <a:lnSpc>
                <a:spcPct val="90000"/>
              </a:lnSpc>
              <a:buFontTx/>
              <a:buNone/>
            </a:pPr>
            <a:endParaRPr lang="en-US" altLang="en-US" sz="1200" b="1" dirty="0">
              <a:latin typeface="Rockwell" panose="02060603020205020403" pitchFamily="18" charset="0"/>
            </a:endParaRPr>
          </a:p>
          <a:p>
            <a:pPr lvl="1" eaLnBrk="1" hangingPunct="1">
              <a:lnSpc>
                <a:spcPct val="90000"/>
              </a:lnSpc>
            </a:pPr>
            <a:r>
              <a:rPr lang="en-US" altLang="en-US" sz="2400" dirty="0">
                <a:latin typeface="Rockwell" panose="02060603020205020403" pitchFamily="18" charset="0"/>
              </a:rPr>
              <a:t>Despite the efforts of:</a:t>
            </a:r>
          </a:p>
          <a:p>
            <a:pPr lvl="2" eaLnBrk="1" hangingPunct="1">
              <a:lnSpc>
                <a:spcPct val="250000"/>
              </a:lnSpc>
            </a:pPr>
            <a:r>
              <a:rPr lang="en-US" altLang="en-US" sz="1800" dirty="0">
                <a:latin typeface="Rockwell" panose="02060603020205020403" pitchFamily="18" charset="0"/>
              </a:rPr>
              <a:t>Diocletian</a:t>
            </a:r>
          </a:p>
          <a:p>
            <a:pPr lvl="2" eaLnBrk="1" hangingPunct="1">
              <a:lnSpc>
                <a:spcPct val="250000"/>
              </a:lnSpc>
            </a:pPr>
            <a:r>
              <a:rPr lang="en-US" altLang="en-US" sz="1800" dirty="0">
                <a:latin typeface="Rockwell" panose="02060603020205020403" pitchFamily="18" charset="0"/>
              </a:rPr>
              <a:t>Roman Catholicism</a:t>
            </a:r>
          </a:p>
          <a:p>
            <a:pPr lvl="2" eaLnBrk="1" hangingPunct="1">
              <a:lnSpc>
                <a:spcPct val="250000"/>
              </a:lnSpc>
            </a:pPr>
            <a:r>
              <a:rPr lang="en-US" altLang="en-US" sz="1800" dirty="0">
                <a:latin typeface="Rockwell" panose="02060603020205020403" pitchFamily="18" charset="0"/>
              </a:rPr>
              <a:t>Voltaire</a:t>
            </a:r>
          </a:p>
          <a:p>
            <a:pPr marL="914400" lvl="2" indent="0" eaLnBrk="1" hangingPunct="1">
              <a:lnSpc>
                <a:spcPct val="90000"/>
              </a:lnSpc>
              <a:buNone/>
            </a:pPr>
            <a:endParaRPr lang="en-US" altLang="en-US" sz="1600" dirty="0">
              <a:latin typeface="Rockwell" panose="02060603020205020403" pitchFamily="18" charset="0"/>
            </a:endParaRPr>
          </a:p>
          <a:p>
            <a:pPr lvl="1" eaLnBrk="1" hangingPunct="1">
              <a:lnSpc>
                <a:spcPct val="90000"/>
              </a:lnSpc>
            </a:pPr>
            <a:r>
              <a:rPr lang="en-US" altLang="en-US" sz="2400" dirty="0">
                <a:latin typeface="Rockwell" panose="02060603020205020403" pitchFamily="18" charset="0"/>
              </a:rPr>
              <a:t>2000 </a:t>
            </a:r>
            <a:r>
              <a:rPr lang="en-US" altLang="en-US" sz="2400" dirty="0" err="1">
                <a:latin typeface="Rockwell" panose="02060603020205020403" pitchFamily="18" charset="0"/>
              </a:rPr>
              <a:t>yrs</a:t>
            </a:r>
            <a:r>
              <a:rPr lang="en-US" altLang="en-US" sz="2400" dirty="0">
                <a:latin typeface="Rockwell" panose="02060603020205020403" pitchFamily="18" charset="0"/>
              </a:rPr>
              <a:t> later, the words of Jesus and His Apostles remain</a:t>
            </a:r>
          </a:p>
        </p:txBody>
      </p:sp>
      <p:pic>
        <p:nvPicPr>
          <p:cNvPr id="2052" name="Picture 4">
            <a:extLst>
              <a:ext uri="{FF2B5EF4-FFF2-40B4-BE49-F238E27FC236}">
                <a16:creationId xmlns:a16="http://schemas.microsoft.com/office/drawing/2014/main" id="{77DEB3ED-BE29-45AC-BDD0-B29D89AE27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66" b="10000"/>
          <a:stretch/>
        </p:blipFill>
        <p:spPr bwMode="auto">
          <a:xfrm>
            <a:off x="5105400" y="1066800"/>
            <a:ext cx="40386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fade">
                                      <p:cBhvr>
                                        <p:cTn id="7" dur="500"/>
                                        <p:tgtEl>
                                          <p:spTgt spid="501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3" end="3"/>
                                            </p:txEl>
                                          </p:spTgt>
                                        </p:tgtEl>
                                        <p:attrNameLst>
                                          <p:attrName>style.visibility</p:attrName>
                                        </p:attrNameLst>
                                      </p:cBhvr>
                                      <p:to>
                                        <p:strVal val="visible"/>
                                      </p:to>
                                    </p:set>
                                    <p:animEffect transition="in" filter="fade">
                                      <p:cBhvr>
                                        <p:cTn id="12" dur="500"/>
                                        <p:tgtEl>
                                          <p:spTgt spid="501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79">
                                            <p:txEl>
                                              <p:pRg st="4" end="4"/>
                                            </p:txEl>
                                          </p:spTgt>
                                        </p:tgtEl>
                                        <p:attrNameLst>
                                          <p:attrName>style.visibility</p:attrName>
                                        </p:attrNameLst>
                                      </p:cBhvr>
                                      <p:to>
                                        <p:strVal val="visible"/>
                                      </p:to>
                                    </p:set>
                                    <p:animEffect transition="in" filter="fade">
                                      <p:cBhvr>
                                        <p:cTn id="17" dur="500"/>
                                        <p:tgtEl>
                                          <p:spTgt spid="501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79">
                                            <p:txEl>
                                              <p:pRg st="5" end="5"/>
                                            </p:txEl>
                                          </p:spTgt>
                                        </p:tgtEl>
                                        <p:attrNameLst>
                                          <p:attrName>style.visibility</p:attrName>
                                        </p:attrNameLst>
                                      </p:cBhvr>
                                      <p:to>
                                        <p:strVal val="visible"/>
                                      </p:to>
                                    </p:set>
                                    <p:animEffect transition="in" filter="fade">
                                      <p:cBhvr>
                                        <p:cTn id="22" dur="500"/>
                                        <p:tgtEl>
                                          <p:spTgt spid="501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animEffect transition="in" filter="fade">
                                      <p:cBhvr>
                                        <p:cTn id="27" dur="5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0" y="1066800"/>
            <a:ext cx="4953000" cy="5791200"/>
          </a:xfrm>
        </p:spPr>
        <p:txBody>
          <a:bodyPr/>
          <a:lstStyle/>
          <a:p>
            <a:pPr eaLnBrk="1" hangingPunct="1">
              <a:lnSpc>
                <a:spcPct val="90000"/>
              </a:lnSpc>
            </a:pPr>
            <a:r>
              <a:rPr lang="en-US" altLang="en-US" sz="3400" b="1" dirty="0">
                <a:latin typeface="Rockwell" panose="02060603020205020403" pitchFamily="18" charset="0"/>
              </a:rPr>
              <a:t>God’s Word Endures</a:t>
            </a:r>
          </a:p>
          <a:p>
            <a:pPr eaLnBrk="1" hangingPunct="1">
              <a:lnSpc>
                <a:spcPct val="90000"/>
              </a:lnSpc>
              <a:buFontTx/>
              <a:buNone/>
            </a:pPr>
            <a:endParaRPr lang="en-US" altLang="en-US" sz="1200" b="1" dirty="0">
              <a:latin typeface="Rockwell" panose="02060603020205020403" pitchFamily="18" charset="0"/>
            </a:endParaRPr>
          </a:p>
          <a:p>
            <a:pPr lvl="1" eaLnBrk="1" hangingPunct="1">
              <a:lnSpc>
                <a:spcPct val="90000"/>
              </a:lnSpc>
            </a:pPr>
            <a:r>
              <a:rPr lang="en-US" altLang="en-US" sz="2400" dirty="0">
                <a:latin typeface="Rockwell" panose="02060603020205020403" pitchFamily="18" charset="0"/>
              </a:rPr>
              <a:t>Peter had cause to question Christianity's sustainability</a:t>
            </a:r>
          </a:p>
          <a:p>
            <a:pPr lvl="1" eaLnBrk="1" hangingPunct="1">
              <a:lnSpc>
                <a:spcPct val="90000"/>
              </a:lnSpc>
            </a:pPr>
            <a:endParaRPr lang="en-US" altLang="en-US" sz="2400" dirty="0">
              <a:latin typeface="Rockwell" panose="02060603020205020403" pitchFamily="18" charset="0"/>
            </a:endParaRPr>
          </a:p>
          <a:p>
            <a:pPr lvl="1" eaLnBrk="1" hangingPunct="1">
              <a:lnSpc>
                <a:spcPct val="90000"/>
              </a:lnSpc>
            </a:pPr>
            <a:r>
              <a:rPr lang="en-US" altLang="en-US" sz="2400" dirty="0">
                <a:latin typeface="Rockwell" panose="02060603020205020403" pitchFamily="18" charset="0"/>
              </a:rPr>
              <a:t>Majority of 1</a:t>
            </a:r>
            <a:r>
              <a:rPr lang="en-US" altLang="en-US" sz="2400" baseline="30000" dirty="0">
                <a:latin typeface="Rockwell" panose="02060603020205020403" pitchFamily="18" charset="0"/>
              </a:rPr>
              <a:t>st</a:t>
            </a:r>
            <a:r>
              <a:rPr lang="en-US" altLang="en-US" sz="2400" dirty="0">
                <a:latin typeface="Rockwell" panose="02060603020205020403" pitchFamily="18" charset="0"/>
              </a:rPr>
              <a:t> century religions died out; Christianity flourished</a:t>
            </a:r>
          </a:p>
          <a:p>
            <a:pPr lvl="1" eaLnBrk="1" hangingPunct="1">
              <a:lnSpc>
                <a:spcPct val="90000"/>
              </a:lnSpc>
            </a:pPr>
            <a:endParaRPr lang="en-US" altLang="en-US" sz="2400" dirty="0">
              <a:latin typeface="Rockwell" panose="02060603020205020403" pitchFamily="18" charset="0"/>
            </a:endParaRPr>
          </a:p>
          <a:p>
            <a:pPr lvl="1" eaLnBrk="1" hangingPunct="1">
              <a:lnSpc>
                <a:spcPct val="90000"/>
              </a:lnSpc>
            </a:pPr>
            <a:r>
              <a:rPr lang="en-US" altLang="en-US" sz="2400" dirty="0">
                <a:latin typeface="Rockwell" panose="02060603020205020403" pitchFamily="18" charset="0"/>
              </a:rPr>
              <a:t>Christianity continues to thrive in spite of hardship</a:t>
            </a:r>
            <a:endParaRPr lang="en-US" altLang="en-US" sz="2400" baseline="30000" dirty="0">
              <a:latin typeface="Rockwell" panose="02060603020205020403" pitchFamily="18" charset="0"/>
            </a:endParaRPr>
          </a:p>
        </p:txBody>
      </p:sp>
      <p:sp>
        <p:nvSpPr>
          <p:cNvPr id="5" name="Rectangle 2">
            <a:extLst>
              <a:ext uri="{FF2B5EF4-FFF2-40B4-BE49-F238E27FC236}">
                <a16:creationId xmlns:a16="http://schemas.microsoft.com/office/drawing/2014/main" id="{873B0E44-1F4C-424E-8936-B444CAAF4179}"/>
              </a:ext>
            </a:extLst>
          </p:cNvPr>
          <p:cNvSpPr>
            <a:spLocks noGrp="1" noChangeArrowheads="1"/>
          </p:cNvSpPr>
          <p:nvPr>
            <p:ph type="title"/>
          </p:nvPr>
        </p:nvSpPr>
        <p:spPr>
          <a:xfrm>
            <a:off x="0" y="0"/>
            <a:ext cx="9144000" cy="838200"/>
          </a:xfrm>
        </p:spPr>
        <p:txBody>
          <a:bodyPr/>
          <a:lstStyle/>
          <a:p>
            <a:pPr eaLnBrk="1" hangingPunct="1"/>
            <a:r>
              <a:rPr lang="en-US" altLang="en-US" sz="7400" b="1" dirty="0">
                <a:latin typeface="Rockwell" panose="02060603020205020403" pitchFamily="18" charset="0"/>
              </a:rPr>
              <a:t>Fulfilled Prophecy</a:t>
            </a:r>
          </a:p>
        </p:txBody>
      </p:sp>
      <p:pic>
        <p:nvPicPr>
          <p:cNvPr id="3074" name="Picture 2" descr="Worship@Woodland, Matthew 16:13-20, “The Gates of Hell will not Prevail” –  Woodland Baptist Church">
            <a:extLst>
              <a:ext uri="{FF2B5EF4-FFF2-40B4-BE49-F238E27FC236}">
                <a16:creationId xmlns:a16="http://schemas.microsoft.com/office/drawing/2014/main" id="{1FDFF9D4-533A-4E9D-906A-16D5291788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68" r="19294"/>
          <a:stretch/>
        </p:blipFill>
        <p:spPr bwMode="auto">
          <a:xfrm>
            <a:off x="4953000" y="1066800"/>
            <a:ext cx="41910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animEffect transition="in" filter="fade">
                                      <p:cBhvr>
                                        <p:cTn id="7" dur="500"/>
                                        <p:tgtEl>
                                          <p:spTgt spid="481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4" end="4"/>
                                            </p:txEl>
                                          </p:spTgt>
                                        </p:tgtEl>
                                        <p:attrNameLst>
                                          <p:attrName>style.visibility</p:attrName>
                                        </p:attrNameLst>
                                      </p:cBhvr>
                                      <p:to>
                                        <p:strVal val="visible"/>
                                      </p:to>
                                    </p:set>
                                    <p:animEffect transition="in" filter="fade">
                                      <p:cBhvr>
                                        <p:cTn id="12" dur="500"/>
                                        <p:tgtEl>
                                          <p:spTgt spid="4813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6" end="6"/>
                                            </p:txEl>
                                          </p:spTgt>
                                        </p:tgtEl>
                                        <p:attrNameLst>
                                          <p:attrName>style.visibility</p:attrName>
                                        </p:attrNameLst>
                                      </p:cBhvr>
                                      <p:to>
                                        <p:strVal val="visible"/>
                                      </p:to>
                                    </p:set>
                                    <p:animEffect transition="in" filter="fade">
                                      <p:cBhvr>
                                        <p:cTn id="17" dur="500"/>
                                        <p:tgtEl>
                                          <p:spTgt spid="4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990600"/>
            <a:ext cx="5867400" cy="5867400"/>
          </a:xfrm>
        </p:spPr>
        <p:txBody>
          <a:bodyPr/>
          <a:lstStyle/>
          <a:p>
            <a:pPr eaLnBrk="1" hangingPunct="1">
              <a:lnSpc>
                <a:spcPct val="90000"/>
              </a:lnSpc>
            </a:pPr>
            <a:r>
              <a:rPr lang="en-US" altLang="en-US" b="1" dirty="0">
                <a:latin typeface="Rockwell" panose="02060603020205020403" pitchFamily="18" charset="0"/>
              </a:rPr>
              <a:t>AD 70</a:t>
            </a:r>
          </a:p>
          <a:p>
            <a:pPr eaLnBrk="1" hangingPunct="1">
              <a:lnSpc>
                <a:spcPct val="90000"/>
              </a:lnSpc>
              <a:buFontTx/>
              <a:buNone/>
            </a:pPr>
            <a:endParaRPr lang="en-US" altLang="en-US" sz="1000" b="1" dirty="0">
              <a:latin typeface="Rockwell" panose="02060603020205020403" pitchFamily="18" charset="0"/>
            </a:endParaRPr>
          </a:p>
          <a:p>
            <a:pPr lvl="1" eaLnBrk="1" hangingPunct="1">
              <a:lnSpc>
                <a:spcPct val="90000"/>
              </a:lnSpc>
            </a:pPr>
            <a:r>
              <a:rPr lang="en-US" sz="2000" b="0" i="0" dirty="0">
                <a:effectLst/>
                <a:latin typeface="Rockwell" panose="02060603020205020403" pitchFamily="18" charset="0"/>
              </a:rPr>
              <a:t>“I appeal to my own army, and the Jews that are now with me, and even to you yourselves, that I do not force you to defile this sanctuary; and if you will but change the place whereon you will fight, no Roman shall either come near your sanctuary, or offer any affront to it; nay, I will endeavor to preserve you your holy house, whether you will or not.” (</a:t>
            </a:r>
            <a:r>
              <a:rPr lang="en-US" sz="2000" b="0" i="1" dirty="0">
                <a:effectLst/>
                <a:latin typeface="Rockwell" panose="02060603020205020403" pitchFamily="18" charset="0"/>
              </a:rPr>
              <a:t>The Wars Of The Jews,</a:t>
            </a:r>
            <a:r>
              <a:rPr lang="en-US" sz="2000" b="0" i="0" dirty="0">
                <a:effectLst/>
                <a:latin typeface="Rockwell" panose="02060603020205020403" pitchFamily="18" charset="0"/>
              </a:rPr>
              <a:t> 6:2:4).</a:t>
            </a:r>
          </a:p>
          <a:p>
            <a:pPr lvl="1" eaLnBrk="1" hangingPunct="1">
              <a:lnSpc>
                <a:spcPct val="90000"/>
              </a:lnSpc>
            </a:pPr>
            <a:endParaRPr lang="en-US" sz="1000" b="0" i="0" dirty="0">
              <a:effectLst/>
              <a:latin typeface="Rockwell" panose="02060603020205020403" pitchFamily="18" charset="0"/>
            </a:endParaRPr>
          </a:p>
          <a:p>
            <a:pPr lvl="1" eaLnBrk="1" hangingPunct="1">
              <a:lnSpc>
                <a:spcPct val="90000"/>
              </a:lnSpc>
            </a:pPr>
            <a:r>
              <a:rPr lang="en-US" sz="2000" b="0" i="0" dirty="0">
                <a:effectLst/>
                <a:latin typeface="Rockwell" panose="02060603020205020403" pitchFamily="18" charset="0"/>
              </a:rPr>
              <a:t>“[he] gave order that they should now demolish the entire city and temple but for all the rest of the wall, it was so thoroughly laid even with the ground by those that dug it up to the foundation, that there was left nothing to make those that came thither believe it had ever been </a:t>
            </a:r>
            <a:r>
              <a:rPr lang="en-US" sz="2000" b="0" i="0">
                <a:effectLst/>
                <a:latin typeface="Rockwell" panose="02060603020205020403" pitchFamily="18" charset="0"/>
              </a:rPr>
              <a:t>inhabited.” </a:t>
            </a:r>
            <a:r>
              <a:rPr lang="en-US" sz="2000" b="0" i="0" dirty="0">
                <a:effectLst/>
                <a:latin typeface="Rockwell" panose="02060603020205020403" pitchFamily="18" charset="0"/>
              </a:rPr>
              <a:t>(</a:t>
            </a:r>
            <a:r>
              <a:rPr lang="en-US" sz="2000" b="0" i="1" dirty="0">
                <a:effectLst/>
                <a:latin typeface="Rockwell" panose="02060603020205020403" pitchFamily="18" charset="0"/>
              </a:rPr>
              <a:t>The Wars Of The Jews, </a:t>
            </a:r>
            <a:r>
              <a:rPr lang="en-US" sz="2000" b="0" i="0" dirty="0">
                <a:effectLst/>
                <a:latin typeface="Rockwell" panose="02060603020205020403" pitchFamily="18" charset="0"/>
              </a:rPr>
              <a:t>7:1:1)</a:t>
            </a:r>
          </a:p>
          <a:p>
            <a:pPr lvl="1" eaLnBrk="1" hangingPunct="1">
              <a:lnSpc>
                <a:spcPct val="90000"/>
              </a:lnSpc>
            </a:pPr>
            <a:endParaRPr lang="en-US" altLang="en-US" sz="1600" baseline="30000" dirty="0">
              <a:latin typeface="Rockwell" panose="02060603020205020403" pitchFamily="18" charset="0"/>
            </a:endParaRPr>
          </a:p>
        </p:txBody>
      </p:sp>
      <p:sp>
        <p:nvSpPr>
          <p:cNvPr id="5" name="Rectangle 2">
            <a:extLst>
              <a:ext uri="{FF2B5EF4-FFF2-40B4-BE49-F238E27FC236}">
                <a16:creationId xmlns:a16="http://schemas.microsoft.com/office/drawing/2014/main" id="{05589B91-F119-4E81-B25D-F7F031AD5AC6}"/>
              </a:ext>
            </a:extLst>
          </p:cNvPr>
          <p:cNvSpPr>
            <a:spLocks noGrp="1" noChangeArrowheads="1"/>
          </p:cNvSpPr>
          <p:nvPr>
            <p:ph type="title"/>
          </p:nvPr>
        </p:nvSpPr>
        <p:spPr>
          <a:xfrm>
            <a:off x="0" y="0"/>
            <a:ext cx="9144000" cy="838200"/>
          </a:xfrm>
        </p:spPr>
        <p:txBody>
          <a:bodyPr/>
          <a:lstStyle/>
          <a:p>
            <a:pPr eaLnBrk="1" hangingPunct="1"/>
            <a:r>
              <a:rPr lang="en-US" altLang="en-US" sz="7400" b="1" dirty="0">
                <a:latin typeface="Rockwell" panose="02060603020205020403" pitchFamily="18" charset="0"/>
              </a:rPr>
              <a:t>Fulfilled Prophecy</a:t>
            </a:r>
          </a:p>
        </p:txBody>
      </p:sp>
      <p:pic>
        <p:nvPicPr>
          <p:cNvPr id="4098" name="Picture 2" descr="PPT - Matthew Chapter 24 PowerPoint Presentation, free download - ID:179124">
            <a:extLst>
              <a:ext uri="{FF2B5EF4-FFF2-40B4-BE49-F238E27FC236}">
                <a16:creationId xmlns:a16="http://schemas.microsoft.com/office/drawing/2014/main" id="{28B8D1C2-CF7F-499E-8A7C-627120336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0"/>
            <a:ext cx="3276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5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fade">
                                      <p:cBhvr>
                                        <p:cTn id="7" dur="500"/>
                                        <p:tgtEl>
                                          <p:spTgt spid="471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4" end="4"/>
                                            </p:txEl>
                                          </p:spTgt>
                                        </p:tgtEl>
                                        <p:attrNameLst>
                                          <p:attrName>style.visibility</p:attrName>
                                        </p:attrNameLst>
                                      </p:cBhvr>
                                      <p:to>
                                        <p:strVal val="visible"/>
                                      </p:to>
                                    </p:set>
                                    <p:animEffect transition="in" filter="fade">
                                      <p:cBhvr>
                                        <p:cTn id="12"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1" y="1219200"/>
            <a:ext cx="4572001" cy="5638800"/>
          </a:xfrm>
        </p:spPr>
        <p:txBody>
          <a:bodyPr/>
          <a:lstStyle/>
          <a:p>
            <a:pPr eaLnBrk="1" hangingPunct="1">
              <a:lnSpc>
                <a:spcPct val="90000"/>
              </a:lnSpc>
            </a:pPr>
            <a:r>
              <a:rPr lang="en-US" altLang="en-US" b="1" dirty="0">
                <a:latin typeface="Rockwell" panose="02060603020205020403" pitchFamily="18" charset="0"/>
              </a:rPr>
              <a:t>AD 70</a:t>
            </a:r>
          </a:p>
          <a:p>
            <a:pPr eaLnBrk="1" hangingPunct="1">
              <a:lnSpc>
                <a:spcPct val="90000"/>
              </a:lnSpc>
              <a:buFontTx/>
              <a:buNone/>
            </a:pPr>
            <a:endParaRPr lang="en-US" altLang="en-US" sz="1000" b="1" dirty="0">
              <a:latin typeface="Rockwell" panose="02060603020205020403" pitchFamily="18" charset="0"/>
            </a:endParaRPr>
          </a:p>
          <a:p>
            <a:pPr lvl="1" eaLnBrk="1" hangingPunct="1">
              <a:lnSpc>
                <a:spcPct val="90000"/>
              </a:lnSpc>
            </a:pPr>
            <a:r>
              <a:rPr lang="en-US" sz="2000" b="1" i="0" dirty="0">
                <a:solidFill>
                  <a:srgbClr val="000000"/>
                </a:solidFill>
                <a:effectLst/>
                <a:latin typeface="Rockwell" panose="02060603020205020403" pitchFamily="18" charset="0"/>
              </a:rPr>
              <a:t>Col 1:23</a:t>
            </a:r>
            <a:r>
              <a:rPr lang="en-US" sz="2000" b="0" i="0" dirty="0">
                <a:solidFill>
                  <a:srgbClr val="000000"/>
                </a:solidFill>
                <a:effectLst/>
                <a:latin typeface="Rockwell" panose="02060603020205020403" pitchFamily="18" charset="0"/>
              </a:rPr>
              <a:t> – “</a:t>
            </a:r>
            <a:r>
              <a:rPr lang="en-US" sz="2000" b="0" i="0" dirty="0">
                <a:solidFill>
                  <a:srgbClr val="001320"/>
                </a:solidFill>
                <a:effectLst/>
                <a:latin typeface="Rockwell" panose="02060603020205020403" pitchFamily="18" charset="0"/>
              </a:rPr>
              <a:t>if indeed you continue in the faith firmly established and steadfast, and not moved away from the hope of the gospel that you have heard, </a:t>
            </a:r>
            <a:r>
              <a:rPr lang="en-US" sz="2000" b="0" i="0" u="sng" dirty="0">
                <a:solidFill>
                  <a:srgbClr val="001320"/>
                </a:solidFill>
                <a:effectLst/>
                <a:latin typeface="Rockwell" panose="02060603020205020403" pitchFamily="18" charset="0"/>
              </a:rPr>
              <a:t>which was proclaimed in all creation under heaven</a:t>
            </a:r>
            <a:r>
              <a:rPr lang="en-US" sz="2000" b="0" i="0" dirty="0">
                <a:solidFill>
                  <a:srgbClr val="001320"/>
                </a:solidFill>
                <a:effectLst/>
                <a:latin typeface="Rockwell" panose="02060603020205020403" pitchFamily="18" charset="0"/>
              </a:rPr>
              <a:t>, and of which I, Paul, was made a minister.</a:t>
            </a:r>
            <a:r>
              <a:rPr lang="en-US" sz="2000" b="0" i="0" dirty="0">
                <a:solidFill>
                  <a:srgbClr val="000000"/>
                </a:solidFill>
                <a:effectLst/>
                <a:latin typeface="Rockwell" panose="02060603020205020403" pitchFamily="18" charset="0"/>
              </a:rPr>
              <a:t>”</a:t>
            </a:r>
            <a:endParaRPr lang="en-US" altLang="en-US" sz="2000" dirty="0">
              <a:latin typeface="Rockwell" panose="02060603020205020403" pitchFamily="18" charset="0"/>
            </a:endParaRPr>
          </a:p>
        </p:txBody>
      </p:sp>
      <p:sp>
        <p:nvSpPr>
          <p:cNvPr id="5" name="Rectangle 2">
            <a:extLst>
              <a:ext uri="{FF2B5EF4-FFF2-40B4-BE49-F238E27FC236}">
                <a16:creationId xmlns:a16="http://schemas.microsoft.com/office/drawing/2014/main" id="{11767397-A35E-4E08-8D50-F2D6B22B3CD4}"/>
              </a:ext>
            </a:extLst>
          </p:cNvPr>
          <p:cNvSpPr>
            <a:spLocks noGrp="1" noChangeArrowheads="1"/>
          </p:cNvSpPr>
          <p:nvPr>
            <p:ph type="title"/>
          </p:nvPr>
        </p:nvSpPr>
        <p:spPr>
          <a:xfrm>
            <a:off x="0" y="0"/>
            <a:ext cx="9144000" cy="838200"/>
          </a:xfrm>
        </p:spPr>
        <p:txBody>
          <a:bodyPr/>
          <a:lstStyle/>
          <a:p>
            <a:pPr eaLnBrk="1" hangingPunct="1"/>
            <a:r>
              <a:rPr lang="en-US" altLang="en-US" sz="7400" b="1" dirty="0">
                <a:latin typeface="Rockwell" panose="02060603020205020403" pitchFamily="18" charset="0"/>
              </a:rPr>
              <a:t>Fulfilled Prophecy</a:t>
            </a:r>
          </a:p>
        </p:txBody>
      </p:sp>
      <p:pic>
        <p:nvPicPr>
          <p:cNvPr id="5122" name="Picture 2" descr="Magnet for Jehovah's Witnesses | &quot;Good New&quot;">
            <a:extLst>
              <a:ext uri="{FF2B5EF4-FFF2-40B4-BE49-F238E27FC236}">
                <a16:creationId xmlns:a16="http://schemas.microsoft.com/office/drawing/2014/main" id="{230BECF6-2F97-4983-B07F-64274B940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3" t="2702" r="3333" b="4054"/>
          <a:stretch/>
        </p:blipFill>
        <p:spPr bwMode="auto">
          <a:xfrm>
            <a:off x="4572000" y="1066800"/>
            <a:ext cx="4564743"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838200"/>
          </a:xfrm>
        </p:spPr>
        <p:txBody>
          <a:bodyPr/>
          <a:lstStyle/>
          <a:p>
            <a:pPr eaLnBrk="1" hangingPunct="1"/>
            <a:r>
              <a:rPr lang="en-US" altLang="en-US" sz="6400" b="1" dirty="0">
                <a:latin typeface="Rockwell" panose="02060603020205020403" pitchFamily="18" charset="0"/>
              </a:rPr>
              <a:t>Internal Evidence</a:t>
            </a:r>
          </a:p>
        </p:txBody>
      </p:sp>
      <p:sp>
        <p:nvSpPr>
          <p:cNvPr id="47107" name="Rectangle 3"/>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sz="4000" b="1" dirty="0">
                <a:latin typeface="Rockwell" panose="02060603020205020403" pitchFamily="18" charset="0"/>
              </a:rPr>
              <a:t>Christ’s Authority</a:t>
            </a:r>
            <a:endParaRPr lang="en-US" altLang="en-US" sz="4000" b="1" baseline="30000" dirty="0">
              <a:latin typeface="Rockwell" panose="02060603020205020403" pitchFamily="18" charset="0"/>
            </a:endParaRPr>
          </a:p>
          <a:p>
            <a:pPr lvl="1" eaLnBrk="1" hangingPunct="1">
              <a:lnSpc>
                <a:spcPct val="90000"/>
              </a:lnSpc>
            </a:pPr>
            <a:endParaRPr lang="en-US" sz="1000" b="1" dirty="0">
              <a:effectLst/>
              <a:latin typeface="Rockwell" panose="02060603020205020403" pitchFamily="18" charset="0"/>
              <a:ea typeface="Calibri" panose="020F0502020204030204" pitchFamily="34" charset="0"/>
              <a:cs typeface="Times New Roman" panose="02020603050405020304" pitchFamily="18" charset="0"/>
            </a:endParaRPr>
          </a:p>
          <a:p>
            <a:pPr lvl="1" eaLnBrk="1" hangingPunct="1">
              <a:lnSpc>
                <a:spcPct val="90000"/>
              </a:lnSpc>
            </a:pPr>
            <a:r>
              <a:rPr lang="en-US" sz="2800" b="1" dirty="0">
                <a:effectLst/>
                <a:latin typeface="Rockwell" panose="02060603020205020403" pitchFamily="18" charset="0"/>
                <a:ea typeface="Calibri" panose="020F0502020204030204" pitchFamily="34" charset="0"/>
                <a:cs typeface="Times New Roman" panose="02020603050405020304" pitchFamily="18" charset="0"/>
              </a:rPr>
              <a:t>John 12:49-50</a:t>
            </a:r>
            <a:r>
              <a:rPr lang="en-US" sz="2800" dirty="0">
                <a:effectLst/>
                <a:latin typeface="Rockwell" panose="02060603020205020403" pitchFamily="18" charset="0"/>
                <a:ea typeface="Calibri" panose="020F0502020204030204" pitchFamily="34" charset="0"/>
                <a:cs typeface="Times New Roman" panose="02020603050405020304" pitchFamily="18" charset="0"/>
              </a:rPr>
              <a:t> – “</a:t>
            </a:r>
            <a:r>
              <a:rPr lang="en-US" sz="28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For I did not speak on My own initiative, but the Father Himself who sent Me has given Me a commandment as to what to say and what to speak. I know that His commandment is eternal life; therefore </a:t>
            </a:r>
            <a:r>
              <a:rPr lang="en-US" sz="2800" u="sng"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the things I speak, I speak just as the Father has told Me</a:t>
            </a:r>
            <a:r>
              <a:rPr lang="en-US" sz="28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a:t>
            </a:r>
            <a:r>
              <a:rPr lang="en-US" sz="2800" dirty="0">
                <a:effectLst/>
                <a:latin typeface="Rockwell" panose="02060603020205020403" pitchFamily="18" charset="0"/>
                <a:ea typeface="Calibri" panose="020F0502020204030204" pitchFamily="34" charset="0"/>
                <a:cs typeface="Times New Roman" panose="02020603050405020304" pitchFamily="18" charset="0"/>
              </a:rPr>
              <a:t>”</a:t>
            </a:r>
          </a:p>
          <a:p>
            <a:pPr lvl="1" eaLnBrk="1" hangingPunct="1">
              <a:lnSpc>
                <a:spcPct val="90000"/>
              </a:lnSpc>
            </a:pPr>
            <a:endParaRPr lang="en-US" sz="1000" dirty="0">
              <a:effectLst/>
              <a:latin typeface="Rockwell" panose="02060603020205020403" pitchFamily="18" charset="0"/>
              <a:ea typeface="Calibri" panose="020F0502020204030204" pitchFamily="34" charset="0"/>
              <a:cs typeface="Times New Roman" panose="02020603050405020304" pitchFamily="18" charset="0"/>
            </a:endParaRPr>
          </a:p>
          <a:p>
            <a:pPr lvl="1" eaLnBrk="1" hangingPunct="1">
              <a:lnSpc>
                <a:spcPct val="90000"/>
              </a:lnSpc>
            </a:pPr>
            <a:r>
              <a:rPr lang="en-US" sz="2800" b="1" dirty="0">
                <a:effectLst/>
                <a:latin typeface="Rockwell" panose="02060603020205020403" pitchFamily="18" charset="0"/>
                <a:ea typeface="Calibri" panose="020F0502020204030204" pitchFamily="34" charset="0"/>
                <a:cs typeface="Times New Roman" panose="02020603050405020304" pitchFamily="18" charset="0"/>
              </a:rPr>
              <a:t>John 5:19-20</a:t>
            </a:r>
            <a:r>
              <a:rPr lang="en-US" sz="2800" dirty="0">
                <a:effectLst/>
                <a:latin typeface="Rockwell" panose="02060603020205020403" pitchFamily="18" charset="0"/>
                <a:ea typeface="Calibri" panose="020F0502020204030204" pitchFamily="34" charset="0"/>
                <a:cs typeface="Times New Roman" panose="02020603050405020304" pitchFamily="18" charset="0"/>
              </a:rPr>
              <a:t> – “</a:t>
            </a:r>
            <a:r>
              <a:rPr lang="en-US" sz="28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Therefore Jesus answered and was saying to them, ‘Truly, truly, I say to you, the Son can do nothing of Himself, unless it is something He sees the Father doing; for </a:t>
            </a:r>
            <a:r>
              <a:rPr lang="en-US" sz="2800" u="sng"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whatever the Father does, these things the Son also does in like manner</a:t>
            </a:r>
            <a:r>
              <a:rPr lang="en-US" sz="28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a:t>
            </a:r>
            <a:r>
              <a:rPr lang="en-US" sz="2800" dirty="0">
                <a:effectLst/>
                <a:latin typeface="Rockwell" panose="02060603020205020403" pitchFamily="18" charset="0"/>
                <a:ea typeface="Calibri" panose="020F0502020204030204" pitchFamily="34" charset="0"/>
                <a:cs typeface="Times New Roman" panose="02020603050405020304" pitchFamily="18" charset="0"/>
              </a:rPr>
              <a:t>’”</a:t>
            </a:r>
            <a:endParaRPr lang="en-US" altLang="en-US" b="1" dirty="0">
              <a:latin typeface="Rockwell" panose="020606030202050204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fade">
                                      <p:cBhvr>
                                        <p:cTn id="7" dur="500"/>
                                        <p:tgtEl>
                                          <p:spTgt spid="471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4" end="4"/>
                                            </p:txEl>
                                          </p:spTgt>
                                        </p:tgtEl>
                                        <p:attrNameLst>
                                          <p:attrName>style.visibility</p:attrName>
                                        </p:attrNameLst>
                                      </p:cBhvr>
                                      <p:to>
                                        <p:strVal val="visible"/>
                                      </p:to>
                                    </p:set>
                                    <p:animEffect transition="in" filter="fade">
                                      <p:cBhvr>
                                        <p:cTn id="12"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838200"/>
          </a:xfrm>
        </p:spPr>
        <p:txBody>
          <a:bodyPr/>
          <a:lstStyle/>
          <a:p>
            <a:pPr eaLnBrk="1" hangingPunct="1"/>
            <a:r>
              <a:rPr lang="en-US" altLang="en-US" sz="6400" b="1" dirty="0">
                <a:latin typeface="Rockwell" panose="02060603020205020403" pitchFamily="18" charset="0"/>
              </a:rPr>
              <a:t>Internal Evidence</a:t>
            </a:r>
          </a:p>
        </p:txBody>
      </p:sp>
      <p:sp>
        <p:nvSpPr>
          <p:cNvPr id="47107" name="Rectangle 3"/>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sz="4000" b="1" dirty="0">
                <a:latin typeface="Rockwell" panose="02060603020205020403" pitchFamily="18" charset="0"/>
              </a:rPr>
              <a:t>Christ’s Authority</a:t>
            </a:r>
            <a:endParaRPr lang="en-US" altLang="en-US" sz="4000" b="1" baseline="30000" dirty="0">
              <a:latin typeface="Rockwell" panose="02060603020205020403" pitchFamily="18" charset="0"/>
            </a:endParaRPr>
          </a:p>
          <a:p>
            <a:pPr lvl="1" eaLnBrk="1" hangingPunct="1">
              <a:lnSpc>
                <a:spcPct val="90000"/>
              </a:lnSpc>
            </a:pPr>
            <a:endParaRPr lang="en-US" sz="1000" b="1" dirty="0">
              <a:effectLst/>
              <a:latin typeface="Rockwell" panose="02060603020205020403" pitchFamily="18" charset="0"/>
              <a:ea typeface="Calibri" panose="020F0502020204030204" pitchFamily="34" charset="0"/>
            </a:endParaRPr>
          </a:p>
          <a:p>
            <a:pPr lvl="1" eaLnBrk="1" hangingPunct="1">
              <a:lnSpc>
                <a:spcPct val="90000"/>
              </a:lnSpc>
            </a:pPr>
            <a:r>
              <a:rPr lang="en-US" b="1" dirty="0">
                <a:effectLst/>
                <a:latin typeface="Rockwell" panose="02060603020205020403" pitchFamily="18" charset="0"/>
                <a:ea typeface="Calibri" panose="020F0502020204030204" pitchFamily="34" charset="0"/>
              </a:rPr>
              <a:t>Matt 28:18</a:t>
            </a:r>
            <a:r>
              <a:rPr lang="en-US" dirty="0">
                <a:effectLst/>
                <a:latin typeface="Rockwell" panose="02060603020205020403" pitchFamily="18" charset="0"/>
                <a:ea typeface="Calibri" panose="020F0502020204030204" pitchFamily="34" charset="0"/>
              </a:rPr>
              <a:t> – “</a:t>
            </a:r>
            <a:r>
              <a:rPr lang="en-US" dirty="0">
                <a:solidFill>
                  <a:srgbClr val="000000"/>
                </a:solidFill>
                <a:effectLst/>
                <a:latin typeface="Rockwell" panose="02060603020205020403" pitchFamily="18" charset="0"/>
                <a:ea typeface="Calibri" panose="020F0502020204030204" pitchFamily="34" charset="0"/>
              </a:rPr>
              <a:t>And Jesus came up and spoke to them, saying, ‘</a:t>
            </a:r>
            <a:r>
              <a:rPr lang="en-US" u="sng" dirty="0">
                <a:solidFill>
                  <a:srgbClr val="000000"/>
                </a:solidFill>
                <a:effectLst/>
                <a:latin typeface="Rockwell" panose="02060603020205020403" pitchFamily="18" charset="0"/>
                <a:ea typeface="Calibri" panose="020F0502020204030204" pitchFamily="34" charset="0"/>
              </a:rPr>
              <a:t>All authority has been given to Me in heaven and on earth</a:t>
            </a:r>
            <a:r>
              <a:rPr lang="en-US" dirty="0">
                <a:solidFill>
                  <a:srgbClr val="000000"/>
                </a:solidFill>
                <a:effectLst/>
                <a:latin typeface="Rockwell" panose="02060603020205020403" pitchFamily="18" charset="0"/>
                <a:ea typeface="Calibri" panose="020F0502020204030204" pitchFamily="34" charset="0"/>
              </a:rPr>
              <a:t>.</a:t>
            </a:r>
            <a:r>
              <a:rPr lang="en-US" dirty="0">
                <a:effectLst/>
                <a:latin typeface="Rockwell" panose="02060603020205020403" pitchFamily="18" charset="0"/>
                <a:ea typeface="Calibri" panose="020F0502020204030204" pitchFamily="34" charset="0"/>
              </a:rPr>
              <a:t>’”</a:t>
            </a:r>
          </a:p>
          <a:p>
            <a:pPr lvl="1" eaLnBrk="1" hangingPunct="1">
              <a:lnSpc>
                <a:spcPct val="90000"/>
              </a:lnSpc>
            </a:pPr>
            <a:endParaRPr lang="en-US" sz="1000" dirty="0">
              <a:effectLst/>
              <a:latin typeface="Rockwell" panose="02060603020205020403" pitchFamily="18" charset="0"/>
              <a:ea typeface="Calibri" panose="020F0502020204030204" pitchFamily="34" charset="0"/>
              <a:cs typeface="Times New Roman" panose="02020603050405020304" pitchFamily="18" charset="0"/>
            </a:endParaRPr>
          </a:p>
          <a:p>
            <a:pPr lvl="1" eaLnBrk="1" hangingPunct="1">
              <a:lnSpc>
                <a:spcPct val="90000"/>
              </a:lnSpc>
            </a:pPr>
            <a:r>
              <a:rPr lang="en-US" b="1" dirty="0">
                <a:effectLst/>
                <a:latin typeface="Rockwell" panose="02060603020205020403" pitchFamily="18" charset="0"/>
                <a:ea typeface="Calibri" panose="020F0502020204030204" pitchFamily="34" charset="0"/>
              </a:rPr>
              <a:t>Eph 1:22-23</a:t>
            </a:r>
            <a:r>
              <a:rPr lang="en-US" dirty="0">
                <a:effectLst/>
                <a:latin typeface="Rockwell" panose="02060603020205020403" pitchFamily="18" charset="0"/>
                <a:ea typeface="Calibri" panose="020F0502020204030204" pitchFamily="34" charset="0"/>
              </a:rPr>
              <a:t> – “</a:t>
            </a:r>
            <a:r>
              <a:rPr lang="en-US" dirty="0">
                <a:solidFill>
                  <a:srgbClr val="000000"/>
                </a:solidFill>
                <a:effectLst/>
                <a:latin typeface="Rockwell" panose="02060603020205020403" pitchFamily="18" charset="0"/>
                <a:ea typeface="Calibri" panose="020F0502020204030204" pitchFamily="34" charset="0"/>
              </a:rPr>
              <a:t>And He put </a:t>
            </a:r>
            <a:r>
              <a:rPr lang="en-US" u="sng" dirty="0">
                <a:solidFill>
                  <a:srgbClr val="000000"/>
                </a:solidFill>
                <a:effectLst/>
                <a:latin typeface="Rockwell" panose="02060603020205020403" pitchFamily="18" charset="0"/>
                <a:ea typeface="Calibri" panose="020F0502020204030204" pitchFamily="34" charset="0"/>
              </a:rPr>
              <a:t>all things in subjection under His feet</a:t>
            </a:r>
            <a:r>
              <a:rPr lang="en-US" dirty="0">
                <a:solidFill>
                  <a:srgbClr val="000000"/>
                </a:solidFill>
                <a:effectLst/>
                <a:latin typeface="Rockwell" panose="02060603020205020403" pitchFamily="18" charset="0"/>
                <a:ea typeface="Calibri" panose="020F0502020204030204" pitchFamily="34" charset="0"/>
              </a:rPr>
              <a:t>, and gave Him as head over all things to the church, which is His body, the fullness of Him who fills all in all.</a:t>
            </a:r>
            <a:r>
              <a:rPr lang="en-US" dirty="0">
                <a:effectLst/>
                <a:latin typeface="Rockwell" panose="02060603020205020403" pitchFamily="18" charset="0"/>
                <a:ea typeface="Calibri" panose="020F0502020204030204" pitchFamily="34" charset="0"/>
              </a:rPr>
              <a:t>”</a:t>
            </a:r>
            <a:endParaRPr lang="en-US" altLang="en-US" b="1" dirty="0">
              <a:latin typeface="Rockwell" panose="02060603020205020403" pitchFamily="18" charset="0"/>
            </a:endParaRPr>
          </a:p>
        </p:txBody>
      </p:sp>
    </p:spTree>
    <p:extLst>
      <p:ext uri="{BB962C8B-B14F-4D97-AF65-F5344CB8AC3E}">
        <p14:creationId xmlns:p14="http://schemas.microsoft.com/office/powerpoint/2010/main" val="246131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fade">
                                      <p:cBhvr>
                                        <p:cTn id="7" dur="500"/>
                                        <p:tgtEl>
                                          <p:spTgt spid="471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4" end="4"/>
                                            </p:txEl>
                                          </p:spTgt>
                                        </p:tgtEl>
                                        <p:attrNameLst>
                                          <p:attrName>style.visibility</p:attrName>
                                        </p:attrNameLst>
                                      </p:cBhvr>
                                      <p:to>
                                        <p:strVal val="visible"/>
                                      </p:to>
                                    </p:set>
                                    <p:animEffect transition="in" filter="fade">
                                      <p:cBhvr>
                                        <p:cTn id="12"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838200"/>
          </a:xfrm>
        </p:spPr>
        <p:txBody>
          <a:bodyPr/>
          <a:lstStyle/>
          <a:p>
            <a:pPr eaLnBrk="1" hangingPunct="1"/>
            <a:r>
              <a:rPr lang="en-US" altLang="en-US" sz="6400" b="1" dirty="0">
                <a:latin typeface="Rockwell" panose="02060603020205020403" pitchFamily="18" charset="0"/>
              </a:rPr>
              <a:t>Internal Evidence</a:t>
            </a:r>
          </a:p>
        </p:txBody>
      </p:sp>
      <p:sp>
        <p:nvSpPr>
          <p:cNvPr id="47107" name="Rectangle 3"/>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sz="4000" b="1" dirty="0">
                <a:latin typeface="Rockwell" panose="02060603020205020403" pitchFamily="18" charset="0"/>
              </a:rPr>
              <a:t>Apostles’ Authority</a:t>
            </a:r>
            <a:endParaRPr lang="en-US" altLang="en-US" sz="4000" b="1" baseline="30000" dirty="0">
              <a:latin typeface="Rockwell" panose="02060603020205020403" pitchFamily="18" charset="0"/>
            </a:endParaRPr>
          </a:p>
          <a:p>
            <a:pPr lvl="1" eaLnBrk="1" hangingPunct="1">
              <a:lnSpc>
                <a:spcPct val="90000"/>
              </a:lnSpc>
            </a:pPr>
            <a:endParaRPr lang="en-US" sz="1000" b="1" dirty="0">
              <a:effectLst/>
              <a:latin typeface="Rockwell" panose="02060603020205020403" pitchFamily="18" charset="0"/>
              <a:ea typeface="Calibri" panose="020F0502020204030204" pitchFamily="34" charset="0"/>
            </a:endParaRPr>
          </a:p>
          <a:p>
            <a:pPr lvl="1" eaLnBrk="1" hangingPunct="1">
              <a:lnSpc>
                <a:spcPct val="90000"/>
              </a:lnSpc>
            </a:pPr>
            <a:r>
              <a:rPr lang="en-US" b="1" dirty="0">
                <a:effectLst/>
                <a:latin typeface="Rockwell" panose="02060603020205020403" pitchFamily="18" charset="0"/>
                <a:ea typeface="Calibri" panose="020F0502020204030204" pitchFamily="34" charset="0"/>
              </a:rPr>
              <a:t>John 13:20</a:t>
            </a:r>
            <a:r>
              <a:rPr lang="en-US" dirty="0">
                <a:effectLst/>
                <a:latin typeface="Rockwell" panose="02060603020205020403" pitchFamily="18" charset="0"/>
                <a:ea typeface="Calibri" panose="020F0502020204030204" pitchFamily="34" charset="0"/>
              </a:rPr>
              <a:t> – “</a:t>
            </a:r>
            <a:r>
              <a:rPr lang="en-US" dirty="0">
                <a:solidFill>
                  <a:srgbClr val="000000"/>
                </a:solidFill>
                <a:effectLst/>
                <a:latin typeface="Rockwell" panose="02060603020205020403" pitchFamily="18" charset="0"/>
                <a:ea typeface="Calibri" panose="020F0502020204030204" pitchFamily="34" charset="0"/>
              </a:rPr>
              <a:t>Truly, truly, I say to you, </a:t>
            </a:r>
            <a:r>
              <a:rPr lang="en-US" u="sng" dirty="0">
                <a:solidFill>
                  <a:srgbClr val="000000"/>
                </a:solidFill>
                <a:effectLst/>
                <a:latin typeface="Rockwell" panose="02060603020205020403" pitchFamily="18" charset="0"/>
                <a:ea typeface="Calibri" panose="020F0502020204030204" pitchFamily="34" charset="0"/>
              </a:rPr>
              <a:t>he who receives whomever I send receives Me</a:t>
            </a:r>
            <a:r>
              <a:rPr lang="en-US" dirty="0">
                <a:solidFill>
                  <a:srgbClr val="000000"/>
                </a:solidFill>
                <a:effectLst/>
                <a:latin typeface="Rockwell" panose="02060603020205020403" pitchFamily="18" charset="0"/>
                <a:ea typeface="Calibri" panose="020F0502020204030204" pitchFamily="34" charset="0"/>
              </a:rPr>
              <a:t>; and he who receives Me receives Him who sent Me.”</a:t>
            </a:r>
          </a:p>
          <a:p>
            <a:pPr lvl="1" eaLnBrk="1" hangingPunct="1">
              <a:lnSpc>
                <a:spcPct val="90000"/>
              </a:lnSpc>
            </a:pPr>
            <a:endParaRPr lang="en-US" sz="1000" dirty="0">
              <a:solidFill>
                <a:srgbClr val="000000"/>
              </a:solidFill>
              <a:effectLst/>
              <a:latin typeface="Rockwell" panose="02060603020205020403" pitchFamily="18" charset="0"/>
              <a:ea typeface="Calibri" panose="020F0502020204030204" pitchFamily="34" charset="0"/>
            </a:endParaRPr>
          </a:p>
          <a:p>
            <a:pPr lvl="1" eaLnBrk="1" hangingPunct="1">
              <a:lnSpc>
                <a:spcPct val="90000"/>
              </a:lnSpc>
            </a:pPr>
            <a:r>
              <a:rPr lang="en-US" b="1" dirty="0">
                <a:effectLst/>
                <a:latin typeface="Rockwell" panose="02060603020205020403" pitchFamily="18" charset="0"/>
                <a:ea typeface="Calibri" panose="020F0502020204030204" pitchFamily="34" charset="0"/>
              </a:rPr>
              <a:t>2 Cor 5:20</a:t>
            </a:r>
            <a:r>
              <a:rPr lang="en-US" dirty="0">
                <a:effectLst/>
                <a:latin typeface="Rockwell" panose="02060603020205020403" pitchFamily="18" charset="0"/>
                <a:ea typeface="Calibri" panose="020F0502020204030204" pitchFamily="34" charset="0"/>
              </a:rPr>
              <a:t> – “</a:t>
            </a:r>
            <a:r>
              <a:rPr lang="en-US" dirty="0">
                <a:solidFill>
                  <a:srgbClr val="000000"/>
                </a:solidFill>
                <a:effectLst/>
                <a:latin typeface="Rockwell" panose="02060603020205020403" pitchFamily="18" charset="0"/>
                <a:ea typeface="Calibri" panose="020F0502020204030204" pitchFamily="34" charset="0"/>
              </a:rPr>
              <a:t>Therefore, </a:t>
            </a:r>
            <a:r>
              <a:rPr lang="en-US" u="sng" dirty="0">
                <a:solidFill>
                  <a:srgbClr val="000000"/>
                </a:solidFill>
                <a:effectLst/>
                <a:latin typeface="Rockwell" panose="02060603020205020403" pitchFamily="18" charset="0"/>
                <a:ea typeface="Calibri" panose="020F0502020204030204" pitchFamily="34" charset="0"/>
              </a:rPr>
              <a:t>we are ambassadors for Christ, as though God were making an appeal through us</a:t>
            </a:r>
            <a:r>
              <a:rPr lang="en-US" dirty="0">
                <a:solidFill>
                  <a:srgbClr val="000000"/>
                </a:solidFill>
                <a:effectLst/>
                <a:latin typeface="Rockwell" panose="02060603020205020403" pitchFamily="18" charset="0"/>
                <a:ea typeface="Calibri" panose="020F0502020204030204" pitchFamily="34" charset="0"/>
              </a:rPr>
              <a:t>; we beg you on behalf of Christ, be reconciled to God.</a:t>
            </a:r>
            <a:r>
              <a:rPr lang="en-US" dirty="0">
                <a:effectLst/>
                <a:latin typeface="Rockwell" panose="02060603020205020403" pitchFamily="18" charset="0"/>
                <a:ea typeface="Calibri" panose="020F0502020204030204" pitchFamily="34" charset="0"/>
              </a:rPr>
              <a:t>”</a:t>
            </a:r>
            <a:endParaRPr lang="en-US" altLang="en-US" b="1" dirty="0">
              <a:latin typeface="Rockwell" panose="02060603020205020403" pitchFamily="18" charset="0"/>
            </a:endParaRPr>
          </a:p>
        </p:txBody>
      </p:sp>
    </p:spTree>
    <p:extLst>
      <p:ext uri="{BB962C8B-B14F-4D97-AF65-F5344CB8AC3E}">
        <p14:creationId xmlns:p14="http://schemas.microsoft.com/office/powerpoint/2010/main" val="319687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fade">
                                      <p:cBhvr>
                                        <p:cTn id="7" dur="500"/>
                                        <p:tgtEl>
                                          <p:spTgt spid="471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4" end="4"/>
                                            </p:txEl>
                                          </p:spTgt>
                                        </p:tgtEl>
                                        <p:attrNameLst>
                                          <p:attrName>style.visibility</p:attrName>
                                        </p:attrNameLst>
                                      </p:cBhvr>
                                      <p:to>
                                        <p:strVal val="visible"/>
                                      </p:to>
                                    </p:set>
                                    <p:animEffect transition="in" filter="fade">
                                      <p:cBhvr>
                                        <p:cTn id="12"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838200"/>
          </a:xfrm>
        </p:spPr>
        <p:txBody>
          <a:bodyPr/>
          <a:lstStyle/>
          <a:p>
            <a:pPr eaLnBrk="1" hangingPunct="1"/>
            <a:r>
              <a:rPr lang="en-US" altLang="en-US" sz="6400" b="1" dirty="0">
                <a:latin typeface="Rockwell" panose="02060603020205020403" pitchFamily="18" charset="0"/>
              </a:rPr>
              <a:t>Internal Evidence</a:t>
            </a:r>
          </a:p>
        </p:txBody>
      </p:sp>
      <p:sp>
        <p:nvSpPr>
          <p:cNvPr id="47107" name="Rectangle 3"/>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sz="4000" b="1" dirty="0">
                <a:latin typeface="Rockwell" panose="02060603020205020403" pitchFamily="18" charset="0"/>
              </a:rPr>
              <a:t>Apostles’ Power</a:t>
            </a:r>
            <a:endParaRPr lang="en-US" altLang="en-US" sz="4000" b="1" baseline="30000" dirty="0">
              <a:latin typeface="Rockwell" panose="02060603020205020403" pitchFamily="18" charset="0"/>
            </a:endParaRPr>
          </a:p>
          <a:p>
            <a:pPr lvl="1" eaLnBrk="1" hangingPunct="1">
              <a:lnSpc>
                <a:spcPct val="90000"/>
              </a:lnSpc>
            </a:pPr>
            <a:endParaRPr lang="en-US" sz="1000" b="1" dirty="0">
              <a:effectLst/>
              <a:latin typeface="Rockwell" panose="02060603020205020403" pitchFamily="18" charset="0"/>
              <a:ea typeface="Calibri" panose="020F0502020204030204" pitchFamily="34" charset="0"/>
            </a:endParaRPr>
          </a:p>
          <a:p>
            <a:pPr lvl="1" eaLnBrk="1" hangingPunct="1">
              <a:lnSpc>
                <a:spcPct val="90000"/>
              </a:lnSpc>
            </a:pPr>
            <a:r>
              <a:rPr lang="en-US" sz="2600" b="1" dirty="0">
                <a:effectLst/>
                <a:latin typeface="Rockwell" panose="02060603020205020403" pitchFamily="18" charset="0"/>
                <a:ea typeface="Calibri" panose="020F0502020204030204" pitchFamily="34" charset="0"/>
                <a:cs typeface="Times New Roman" panose="02020603050405020304" pitchFamily="18" charset="0"/>
              </a:rPr>
              <a:t>John 14:26</a:t>
            </a:r>
            <a:r>
              <a:rPr lang="en-US" sz="2600" dirty="0">
                <a:effectLst/>
                <a:latin typeface="Rockwell" panose="02060603020205020403" pitchFamily="18" charset="0"/>
                <a:ea typeface="Calibri" panose="020F0502020204030204" pitchFamily="34" charset="0"/>
                <a:cs typeface="Times New Roman" panose="02020603050405020304" pitchFamily="18" charset="0"/>
              </a:rPr>
              <a:t> – “</a:t>
            </a:r>
            <a:r>
              <a:rPr lang="en-US" sz="26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But </a:t>
            </a:r>
            <a:r>
              <a:rPr lang="en-US" sz="2600" u="sng"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the Helper, the Holy Spirit</a:t>
            </a:r>
            <a:r>
              <a:rPr lang="en-US" sz="26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 whom the Father will send in My name, He will </a:t>
            </a:r>
            <a:r>
              <a:rPr lang="en-US" sz="2600" u="sng"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teach you all things</a:t>
            </a:r>
            <a:r>
              <a:rPr lang="en-US" sz="26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 and bring to your remembrance </a:t>
            </a:r>
            <a:r>
              <a:rPr lang="en-US" sz="2600" u="sng"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all that I said to you</a:t>
            </a:r>
            <a:r>
              <a:rPr lang="en-US" sz="26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a:t>
            </a:r>
            <a:r>
              <a:rPr lang="en-US" sz="2600" dirty="0">
                <a:effectLst/>
                <a:latin typeface="Rockwell" panose="02060603020205020403" pitchFamily="18" charset="0"/>
                <a:ea typeface="Calibri" panose="020F0502020204030204" pitchFamily="34" charset="0"/>
                <a:cs typeface="Times New Roman" panose="02020603050405020304" pitchFamily="18" charset="0"/>
              </a:rPr>
              <a:t>”</a:t>
            </a:r>
          </a:p>
          <a:p>
            <a:pPr lvl="1" eaLnBrk="1" hangingPunct="1">
              <a:lnSpc>
                <a:spcPct val="90000"/>
              </a:lnSpc>
            </a:pPr>
            <a:endParaRPr lang="en-US" sz="1000" dirty="0">
              <a:effectLst/>
              <a:latin typeface="Rockwell" panose="02060603020205020403" pitchFamily="18" charset="0"/>
              <a:ea typeface="Calibri" panose="020F0502020204030204" pitchFamily="34" charset="0"/>
              <a:cs typeface="Times New Roman" panose="02020603050405020304" pitchFamily="18" charset="0"/>
            </a:endParaRPr>
          </a:p>
          <a:p>
            <a:pPr lvl="1" eaLnBrk="1" hangingPunct="1">
              <a:lnSpc>
                <a:spcPct val="90000"/>
              </a:lnSpc>
            </a:pPr>
            <a:r>
              <a:rPr lang="en-US" sz="2600" b="1" dirty="0">
                <a:effectLst/>
                <a:latin typeface="Rockwell" panose="02060603020205020403" pitchFamily="18" charset="0"/>
                <a:ea typeface="Calibri" panose="020F0502020204030204" pitchFamily="34" charset="0"/>
              </a:rPr>
              <a:t>John 16:12-15</a:t>
            </a:r>
            <a:r>
              <a:rPr lang="en-US" sz="2600" dirty="0">
                <a:effectLst/>
                <a:latin typeface="Rockwell" panose="02060603020205020403" pitchFamily="18" charset="0"/>
                <a:ea typeface="Calibri" panose="020F0502020204030204" pitchFamily="34" charset="0"/>
              </a:rPr>
              <a:t> – “</a:t>
            </a:r>
            <a:r>
              <a:rPr lang="en-US" sz="2600" dirty="0">
                <a:solidFill>
                  <a:srgbClr val="000000"/>
                </a:solidFill>
                <a:effectLst/>
                <a:latin typeface="Rockwell" panose="02060603020205020403" pitchFamily="18" charset="0"/>
                <a:ea typeface="Calibri" panose="020F0502020204030204" pitchFamily="34" charset="0"/>
              </a:rPr>
              <a:t>I have many more things to say to you, but you cannot bear them now. But when He, the </a:t>
            </a:r>
            <a:r>
              <a:rPr lang="en-US" sz="2600" u="sng" dirty="0">
                <a:solidFill>
                  <a:srgbClr val="000000"/>
                </a:solidFill>
                <a:effectLst/>
                <a:latin typeface="Rockwell" panose="02060603020205020403" pitchFamily="18" charset="0"/>
                <a:ea typeface="Calibri" panose="020F0502020204030204" pitchFamily="34" charset="0"/>
              </a:rPr>
              <a:t>Spirit of truth</a:t>
            </a:r>
            <a:r>
              <a:rPr lang="en-US" sz="2600" dirty="0">
                <a:solidFill>
                  <a:srgbClr val="000000"/>
                </a:solidFill>
                <a:effectLst/>
                <a:latin typeface="Rockwell" panose="02060603020205020403" pitchFamily="18" charset="0"/>
                <a:ea typeface="Calibri" panose="020F0502020204030204" pitchFamily="34" charset="0"/>
              </a:rPr>
              <a:t>, comes, </a:t>
            </a:r>
            <a:r>
              <a:rPr lang="en-US" sz="2600" u="sng" dirty="0">
                <a:solidFill>
                  <a:srgbClr val="000000"/>
                </a:solidFill>
                <a:effectLst/>
                <a:latin typeface="Rockwell" panose="02060603020205020403" pitchFamily="18" charset="0"/>
                <a:ea typeface="Calibri" panose="020F0502020204030204" pitchFamily="34" charset="0"/>
              </a:rPr>
              <a:t>He will guide you into all the truth</a:t>
            </a:r>
            <a:r>
              <a:rPr lang="en-US" sz="2600" dirty="0">
                <a:solidFill>
                  <a:srgbClr val="000000"/>
                </a:solidFill>
                <a:effectLst/>
                <a:latin typeface="Rockwell" panose="02060603020205020403" pitchFamily="18" charset="0"/>
                <a:ea typeface="Calibri" panose="020F0502020204030204" pitchFamily="34" charset="0"/>
              </a:rPr>
              <a:t>; for He will not speak on His own initiative, but whatever He hears, He will speak; and He will disclose to you what is to come. He will glorify Me, for He will take of Mine and will disclose it to you. All things that the Father has are Mine; therefore I said that He takes of Mine and will disclose it to you.</a:t>
            </a:r>
            <a:r>
              <a:rPr lang="en-US" sz="2600" dirty="0">
                <a:effectLst/>
                <a:latin typeface="Rockwell" panose="02060603020205020403" pitchFamily="18" charset="0"/>
                <a:ea typeface="Calibri" panose="020F0502020204030204" pitchFamily="34" charset="0"/>
              </a:rPr>
              <a:t>”</a:t>
            </a:r>
            <a:endParaRPr lang="en-US" altLang="en-US" sz="2600" b="1" dirty="0">
              <a:latin typeface="Rockwell" panose="02060603020205020403" pitchFamily="18" charset="0"/>
            </a:endParaRPr>
          </a:p>
        </p:txBody>
      </p:sp>
    </p:spTree>
    <p:extLst>
      <p:ext uri="{BB962C8B-B14F-4D97-AF65-F5344CB8AC3E}">
        <p14:creationId xmlns:p14="http://schemas.microsoft.com/office/powerpoint/2010/main" val="289498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fade">
                                      <p:cBhvr>
                                        <p:cTn id="7" dur="500"/>
                                        <p:tgtEl>
                                          <p:spTgt spid="471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4" end="4"/>
                                            </p:txEl>
                                          </p:spTgt>
                                        </p:tgtEl>
                                        <p:attrNameLst>
                                          <p:attrName>style.visibility</p:attrName>
                                        </p:attrNameLst>
                                      </p:cBhvr>
                                      <p:to>
                                        <p:strVal val="visible"/>
                                      </p:to>
                                    </p:set>
                                    <p:animEffect transition="in" filter="fade">
                                      <p:cBhvr>
                                        <p:cTn id="12"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838200"/>
          </a:xfrm>
        </p:spPr>
        <p:txBody>
          <a:bodyPr/>
          <a:lstStyle/>
          <a:p>
            <a:pPr eaLnBrk="1" hangingPunct="1"/>
            <a:r>
              <a:rPr lang="en-US" altLang="en-US" sz="6400" b="1" dirty="0">
                <a:latin typeface="Rockwell" panose="02060603020205020403" pitchFamily="18" charset="0"/>
              </a:rPr>
              <a:t>Internal Evidence</a:t>
            </a:r>
          </a:p>
        </p:txBody>
      </p:sp>
      <p:sp>
        <p:nvSpPr>
          <p:cNvPr id="47107" name="Rectangle 3"/>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sz="4000" b="1" dirty="0">
                <a:latin typeface="Rockwell" panose="02060603020205020403" pitchFamily="18" charset="0"/>
              </a:rPr>
              <a:t>Apostles’ Power</a:t>
            </a:r>
            <a:endParaRPr lang="en-US" altLang="en-US" sz="4000" b="1" baseline="30000" dirty="0">
              <a:latin typeface="Rockwell" panose="02060603020205020403" pitchFamily="18" charset="0"/>
            </a:endParaRPr>
          </a:p>
          <a:p>
            <a:pPr lvl="1" eaLnBrk="1" hangingPunct="1">
              <a:lnSpc>
                <a:spcPct val="90000"/>
              </a:lnSpc>
            </a:pPr>
            <a:endParaRPr lang="en-US" sz="1000" b="1" dirty="0">
              <a:effectLst/>
              <a:latin typeface="Rockwell" panose="02060603020205020403" pitchFamily="18" charset="0"/>
              <a:ea typeface="Calibri" panose="020F0502020204030204" pitchFamily="34" charset="0"/>
            </a:endParaRPr>
          </a:p>
          <a:p>
            <a:pPr lvl="1" eaLnBrk="1" hangingPunct="1">
              <a:lnSpc>
                <a:spcPct val="90000"/>
              </a:lnSpc>
            </a:pPr>
            <a:r>
              <a:rPr lang="en-US" b="1" dirty="0">
                <a:effectLst/>
                <a:latin typeface="Rockwell" panose="02060603020205020403" pitchFamily="18" charset="0"/>
                <a:ea typeface="Calibri" panose="020F0502020204030204" pitchFamily="34" charset="0"/>
              </a:rPr>
              <a:t>Mark 16:20</a:t>
            </a:r>
            <a:r>
              <a:rPr lang="en-US" dirty="0">
                <a:effectLst/>
                <a:latin typeface="Rockwell" panose="02060603020205020403" pitchFamily="18" charset="0"/>
                <a:ea typeface="Calibri" panose="020F0502020204030204" pitchFamily="34" charset="0"/>
              </a:rPr>
              <a:t> – “</a:t>
            </a:r>
            <a:r>
              <a:rPr lang="en-US" dirty="0">
                <a:solidFill>
                  <a:srgbClr val="000000"/>
                </a:solidFill>
                <a:effectLst/>
                <a:latin typeface="Rockwell" panose="02060603020205020403" pitchFamily="18" charset="0"/>
                <a:ea typeface="Calibri" panose="020F0502020204030204" pitchFamily="34" charset="0"/>
              </a:rPr>
              <a:t>And they went out and preached everywhere, while </a:t>
            </a:r>
            <a:r>
              <a:rPr lang="en-US" u="sng" dirty="0">
                <a:solidFill>
                  <a:srgbClr val="000000"/>
                </a:solidFill>
                <a:effectLst/>
                <a:latin typeface="Rockwell" panose="02060603020205020403" pitchFamily="18" charset="0"/>
                <a:ea typeface="Calibri" panose="020F0502020204030204" pitchFamily="34" charset="0"/>
              </a:rPr>
              <a:t>the Lord worked with them, and confirmed the word by the signs that followed</a:t>
            </a:r>
            <a:r>
              <a:rPr lang="en-US" dirty="0">
                <a:solidFill>
                  <a:srgbClr val="000000"/>
                </a:solidFill>
                <a:effectLst/>
                <a:latin typeface="Rockwell" panose="02060603020205020403" pitchFamily="18" charset="0"/>
                <a:ea typeface="Calibri" panose="020F0502020204030204" pitchFamily="34" charset="0"/>
              </a:rPr>
              <a:t>.</a:t>
            </a:r>
            <a:r>
              <a:rPr lang="en-US" dirty="0">
                <a:effectLst/>
                <a:latin typeface="Rockwell" panose="02060603020205020403" pitchFamily="18" charset="0"/>
                <a:ea typeface="Calibri" panose="020F0502020204030204" pitchFamily="34" charset="0"/>
              </a:rPr>
              <a:t>”</a:t>
            </a:r>
          </a:p>
          <a:p>
            <a:pPr lvl="1" eaLnBrk="1" hangingPunct="1">
              <a:lnSpc>
                <a:spcPct val="90000"/>
              </a:lnSpc>
            </a:pPr>
            <a:endParaRPr lang="en-US" sz="1000" dirty="0">
              <a:effectLst/>
              <a:latin typeface="Rockwell" panose="02060603020205020403" pitchFamily="18" charset="0"/>
              <a:ea typeface="Calibri" panose="020F0502020204030204" pitchFamily="34" charset="0"/>
            </a:endParaRPr>
          </a:p>
          <a:p>
            <a:pPr lvl="1" eaLnBrk="1" hangingPunct="1">
              <a:lnSpc>
                <a:spcPct val="90000"/>
              </a:lnSpc>
            </a:pPr>
            <a:r>
              <a:rPr lang="en-US" b="1" dirty="0">
                <a:effectLst/>
                <a:latin typeface="Rockwell" panose="02060603020205020403" pitchFamily="18" charset="0"/>
                <a:ea typeface="Calibri" panose="020F0502020204030204" pitchFamily="34" charset="0"/>
              </a:rPr>
              <a:t>Heb 2:4</a:t>
            </a:r>
            <a:r>
              <a:rPr lang="en-US" dirty="0">
                <a:effectLst/>
                <a:latin typeface="Rockwell" panose="02060603020205020403" pitchFamily="18" charset="0"/>
                <a:ea typeface="Calibri" panose="020F0502020204030204" pitchFamily="34" charset="0"/>
              </a:rPr>
              <a:t> – “</a:t>
            </a:r>
            <a:r>
              <a:rPr lang="en-US" u="sng" dirty="0">
                <a:solidFill>
                  <a:srgbClr val="000000"/>
                </a:solidFill>
                <a:effectLst/>
                <a:latin typeface="Rockwell" panose="02060603020205020403" pitchFamily="18" charset="0"/>
                <a:ea typeface="Calibri" panose="020F0502020204030204" pitchFamily="34" charset="0"/>
              </a:rPr>
              <a:t>God also testifying with them</a:t>
            </a:r>
            <a:r>
              <a:rPr lang="en-US" dirty="0">
                <a:solidFill>
                  <a:srgbClr val="000000"/>
                </a:solidFill>
                <a:effectLst/>
                <a:latin typeface="Rockwell" panose="02060603020205020403" pitchFamily="18" charset="0"/>
                <a:ea typeface="Calibri" panose="020F0502020204030204" pitchFamily="34" charset="0"/>
              </a:rPr>
              <a:t>, both by </a:t>
            </a:r>
            <a:r>
              <a:rPr lang="en-US" u="sng" dirty="0">
                <a:solidFill>
                  <a:srgbClr val="000000"/>
                </a:solidFill>
                <a:effectLst/>
                <a:latin typeface="Rockwell" panose="02060603020205020403" pitchFamily="18" charset="0"/>
                <a:ea typeface="Calibri" panose="020F0502020204030204" pitchFamily="34" charset="0"/>
              </a:rPr>
              <a:t>signs</a:t>
            </a:r>
            <a:r>
              <a:rPr lang="en-US" dirty="0">
                <a:solidFill>
                  <a:srgbClr val="000000"/>
                </a:solidFill>
                <a:effectLst/>
                <a:latin typeface="Rockwell" panose="02060603020205020403" pitchFamily="18" charset="0"/>
                <a:ea typeface="Calibri" panose="020F0502020204030204" pitchFamily="34" charset="0"/>
              </a:rPr>
              <a:t> and </a:t>
            </a:r>
            <a:r>
              <a:rPr lang="en-US" u="sng" dirty="0">
                <a:solidFill>
                  <a:srgbClr val="000000"/>
                </a:solidFill>
                <a:effectLst/>
                <a:latin typeface="Rockwell" panose="02060603020205020403" pitchFamily="18" charset="0"/>
                <a:ea typeface="Calibri" panose="020F0502020204030204" pitchFamily="34" charset="0"/>
              </a:rPr>
              <a:t>wonders</a:t>
            </a:r>
            <a:r>
              <a:rPr lang="en-US" dirty="0">
                <a:solidFill>
                  <a:srgbClr val="000000"/>
                </a:solidFill>
                <a:effectLst/>
                <a:latin typeface="Rockwell" panose="02060603020205020403" pitchFamily="18" charset="0"/>
                <a:ea typeface="Calibri" panose="020F0502020204030204" pitchFamily="34" charset="0"/>
              </a:rPr>
              <a:t> and by </a:t>
            </a:r>
            <a:r>
              <a:rPr lang="en-US" u="sng" dirty="0">
                <a:solidFill>
                  <a:srgbClr val="000000"/>
                </a:solidFill>
                <a:effectLst/>
                <a:latin typeface="Rockwell" panose="02060603020205020403" pitchFamily="18" charset="0"/>
                <a:ea typeface="Calibri" panose="020F0502020204030204" pitchFamily="34" charset="0"/>
              </a:rPr>
              <a:t>various miracles</a:t>
            </a:r>
            <a:r>
              <a:rPr lang="en-US" dirty="0">
                <a:solidFill>
                  <a:srgbClr val="000000"/>
                </a:solidFill>
                <a:effectLst/>
                <a:latin typeface="Rockwell" panose="02060603020205020403" pitchFamily="18" charset="0"/>
                <a:ea typeface="Calibri" panose="020F0502020204030204" pitchFamily="34" charset="0"/>
              </a:rPr>
              <a:t> and by </a:t>
            </a:r>
            <a:r>
              <a:rPr lang="en-US" u="sng" dirty="0">
                <a:solidFill>
                  <a:srgbClr val="000000"/>
                </a:solidFill>
                <a:effectLst/>
                <a:latin typeface="Rockwell" panose="02060603020205020403" pitchFamily="18" charset="0"/>
                <a:ea typeface="Calibri" panose="020F0502020204030204" pitchFamily="34" charset="0"/>
              </a:rPr>
              <a:t>gifts of the Holy Spirit</a:t>
            </a:r>
            <a:r>
              <a:rPr lang="en-US" dirty="0">
                <a:solidFill>
                  <a:srgbClr val="000000"/>
                </a:solidFill>
                <a:effectLst/>
                <a:latin typeface="Rockwell" panose="02060603020205020403" pitchFamily="18" charset="0"/>
                <a:ea typeface="Calibri" panose="020F0502020204030204" pitchFamily="34" charset="0"/>
              </a:rPr>
              <a:t> according to His own will.</a:t>
            </a:r>
            <a:r>
              <a:rPr lang="en-US" dirty="0">
                <a:effectLst/>
                <a:latin typeface="Rockwell" panose="02060603020205020403" pitchFamily="18" charset="0"/>
                <a:ea typeface="Calibri" panose="020F0502020204030204" pitchFamily="34" charset="0"/>
              </a:rPr>
              <a:t>”</a:t>
            </a:r>
            <a:endParaRPr lang="en-US" altLang="en-US" b="1" dirty="0">
              <a:latin typeface="Rockwell" panose="02060603020205020403" pitchFamily="18" charset="0"/>
            </a:endParaRPr>
          </a:p>
        </p:txBody>
      </p:sp>
    </p:spTree>
    <p:extLst>
      <p:ext uri="{BB962C8B-B14F-4D97-AF65-F5344CB8AC3E}">
        <p14:creationId xmlns:p14="http://schemas.microsoft.com/office/powerpoint/2010/main" val="162413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fade">
                                      <p:cBhvr>
                                        <p:cTn id="7" dur="500"/>
                                        <p:tgtEl>
                                          <p:spTgt spid="471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4" end="4"/>
                                            </p:txEl>
                                          </p:spTgt>
                                        </p:tgtEl>
                                        <p:attrNameLst>
                                          <p:attrName>style.visibility</p:attrName>
                                        </p:attrNameLst>
                                      </p:cBhvr>
                                      <p:to>
                                        <p:strVal val="visible"/>
                                      </p:to>
                                    </p:set>
                                    <p:animEffect transition="in" filter="fade">
                                      <p:cBhvr>
                                        <p:cTn id="12"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838200"/>
          </a:xfrm>
        </p:spPr>
        <p:txBody>
          <a:bodyPr/>
          <a:lstStyle/>
          <a:p>
            <a:pPr eaLnBrk="1" hangingPunct="1"/>
            <a:r>
              <a:rPr lang="en-US" altLang="en-US" sz="6400" b="1" dirty="0">
                <a:latin typeface="Rockwell" panose="02060603020205020403" pitchFamily="18" charset="0"/>
              </a:rPr>
              <a:t>Internal Evidence</a:t>
            </a:r>
          </a:p>
        </p:txBody>
      </p:sp>
      <p:sp>
        <p:nvSpPr>
          <p:cNvPr id="47107" name="Rectangle 3"/>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sz="4000" b="1" dirty="0">
                <a:latin typeface="Rockwell" panose="02060603020205020403" pitchFamily="18" charset="0"/>
              </a:rPr>
              <a:t>Apostles’ Writings</a:t>
            </a:r>
            <a:endParaRPr lang="en-US" altLang="en-US" sz="4000" b="1" baseline="30000" dirty="0">
              <a:latin typeface="Rockwell" panose="02060603020205020403" pitchFamily="18" charset="0"/>
            </a:endParaRPr>
          </a:p>
          <a:p>
            <a:pPr lvl="1" eaLnBrk="1" hangingPunct="1">
              <a:lnSpc>
                <a:spcPct val="90000"/>
              </a:lnSpc>
            </a:pPr>
            <a:endParaRPr lang="en-US" sz="1000" b="1" dirty="0">
              <a:effectLst/>
              <a:latin typeface="Rockwell" panose="02060603020205020403" pitchFamily="18" charset="0"/>
              <a:ea typeface="Calibri" panose="020F0502020204030204" pitchFamily="34" charset="0"/>
            </a:endParaRPr>
          </a:p>
          <a:p>
            <a:pPr lvl="1" eaLnBrk="1" hangingPunct="1">
              <a:lnSpc>
                <a:spcPct val="90000"/>
              </a:lnSpc>
            </a:pPr>
            <a:r>
              <a:rPr lang="en-US" sz="2200" b="1" dirty="0">
                <a:effectLst/>
                <a:latin typeface="Rockwell" panose="02060603020205020403" pitchFamily="18" charset="0"/>
                <a:ea typeface="Calibri" panose="020F0502020204030204" pitchFamily="34" charset="0"/>
                <a:cs typeface="Times New Roman" panose="02020603050405020304" pitchFamily="18" charset="0"/>
              </a:rPr>
              <a:t>2 Pet 1:12-14</a:t>
            </a:r>
            <a:r>
              <a:rPr lang="en-US" sz="2200" dirty="0">
                <a:effectLst/>
                <a:latin typeface="Rockwell" panose="02060603020205020403" pitchFamily="18" charset="0"/>
                <a:ea typeface="Calibri" panose="020F0502020204030204" pitchFamily="34" charset="0"/>
                <a:cs typeface="Times New Roman" panose="02020603050405020304" pitchFamily="18" charset="0"/>
              </a:rPr>
              <a:t> – “</a:t>
            </a:r>
            <a:r>
              <a:rPr lang="en-US" sz="2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Therefore, I will always be ready to remind you of these things, even though you already know them, and have been established in the truth which is present with you. I consider it right, as long as I am in this earthly dwelling, to stir you up by way of reminder, knowing that the laying aside of my earthly dwelling is imminent, as also our Lord Jesus Christ has made clear to me.</a:t>
            </a:r>
            <a:r>
              <a:rPr lang="en-US" sz="2200" dirty="0">
                <a:effectLst/>
                <a:latin typeface="Rockwell" panose="02060603020205020403" pitchFamily="18" charset="0"/>
                <a:ea typeface="Calibri" panose="020F0502020204030204" pitchFamily="34" charset="0"/>
                <a:cs typeface="Times New Roman" panose="02020603050405020304" pitchFamily="18" charset="0"/>
              </a:rPr>
              <a:t>”</a:t>
            </a:r>
          </a:p>
          <a:p>
            <a:pPr lvl="1" eaLnBrk="1" hangingPunct="1">
              <a:lnSpc>
                <a:spcPct val="90000"/>
              </a:lnSpc>
            </a:pPr>
            <a:endParaRPr lang="en-US" sz="1000" dirty="0">
              <a:latin typeface="Rockwell" panose="02060603020205020403" pitchFamily="18" charset="0"/>
              <a:ea typeface="Calibri" panose="020F0502020204030204" pitchFamily="34" charset="0"/>
              <a:cs typeface="Times New Roman" panose="02020603050405020304" pitchFamily="18" charset="0"/>
            </a:endParaRPr>
          </a:p>
          <a:p>
            <a:pPr lvl="1" eaLnBrk="1" hangingPunct="1">
              <a:lnSpc>
                <a:spcPct val="90000"/>
              </a:lnSpc>
            </a:pPr>
            <a:r>
              <a:rPr lang="en-US" sz="2200" b="1" dirty="0">
                <a:effectLst/>
                <a:latin typeface="Rockwell" panose="02060603020205020403" pitchFamily="18" charset="0"/>
                <a:ea typeface="Calibri" panose="020F0502020204030204" pitchFamily="34" charset="0"/>
                <a:cs typeface="Times New Roman" panose="02020603050405020304" pitchFamily="18" charset="0"/>
              </a:rPr>
              <a:t>2 Pet 1:15</a:t>
            </a:r>
            <a:r>
              <a:rPr lang="en-US" sz="2200" dirty="0">
                <a:effectLst/>
                <a:latin typeface="Rockwell" panose="02060603020205020403" pitchFamily="18" charset="0"/>
                <a:ea typeface="Calibri" panose="020F0502020204030204" pitchFamily="34" charset="0"/>
                <a:cs typeface="Times New Roman" panose="02020603050405020304" pitchFamily="18" charset="0"/>
              </a:rPr>
              <a:t> – “</a:t>
            </a:r>
            <a:r>
              <a:rPr lang="en-US" sz="2200" dirty="0">
                <a:latin typeface="Rockwell" panose="02060603020205020403" pitchFamily="18" charset="0"/>
              </a:rPr>
              <a:t>And I will also be diligent that at any time after my departure you will be able to call these things to mind.</a:t>
            </a:r>
            <a:r>
              <a:rPr lang="en-US" sz="2200" dirty="0">
                <a:effectLst/>
                <a:latin typeface="Rockwell" panose="02060603020205020403" pitchFamily="18" charset="0"/>
                <a:ea typeface="Calibri" panose="020F0502020204030204" pitchFamily="34" charset="0"/>
                <a:cs typeface="Times New Roman" panose="02020603050405020304" pitchFamily="18" charset="0"/>
              </a:rPr>
              <a:t>”</a:t>
            </a:r>
          </a:p>
          <a:p>
            <a:pPr lvl="1" eaLnBrk="1" hangingPunct="1">
              <a:lnSpc>
                <a:spcPct val="90000"/>
              </a:lnSpc>
            </a:pPr>
            <a:endParaRPr lang="en-US" sz="1000" dirty="0">
              <a:effectLst/>
              <a:latin typeface="Rockwell" panose="02060603020205020403" pitchFamily="18" charset="0"/>
              <a:ea typeface="Calibri" panose="020F0502020204030204" pitchFamily="34" charset="0"/>
              <a:cs typeface="Times New Roman" panose="02020603050405020304" pitchFamily="18" charset="0"/>
            </a:endParaRPr>
          </a:p>
          <a:p>
            <a:pPr lvl="1" eaLnBrk="1" hangingPunct="1">
              <a:lnSpc>
                <a:spcPct val="90000"/>
              </a:lnSpc>
            </a:pPr>
            <a:r>
              <a:rPr lang="en-US" sz="2200" b="1" dirty="0">
                <a:effectLst/>
                <a:latin typeface="Rockwell" panose="02060603020205020403" pitchFamily="18" charset="0"/>
                <a:ea typeface="Calibri" panose="020F0502020204030204" pitchFamily="34" charset="0"/>
                <a:cs typeface="Times New Roman" panose="02020603050405020304" pitchFamily="18" charset="0"/>
              </a:rPr>
              <a:t>2 Pet 3:1-2</a:t>
            </a:r>
            <a:r>
              <a:rPr lang="en-US" sz="2200" dirty="0">
                <a:effectLst/>
                <a:latin typeface="Rockwell" panose="02060603020205020403" pitchFamily="18" charset="0"/>
                <a:ea typeface="Calibri" panose="020F0502020204030204" pitchFamily="34" charset="0"/>
                <a:cs typeface="Times New Roman" panose="02020603050405020304" pitchFamily="18" charset="0"/>
              </a:rPr>
              <a:t> – “</a:t>
            </a:r>
            <a:r>
              <a:rPr lang="en-US" sz="2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This is now, beloved, the second letter I am writing to you in which I am stirring up your sincere mind by way of reminder, that you should remember the words spoken beforehand by the holy prophets and the commandment of the Lord and Savior spoken by your apostles.</a:t>
            </a:r>
            <a:r>
              <a:rPr lang="en-US" sz="2200" dirty="0">
                <a:effectLst/>
                <a:latin typeface="Rockwell" panose="02060603020205020403"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271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fade">
                                      <p:cBhvr>
                                        <p:cTn id="7" dur="500"/>
                                        <p:tgtEl>
                                          <p:spTgt spid="471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4" end="4"/>
                                            </p:txEl>
                                          </p:spTgt>
                                        </p:tgtEl>
                                        <p:attrNameLst>
                                          <p:attrName>style.visibility</p:attrName>
                                        </p:attrNameLst>
                                      </p:cBhvr>
                                      <p:to>
                                        <p:strVal val="visible"/>
                                      </p:to>
                                    </p:set>
                                    <p:animEffect transition="in" filter="fade">
                                      <p:cBhvr>
                                        <p:cTn id="12" dur="500"/>
                                        <p:tgtEl>
                                          <p:spTgt spid="4710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07">
                                            <p:txEl>
                                              <p:pRg st="6" end="6"/>
                                            </p:txEl>
                                          </p:spTgt>
                                        </p:tgtEl>
                                        <p:attrNameLst>
                                          <p:attrName>style.visibility</p:attrName>
                                        </p:attrNameLst>
                                      </p:cBhvr>
                                      <p:to>
                                        <p:strVal val="visible"/>
                                      </p:to>
                                    </p:set>
                                    <p:animEffect transition="in" filter="fade">
                                      <p:cBhvr>
                                        <p:cTn id="17" dur="500"/>
                                        <p:tgtEl>
                                          <p:spTgt spid="4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838200"/>
          </a:xfrm>
        </p:spPr>
        <p:txBody>
          <a:bodyPr/>
          <a:lstStyle/>
          <a:p>
            <a:pPr eaLnBrk="1" hangingPunct="1"/>
            <a:r>
              <a:rPr lang="en-US" altLang="en-US" sz="6400" b="1" dirty="0">
                <a:latin typeface="Rockwell" panose="02060603020205020403" pitchFamily="18" charset="0"/>
              </a:rPr>
              <a:t>Internal Evidence</a:t>
            </a:r>
          </a:p>
        </p:txBody>
      </p:sp>
      <p:sp>
        <p:nvSpPr>
          <p:cNvPr id="47107" name="Rectangle 3"/>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sz="4000" b="1" dirty="0">
                <a:latin typeface="Rockwell" panose="02060603020205020403" pitchFamily="18" charset="0"/>
              </a:rPr>
              <a:t>Apostles’ Writings</a:t>
            </a:r>
            <a:endParaRPr lang="en-US" altLang="en-US" sz="4000" b="1" baseline="30000" dirty="0">
              <a:latin typeface="Rockwell" panose="02060603020205020403" pitchFamily="18" charset="0"/>
            </a:endParaRPr>
          </a:p>
          <a:p>
            <a:pPr lvl="1" eaLnBrk="1" hangingPunct="1">
              <a:lnSpc>
                <a:spcPct val="90000"/>
              </a:lnSpc>
            </a:pPr>
            <a:endParaRPr lang="en-US" sz="1000" b="1" dirty="0">
              <a:effectLst/>
              <a:latin typeface="Rockwell" panose="02060603020205020403" pitchFamily="18" charset="0"/>
              <a:ea typeface="Calibri" panose="020F0502020204030204" pitchFamily="34" charset="0"/>
            </a:endParaRPr>
          </a:p>
          <a:p>
            <a:pPr lvl="1" eaLnBrk="1" hangingPunct="1">
              <a:lnSpc>
                <a:spcPct val="90000"/>
              </a:lnSpc>
            </a:pPr>
            <a:r>
              <a:rPr lang="en-US" sz="2400" b="1" dirty="0">
                <a:effectLst/>
                <a:latin typeface="Rockwell" panose="02060603020205020403" pitchFamily="18" charset="0"/>
                <a:ea typeface="Calibri" panose="020F0502020204030204" pitchFamily="34" charset="0"/>
                <a:cs typeface="Times New Roman" panose="02020603050405020304" pitchFamily="18" charset="0"/>
              </a:rPr>
              <a:t>2 Pet 3:15-16</a:t>
            </a:r>
            <a:r>
              <a:rPr lang="en-US" sz="2400" dirty="0">
                <a:effectLst/>
                <a:latin typeface="Rockwell" panose="02060603020205020403" pitchFamily="18" charset="0"/>
                <a:ea typeface="Calibri" panose="020F0502020204030204" pitchFamily="34" charset="0"/>
                <a:cs typeface="Times New Roman" panose="02020603050405020304" pitchFamily="18" charset="0"/>
              </a:rPr>
              <a:t> – “</a:t>
            </a:r>
            <a:r>
              <a:rPr lang="en-US" sz="24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and regard the patience of our Lord as salvation; just as also our beloved brother Paul, according to the wisdom given him, wrote to you, as also in all his letters, speaking in them of these things, in which are some things hard to understand, which the untaught and unstable distort, as they do also the rest of the Scriptures, to their own destruction.</a:t>
            </a:r>
            <a:r>
              <a:rPr lang="en-US" sz="2400" dirty="0">
                <a:effectLst/>
                <a:latin typeface="Rockwell" panose="02060603020205020403" pitchFamily="18" charset="0"/>
                <a:ea typeface="Calibri" panose="020F0502020204030204" pitchFamily="34" charset="0"/>
                <a:cs typeface="Times New Roman" panose="02020603050405020304" pitchFamily="18" charset="0"/>
              </a:rPr>
              <a:t>”</a:t>
            </a:r>
          </a:p>
          <a:p>
            <a:pPr lvl="1" eaLnBrk="1" hangingPunct="1">
              <a:lnSpc>
                <a:spcPct val="90000"/>
              </a:lnSpc>
            </a:pPr>
            <a:endParaRPr lang="en-US" sz="1000" dirty="0">
              <a:effectLst/>
              <a:latin typeface="Rockwell" panose="02060603020205020403" pitchFamily="18" charset="0"/>
              <a:ea typeface="Calibri" panose="020F0502020204030204" pitchFamily="34" charset="0"/>
              <a:cs typeface="Times New Roman" panose="02020603050405020304" pitchFamily="18" charset="0"/>
            </a:endParaRPr>
          </a:p>
          <a:p>
            <a:pPr lvl="1" eaLnBrk="1" hangingPunct="1">
              <a:lnSpc>
                <a:spcPct val="90000"/>
              </a:lnSpc>
            </a:pPr>
            <a:r>
              <a:rPr lang="en-US" sz="2400" b="1" dirty="0">
                <a:effectLst/>
                <a:latin typeface="Rockwell" panose="02060603020205020403" pitchFamily="18" charset="0"/>
                <a:ea typeface="Calibri" panose="020F0502020204030204" pitchFamily="34" charset="0"/>
              </a:rPr>
              <a:t>Eph 3:3-5</a:t>
            </a:r>
            <a:r>
              <a:rPr lang="en-US" sz="2400" dirty="0">
                <a:effectLst/>
                <a:latin typeface="Rockwell" panose="02060603020205020403" pitchFamily="18" charset="0"/>
                <a:ea typeface="Calibri" panose="020F0502020204030204" pitchFamily="34" charset="0"/>
              </a:rPr>
              <a:t> – “</a:t>
            </a:r>
            <a:r>
              <a:rPr lang="en-US" sz="2400" dirty="0">
                <a:solidFill>
                  <a:srgbClr val="000000"/>
                </a:solidFill>
                <a:effectLst/>
                <a:latin typeface="Rockwell" panose="02060603020205020403" pitchFamily="18" charset="0"/>
                <a:ea typeface="Calibri" panose="020F0502020204030204" pitchFamily="34" charset="0"/>
              </a:rPr>
              <a:t>by revelation there was made known to me the mystery, as I wrote before in brief. By referring to this, when you read you can understand my insight into the mystery of Christ, which in other generations was not made known to the sons of men, as it has now been revealed to His holy apostles and prophets in the Spirit</a:t>
            </a:r>
            <a:r>
              <a:rPr lang="en-US" sz="2400" dirty="0">
                <a:effectLst/>
                <a:latin typeface="Rockwell" panose="02060603020205020403" pitchFamily="18" charset="0"/>
                <a:ea typeface="Calibri" panose="020F0502020204030204" pitchFamily="34" charset="0"/>
              </a:rPr>
              <a:t>”</a:t>
            </a:r>
            <a:endParaRPr lang="en-US" altLang="en-US" sz="2400" b="1" dirty="0">
              <a:latin typeface="Rockwell" panose="02060603020205020403" pitchFamily="18" charset="0"/>
            </a:endParaRPr>
          </a:p>
        </p:txBody>
      </p:sp>
    </p:spTree>
    <p:extLst>
      <p:ext uri="{BB962C8B-B14F-4D97-AF65-F5344CB8AC3E}">
        <p14:creationId xmlns:p14="http://schemas.microsoft.com/office/powerpoint/2010/main" val="112276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fade">
                                      <p:cBhvr>
                                        <p:cTn id="7" dur="500"/>
                                        <p:tgtEl>
                                          <p:spTgt spid="471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4" end="4"/>
                                            </p:txEl>
                                          </p:spTgt>
                                        </p:tgtEl>
                                        <p:attrNameLst>
                                          <p:attrName>style.visibility</p:attrName>
                                        </p:attrNameLst>
                                      </p:cBhvr>
                                      <p:to>
                                        <p:strVal val="visible"/>
                                      </p:to>
                                    </p:set>
                                    <p:animEffect transition="in" filter="fade">
                                      <p:cBhvr>
                                        <p:cTn id="12"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6350"/>
            <a:ext cx="9144000" cy="831850"/>
          </a:xfrm>
        </p:spPr>
        <p:txBody>
          <a:bodyPr/>
          <a:lstStyle/>
          <a:p>
            <a:pPr eaLnBrk="1" hangingPunct="1"/>
            <a:r>
              <a:rPr lang="en-US" altLang="en-US" sz="7400" b="1" dirty="0">
                <a:latin typeface="Rockwell" panose="02060603020205020403" pitchFamily="18" charset="0"/>
              </a:rPr>
              <a:t>Fulfilled Prophecy</a:t>
            </a:r>
          </a:p>
        </p:txBody>
      </p:sp>
      <p:pic>
        <p:nvPicPr>
          <p:cNvPr id="25603" name="Picture 2" descr="http://www.apocalypse2008-2015.com/Tables/Jesus_Prophec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45720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https://politicalconnection.files.wordpress.com/2014/04/jesus-probability-messiah.jpg?w=6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85850"/>
            <a:ext cx="45720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fade">
                                      <p:cBhvr>
                                        <p:cTn id="1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12100</TotalTime>
  <Words>5235</Words>
  <Application>Microsoft Office PowerPoint</Application>
  <PresentationFormat>On-screen Show (4:3)</PresentationFormat>
  <Paragraphs>138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Rockwell</vt:lpstr>
      <vt:lpstr>Default Design</vt:lpstr>
      <vt:lpstr>PowerPoint Presentation</vt:lpstr>
      <vt:lpstr>Internal Evidence</vt:lpstr>
      <vt:lpstr>Internal Evidence</vt:lpstr>
      <vt:lpstr>Internal Evidence</vt:lpstr>
      <vt:lpstr>Internal Evidence</vt:lpstr>
      <vt:lpstr>Internal Evidence</vt:lpstr>
      <vt:lpstr>Internal Evidence</vt:lpstr>
      <vt:lpstr>Internal Evidence</vt:lpstr>
      <vt:lpstr>Fulfilled Prophecy</vt:lpstr>
      <vt:lpstr>Fulfilled Prophecy</vt:lpstr>
      <vt:lpstr>Fulfilled Prophecy</vt:lpstr>
      <vt:lpstr>Fulfilled Prophecy</vt:lpstr>
      <vt:lpstr>Fulfilled Prophecy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Hasty</dc:creator>
  <cp:lastModifiedBy>R H</cp:lastModifiedBy>
  <cp:revision>305</cp:revision>
  <cp:lastPrinted>2020-12-09T23:34:07Z</cp:lastPrinted>
  <dcterms:created xsi:type="dcterms:W3CDTF">2008-05-06T01:35:36Z</dcterms:created>
  <dcterms:modified xsi:type="dcterms:W3CDTF">2020-12-18T17:02:38Z</dcterms:modified>
</cp:coreProperties>
</file>