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4" r:id="rId2"/>
    <p:sldId id="307" r:id="rId3"/>
    <p:sldId id="293" r:id="rId4"/>
    <p:sldId id="257" r:id="rId5"/>
    <p:sldId id="301" r:id="rId6"/>
    <p:sldId id="258" r:id="rId7"/>
    <p:sldId id="259" r:id="rId8"/>
    <p:sldId id="260" r:id="rId9"/>
    <p:sldId id="261" r:id="rId10"/>
    <p:sldId id="262" r:id="rId11"/>
    <p:sldId id="263" r:id="rId12"/>
    <p:sldId id="300" r:id="rId13"/>
    <p:sldId id="297" r:id="rId14"/>
    <p:sldId id="299" r:id="rId15"/>
    <p:sldId id="298" r:id="rId16"/>
    <p:sldId id="310" r:id="rId17"/>
    <p:sldId id="311" r:id="rId18"/>
    <p:sldId id="312" r:id="rId19"/>
    <p:sldId id="309" r:id="rId2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2" autoAdjust="0"/>
  </p:normalViewPr>
  <p:slideViewPr>
    <p:cSldViewPr>
      <p:cViewPr varScale="1">
        <p:scale>
          <a:sx n="69" d="100"/>
          <a:sy n="69" d="100"/>
        </p:scale>
        <p:origin x="2814" y="72"/>
      </p:cViewPr>
      <p:guideLst>
        <p:guide orient="horz" pos="2160"/>
        <p:guide pos="2880"/>
      </p:guideLst>
    </p:cSldViewPr>
  </p:slideViewPr>
  <p:notesTextViewPr>
    <p:cViewPr>
      <p:scale>
        <a:sx n="100" d="100"/>
        <a:sy n="100" d="100"/>
      </p:scale>
      <p:origin x="0" y="0"/>
    </p:cViewPr>
  </p:notesTextViewPr>
  <p:notesViewPr>
    <p:cSldViewPr>
      <p:cViewPr>
        <p:scale>
          <a:sx n="110" d="100"/>
          <a:sy n="110" d="100"/>
        </p:scale>
        <p:origin x="2562" y="2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Rot="1" noChangeAspect="1" noChangeArrowheads="1" noTextEdit="1"/>
          </p:cNvSpPr>
          <p:nvPr>
            <p:ph type="sldImg" idx="2"/>
          </p:nvPr>
        </p:nvSpPr>
        <p:spPr bwMode="auto">
          <a:xfrm>
            <a:off x="3886200" y="0"/>
            <a:ext cx="1371600" cy="1028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0" y="1143000"/>
            <a:ext cx="91440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FB111C-24CB-4508-8D52-52548CF2491F}" type="slidenum">
              <a:rPr lang="en-US"/>
              <a:pPr>
                <a:defRPr/>
              </a:pPr>
              <a:t>‹#›</a:t>
            </a:fld>
            <a:endParaRPr lang="en-US"/>
          </a:p>
        </p:txBody>
      </p:sp>
    </p:spTree>
    <p:extLst>
      <p:ext uri="{BB962C8B-B14F-4D97-AF65-F5344CB8AC3E}">
        <p14:creationId xmlns:p14="http://schemas.microsoft.com/office/powerpoint/2010/main" val="3724018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3449BA-F4F0-4F76-8BAA-63935561051B}" type="slidenum">
              <a:rPr lang="en-US" altLang="en-US" smtClean="0"/>
              <a:pPr eaLnBrk="1" hangingPunct="1">
                <a:spcBef>
                  <a:spcPct val="0"/>
                </a:spcBef>
              </a:pPr>
              <a:t>1</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Old Testament was completed 400 years prior to the birth of Jesus Christ</a:t>
            </a:r>
            <a:r>
              <a:rPr lang="es-GT" sz="1100" kern="1200" dirty="0">
                <a:solidFill>
                  <a:schemeClr val="tx1"/>
                </a:solidFill>
                <a:effectLst/>
                <a:latin typeface="Arial" charset="0"/>
                <a:ea typeface="+mn-ea"/>
                <a:cs typeface="+mn-cs"/>
              </a:rPr>
              <a:t>.</a:t>
            </a:r>
            <a:r>
              <a:rPr lang="es-GT" sz="11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The first 5 books are called the Torah, or in Greek, the Pentateuch, and it chronicles the Creation, how sin entered into the world, the global flood, the culmination of the seed of Abraham into the nation of Israel prior to their occupation of Canaan. Then there are 12 books of history that tell of Israel’s conquest of Canaan followed by a cycle apostasy, the reigns of its kings, its captivity, and her return from captivity</a:t>
            </a:r>
            <a:r>
              <a:rPr lang="es-GT" sz="1100" kern="1200" dirty="0">
                <a:solidFill>
                  <a:schemeClr val="tx1"/>
                </a:solidFill>
                <a:effectLst/>
                <a:latin typeface="Arial" charset="0"/>
                <a:ea typeface="+mn-ea"/>
                <a:cs typeface="+mn-cs"/>
              </a:rPr>
              <a:t>.</a:t>
            </a:r>
            <a:r>
              <a:rPr lang="es-GT" sz="11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There are 5 books of wisdom written in Hebrew poetic form and 17 books of prophecy predicting judgment, urging repentance, and offering hope through the coming Messiah</a:t>
            </a:r>
            <a:r>
              <a:rPr lang="es-GT" sz="1100" kern="1200" dirty="0">
                <a:solidFill>
                  <a:schemeClr val="tx1"/>
                </a:solidFill>
                <a:effectLst/>
                <a:latin typeface="Arial" charset="0"/>
                <a:ea typeface="+mn-ea"/>
                <a:cs typeface="+mn-cs"/>
              </a:rPr>
              <a:t>.</a:t>
            </a:r>
            <a:r>
              <a:rPr lang="es-GT" sz="1100" kern="1200" baseline="0" dirty="0">
                <a:solidFill>
                  <a:schemeClr val="tx1"/>
                </a:solidFill>
                <a:effectLst/>
                <a:latin typeface="Arial" charset="0"/>
                <a:ea typeface="+mn-ea"/>
                <a:cs typeface="+mn-cs"/>
              </a:rPr>
              <a:t> </a:t>
            </a:r>
          </a:p>
          <a:p>
            <a:pPr lvl="0"/>
            <a:endParaRPr lang="es-GT" sz="1100" kern="1200" baseline="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The entirety of our Old Testament scriptures, from Genesis to Malachi, consistently and unapologetically refers to itself as the word of God.</a:t>
            </a:r>
            <a:endParaRPr lang="es-GT" sz="1100" kern="1200" dirty="0">
              <a:solidFill>
                <a:schemeClr val="tx1"/>
              </a:solidFill>
              <a:effectLst/>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434553-F91B-4FB7-BCAA-7ABB39D90DB6}" type="slidenum">
              <a:rPr lang="en-US" altLang="en-US" smtClean="0"/>
              <a:pPr eaLnBrk="1" hangingPunct="1">
                <a:spcBef>
                  <a:spcPct val="0"/>
                </a:spcBef>
              </a:pPr>
              <a:t>10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Now after the Talmudists came the </a:t>
            </a:r>
            <a:r>
              <a:rPr lang="en-US" sz="1200" kern="1200" dirty="0" err="1">
                <a:solidFill>
                  <a:schemeClr val="tx1"/>
                </a:solidFill>
                <a:effectLst/>
                <a:latin typeface="Arial" charset="0"/>
                <a:ea typeface="+mn-ea"/>
                <a:cs typeface="+mn-cs"/>
              </a:rPr>
              <a:t>Massoretes</a:t>
            </a:r>
            <a:r>
              <a:rPr lang="en-US" sz="1200" kern="1200" dirty="0">
                <a:solidFill>
                  <a:schemeClr val="tx1"/>
                </a:solidFill>
                <a:effectLst/>
                <a:latin typeface="Arial" charset="0"/>
                <a:ea typeface="+mn-ea"/>
                <a:cs typeface="+mn-cs"/>
              </a:rPr>
              <a:t>, from 500 – 900 AD. The word “</a:t>
            </a:r>
            <a:r>
              <a:rPr lang="en-US" sz="1200" kern="1200" dirty="0" err="1">
                <a:solidFill>
                  <a:schemeClr val="tx1"/>
                </a:solidFill>
                <a:effectLst/>
                <a:latin typeface="Arial" charset="0"/>
                <a:ea typeface="+mn-ea"/>
                <a:cs typeface="+mn-cs"/>
              </a:rPr>
              <a:t>Massorete</a:t>
            </a:r>
            <a:r>
              <a:rPr lang="en-US" sz="1200" kern="1200" dirty="0">
                <a:solidFill>
                  <a:schemeClr val="tx1"/>
                </a:solidFill>
                <a:effectLst/>
                <a:latin typeface="Arial" charset="0"/>
                <a:ea typeface="+mn-ea"/>
                <a:cs typeface="+mn-cs"/>
              </a:rPr>
              <a:t>” comes from the word “tradition”, and these were scribes who accepted the job of copying the OT scriptures after the Talmudists. They even improved upon it in the sense that they added vowel points to the words in order to ensure proper pronunciation of the original text. And like the Talmudists, they treated the OT scriptures w/the greatest imaginable reverence by developing a system of safeguards to protect against slips of the pen.</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47D3E8-5ACF-477A-9498-9B25DC7AAF58}" type="slidenum">
              <a:rPr lang="en-US" altLang="en-US" smtClean="0"/>
              <a:pPr eaLnBrk="1" hangingPunct="1">
                <a:spcBef>
                  <a:spcPct val="0"/>
                </a:spcBef>
              </a:pPr>
              <a:t>11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For example, they counted the number of times each Hebrew letter occurred in every book. They knew the middle Hebrew letter of the Torah as well as the middle Hebrew letter of the whole Hebrew bible. They knew the number of verses, the number of words, and the number of each letter in each individual book and would use this to compare to the previous copy as a sort of checksum. Now some might consider this overkill, but it shows the respect that they had for the scriptures and that like Jesus before them, they determined that not the smallest letter or stroke would be lost.</a:t>
            </a:r>
          </a:p>
          <a:p>
            <a:pPr lvl="0"/>
            <a:endParaRPr lang="en-US" altLang="en-US" sz="1200" kern="1200" dirty="0">
              <a:solidFill>
                <a:schemeClr val="tx1"/>
              </a:solidFill>
              <a:effectLst/>
              <a:latin typeface="Arial" charset="0"/>
              <a:ea typeface="+mn-ea"/>
              <a:cs typeface="+mn-cs"/>
            </a:endParaRPr>
          </a:p>
          <a:p>
            <a:pPr lvl="0"/>
            <a:r>
              <a:rPr lang="en-US" sz="1200" u="sng" kern="1200" dirty="0">
                <a:solidFill>
                  <a:schemeClr val="tx1"/>
                </a:solidFill>
                <a:effectLst/>
                <a:latin typeface="Arial" charset="0"/>
                <a:ea typeface="+mn-ea"/>
                <a:cs typeface="+mn-cs"/>
              </a:rPr>
              <a:t>Point</a:t>
            </a:r>
            <a:r>
              <a:rPr lang="en-US" sz="1200" kern="1200" dirty="0">
                <a:solidFill>
                  <a:schemeClr val="tx1"/>
                </a:solidFill>
                <a:effectLst/>
                <a:latin typeface="Arial" charset="0"/>
                <a:ea typeface="+mn-ea"/>
                <a:cs typeface="+mn-cs"/>
              </a:rPr>
              <a:t>: If these scribes abided by their own rules, we can have confidence that the OT scriptures between the time of Jesus’ day and the Aleppo Codex of the 10</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century are the same. But can we be sure?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Is there a way we can be sure? I mentioned earlier that the Aleppo Codex was the oldest OT manuscript we had prior to 1947. What happened after that?</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B4CAFE-A4B5-40C1-8912-D5F83BE26925}" type="slidenum">
              <a:rPr lang="en-US" altLang="en-US" smtClean="0"/>
              <a:pPr eaLnBrk="1" hangingPunct="1">
                <a:spcBef>
                  <a:spcPct val="0"/>
                </a:spcBef>
              </a:pPr>
              <a:t>12</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In 1947, the Dead Sea scrolls were discovered. And without question, the Dead Sea scrolls was the greatest biblical, archeological discovery of the 20</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century. They were first discovered by a young boy who was searching for a lost goat by the caves of Qumran on the West Bank of the Jordan River near the Dead Sea. But now, 73 years later, we have found over 40,000 inscribed fragments and from these fragments more than 500 books of the OT have been reconstructed. Not only were some of these scrolls dated 1000 years prior to the Aleppo Codex, there were some dated to around 400BC. But the most important ones found were two complete copies of the book of Isaiah that have been dated to about the year 125BC (</a:t>
            </a:r>
            <a:r>
              <a:rPr lang="en-US" sz="1200" kern="1200" dirty="0" err="1">
                <a:solidFill>
                  <a:schemeClr val="tx1"/>
                </a:solidFill>
                <a:effectLst/>
                <a:latin typeface="Arial" charset="0"/>
                <a:ea typeface="+mn-ea"/>
                <a:cs typeface="+mn-cs"/>
              </a:rPr>
              <a:t>palaeography</a:t>
            </a:r>
            <a:r>
              <a:rPr lang="en-US" sz="1200" kern="1200" dirty="0">
                <a:solidFill>
                  <a:schemeClr val="tx1"/>
                </a:solidFill>
                <a:effectLst/>
                <a:latin typeface="Arial" charset="0"/>
                <a:ea typeface="+mn-ea"/>
                <a:cs typeface="+mn-cs"/>
              </a:rPr>
              <a:t> is the study of old handwriting). This is significant because no book in the OT contains more prophecies about Jesus Christ than the book of Isaiah, and these two scrolls are dated to 125 years before His birth. So, guess what we found out when we compared the Dead Sea scrolls with the Aleppo Codex? They are 95% identical. The 5% error are made up of scribal slips of the pen and variations in spelling that are easy to distinguish and take nothing away from the meaning of the text. The Dead Sea Scrolls prove the credibility of the Jewish transcribers who copied these manuscripts during the first 1000 years after Christ. And this is exactly why we know we have the exact same OT that Jesus had during His time on Earth.</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F67E43-EA4F-4577-9AB2-6E9AB55777F6}" type="slidenum">
              <a:rPr lang="en-US" altLang="en-US" smtClean="0"/>
              <a:pPr eaLnBrk="1" hangingPunct="1">
                <a:spcBef>
                  <a:spcPct val="0"/>
                </a:spcBef>
              </a:pPr>
              <a:t>13</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Archeology has become a seemingly never-ending witness to the reliability of the OT. For years, one of the skeptics’ biggest arguments was the claim that written language didn’t exist during the time of Moses. So they would say that that means the early books of the bible could not have been written by Moses, but would have been written hundreds of years later well after the time periods they record, which, according to them, should lead us to question their veracity. And I mean it when I tell you that this argument was the skeptics’ sacred cow for decades.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But, in 1974, over 17,000 clay tablets were discovered in Northern Syria in the ancient site that was known as Ebla – so these tablets are called the Ebla tablets. These tablets have been dated as far back as 2300BC – this is well before the time of</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Abraham, proving that there was written language of Mesopotamia in the 3</a:t>
            </a:r>
            <a:r>
              <a:rPr lang="en-US" sz="1200" kern="1200" baseline="30000" dirty="0">
                <a:solidFill>
                  <a:schemeClr val="tx1"/>
                </a:solidFill>
                <a:effectLst/>
                <a:latin typeface="Arial" charset="0"/>
                <a:ea typeface="+mn-ea"/>
                <a:cs typeface="+mn-cs"/>
              </a:rPr>
              <a:t>rd</a:t>
            </a:r>
            <a:r>
              <a:rPr lang="en-US" sz="1200" kern="1200" dirty="0">
                <a:solidFill>
                  <a:schemeClr val="tx1"/>
                </a:solidFill>
                <a:effectLst/>
                <a:latin typeface="Arial" charset="0"/>
                <a:ea typeface="+mn-ea"/>
                <a:cs typeface="+mn-cs"/>
              </a:rPr>
              <a:t> millennia BC. They mention biblical names and places – Sodom and Gomorrah is mentioned. They speak of a priestly king ruling a city called Salem, which could be Melchizedek. It also possibly mentions the existence of the man Eber, from Gen 10, Noah’s great, great grandson and from where we believe the word “Hebrew” derives. This discovery was a deathblow to skeptics who for so long leaned on the “no written language” argument for decades. </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BB1F5B-AB90-4C10-8A44-2D24D02D3B89}" type="slidenum">
              <a:rPr lang="en-US" altLang="en-US" smtClean="0"/>
              <a:pPr eaLnBrk="1" hangingPunct="1">
                <a:spcBef>
                  <a:spcPct val="0"/>
                </a:spcBef>
              </a:pPr>
              <a:t>14</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In the OT, we read about a nation known as the Hittites. They played a major role in Israelite history and was one of the nations that God told Israel to conquer in Canaan. But before the 20</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century, there was no secondary archeological evidence or historical writings outside of the OT proving this nation ever even existed. So, naturally, skeptics scorned the OT record and insisted that the absence of secondary evidence proved that the bible story was fabricated. However in 1906, an archeologist by the name of Hugo Winkler excavated an ancient site in Turkey and uncovered a bunch of Hittite artifacts – 5 temples, sculptures, and even a fortified castle. But the biggest discovery was a huge storeroom filled with over 10,000 clay tablets. Over time, they were able to decipher these tablets and confirm it was the Hittite capital of the ancient world. So abundant were these findings, you can actually get a graduate degree in Hittite studies at the University of Chicago.</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676290-B4D1-4CEC-B675-FCB7632C452B}" type="slidenum">
              <a:rPr lang="en-US" altLang="en-US" smtClean="0"/>
              <a:pPr eaLnBrk="1" hangingPunct="1">
                <a:spcBef>
                  <a:spcPct val="0"/>
                </a:spcBef>
              </a:pPr>
              <a:t>15</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And then there is the uncovering of the city of Jericho from Joshua 6. The story is epic. Joshua tells us that when Israel surrounded Jericho, they marched around it 13 times and, as we sing, the walls came tumbling down, at which point the Israelites went up into the city, killing every inhabitant and burning it to the ground. Excavations carried out at the sight have uncovered remarkable evidence that collaborates the biblical account. </a:t>
            </a:r>
          </a:p>
          <a:p>
            <a:pPr lvl="0"/>
            <a:endParaRPr lang="en-US" sz="1200" kern="1200" dirty="0">
              <a:solidFill>
                <a:schemeClr val="tx1"/>
              </a:solidFill>
              <a:effectLst/>
              <a:latin typeface="Arial" charset="0"/>
              <a:ea typeface="+mn-ea"/>
              <a:cs typeface="+mn-cs"/>
            </a:endParaRPr>
          </a:p>
          <a:p>
            <a:pPr marL="228600" lvl="0" indent="-228600">
              <a:buAutoNum type="arabicParenR"/>
            </a:pPr>
            <a:r>
              <a:rPr lang="en-US" sz="1200" kern="1200" dirty="0">
                <a:solidFill>
                  <a:schemeClr val="tx1"/>
                </a:solidFill>
                <a:effectLst/>
                <a:latin typeface="Arial" charset="0"/>
                <a:ea typeface="+mn-ea"/>
                <a:cs typeface="+mn-cs"/>
              </a:rPr>
              <a:t>They found that the walls had indeed fallen outwardly rather than inwardly as would have been the case had the city been taken by siege. But these walls fell outwardly and the excavations uncovered the fact that it created a ramp that the Israelites used to go straight up into the city. </a:t>
            </a:r>
          </a:p>
          <a:p>
            <a:pPr marL="228600" lvl="0" indent="-228600">
              <a:buAutoNum type="arabicParenR"/>
            </a:pPr>
            <a:r>
              <a:rPr lang="en-US" sz="1200" kern="1200" dirty="0">
                <a:solidFill>
                  <a:schemeClr val="tx1"/>
                </a:solidFill>
                <a:effectLst/>
                <a:latin typeface="Arial" charset="0"/>
                <a:ea typeface="+mn-ea"/>
                <a:cs typeface="+mn-cs"/>
              </a:rPr>
              <a:t>They also uncovered large stores of carbonized grain within the pots found in the ruins. Why is this important? Because when a city was taken by siege, as was common in that time, the purpose was to starve out the inhabitants so that in their hunger they would surrender. So in a typical siege, there would be no food left by the time the enemy conquered the city. But they found an enormous amount of food at this site which proves that the city was taken quickly. </a:t>
            </a:r>
          </a:p>
          <a:p>
            <a:pPr marL="228600" lvl="0" indent="-228600">
              <a:buAutoNum type="arabicParenR"/>
            </a:pPr>
            <a:r>
              <a:rPr lang="en-US" sz="1200" kern="1200" dirty="0">
                <a:solidFill>
                  <a:schemeClr val="tx1"/>
                </a:solidFill>
                <a:effectLst/>
                <a:latin typeface="Arial" charset="0"/>
                <a:ea typeface="+mn-ea"/>
                <a:cs typeface="+mn-cs"/>
              </a:rPr>
              <a:t>Also, the evidence was irrefutable that the city had been burned. They found walls and floors that had been blackened by fire and thick layers of soot.</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We could spend an enormous amount of time simply looking at archeological discoveries that collaborate the OT record. The findings we do have continue to pile up and prove beyond a shadow of a doubt that the men who recorded these stories were doing so based on real events.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In 1869, author J. J. Blunt wrote a book entitled “Undesigned Coincidences” in which he attempted to provide credibility for the reliability of God’s word by alluding to evidence in the text that was hidden in plain view. An undesigned coincidence is when you have a notable connection between two or more accounts in scripture, that doesn’t look planned, and is usually very incidental. Yet one account helps to answer some natural questions raised by the first account, filling in the gaps of a puzzle.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See, when we read the bible, we’re introduced to a variety of historical, factual claims based on current events that the writer would have assumed their present-day readers knew about. So one writer may mention in passing a detail that then leaves some open-ended questions, but another writer comes along mentioning another detail just in passing that answers those questions. And that guy left out details too that was answered by the first guy. </a:t>
            </a:r>
          </a:p>
          <a:p>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These “undesigned coincidences” are exactly what we’d expect to find in accurate eye-witness testimony, and they support the reliability of both OT and NT. And it’s amazing just how widespread they really are.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2FB111C-24CB-4508-8D52-52548CF2491F}" type="slidenum">
              <a:rPr lang="en-US" smtClean="0"/>
              <a:pPr>
                <a:defRPr/>
              </a:pPr>
              <a:t>16</a:t>
            </a:fld>
            <a:endParaRPr lang="en-US"/>
          </a:p>
        </p:txBody>
      </p:sp>
    </p:spTree>
    <p:extLst>
      <p:ext uri="{BB962C8B-B14F-4D97-AF65-F5344CB8AC3E}">
        <p14:creationId xmlns:p14="http://schemas.microsoft.com/office/powerpoint/2010/main" val="299914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One the seemingly greatest mysteries in the OT was Ahithophel’s betrayal of David. </a:t>
            </a:r>
            <a:r>
              <a:rPr lang="en-US" sz="1200" b="1" dirty="0">
                <a:latin typeface="Arial" panose="020B0604020202020204" pitchFamily="34" charset="0"/>
                <a:cs typeface="Arial" panose="020B0604020202020204" pitchFamily="34" charset="0"/>
              </a:rPr>
              <a:t>1 Chron 27:33</a:t>
            </a:r>
            <a:r>
              <a:rPr lang="en-US" sz="1200" dirty="0">
                <a:latin typeface="Arial" panose="020B0604020202020204" pitchFamily="34" charset="0"/>
                <a:cs typeface="Arial" panose="020B0604020202020204" pitchFamily="34" charset="0"/>
              </a:rPr>
              <a:t> informs us that Ahithophel was David’s counselor and </a:t>
            </a:r>
            <a:r>
              <a:rPr lang="en-US" sz="1200" b="1" dirty="0">
                <a:latin typeface="Arial" panose="020B0604020202020204" pitchFamily="34" charset="0"/>
                <a:cs typeface="Arial" panose="020B0604020202020204" pitchFamily="34" charset="0"/>
              </a:rPr>
              <a:t>2 Sam 16:23</a:t>
            </a:r>
            <a:r>
              <a:rPr lang="en-US" sz="1200" dirty="0">
                <a:latin typeface="Arial" panose="020B0604020202020204" pitchFamily="34" charset="0"/>
                <a:cs typeface="Arial" panose="020B0604020202020204" pitchFamily="34" charset="0"/>
              </a:rPr>
              <a:t> tells us why – “the </a:t>
            </a:r>
            <a:r>
              <a:rPr lang="en-US" sz="1200" b="0" dirty="0">
                <a:solidFill>
                  <a:srgbClr val="000000"/>
                </a:solidFill>
                <a:effectLst/>
                <a:latin typeface="Arial" panose="020B0604020202020204" pitchFamily="34" charset="0"/>
                <a:cs typeface="Arial" panose="020B0604020202020204" pitchFamily="34" charset="0"/>
              </a:rPr>
              <a:t>advice of </a:t>
            </a:r>
            <a:r>
              <a:rPr lang="en-US" sz="1200" dirty="0">
                <a:solidFill>
                  <a:srgbClr val="000000"/>
                </a:solidFill>
                <a:effectLst/>
                <a:latin typeface="Arial" panose="020B0604020202020204" pitchFamily="34" charset="0"/>
                <a:cs typeface="Arial" panose="020B0604020202020204" pitchFamily="34" charset="0"/>
              </a:rPr>
              <a:t>Ahithophel</a:t>
            </a:r>
            <a:r>
              <a:rPr lang="en-US" sz="1200" b="0" dirty="0">
                <a:solidFill>
                  <a:srgbClr val="000000"/>
                </a:solidFill>
                <a:effectLst/>
                <a:latin typeface="Arial" panose="020B0604020202020204" pitchFamily="34" charset="0"/>
                <a:cs typeface="Arial" panose="020B0604020202020204" pitchFamily="34" charset="0"/>
              </a:rPr>
              <a:t>…was taken as though one inquired of the word of God</a:t>
            </a:r>
            <a:r>
              <a:rPr lang="en-US" sz="1200" dirty="0">
                <a:latin typeface="Arial" panose="020B0604020202020204" pitchFamily="34" charset="0"/>
                <a:cs typeface="Arial" panose="020B0604020202020204" pitchFamily="34" charset="0"/>
              </a:rPr>
              <a:t>”. Ahithophel was a longtime counselor to David, which means he was a trusted friend. And yet, when Absalom begins to gather conspirators for usurping the throne, one of the men he approaches to help him is Ahithophel. And after they successfully oust David from the throne, Ahithophel is the one who gave Absalom advice to strengthen his cause by laying with all of David’s concubines. And he also gave great advice to Absalom that the best time to kill David is immediately, while he’s on the run and weary, though Absalom doesn’t take his advice. The text actually never explicitly tells us why one of David’s closest advisors turned on him so viciously, puzzling many bible students.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But then later on in 2 Sam 23, when all of David’s mighty men are being chronicled in a text completely unrelated to Absalom’s rebellion, we learn in </a:t>
            </a:r>
            <a:r>
              <a:rPr lang="en-US" sz="1200" b="1" dirty="0">
                <a:latin typeface="Arial" panose="020B0604020202020204" pitchFamily="34" charset="0"/>
                <a:cs typeface="Arial" panose="020B0604020202020204" pitchFamily="34" charset="0"/>
              </a:rPr>
              <a:t>2 Sam 23:34</a:t>
            </a:r>
            <a:r>
              <a:rPr lang="en-US" sz="1200" dirty="0">
                <a:latin typeface="Arial" panose="020B0604020202020204" pitchFamily="34" charset="0"/>
                <a:cs typeface="Arial" panose="020B0604020202020204" pitchFamily="34" charset="0"/>
              </a:rPr>
              <a:t> that one of David’s mighty men was named </a:t>
            </a:r>
            <a:r>
              <a:rPr lang="en-US" sz="1200" dirty="0" err="1">
                <a:latin typeface="Arial" panose="020B0604020202020204" pitchFamily="34" charset="0"/>
                <a:cs typeface="Arial" panose="020B0604020202020204" pitchFamily="34" charset="0"/>
              </a:rPr>
              <a:t>Eliam</a:t>
            </a:r>
            <a:r>
              <a:rPr lang="en-US" sz="1200" dirty="0">
                <a:latin typeface="Arial" panose="020B0604020202020204" pitchFamily="34" charset="0"/>
                <a:cs typeface="Arial" panose="020B0604020202020204" pitchFamily="34" charset="0"/>
              </a:rPr>
              <a:t> and he was Ahithophel’s son. Then 2 Sam 11:3, when David first spots Bathsheba and inquires who she is, we learn that Bathsheba was the daughter of </a:t>
            </a:r>
            <a:r>
              <a:rPr lang="en-US" sz="1200" dirty="0" err="1">
                <a:latin typeface="Arial" panose="020B0604020202020204" pitchFamily="34" charset="0"/>
                <a:cs typeface="Arial" panose="020B0604020202020204" pitchFamily="34" charset="0"/>
              </a:rPr>
              <a:t>Eliam</a:t>
            </a:r>
            <a:r>
              <a:rPr lang="en-US" sz="1200" dirty="0">
                <a:latin typeface="Arial" panose="020B0604020202020204" pitchFamily="34" charset="0"/>
                <a:cs typeface="Arial" panose="020B0604020202020204" pitchFamily="34" charset="0"/>
              </a:rPr>
              <a:t>. Think about this. David would later have Bathsheba’s husband killed, Ahithophel's granddaughter’s husband mercilessly killed, to cover his sin. When you put these pieces together, in starts to make sense why Ahithophel was so angry with David; he had likely been suppressing his anger for years, burning with resentment and bitterness at David for what he had done to his granddaughter and her husband Uriah. So </a:t>
            </a:r>
            <a:r>
              <a:rPr lang="en-U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from Ahithophel’s perspective, with the rebellion of Absalom comes an opportunity for revenge.</a:t>
            </a:r>
          </a:p>
          <a:p>
            <a:endParaRPr lang="en-US" sz="1200" dirty="0">
              <a:solidFill>
                <a:srgbClr val="222222"/>
              </a:solidFill>
              <a:effectLst/>
              <a:latin typeface="Arial" panose="020B0604020202020204" pitchFamily="34" charset="0"/>
              <a:cs typeface="Arial" panose="020B0604020202020204" pitchFamily="34" charset="0"/>
            </a:endParaRPr>
          </a:p>
          <a:p>
            <a:pPr algn="l" fontAlgn="base"/>
            <a:r>
              <a:rPr lang="en-US" sz="1200" b="0" i="0" dirty="0">
                <a:solidFill>
                  <a:srgbClr val="2A2A2A"/>
                </a:solidFill>
                <a:effectLst/>
                <a:latin typeface="Arial" panose="020B0604020202020204" pitchFamily="34" charset="0"/>
                <a:cs typeface="Arial" panose="020B0604020202020204" pitchFamily="34" charset="0"/>
              </a:rPr>
              <a:t>Only by putting together different, seemingly unrelated parts of the text are we then able to arrive at this explanation, because nowhere in scripture does it explicitly spell out that Ahithophel was the grandfather of Bathsheba. </a:t>
            </a:r>
          </a:p>
          <a:p>
            <a:pPr algn="l" fontAlgn="base"/>
            <a:endParaRPr lang="en-US" sz="1200" b="0" i="0" dirty="0">
              <a:solidFill>
                <a:srgbClr val="2A2A2A"/>
              </a:solidFill>
              <a:effectLst/>
              <a:latin typeface="Arial" panose="020B0604020202020204" pitchFamily="34" charset="0"/>
              <a:cs typeface="Arial" panose="020B0604020202020204" pitchFamily="34" charset="0"/>
            </a:endParaRPr>
          </a:p>
          <a:p>
            <a:pPr algn="l" fontAlgn="base"/>
            <a:r>
              <a:rPr lang="en-US" sz="1200" b="0" i="0" u="sng" dirty="0">
                <a:solidFill>
                  <a:srgbClr val="2A2A2A"/>
                </a:solidFill>
                <a:effectLst/>
                <a:latin typeface="Arial" panose="020B0604020202020204" pitchFamily="34" charset="0"/>
                <a:cs typeface="Arial" panose="020B0604020202020204" pitchFamily="34" charset="0"/>
              </a:rPr>
              <a:t>Point</a:t>
            </a:r>
            <a:r>
              <a:rPr lang="en-US" sz="1200" b="0" i="0" dirty="0">
                <a:solidFill>
                  <a:srgbClr val="2A2A2A"/>
                </a:solidFill>
                <a:effectLst/>
                <a:latin typeface="Arial" panose="020B0604020202020204" pitchFamily="34" charset="0"/>
                <a:cs typeface="Arial" panose="020B0604020202020204" pitchFamily="34" charset="0"/>
              </a:rPr>
              <a:t>: this is not the sort of thing one would expect in stories of myth and legend. Rather, it is the hallmark of truthful testimony.</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2FB111C-24CB-4508-8D52-52548CF2491F}" type="slidenum">
              <a:rPr lang="en-US" smtClean="0"/>
              <a:pPr>
                <a:defRPr/>
              </a:pPr>
              <a:t>17</a:t>
            </a:fld>
            <a:endParaRPr lang="en-US"/>
          </a:p>
        </p:txBody>
      </p:sp>
    </p:spTree>
    <p:extLst>
      <p:ext uri="{BB962C8B-B14F-4D97-AF65-F5344CB8AC3E}">
        <p14:creationId xmlns:p14="http://schemas.microsoft.com/office/powerpoint/2010/main" val="304981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Another example is given in a seemingly obscure text in 2 Kings 8. After the death of Jehoshaphat, his son Jehoram became king and despite Jehoshaphat’s faithfulness to God, Jehoram was one of the most wicked kings to ever reign. A large part of this wickedness had to do with the fact that Jehoram married Ahab and Jezebel’s daughter Athaliah. So when he became king, to ensure no uprisings and to cement his throne, he murdered every single one of his brothers and he also allowed Baal worship and all other kinds of idolatry to infiltrate Judah. And don’t you know that if Jehoshaphat had known Jehoram would one day kill all his sons, he would have never allowed the wickedness of Ahab and Jezebel to infiltrate his family. But God punished Jehoram all throughout his 8 year reign and one way he did it was by allowing Edom to break its subjection from the house of David. But an interesting little detail is given in 2 Kings 8 22 which tells us that while Edom broke away, so did Libnah. And it seems so incidental, such a random statement of fact with no context behind it.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 what was the city of Libnah and why should we care that they broke away too? Josh 21:13 tells us it was one of the cities for refugees that was given to the Levites. It was a priestly city just southwest of Jerusalem. And in 2 Chron 21:10, it gives us more context. Libnah revolted from Jehoram because Jehoram revolted against the Lord. And if you remember what happened later after Jehoram is dead and Athaliah usurps the throne, this fact about Libnah provides additional context as to how </a:t>
            </a:r>
            <a:r>
              <a:rPr lang="en-US" sz="1200" dirty="0" err="1">
                <a:latin typeface="Arial" panose="020B0604020202020204" pitchFamily="34" charset="0"/>
                <a:cs typeface="Arial" panose="020B0604020202020204" pitchFamily="34" charset="0"/>
              </a:rPr>
              <a:t>Jehoida</a:t>
            </a:r>
            <a:r>
              <a:rPr lang="en-US" sz="1200" dirty="0">
                <a:latin typeface="Arial" panose="020B0604020202020204" pitchFamily="34" charset="0"/>
                <a:cs typeface="Arial" panose="020B0604020202020204" pitchFamily="34" charset="0"/>
              </a:rPr>
              <a:t> the priest was able to rally the Levitical priests together to declare young </a:t>
            </a:r>
            <a:r>
              <a:rPr lang="en-US" sz="1200" dirty="0" err="1">
                <a:latin typeface="Arial" panose="020B0604020202020204" pitchFamily="34" charset="0"/>
                <a:cs typeface="Arial" panose="020B0604020202020204" pitchFamily="34" charset="0"/>
              </a:rPr>
              <a:t>Joash</a:t>
            </a:r>
            <a:r>
              <a:rPr lang="en-US" sz="1200" dirty="0">
                <a:latin typeface="Arial" panose="020B0604020202020204" pitchFamily="34" charset="0"/>
                <a:cs typeface="Arial" panose="020B0604020202020204" pitchFamily="34" charset="0"/>
              </a:rPr>
              <a:t> king and to kill Athaliah – because despite Jehoram turning Judah away from the Lord, much of the priesthood stayed true and were waiting for the opportunity to restore David’s seed to the throne.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We’ve noticed these kinds of things in the bible for years, but when you see it occurring in what appear to be very minor, parenthetical points, it speaks of consistency and reliability of testimony. We would not expect to find things such as this if this was fabricated material. </a:t>
            </a:r>
            <a:r>
              <a:rPr lang="en-U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Also, these kinds of details wouldn’t be expected if they were meant to be noticed. It would be difficult to prove that these passing comments are only coincidences. </a:t>
            </a:r>
          </a:p>
          <a:p>
            <a:endParaRPr lang="en-U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r>
              <a:rPr lang="en-U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So when the undesigned coincidences are all taken together as a cumulative argument, it builds a solid case for the bible’s reliability. Or as someone else put it, it’s the death of biblical skepticism by a thousand mosquito bites.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2FB111C-24CB-4508-8D52-52548CF2491F}" type="slidenum">
              <a:rPr lang="en-US" smtClean="0"/>
              <a:pPr>
                <a:defRPr/>
              </a:pPr>
              <a:t>18</a:t>
            </a:fld>
            <a:endParaRPr lang="en-US"/>
          </a:p>
        </p:txBody>
      </p:sp>
    </p:spTree>
    <p:extLst>
      <p:ext uri="{BB962C8B-B14F-4D97-AF65-F5344CB8AC3E}">
        <p14:creationId xmlns:p14="http://schemas.microsoft.com/office/powerpoint/2010/main" val="244482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mn-cs"/>
              </a:rPr>
              <a:t>The OT is no ordinary collection of books. It is historically accurate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and after all these years that it has been around, isn’t it amazing that it has been preserved with the accuracy that it has? But this too was no accident. God had every intention of seeing to it that His word would always be available for mankind to have access – </a:t>
            </a:r>
            <a:r>
              <a:rPr lang="en-US" sz="1200" b="1" kern="1200" dirty="0">
                <a:solidFill>
                  <a:schemeClr val="tx1"/>
                </a:solidFill>
                <a:effectLst/>
                <a:latin typeface="Arial" charset="0"/>
                <a:ea typeface="+mn-ea"/>
                <a:cs typeface="+mn-cs"/>
              </a:rPr>
              <a:t>Isa 40:8</a:t>
            </a:r>
          </a:p>
          <a:p>
            <a:pPr lvl="0"/>
            <a:endParaRPr lang="en-US" sz="1200" b="1"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This lesson simply provides evidence for the </a:t>
            </a:r>
            <a:r>
              <a:rPr lang="en-US" sz="1200" kern="1200">
                <a:solidFill>
                  <a:schemeClr val="tx1"/>
                </a:solidFill>
                <a:effectLst/>
                <a:latin typeface="Arial" charset="0"/>
                <a:ea typeface="+mn-ea"/>
                <a:cs typeface="+mn-cs"/>
              </a:rPr>
              <a:t>OT’s reliability. </a:t>
            </a:r>
            <a:r>
              <a:rPr lang="en-US" sz="1200" kern="1200" dirty="0">
                <a:solidFill>
                  <a:schemeClr val="tx1"/>
                </a:solidFill>
                <a:effectLst/>
                <a:latin typeface="Arial" charset="0"/>
                <a:ea typeface="+mn-ea"/>
                <a:cs typeface="+mn-cs"/>
              </a:rPr>
              <a:t>What evidence do we have that it is inspired? This will be the subject</a:t>
            </a:r>
            <a:r>
              <a:rPr lang="en-US" sz="1200" kern="1200" baseline="0" dirty="0">
                <a:solidFill>
                  <a:schemeClr val="tx1"/>
                </a:solidFill>
                <a:effectLst/>
                <a:latin typeface="Arial" charset="0"/>
                <a:ea typeface="+mn-ea"/>
                <a:cs typeface="+mn-cs"/>
              </a:rPr>
              <a:t> of the next lesson.</a:t>
            </a:r>
            <a:endParaRPr lang="en-US" sz="1200" kern="1200" dirty="0">
              <a:solidFill>
                <a:schemeClr val="tx1"/>
              </a:solidFill>
              <a:effectLst/>
              <a:latin typeface="Arial" charset="0"/>
              <a:ea typeface="+mn-ea"/>
              <a:cs typeface="+mn-cs"/>
            </a:endParaRPr>
          </a:p>
          <a:p>
            <a:pPr lvl="0"/>
            <a:endParaRPr lang="es-GT" dirty="0"/>
          </a:p>
        </p:txBody>
      </p:sp>
      <p:sp>
        <p:nvSpPr>
          <p:cNvPr id="4" name="Slide Number Placeholder 3"/>
          <p:cNvSpPr>
            <a:spLocks noGrp="1"/>
          </p:cNvSpPr>
          <p:nvPr>
            <p:ph type="sldNum" sz="quarter" idx="10"/>
          </p:nvPr>
        </p:nvSpPr>
        <p:spPr/>
        <p:txBody>
          <a:bodyPr/>
          <a:lstStyle/>
          <a:p>
            <a:pPr>
              <a:defRPr/>
            </a:pPr>
            <a:fld id="{42FB111C-24CB-4508-8D52-52548CF2491F}" type="slidenum">
              <a:rPr lang="en-US" smtClean="0"/>
              <a:pPr>
                <a:defRPr/>
              </a:pPr>
              <a:t>19</a:t>
            </a:fld>
            <a:endParaRPr lang="en-US"/>
          </a:p>
        </p:txBody>
      </p:sp>
    </p:spTree>
    <p:extLst>
      <p:ext uri="{BB962C8B-B14F-4D97-AF65-F5344CB8AC3E}">
        <p14:creationId xmlns:p14="http://schemas.microsoft.com/office/powerpoint/2010/main" val="287854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A5761A-9D9E-40C7-A973-68892D762415}" type="slidenum">
              <a:rPr lang="en-US" altLang="en-US" smtClean="0"/>
              <a:pPr eaLnBrk="1" hangingPunct="1">
                <a:spcBef>
                  <a:spcPct val="0"/>
                </a:spcBef>
              </a:pPr>
              <a:t>2</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But how do we know we can trust this document that makes up 73% of our bible? How do we know that this isn’t some made up story by a group of men with great imaginations who have nothing better to do than push their agenda upon the human race? How do we know that the text hasn’t been corrupted over time and that what we have in our hands is the actual inspired words of God as was originally recorded? </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For tonight and next weeks study, we’ll look at both the reliability and the inspiration of the OT. By inspiration, we mean the fact that throughout the OT, we find the fingerprints of God. But this study will focus on the Old Testament as a reliable document of antiquity.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46FEBB-ECD6-4105-B8DE-5975A88735B5}" type="slidenum">
              <a:rPr lang="en-US" altLang="en-US" smtClean="0"/>
              <a:pPr eaLnBrk="1" hangingPunct="1">
                <a:spcBef>
                  <a:spcPct val="0"/>
                </a:spcBef>
              </a:pPr>
              <a:t>3</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Jesus believed in the reliability of the OT documents. We haven’t yet considered whether or not Jesus Christ is someone whose testimony we can trust – that’s coming. But when we get to those lessons, it would be helpful for us to remember what He believed about the OT Scripture.</a:t>
            </a:r>
          </a:p>
          <a:p>
            <a:pPr lvl="0"/>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1) He confirmed the Jewish arrangement of the Old Testament scriptures</a:t>
            </a:r>
            <a:r>
              <a:rPr lang="en-US" sz="1200" kern="1200" baseline="0" dirty="0">
                <a:solidFill>
                  <a:schemeClr val="tx1"/>
                </a:solidFill>
                <a:effectLst/>
                <a:latin typeface="Arial" charset="0"/>
                <a:ea typeface="+mn-ea"/>
                <a:cs typeface="+mn-cs"/>
              </a:rPr>
              <a:t> – </a:t>
            </a:r>
            <a:r>
              <a:rPr lang="en-US" sz="1200" b="1" kern="1200" dirty="0">
                <a:solidFill>
                  <a:schemeClr val="tx1"/>
                </a:solidFill>
                <a:effectLst/>
                <a:latin typeface="Arial" charset="0"/>
                <a:ea typeface="+mn-ea"/>
                <a:cs typeface="+mn-cs"/>
              </a:rPr>
              <a:t>Luke 24:44</a:t>
            </a:r>
            <a:r>
              <a:rPr lang="en-US" sz="1200" kern="1200" dirty="0">
                <a:solidFill>
                  <a:schemeClr val="tx1"/>
                </a:solidFill>
                <a:effectLst/>
                <a:latin typeface="Arial" charset="0"/>
                <a:ea typeface="+mn-ea"/>
                <a:cs typeface="+mn-cs"/>
              </a:rPr>
              <a:t> – What Jesus refers to are the 3 sections in which the Hebrew scriptures were ordered, the Law of Moses, which was called the “Torah”, the Prophets which they called the “</a:t>
            </a:r>
            <a:r>
              <a:rPr lang="en-US" sz="1200" kern="1200" dirty="0" err="1">
                <a:solidFill>
                  <a:schemeClr val="tx1"/>
                </a:solidFill>
                <a:effectLst/>
                <a:latin typeface="Arial" charset="0"/>
                <a:ea typeface="+mn-ea"/>
                <a:cs typeface="+mn-cs"/>
              </a:rPr>
              <a:t>Neviim</a:t>
            </a:r>
            <a:r>
              <a:rPr lang="en-US" sz="1200" kern="1200" dirty="0">
                <a:solidFill>
                  <a:schemeClr val="tx1"/>
                </a:solidFill>
                <a:effectLst/>
                <a:latin typeface="Arial" charset="0"/>
                <a:ea typeface="+mn-ea"/>
                <a:cs typeface="+mn-cs"/>
              </a:rPr>
              <a:t>”, and the Psalms/Writings which were called the “</a:t>
            </a:r>
            <a:r>
              <a:rPr lang="en-US" sz="1200" kern="1200" dirty="0" err="1">
                <a:solidFill>
                  <a:schemeClr val="tx1"/>
                </a:solidFill>
                <a:effectLst/>
                <a:latin typeface="Arial" charset="0"/>
                <a:ea typeface="+mn-ea"/>
                <a:cs typeface="+mn-cs"/>
              </a:rPr>
              <a:t>Kethubim</a:t>
            </a:r>
            <a:r>
              <a:rPr lang="en-US" sz="1200" kern="1200" dirty="0">
                <a:solidFill>
                  <a:schemeClr val="tx1"/>
                </a:solidFill>
                <a:effectLst/>
                <a:latin typeface="Arial" charset="0"/>
                <a:ea typeface="+mn-ea"/>
                <a:cs typeface="+mn-cs"/>
              </a:rPr>
              <a:t>”. Jesus confirms all 3 volumes and says everything within them must be fulfilled.</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2) Jesus also confirmed the chronology of the Old Testament story – </a:t>
            </a:r>
            <a:r>
              <a:rPr lang="en-US" sz="1200" b="1" kern="1200" dirty="0">
                <a:solidFill>
                  <a:schemeClr val="tx1"/>
                </a:solidFill>
                <a:effectLst/>
                <a:latin typeface="Arial" charset="0"/>
                <a:ea typeface="+mn-ea"/>
                <a:cs typeface="+mn-cs"/>
              </a:rPr>
              <a:t>Luke 11:51a</a:t>
            </a:r>
            <a:r>
              <a:rPr lang="en-US" sz="1200" kern="1200" dirty="0">
                <a:solidFill>
                  <a:schemeClr val="tx1"/>
                </a:solidFill>
                <a:effectLst/>
                <a:latin typeface="Arial" charset="0"/>
                <a:ea typeface="+mn-ea"/>
                <a:cs typeface="+mn-cs"/>
              </a:rPr>
              <a:t> – Abel was the first martyr of the bible, killed by his brother Cain in Gen 4. Zechariah was murdered by Joash in the book of 2 Chron, the book which occupies the last place in the </a:t>
            </a:r>
            <a:r>
              <a:rPr lang="en-US" sz="1200" u="sng" kern="1200" dirty="0">
                <a:solidFill>
                  <a:schemeClr val="tx1"/>
                </a:solidFill>
                <a:effectLst/>
                <a:latin typeface="Arial" charset="0"/>
                <a:ea typeface="+mn-ea"/>
                <a:cs typeface="+mn-cs"/>
              </a:rPr>
              <a:t>Jewish</a:t>
            </a:r>
            <a:r>
              <a:rPr lang="en-US" sz="1200" kern="1200" dirty="0">
                <a:solidFill>
                  <a:schemeClr val="tx1"/>
                </a:solidFill>
                <a:effectLst/>
                <a:latin typeface="Arial" charset="0"/>
                <a:ea typeface="+mn-ea"/>
                <a:cs typeface="+mn-cs"/>
              </a:rPr>
              <a:t> Canon. What Jesus is saying is from the “beginning to the end”. He is approving the chronology of the canon of the Jewish OT.</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3) Jesus quoted from 24/39 books in the OT, whereas the NT as a whole quotes from 34/39 books. The books not quoted from were Ezra, Nehemiah, Esther, Ecclesiastes, and the Song of Solomon. But these books were part of “collections” of OT books which were quoted from. Someone might ask, “I’d feel better if He quoted from them all”, but we have to remember that there were a lot of things that Jesus did and said that are not recorded in the gospels. But by quoting from just one book in the collection, He verifies the entire collection.</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4) Jesus declared the OT scriptures reliable</a:t>
            </a:r>
            <a:r>
              <a:rPr lang="en-US" sz="1200" kern="1200" baseline="0" dirty="0">
                <a:solidFill>
                  <a:schemeClr val="tx1"/>
                </a:solidFill>
                <a:effectLst/>
                <a:latin typeface="Arial" charset="0"/>
                <a:ea typeface="+mn-ea"/>
                <a:cs typeface="+mn-cs"/>
              </a:rPr>
              <a:t> – </a:t>
            </a:r>
            <a:r>
              <a:rPr lang="en-US" sz="1200" b="1" kern="1200" dirty="0">
                <a:solidFill>
                  <a:schemeClr val="tx1"/>
                </a:solidFill>
                <a:effectLst/>
                <a:latin typeface="Arial" charset="0"/>
                <a:ea typeface="+mn-ea"/>
                <a:cs typeface="+mn-cs"/>
              </a:rPr>
              <a:t>Matt 5:17-18</a:t>
            </a:r>
            <a:r>
              <a:rPr lang="en-US" sz="1200" kern="1200" dirty="0">
                <a:solidFill>
                  <a:schemeClr val="tx1"/>
                </a:solidFill>
                <a:effectLst/>
                <a:latin typeface="Arial" charset="0"/>
                <a:ea typeface="+mn-ea"/>
                <a:cs typeface="+mn-cs"/>
              </a:rPr>
              <a:t> – In John 10:35, when Jesus contended with the Jews, he claimed the scriptures cannot be broken. In Matt 4, Jesus answered every temptation of Satan with the simple 3 words, “It is written”. If every single word was to come to pass in the OT, and if it could not be broken, and if He believed in the OT scriptures power to ward off the devil Himself, then Jesus believed the OT scriptures </a:t>
            </a:r>
            <a:r>
              <a:rPr lang="en-US" sz="1200" u="sng" kern="1200" dirty="0">
                <a:solidFill>
                  <a:schemeClr val="tx1"/>
                </a:solidFill>
                <a:effectLst/>
                <a:latin typeface="Arial" charset="0"/>
                <a:ea typeface="+mn-ea"/>
                <a:cs typeface="+mn-cs"/>
              </a:rPr>
              <a:t>that existed during His time</a:t>
            </a:r>
            <a:r>
              <a:rPr lang="en-US" sz="1200" kern="1200" dirty="0">
                <a:solidFill>
                  <a:schemeClr val="tx1"/>
                </a:solidFill>
                <a:effectLst/>
                <a:latin typeface="Arial" charset="0"/>
                <a:ea typeface="+mn-ea"/>
                <a:cs typeface="+mn-cs"/>
              </a:rPr>
              <a:t> was authentic, reliable, and absolutely inspired. And anyone who comes along today and says differently is going to have to do so with evidence that is more compelling than the eyewitnesses who were there 2000 years ago</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904D3D-0E56-4B04-A5EC-77C331A5F139}" type="slidenum">
              <a:rPr lang="en-US" altLang="en-US" smtClean="0"/>
              <a:pPr eaLnBrk="1" hangingPunct="1">
                <a:spcBef>
                  <a:spcPct val="0"/>
                </a:spcBef>
              </a:pPr>
              <a:t>4</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Second, there is the transmission of the OT text.</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This picture is an OT manuscript called the Aleppo Codex, and prior to 1947, this was the oldest known OT manuscript we had in our possession. Now here’s what’s interesting – it’s from the 10</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century AD. That was the oldest we had before 1947. So that is 900 years after Jesus was on Earth. Now, we can compare this text with our own and confirm it is the same. There’s no deviation other than the occasional scribal slip. But what about the 900 year gap between Jesus’ day and this copy here? How do we know that someone didn’t take it upon Himself to corrupt it or to change it? How do we know that during this 900 year gap, there weren’t so many scribal errors that it barely resembles what existed during the time our Lord? Let’s consider a couple reasons.</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45119C-78B8-4D46-BF94-AC1E0961FFE6}" type="slidenum">
              <a:rPr lang="en-US" altLang="en-US" smtClean="0"/>
              <a:pPr eaLnBrk="1" hangingPunct="1">
                <a:spcBef>
                  <a:spcPct val="0"/>
                </a:spcBef>
              </a:pPr>
              <a:t>5</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Between 100 and 500 AD, there existed a group of Jewish Rabbis called the Talmudists. They were responsible for cataloging and transcribing Hebrew civil and canonical law. And they weren’t random individuals brought off the street; they were specialists and extraordinarily disciplined</a:t>
            </a:r>
            <a:r>
              <a:rPr lang="es-GT" sz="1100" kern="1200" dirty="0">
                <a:solidFill>
                  <a:schemeClr val="tx1"/>
                </a:solidFill>
                <a:effectLst/>
                <a:latin typeface="Arial" charset="0"/>
                <a:ea typeface="+mn-ea"/>
                <a:cs typeface="+mn-cs"/>
              </a:rPr>
              <a:t>.</a:t>
            </a:r>
            <a:r>
              <a:rPr lang="es-GT" sz="11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To ensure the accuracy of their copies, the Talmudists concocted a list of rules to ensure that their copies of the OT scriptures were precise to the original.</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52A042-9F27-4861-BC5D-29BA0D1D807F}" type="slidenum">
              <a:rPr lang="en-US" altLang="en-US" smtClean="0"/>
              <a:pPr eaLnBrk="1" hangingPunct="1">
                <a:spcBef>
                  <a:spcPct val="0"/>
                </a:spcBef>
              </a:pPr>
              <a:t>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We won’t look at each rule in detail, so let’s just talk about a few that put in red Font</a:t>
            </a:r>
            <a:r>
              <a:rPr lang="es-GT" sz="1100" kern="1200" baseline="0" dirty="0">
                <a:solidFill>
                  <a:schemeClr val="tx1"/>
                </a:solidFill>
                <a:effectLst/>
                <a:latin typeface="Arial" charset="0"/>
                <a:ea typeface="+mn-ea"/>
                <a:cs typeface="+mn-cs"/>
              </a:rPr>
              <a:t> – </a:t>
            </a:r>
            <a:r>
              <a:rPr lang="en-US" sz="1200" kern="1200" dirty="0">
                <a:solidFill>
                  <a:schemeClr val="tx1"/>
                </a:solidFill>
                <a:effectLst/>
                <a:latin typeface="Arial" charset="0"/>
                <a:ea typeface="+mn-ea"/>
                <a:cs typeface="+mn-cs"/>
              </a:rPr>
              <a:t>“Every skin must contain a certain number of columns, equal throughout the entire codex” – In other words, the same number of columns and the same number of rows on every page – a matrix. This would allow the copier to compare the first and last sentences and first and last letters of each sentence to ensure they were identical between copies</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C3F155-53D4-414F-8208-24FCCEB8C34F}" type="slidenum">
              <a:rPr lang="en-US" altLang="en-US" smtClean="0"/>
              <a:pPr eaLnBrk="1" hangingPunct="1">
                <a:spcBef>
                  <a:spcPct val="0"/>
                </a:spcBef>
              </a:pPr>
              <a:t>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“No word or letter, not even a </a:t>
            </a:r>
            <a:r>
              <a:rPr lang="en-US" sz="1200" kern="1200" dirty="0" err="1">
                <a:solidFill>
                  <a:schemeClr val="tx1"/>
                </a:solidFill>
                <a:effectLst/>
                <a:latin typeface="Arial" charset="0"/>
                <a:ea typeface="+mn-ea"/>
                <a:cs typeface="+mn-cs"/>
              </a:rPr>
              <a:t>yod</a:t>
            </a:r>
            <a:r>
              <a:rPr lang="en-US" sz="1200" kern="1200" dirty="0">
                <a:solidFill>
                  <a:schemeClr val="tx1"/>
                </a:solidFill>
                <a:effectLst/>
                <a:latin typeface="Arial" charset="0"/>
                <a:ea typeface="+mn-ea"/>
                <a:cs typeface="+mn-cs"/>
              </a:rPr>
              <a:t>, must be written from memory, the scribe not having looked at the codex before him” – This would ensure that the copier would not rush the copy by assuming he knew it from memory, but would instead always rely on the previous copy.</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F85BA7-50D9-4702-B10B-EFA33140A7B6}" type="slidenum">
              <a:rPr lang="en-US" altLang="en-US" smtClean="0"/>
              <a:pPr eaLnBrk="1" hangingPunct="1">
                <a:spcBef>
                  <a:spcPct val="0"/>
                </a:spcBef>
              </a:pPr>
              <a:t>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Arial" charset="0"/>
                <a:ea typeface="+mn-ea"/>
                <a:cs typeface="+mn-cs"/>
              </a:rPr>
              <a:t>“The 5</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book of Moses must terminate exactly with a line; the rest need not do so” – so based on the number of rows and columns they’d put on each page, by the time they finished copying the book of Deut, it would end exactly on a line, and in that way they would know that it was copied correctly</a:t>
            </a:r>
            <a:endParaRPr lang="es-GT" sz="1100" kern="1200" dirty="0">
              <a:solidFill>
                <a:schemeClr val="tx1"/>
              </a:solidFill>
              <a:effectLst/>
              <a:latin typeface="Arial" charset="0"/>
              <a:ea typeface="+mn-ea"/>
              <a:cs typeface="+mn-cs"/>
            </a:endParaRPr>
          </a:p>
          <a:p>
            <a:pPr lvl="2"/>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“The copyist must sit in full Jewish dress” – When I first started working from home a few years ago, I would typically get up in the morning and start working in my pajamas</a:t>
            </a:r>
            <a:r>
              <a:rPr lang="es-GT" sz="1100" kern="1200" dirty="0">
                <a:solidFill>
                  <a:schemeClr val="tx1"/>
                </a:solidFill>
                <a:effectLst/>
                <a:latin typeface="Arial" charset="0"/>
                <a:ea typeface="+mn-ea"/>
                <a:cs typeface="+mn-cs"/>
              </a:rPr>
              <a:t>.</a:t>
            </a:r>
            <a:r>
              <a:rPr lang="es-GT" sz="11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But I found out it was harder to concentrate unless I took a shower, ate breakfast, and put on work clothes. This is the same idea. You’re copying holy scripture, get the mind ready by dressing the part.</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3FBE1E-80C9-4209-ABCF-B69B36065EB7}" type="slidenum">
              <a:rPr lang="en-US" altLang="en-US" smtClean="0"/>
              <a:pPr eaLnBrk="1" hangingPunct="1">
                <a:spcBef>
                  <a:spcPct val="0"/>
                </a:spcBef>
              </a:pPr>
              <a:t>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charset="0"/>
                <a:ea typeface="+mn-ea"/>
                <a:cs typeface="+mn-cs"/>
              </a:rPr>
              <a:t>If any of these rules were not abided for any copy, the copy was discarded. But for all manuscripts where the rules were abided by, the new copies were actually given greater weight than the previous copy because it was less damaged.</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BF58F0-991D-40E4-B98F-92693CE75505}" type="slidenum">
              <a:rPr lang="en-US"/>
              <a:pPr>
                <a:defRPr/>
              </a:pPr>
              <a:t>‹#›</a:t>
            </a:fld>
            <a:endParaRPr lang="en-US"/>
          </a:p>
        </p:txBody>
      </p:sp>
    </p:spTree>
    <p:extLst>
      <p:ext uri="{BB962C8B-B14F-4D97-AF65-F5344CB8AC3E}">
        <p14:creationId xmlns:p14="http://schemas.microsoft.com/office/powerpoint/2010/main" val="62789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A1BE9-7C71-4415-BA1B-F3B00FA1B8D0}" type="slidenum">
              <a:rPr lang="en-US"/>
              <a:pPr>
                <a:defRPr/>
              </a:pPr>
              <a:t>‹#›</a:t>
            </a:fld>
            <a:endParaRPr lang="en-US"/>
          </a:p>
        </p:txBody>
      </p:sp>
    </p:spTree>
    <p:extLst>
      <p:ext uri="{BB962C8B-B14F-4D97-AF65-F5344CB8AC3E}">
        <p14:creationId xmlns:p14="http://schemas.microsoft.com/office/powerpoint/2010/main" val="314083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8B1627-2975-4DF8-84C4-B23FE5907A9D}" type="slidenum">
              <a:rPr lang="en-US"/>
              <a:pPr>
                <a:defRPr/>
              </a:pPr>
              <a:t>‹#›</a:t>
            </a:fld>
            <a:endParaRPr lang="en-US"/>
          </a:p>
        </p:txBody>
      </p:sp>
    </p:spTree>
    <p:extLst>
      <p:ext uri="{BB962C8B-B14F-4D97-AF65-F5344CB8AC3E}">
        <p14:creationId xmlns:p14="http://schemas.microsoft.com/office/powerpoint/2010/main" val="314558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C1BC72-5FE3-49DF-A14B-0346A470B1E9}" type="slidenum">
              <a:rPr lang="en-US"/>
              <a:pPr>
                <a:defRPr/>
              </a:pPr>
              <a:t>‹#›</a:t>
            </a:fld>
            <a:endParaRPr lang="en-US"/>
          </a:p>
        </p:txBody>
      </p:sp>
    </p:spTree>
    <p:extLst>
      <p:ext uri="{BB962C8B-B14F-4D97-AF65-F5344CB8AC3E}">
        <p14:creationId xmlns:p14="http://schemas.microsoft.com/office/powerpoint/2010/main" val="106784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07BEE0-5C37-4B63-910E-37767E7836FC}" type="slidenum">
              <a:rPr lang="en-US"/>
              <a:pPr>
                <a:defRPr/>
              </a:pPr>
              <a:t>‹#›</a:t>
            </a:fld>
            <a:endParaRPr lang="en-US"/>
          </a:p>
        </p:txBody>
      </p:sp>
    </p:spTree>
    <p:extLst>
      <p:ext uri="{BB962C8B-B14F-4D97-AF65-F5344CB8AC3E}">
        <p14:creationId xmlns:p14="http://schemas.microsoft.com/office/powerpoint/2010/main" val="216537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0B52C8-CB2A-4A42-8BC9-EB72737235DA}" type="slidenum">
              <a:rPr lang="en-US"/>
              <a:pPr>
                <a:defRPr/>
              </a:pPr>
              <a:t>‹#›</a:t>
            </a:fld>
            <a:endParaRPr lang="en-US"/>
          </a:p>
        </p:txBody>
      </p:sp>
    </p:spTree>
    <p:extLst>
      <p:ext uri="{BB962C8B-B14F-4D97-AF65-F5344CB8AC3E}">
        <p14:creationId xmlns:p14="http://schemas.microsoft.com/office/powerpoint/2010/main" val="258839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3C121F-1665-426D-947C-8322B96C706D}" type="slidenum">
              <a:rPr lang="en-US"/>
              <a:pPr>
                <a:defRPr/>
              </a:pPr>
              <a:t>‹#›</a:t>
            </a:fld>
            <a:endParaRPr lang="en-US"/>
          </a:p>
        </p:txBody>
      </p:sp>
    </p:spTree>
    <p:extLst>
      <p:ext uri="{BB962C8B-B14F-4D97-AF65-F5344CB8AC3E}">
        <p14:creationId xmlns:p14="http://schemas.microsoft.com/office/powerpoint/2010/main" val="110315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5BC46D-0A7B-4C43-AAFD-A6FA50267C84}" type="slidenum">
              <a:rPr lang="en-US"/>
              <a:pPr>
                <a:defRPr/>
              </a:pPr>
              <a:t>‹#›</a:t>
            </a:fld>
            <a:endParaRPr lang="en-US"/>
          </a:p>
        </p:txBody>
      </p:sp>
    </p:spTree>
    <p:extLst>
      <p:ext uri="{BB962C8B-B14F-4D97-AF65-F5344CB8AC3E}">
        <p14:creationId xmlns:p14="http://schemas.microsoft.com/office/powerpoint/2010/main" val="190254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8975F2-97BB-4412-B132-F3D9A15D0E32}" type="slidenum">
              <a:rPr lang="en-US"/>
              <a:pPr>
                <a:defRPr/>
              </a:pPr>
              <a:t>‹#›</a:t>
            </a:fld>
            <a:endParaRPr lang="en-US"/>
          </a:p>
        </p:txBody>
      </p:sp>
    </p:spTree>
    <p:extLst>
      <p:ext uri="{BB962C8B-B14F-4D97-AF65-F5344CB8AC3E}">
        <p14:creationId xmlns:p14="http://schemas.microsoft.com/office/powerpoint/2010/main" val="38288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8D8FD9-E481-4719-9E5D-712C9DBA69E9}" type="slidenum">
              <a:rPr lang="en-US"/>
              <a:pPr>
                <a:defRPr/>
              </a:pPr>
              <a:t>‹#›</a:t>
            </a:fld>
            <a:endParaRPr lang="en-US"/>
          </a:p>
        </p:txBody>
      </p:sp>
    </p:spTree>
    <p:extLst>
      <p:ext uri="{BB962C8B-B14F-4D97-AF65-F5344CB8AC3E}">
        <p14:creationId xmlns:p14="http://schemas.microsoft.com/office/powerpoint/2010/main" val="143333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41EB1D-3F11-4054-9B55-9DE604590BCA}" type="slidenum">
              <a:rPr lang="en-US"/>
              <a:pPr>
                <a:defRPr/>
              </a:pPr>
              <a:t>‹#›</a:t>
            </a:fld>
            <a:endParaRPr lang="en-US"/>
          </a:p>
        </p:txBody>
      </p:sp>
    </p:spTree>
    <p:extLst>
      <p:ext uri="{BB962C8B-B14F-4D97-AF65-F5344CB8AC3E}">
        <p14:creationId xmlns:p14="http://schemas.microsoft.com/office/powerpoint/2010/main" val="100111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75EF8-85C1-4D5F-B463-A39A793740D5}" type="slidenum">
              <a:rPr lang="en-US"/>
              <a:pPr>
                <a:defRPr/>
              </a:pPr>
              <a:t>‹#›</a:t>
            </a:fld>
            <a:endParaRPr lang="en-US"/>
          </a:p>
        </p:txBody>
      </p:sp>
    </p:spTree>
    <p:extLst>
      <p:ext uri="{BB962C8B-B14F-4D97-AF65-F5344CB8AC3E}">
        <p14:creationId xmlns:p14="http://schemas.microsoft.com/office/powerpoint/2010/main" val="248840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54617-4A1A-46D8-95AE-2F4549F5B3B5}" type="slidenum">
              <a:rPr lang="en-US"/>
              <a:pPr>
                <a:defRPr/>
              </a:pPr>
              <a:t>‹#›</a:t>
            </a:fld>
            <a:endParaRPr lang="en-US"/>
          </a:p>
        </p:txBody>
      </p:sp>
    </p:spTree>
    <p:extLst>
      <p:ext uri="{BB962C8B-B14F-4D97-AF65-F5344CB8AC3E}">
        <p14:creationId xmlns:p14="http://schemas.microsoft.com/office/powerpoint/2010/main" val="279658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0231D82-DECE-483E-A597-77058CD525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astorchrisjordan.files.wordpress.com/2012/06/39-books-of-the-old-testa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3338" y="1219200"/>
            <a:ext cx="5367338" cy="5638800"/>
          </a:xfrm>
        </p:spPr>
        <p:txBody>
          <a:bodyPr/>
          <a:lstStyle/>
          <a:p>
            <a:pPr eaLnBrk="1" hangingPunct="1"/>
            <a:r>
              <a:rPr lang="en-US" altLang="en-US" b="1" u="sng" dirty="0">
                <a:latin typeface="Rockwell" panose="02060603020205020403" pitchFamily="18" charset="0"/>
              </a:rPr>
              <a:t>Massoretes</a:t>
            </a:r>
            <a:r>
              <a:rPr lang="en-US" altLang="en-US" u="sng" dirty="0">
                <a:latin typeface="Rockwell" panose="02060603020205020403" pitchFamily="18" charset="0"/>
              </a:rPr>
              <a:t> (500–900AD)</a:t>
            </a:r>
          </a:p>
          <a:p>
            <a:pPr eaLnBrk="1" hangingPunct="1"/>
            <a:endParaRPr lang="en-US" altLang="en-US" dirty="0">
              <a:latin typeface="Rockwell" panose="02060603020205020403" pitchFamily="18" charset="0"/>
            </a:endParaRPr>
          </a:p>
          <a:p>
            <a:pPr lvl="1" eaLnBrk="1" hangingPunct="1"/>
            <a:r>
              <a:rPr lang="en-US" altLang="en-US" dirty="0">
                <a:latin typeface="Rockwell" panose="02060603020205020403" pitchFamily="18" charset="0"/>
              </a:rPr>
              <a:t>Well-disciplined, treating the text with the greatest imaginable reverence </a:t>
            </a:r>
          </a:p>
          <a:p>
            <a:pPr lvl="1" eaLnBrk="1" hangingPunct="1"/>
            <a:endParaRPr lang="en-US" altLang="en-US" dirty="0">
              <a:latin typeface="Rockwell" panose="02060603020205020403" pitchFamily="18" charset="0"/>
            </a:endParaRPr>
          </a:p>
          <a:p>
            <a:pPr lvl="1" eaLnBrk="1" hangingPunct="1"/>
            <a:r>
              <a:rPr lang="en-US" altLang="en-US" dirty="0">
                <a:latin typeface="Rockwell" panose="02060603020205020403" pitchFamily="18" charset="0"/>
              </a:rPr>
              <a:t>Devised a complicated system of safeguards against scribal slips</a:t>
            </a:r>
          </a:p>
          <a:p>
            <a:pPr lvl="1" eaLnBrk="1" hangingPunct="1"/>
            <a:endParaRPr lang="en-US" altLang="en-US" dirty="0">
              <a:latin typeface="Rockwell" panose="02060603020205020403" pitchFamily="18" charset="0"/>
            </a:endParaRPr>
          </a:p>
        </p:txBody>
      </p:sp>
      <p:sp>
        <p:nvSpPr>
          <p:cNvPr id="13315" name="Rectangle 2"/>
          <p:cNvSpPr>
            <a:spLocks noGrp="1" noChangeArrowheads="1"/>
          </p:cNvSpPr>
          <p:nvPr>
            <p:ph type="title"/>
          </p:nvPr>
        </p:nvSpPr>
        <p:spPr>
          <a:xfrm>
            <a:off x="0" y="0"/>
            <a:ext cx="9144000" cy="1143000"/>
          </a:xfrm>
        </p:spPr>
        <p:txBody>
          <a:bodyPr/>
          <a:lstStyle/>
          <a:p>
            <a:pPr eaLnBrk="1" hangingPunct="1"/>
            <a:r>
              <a:rPr lang="en-US" altLang="en-US" sz="6500" b="1" dirty="0">
                <a:latin typeface="Rockwell" panose="02060603020205020403" pitchFamily="18" charset="0"/>
              </a:rPr>
              <a:t>Textual Transmission</a:t>
            </a:r>
          </a:p>
        </p:txBody>
      </p:sp>
      <p:pic>
        <p:nvPicPr>
          <p:cNvPr id="13316" name="Picture 5" descr="http://s3-eu-west-1.amazonaws.com/lookandlearn-preview/M/M011/M011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73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219200"/>
            <a:ext cx="9144000" cy="5638800"/>
          </a:xfrm>
        </p:spPr>
        <p:txBody>
          <a:bodyPr/>
          <a:lstStyle/>
          <a:p>
            <a:pPr eaLnBrk="1" hangingPunct="1">
              <a:defRPr/>
            </a:pPr>
            <a:r>
              <a:rPr lang="en-US" altLang="en-US" sz="3000" b="1" dirty="0">
                <a:latin typeface="Rockwell" panose="02060603020205020403" pitchFamily="18" charset="0"/>
              </a:rPr>
              <a:t>Massoretes’ Rules:</a:t>
            </a:r>
          </a:p>
          <a:p>
            <a:pPr marL="0" indent="0" eaLnBrk="1" hangingPunct="1">
              <a:buFontTx/>
              <a:buNone/>
              <a:defRPr/>
            </a:pPr>
            <a:endParaRPr lang="en-US" altLang="en-US" sz="1200" b="1" dirty="0">
              <a:latin typeface="Rockwell" panose="02060603020205020403" pitchFamily="18" charset="0"/>
            </a:endParaRPr>
          </a:p>
          <a:p>
            <a:pPr lvl="1" eaLnBrk="1" hangingPunct="1">
              <a:defRPr/>
            </a:pPr>
            <a:r>
              <a:rPr lang="en-US" altLang="en-US" sz="2300" dirty="0">
                <a:latin typeface="Rockwell" panose="02060603020205020403" pitchFamily="18" charset="0"/>
              </a:rPr>
              <a:t>Numbered verses, words, and letters of each individual book</a:t>
            </a:r>
          </a:p>
          <a:p>
            <a:pPr marL="457200" lvl="1" indent="0" eaLnBrk="1" hangingPunct="1">
              <a:buFontTx/>
              <a:buNone/>
              <a:defRPr/>
            </a:pPr>
            <a:endParaRPr lang="en-US" altLang="en-US" sz="1200" dirty="0">
              <a:latin typeface="Rockwell" panose="02060603020205020403" pitchFamily="18" charset="0"/>
            </a:endParaRPr>
          </a:p>
          <a:p>
            <a:pPr lvl="1" eaLnBrk="1" hangingPunct="1">
              <a:defRPr/>
            </a:pPr>
            <a:r>
              <a:rPr lang="en-US" altLang="en-US" sz="2300" dirty="0">
                <a:latin typeface="Rockwell" panose="02060603020205020403" pitchFamily="18" charset="0"/>
              </a:rPr>
              <a:t>Calculated the middle word and letter of each line</a:t>
            </a:r>
          </a:p>
          <a:p>
            <a:pPr marL="457200" lvl="1" indent="0" eaLnBrk="1" hangingPunct="1">
              <a:buFontTx/>
              <a:buNone/>
              <a:defRPr/>
            </a:pPr>
            <a:endParaRPr lang="en-US" altLang="en-US" sz="1200" dirty="0">
              <a:latin typeface="Rockwell" panose="02060603020205020403" pitchFamily="18" charset="0"/>
            </a:endParaRPr>
          </a:p>
          <a:p>
            <a:pPr lvl="1" eaLnBrk="1" hangingPunct="1">
              <a:defRPr/>
            </a:pPr>
            <a:r>
              <a:rPr lang="en-US" altLang="en-US" sz="2300" dirty="0">
                <a:latin typeface="Rockwell" panose="02060603020205020403" pitchFamily="18" charset="0"/>
              </a:rPr>
              <a:t>Enumerated verses which contained all the letters of the alphabet, or a certain number of them</a:t>
            </a:r>
          </a:p>
        </p:txBody>
      </p:sp>
      <p:sp>
        <p:nvSpPr>
          <p:cNvPr id="14339" name="Rectangle 2"/>
          <p:cNvSpPr>
            <a:spLocks noGrp="1" noChangeArrowheads="1"/>
          </p:cNvSpPr>
          <p:nvPr>
            <p:ph type="title"/>
          </p:nvPr>
        </p:nvSpPr>
        <p:spPr>
          <a:xfrm>
            <a:off x="0" y="0"/>
            <a:ext cx="9144000" cy="1143000"/>
          </a:xfrm>
        </p:spPr>
        <p:txBody>
          <a:bodyPr/>
          <a:lstStyle/>
          <a:p>
            <a:pPr eaLnBrk="1" hangingPunct="1"/>
            <a:r>
              <a:rPr lang="en-US" altLang="en-US" sz="6500" b="1" dirty="0">
                <a:latin typeface="Rockwell" panose="02060603020205020403" pitchFamily="18" charset="0"/>
              </a:rPr>
              <a:t>Textual Transmission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990600"/>
          </a:xfrm>
        </p:spPr>
        <p:txBody>
          <a:bodyPr/>
          <a:lstStyle/>
          <a:p>
            <a:pPr eaLnBrk="1" hangingPunct="1"/>
            <a:r>
              <a:rPr lang="en-US" altLang="en-US" sz="8000" b="1">
                <a:latin typeface="Rockwell" panose="02060603020205020403" pitchFamily="18" charset="0"/>
              </a:rPr>
              <a:t>Archeology</a:t>
            </a:r>
          </a:p>
        </p:txBody>
      </p:sp>
      <p:sp>
        <p:nvSpPr>
          <p:cNvPr id="16387" name="Rectangle 3"/>
          <p:cNvSpPr>
            <a:spLocks noGrp="1" noChangeArrowheads="1"/>
          </p:cNvSpPr>
          <p:nvPr>
            <p:ph type="body" sz="half" idx="1"/>
          </p:nvPr>
        </p:nvSpPr>
        <p:spPr>
          <a:xfrm>
            <a:off x="0" y="1143000"/>
            <a:ext cx="4572000" cy="5715000"/>
          </a:xfrm>
        </p:spPr>
        <p:txBody>
          <a:bodyPr/>
          <a:lstStyle/>
          <a:p>
            <a:pPr eaLnBrk="1" hangingPunct="1">
              <a:lnSpc>
                <a:spcPct val="90000"/>
              </a:lnSpc>
            </a:pPr>
            <a:r>
              <a:rPr lang="en-US" altLang="en-US" sz="3400" b="1" dirty="0">
                <a:latin typeface="Rockwell" panose="02060603020205020403" pitchFamily="18" charset="0"/>
              </a:rPr>
              <a:t>Dead Sea Scrolls</a:t>
            </a:r>
          </a:p>
          <a:p>
            <a:pPr eaLnBrk="1" hangingPunct="1">
              <a:lnSpc>
                <a:spcPct val="90000"/>
              </a:lnSpc>
            </a:pPr>
            <a:endParaRPr lang="en-US" altLang="en-US" b="1" dirty="0">
              <a:latin typeface="Rockwell" panose="02060603020205020403" pitchFamily="18" charset="0"/>
            </a:endParaRPr>
          </a:p>
          <a:p>
            <a:pPr lvl="1" eaLnBrk="1" hangingPunct="1">
              <a:lnSpc>
                <a:spcPct val="90000"/>
              </a:lnSpc>
            </a:pPr>
            <a:r>
              <a:rPr lang="en-US" altLang="en-US" sz="2200" dirty="0">
                <a:latin typeface="Rockwell" panose="02060603020205020403" pitchFamily="18" charset="0"/>
              </a:rPr>
              <a:t>Discovered OT manuscripts dating back to 400BC</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2200" dirty="0">
                <a:latin typeface="Rockwell" panose="02060603020205020403" pitchFamily="18" charset="0"/>
              </a:rPr>
              <a:t>1000 years older than previous known manuscripts</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2200" dirty="0">
                <a:latin typeface="Rockwell" panose="02060603020205020403" pitchFamily="18" charset="0"/>
              </a:rPr>
              <a:t>2 complete scrolls of Isaiah found (dated 125 BC)</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r>
              <a:rPr lang="en-US" altLang="en-US" sz="2200" dirty="0">
                <a:latin typeface="Rockwell" panose="02060603020205020403" pitchFamily="18" charset="0"/>
              </a:rPr>
              <a:t>Proved Jewish transcribers credibility</a:t>
            </a:r>
          </a:p>
          <a:p>
            <a:pPr lvl="1" eaLnBrk="1" hangingPunct="1">
              <a:lnSpc>
                <a:spcPct val="90000"/>
              </a:lnSpc>
            </a:pPr>
            <a:endParaRPr lang="en-US" altLang="en-US" sz="2000" dirty="0">
              <a:latin typeface="Rockwell" panose="02060603020205020403" pitchFamily="18" charset="0"/>
            </a:endParaRPr>
          </a:p>
          <a:p>
            <a:pPr lvl="1" eaLnBrk="1" hangingPunct="1">
              <a:lnSpc>
                <a:spcPct val="90000"/>
              </a:lnSpc>
            </a:pPr>
            <a:endParaRPr lang="en-US" altLang="en-US" sz="1800" dirty="0">
              <a:latin typeface="Rockwell" panose="02060603020205020403" pitchFamily="18" charset="0"/>
            </a:endParaRPr>
          </a:p>
          <a:p>
            <a:pPr lvl="1" eaLnBrk="1" hangingPunct="1">
              <a:lnSpc>
                <a:spcPct val="90000"/>
              </a:lnSpc>
            </a:pPr>
            <a:endParaRPr lang="en-US" altLang="en-US" sz="1800" dirty="0">
              <a:latin typeface="Rockwell" panose="02060603020205020403" pitchFamily="18" charset="0"/>
            </a:endParaRPr>
          </a:p>
        </p:txBody>
      </p:sp>
      <p:pic>
        <p:nvPicPr>
          <p:cNvPr id="16388"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143000"/>
            <a:ext cx="4572000" cy="2819400"/>
          </a:xfrm>
        </p:spPr>
      </p:pic>
      <p:pic>
        <p:nvPicPr>
          <p:cNvPr id="16389" name="Picture 6" descr="https://bobcargill.files.wordpress.com/2010/01/bob_shrine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62400"/>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500"/>
                                        <p:tgtEl>
                                          <p:spTgt spid="16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4" end="4"/>
                                            </p:txEl>
                                          </p:spTgt>
                                        </p:tgtEl>
                                        <p:attrNameLst>
                                          <p:attrName>style.visibility</p:attrName>
                                        </p:attrNameLst>
                                      </p:cBhvr>
                                      <p:to>
                                        <p:strVal val="visible"/>
                                      </p:to>
                                    </p:set>
                                    <p:animEffect transition="in" filter="fade">
                                      <p:cBhvr>
                                        <p:cTn id="12" dur="500"/>
                                        <p:tgtEl>
                                          <p:spTgt spid="1638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animEffect transition="in" filter="fade">
                                      <p:cBhvr>
                                        <p:cTn id="17" dur="500"/>
                                        <p:tgtEl>
                                          <p:spTgt spid="1638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8" end="8"/>
                                            </p:txEl>
                                          </p:spTgt>
                                        </p:tgtEl>
                                        <p:attrNameLst>
                                          <p:attrName>style.visibility</p:attrName>
                                        </p:attrNameLst>
                                      </p:cBhvr>
                                      <p:to>
                                        <p:strVal val="visible"/>
                                      </p:to>
                                    </p:set>
                                    <p:animEffect transition="in" filter="fade">
                                      <p:cBhvr>
                                        <p:cTn id="22"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0" y="1066800"/>
            <a:ext cx="5257800" cy="5791200"/>
          </a:xfrm>
        </p:spPr>
        <p:txBody>
          <a:bodyPr/>
          <a:lstStyle/>
          <a:p>
            <a:pPr eaLnBrk="1" hangingPunct="1">
              <a:defRPr/>
            </a:pPr>
            <a:r>
              <a:rPr lang="en-US" altLang="en-US" sz="3400" b="1" u="sng" dirty="0">
                <a:latin typeface="Rockwell" panose="02060603020205020403" pitchFamily="18" charset="0"/>
              </a:rPr>
              <a:t>Ebla Tablets</a:t>
            </a:r>
          </a:p>
          <a:p>
            <a:pPr marL="0" indent="0" eaLnBrk="1" hangingPunct="1">
              <a:buFontTx/>
              <a:buNone/>
              <a:defRPr/>
            </a:pPr>
            <a:endParaRPr lang="en-US" altLang="en-US" sz="1200" b="1" dirty="0">
              <a:latin typeface="Rockwell" panose="02060603020205020403" pitchFamily="18" charset="0"/>
            </a:endParaRPr>
          </a:p>
          <a:p>
            <a:pPr lvl="1" eaLnBrk="1" hangingPunct="1">
              <a:defRPr/>
            </a:pPr>
            <a:r>
              <a:rPr lang="en-US" altLang="en-US" sz="2200" dirty="0">
                <a:latin typeface="Rockwell" panose="02060603020205020403" pitchFamily="18" charset="0"/>
              </a:rPr>
              <a:t>17,000 tablets discovered in 1974 in northern Syria</a:t>
            </a:r>
          </a:p>
          <a:p>
            <a:pPr marL="457200" lvl="1" indent="0" eaLnBrk="1" hangingPunct="1">
              <a:buFontTx/>
              <a:buNone/>
              <a:defRPr/>
            </a:pPr>
            <a:endParaRPr lang="en-US" altLang="en-US" sz="1400" dirty="0">
              <a:latin typeface="Rockwell" panose="02060603020205020403" pitchFamily="18" charset="0"/>
            </a:endParaRPr>
          </a:p>
          <a:p>
            <a:pPr lvl="1" eaLnBrk="1" hangingPunct="1">
              <a:defRPr/>
            </a:pPr>
            <a:r>
              <a:rPr lang="en-US" altLang="en-US" sz="2200" dirty="0">
                <a:latin typeface="Rockwell" panose="02060603020205020403" pitchFamily="18" charset="0"/>
              </a:rPr>
              <a:t>Recorded laws, customs, events from same era as Abraham and Moses</a:t>
            </a:r>
          </a:p>
          <a:p>
            <a:pPr marL="457200" lvl="1" indent="0" eaLnBrk="1" hangingPunct="1">
              <a:buFontTx/>
              <a:buNone/>
              <a:defRPr/>
            </a:pPr>
            <a:endParaRPr lang="en-US" altLang="en-US" sz="1200" dirty="0">
              <a:latin typeface="Rockwell" panose="02060603020205020403" pitchFamily="18" charset="0"/>
            </a:endParaRPr>
          </a:p>
          <a:p>
            <a:pPr lvl="1" eaLnBrk="1" hangingPunct="1">
              <a:defRPr/>
            </a:pPr>
            <a:r>
              <a:rPr lang="en-US" altLang="en-US" sz="2200" dirty="0">
                <a:latin typeface="Rockwell" panose="02060603020205020403" pitchFamily="18" charset="0"/>
              </a:rPr>
              <a:t>Proved written language existed at least a 1000 years before Moses</a:t>
            </a:r>
          </a:p>
          <a:p>
            <a:pPr marL="457200" lvl="1" indent="0" eaLnBrk="1" hangingPunct="1">
              <a:buNone/>
              <a:defRPr/>
            </a:pPr>
            <a:endParaRPr lang="en-US" altLang="en-US" sz="1200" dirty="0">
              <a:latin typeface="Rockwell" panose="02060603020205020403" pitchFamily="18" charset="0"/>
            </a:endParaRPr>
          </a:p>
          <a:p>
            <a:pPr lvl="1" eaLnBrk="1" hangingPunct="1">
              <a:defRPr/>
            </a:pPr>
            <a:r>
              <a:rPr lang="en-US" altLang="en-US" sz="2200" dirty="0">
                <a:latin typeface="Rockwell" panose="02060603020205020403" pitchFamily="18" charset="0"/>
              </a:rPr>
              <a:t>Mentions biblical cities: Sodom, Zeboim, Admah, Hazor, Megiddo, Salem (Jerusalem), and Gaza</a:t>
            </a:r>
          </a:p>
        </p:txBody>
      </p:sp>
      <p:sp>
        <p:nvSpPr>
          <p:cNvPr id="17411" name="Rectangle 2"/>
          <p:cNvSpPr>
            <a:spLocks noGrp="1" noChangeArrowheads="1"/>
          </p:cNvSpPr>
          <p:nvPr>
            <p:ph type="title"/>
          </p:nvPr>
        </p:nvSpPr>
        <p:spPr>
          <a:xfrm>
            <a:off x="0" y="0"/>
            <a:ext cx="9144000" cy="990600"/>
          </a:xfrm>
        </p:spPr>
        <p:txBody>
          <a:bodyPr/>
          <a:lstStyle/>
          <a:p>
            <a:pPr eaLnBrk="1" hangingPunct="1"/>
            <a:r>
              <a:rPr lang="en-US" altLang="en-US" sz="8000" b="1" dirty="0">
                <a:latin typeface="Rockwell" panose="02060603020205020403" pitchFamily="18" charset="0"/>
              </a:rPr>
              <a:t>Archeology</a:t>
            </a:r>
          </a:p>
        </p:txBody>
      </p:sp>
      <p:pic>
        <p:nvPicPr>
          <p:cNvPr id="17412" name="Picture 6" descr="http://www.churchofchrist-cg-az.com/images/Genesis-ElbaTabletsSite.jpg"/>
          <p:cNvPicPr>
            <a:picLocks noChangeAspect="1" noChangeArrowheads="1"/>
          </p:cNvPicPr>
          <p:nvPr/>
        </p:nvPicPr>
        <p:blipFill>
          <a:blip r:embed="rId3">
            <a:extLst>
              <a:ext uri="{28A0092B-C50C-407E-A947-70E740481C1C}">
                <a14:useLocalDpi xmlns:a14="http://schemas.microsoft.com/office/drawing/2010/main" val="0"/>
              </a:ext>
            </a:extLst>
          </a:blip>
          <a:srcRect b="13457"/>
          <a:stretch>
            <a:fillRect/>
          </a:stretch>
        </p:blipFill>
        <p:spPr bwMode="auto">
          <a:xfrm>
            <a:off x="5287963" y="1244600"/>
            <a:ext cx="390048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https://upload.wikimedia.org/wikipedia/commons/f/f0/Ebla_clay_tab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963" y="3962400"/>
            <a:ext cx="3856037"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500"/>
                                        <p:tgtEl>
                                          <p:spTgt spid="2560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animEffect transition="in" filter="fade">
                                      <p:cBhvr>
                                        <p:cTn id="11" dur="500"/>
                                        <p:tgtEl>
                                          <p:spTgt spid="2560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animEffect transition="in" filter="fade">
                                      <p:cBhvr>
                                        <p:cTn id="15" dur="500"/>
                                        <p:tgtEl>
                                          <p:spTgt spid="2560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animEffect transition="in" filter="fade">
                                      <p:cBhvr>
                                        <p:cTn id="19"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0" y="1066800"/>
            <a:ext cx="4495800" cy="5791200"/>
          </a:xfrm>
        </p:spPr>
        <p:txBody>
          <a:bodyPr/>
          <a:lstStyle/>
          <a:p>
            <a:pPr eaLnBrk="1" hangingPunct="1"/>
            <a:r>
              <a:rPr lang="en-US" altLang="en-US" sz="3400" b="1" dirty="0">
                <a:latin typeface="Rockwell" panose="02060603020205020403" pitchFamily="18" charset="0"/>
              </a:rPr>
              <a:t>Hittites</a:t>
            </a:r>
          </a:p>
          <a:p>
            <a:pPr lvl="1" eaLnBrk="1" hangingPunct="1"/>
            <a:r>
              <a:rPr lang="en-US" altLang="en-US" sz="2400" dirty="0">
                <a:latin typeface="Rockwell" panose="02060603020205020403" pitchFamily="18" charset="0"/>
              </a:rPr>
              <a:t>Once radically claimed by critics to be a myth and infallible proof for the inaccuracy of the OT</a:t>
            </a:r>
          </a:p>
          <a:p>
            <a:pPr lvl="1" eaLnBrk="1" hangingPunct="1"/>
            <a:endParaRPr lang="en-US" altLang="en-US" sz="2400" dirty="0">
              <a:latin typeface="Rockwell" panose="02060603020205020403" pitchFamily="18" charset="0"/>
            </a:endParaRPr>
          </a:p>
          <a:p>
            <a:pPr lvl="1" eaLnBrk="1" hangingPunct="1"/>
            <a:r>
              <a:rPr lang="en-US" altLang="en-US" sz="2400" dirty="0">
                <a:latin typeface="Rockwell" panose="02060603020205020403" pitchFamily="18" charset="0"/>
              </a:rPr>
              <a:t>Archeology has now discovered over a 100 finds overlapping 1200 years of Hittite history</a:t>
            </a:r>
          </a:p>
          <a:p>
            <a:pPr lvl="1" eaLnBrk="1" hangingPunct="1"/>
            <a:endParaRPr lang="en-US" altLang="en-US" sz="2400" dirty="0">
              <a:latin typeface="Rockwell" panose="02060603020205020403" pitchFamily="18" charset="0"/>
            </a:endParaRPr>
          </a:p>
          <a:p>
            <a:pPr lvl="1" eaLnBrk="1" hangingPunct="1"/>
            <a:r>
              <a:rPr lang="en-US" altLang="en-US" sz="2400" dirty="0">
                <a:latin typeface="Rockwell" panose="02060603020205020403" pitchFamily="18" charset="0"/>
              </a:rPr>
              <a:t>In some universities, you can get a degree in Hittite History</a:t>
            </a:r>
          </a:p>
        </p:txBody>
      </p:sp>
      <p:pic>
        <p:nvPicPr>
          <p:cNvPr id="18435"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344613"/>
            <a:ext cx="4724400" cy="2770187"/>
          </a:xfrm>
        </p:spPr>
      </p:pic>
      <p:sp>
        <p:nvSpPr>
          <p:cNvPr id="18436" name="Rectangle 2"/>
          <p:cNvSpPr>
            <a:spLocks noGrp="1" noChangeArrowheads="1"/>
          </p:cNvSpPr>
          <p:nvPr>
            <p:ph type="title"/>
          </p:nvPr>
        </p:nvSpPr>
        <p:spPr>
          <a:xfrm>
            <a:off x="0" y="0"/>
            <a:ext cx="9144000" cy="990600"/>
          </a:xfrm>
        </p:spPr>
        <p:txBody>
          <a:bodyPr/>
          <a:lstStyle/>
          <a:p>
            <a:pPr eaLnBrk="1" hangingPunct="1"/>
            <a:r>
              <a:rPr lang="en-US" altLang="en-US" sz="8000" b="1">
                <a:latin typeface="Rockwell" panose="02060603020205020403" pitchFamily="18" charset="0"/>
              </a:rPr>
              <a:t>Archeology</a:t>
            </a:r>
          </a:p>
        </p:txBody>
      </p:sp>
      <p:pic>
        <p:nvPicPr>
          <p:cNvPr id="18437" name="Picture 6" descr="http://www.hurriyetdailynews.com/images/news/201409/n_72324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114800"/>
            <a:ext cx="47355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fade">
                                      <p:cBhvr>
                                        <p:cTn id="7" dur="500"/>
                                        <p:tgtEl>
                                          <p:spTgt spid="1843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animEffect transition="in" filter="fade">
                                      <p:cBhvr>
                                        <p:cTn id="11" dur="500"/>
                                        <p:tgtEl>
                                          <p:spTgt spid="18434">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34">
                                            <p:txEl>
                                              <p:pRg st="5" end="5"/>
                                            </p:txEl>
                                          </p:spTgt>
                                        </p:tgtEl>
                                        <p:attrNameLst>
                                          <p:attrName>style.visibility</p:attrName>
                                        </p:attrNameLst>
                                      </p:cBhvr>
                                      <p:to>
                                        <p:strVal val="visible"/>
                                      </p:to>
                                    </p:set>
                                    <p:animEffect transition="in" filter="fade">
                                      <p:cBhvr>
                                        <p:cTn id="15" dur="500"/>
                                        <p:tgtEl>
                                          <p:spTgt spid="18434">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435"/>
                                        </p:tgtEl>
                                        <p:attrNameLst>
                                          <p:attrName>style.visibility</p:attrName>
                                        </p:attrNameLst>
                                      </p:cBhvr>
                                      <p:to>
                                        <p:strVal val="visible"/>
                                      </p:to>
                                    </p:set>
                                    <p:animEffect transition="in" filter="fade">
                                      <p:cBhvr>
                                        <p:cTn id="19" dur="500"/>
                                        <p:tgtEl>
                                          <p:spTgt spid="184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437"/>
                                        </p:tgtEl>
                                        <p:attrNameLst>
                                          <p:attrName>style.visibility</p:attrName>
                                        </p:attrNameLst>
                                      </p:cBhvr>
                                      <p:to>
                                        <p:strVal val="visible"/>
                                      </p:to>
                                    </p:set>
                                    <p:animEffect transition="in" filter="fade">
                                      <p:cBhvr>
                                        <p:cTn id="23"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0" y="1066800"/>
            <a:ext cx="3733800" cy="5791200"/>
          </a:xfrm>
        </p:spPr>
        <p:txBody>
          <a:bodyPr/>
          <a:lstStyle/>
          <a:p>
            <a:pPr eaLnBrk="1" hangingPunct="1"/>
            <a:r>
              <a:rPr lang="en-US" altLang="en-US" sz="3400" b="1" dirty="0">
                <a:latin typeface="Rockwell" panose="02060603020205020403" pitchFamily="18" charset="0"/>
              </a:rPr>
              <a:t>Jericho</a:t>
            </a:r>
          </a:p>
          <a:p>
            <a:pPr eaLnBrk="1" hangingPunct="1"/>
            <a:endParaRPr lang="en-US" altLang="en-US" sz="1600" b="1" dirty="0">
              <a:latin typeface="Rockwell" panose="02060603020205020403" pitchFamily="18" charset="0"/>
            </a:endParaRPr>
          </a:p>
          <a:p>
            <a:pPr lvl="1" eaLnBrk="1" hangingPunct="1"/>
            <a:r>
              <a:rPr lang="en-US" altLang="en-US" sz="2000" dirty="0">
                <a:latin typeface="Rockwell" panose="02060603020205020403" pitchFamily="18" charset="0"/>
              </a:rPr>
              <a:t>Excavation uncovered evidence that the walls fell outwardly</a:t>
            </a:r>
          </a:p>
          <a:p>
            <a:pPr lvl="1" eaLnBrk="1" hangingPunct="1"/>
            <a:endParaRPr lang="en-US" altLang="en-US" sz="1000" dirty="0">
              <a:latin typeface="Rockwell" panose="02060603020205020403" pitchFamily="18" charset="0"/>
            </a:endParaRPr>
          </a:p>
          <a:p>
            <a:pPr lvl="1" eaLnBrk="1" hangingPunct="1"/>
            <a:r>
              <a:rPr lang="en-US" altLang="en-US" sz="2000" dirty="0">
                <a:latin typeface="Rockwell" panose="02060603020205020403" pitchFamily="18" charset="0"/>
              </a:rPr>
              <a:t>A thick layer of soot was discovered at the site indicating that the city was destroyed by fire (</a:t>
            </a:r>
            <a:r>
              <a:rPr lang="en-US" altLang="en-US" sz="2000" b="1" dirty="0">
                <a:latin typeface="Rockwell" panose="02060603020205020403" pitchFamily="18" charset="0"/>
              </a:rPr>
              <a:t>Josh 6:24</a:t>
            </a:r>
            <a:r>
              <a:rPr lang="en-US" altLang="en-US" sz="2000" dirty="0">
                <a:latin typeface="Rockwell" panose="02060603020205020403" pitchFamily="18" charset="0"/>
              </a:rPr>
              <a:t>)</a:t>
            </a:r>
          </a:p>
          <a:p>
            <a:pPr lvl="1" eaLnBrk="1" hangingPunct="1"/>
            <a:endParaRPr lang="en-US" altLang="en-US" sz="1000" dirty="0">
              <a:latin typeface="Rockwell" panose="02060603020205020403" pitchFamily="18" charset="0"/>
            </a:endParaRPr>
          </a:p>
          <a:p>
            <a:pPr lvl="1" eaLnBrk="1" hangingPunct="1"/>
            <a:r>
              <a:rPr lang="en-US" altLang="en-US" sz="2000" dirty="0">
                <a:latin typeface="Rockwell" panose="02060603020205020403" pitchFamily="18" charset="0"/>
              </a:rPr>
              <a:t>Archaeologists found large amounts of grain. This is again consistent with the biblical account that the city was captured quickly</a:t>
            </a:r>
          </a:p>
        </p:txBody>
      </p:sp>
      <p:pic>
        <p:nvPicPr>
          <p:cNvPr id="194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6975" y="1219200"/>
            <a:ext cx="54070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5410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2"/>
          <p:cNvSpPr>
            <a:spLocks noGrp="1" noChangeArrowheads="1"/>
          </p:cNvSpPr>
          <p:nvPr>
            <p:ph type="title"/>
          </p:nvPr>
        </p:nvSpPr>
        <p:spPr>
          <a:xfrm>
            <a:off x="0" y="0"/>
            <a:ext cx="9144000" cy="990600"/>
          </a:xfrm>
        </p:spPr>
        <p:txBody>
          <a:bodyPr/>
          <a:lstStyle/>
          <a:p>
            <a:pPr eaLnBrk="1" hangingPunct="1"/>
            <a:r>
              <a:rPr lang="en-US" altLang="en-US" sz="8000" b="1" dirty="0">
                <a:latin typeface="Rockwell" panose="02060603020205020403" pitchFamily="18" charset="0"/>
              </a:rPr>
              <a:t>Archeology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Effect transition="in" filter="fade">
                                      <p:cBhvr>
                                        <p:cTn id="7" dur="500"/>
                                        <p:tgtEl>
                                          <p:spTgt spid="19458">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8">
                                            <p:txEl>
                                              <p:pRg st="4" end="4"/>
                                            </p:txEl>
                                          </p:spTgt>
                                        </p:tgtEl>
                                        <p:attrNameLst>
                                          <p:attrName>style.visibility</p:attrName>
                                        </p:attrNameLst>
                                      </p:cBhvr>
                                      <p:to>
                                        <p:strVal val="visible"/>
                                      </p:to>
                                    </p:set>
                                    <p:animEffect transition="in" filter="fade">
                                      <p:cBhvr>
                                        <p:cTn id="11" dur="500"/>
                                        <p:tgtEl>
                                          <p:spTgt spid="19458">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58">
                                            <p:txEl>
                                              <p:pRg st="6" end="6"/>
                                            </p:txEl>
                                          </p:spTgt>
                                        </p:tgtEl>
                                        <p:attrNameLst>
                                          <p:attrName>style.visibility</p:attrName>
                                        </p:attrNameLst>
                                      </p:cBhvr>
                                      <p:to>
                                        <p:strVal val="visible"/>
                                      </p:to>
                                    </p:set>
                                    <p:animEffect transition="in" filter="fade">
                                      <p:cBhvr>
                                        <p:cTn id="15" dur="500"/>
                                        <p:tgtEl>
                                          <p:spTgt spid="19458">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459"/>
                                        </p:tgtEl>
                                        <p:attrNameLst>
                                          <p:attrName>style.visibility</p:attrName>
                                        </p:attrNameLst>
                                      </p:cBhvr>
                                      <p:to>
                                        <p:strVal val="visible"/>
                                      </p:to>
                                    </p:set>
                                    <p:animEffect transition="in" filter="fade">
                                      <p:cBhvr>
                                        <p:cTn id="19" dur="500"/>
                                        <p:tgtEl>
                                          <p:spTgt spid="1945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460"/>
                                        </p:tgtEl>
                                        <p:attrNameLst>
                                          <p:attrName>style.visibility</p:attrName>
                                        </p:attrNameLst>
                                      </p:cBhvr>
                                      <p:to>
                                        <p:strVal val="visible"/>
                                      </p:to>
                                    </p:set>
                                    <p:animEffect transition="in" filter="fade">
                                      <p:cBhvr>
                                        <p:cTn id="23"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1E43-9AB3-42E1-8081-D0C28CF5D207}"/>
              </a:ext>
            </a:extLst>
          </p:cNvPr>
          <p:cNvSpPr>
            <a:spLocks noGrp="1"/>
          </p:cNvSpPr>
          <p:nvPr>
            <p:ph type="title"/>
          </p:nvPr>
        </p:nvSpPr>
        <p:spPr>
          <a:xfrm>
            <a:off x="0" y="0"/>
            <a:ext cx="9144000" cy="685800"/>
          </a:xfrm>
        </p:spPr>
        <p:txBody>
          <a:bodyPr/>
          <a:lstStyle/>
          <a:p>
            <a:r>
              <a:rPr lang="en-US" altLang="en-US" sz="5500" b="1" dirty="0">
                <a:latin typeface="Rockwell" panose="02060603020205020403" pitchFamily="18" charset="0"/>
              </a:rPr>
              <a:t>Undesigned Coincidences</a:t>
            </a:r>
            <a:endParaRPr lang="en-US" sz="5500" dirty="0"/>
          </a:p>
        </p:txBody>
      </p:sp>
      <p:pic>
        <p:nvPicPr>
          <p:cNvPr id="1026" name="Picture 2">
            <a:extLst>
              <a:ext uri="{FF2B5EF4-FFF2-40B4-BE49-F238E27FC236}">
                <a16:creationId xmlns:a16="http://schemas.microsoft.com/office/drawing/2014/main" id="{4AC70CEE-376D-4077-84D5-697D87429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572000" cy="601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02BBEA5-4929-4823-BA2B-FBF6C6787E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00"/>
          <a:stretch/>
        </p:blipFill>
        <p:spPr bwMode="auto">
          <a:xfrm>
            <a:off x="4572000" y="832945"/>
            <a:ext cx="4572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41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1E43-9AB3-42E1-8081-D0C28CF5D207}"/>
              </a:ext>
            </a:extLst>
          </p:cNvPr>
          <p:cNvSpPr>
            <a:spLocks noGrp="1"/>
          </p:cNvSpPr>
          <p:nvPr>
            <p:ph type="title"/>
          </p:nvPr>
        </p:nvSpPr>
        <p:spPr>
          <a:xfrm>
            <a:off x="0" y="0"/>
            <a:ext cx="9144000" cy="685800"/>
          </a:xfrm>
        </p:spPr>
        <p:txBody>
          <a:bodyPr/>
          <a:lstStyle/>
          <a:p>
            <a:r>
              <a:rPr lang="en-US" altLang="en-US" sz="5500" b="1" dirty="0">
                <a:latin typeface="Rockwell" panose="02060603020205020403" pitchFamily="18" charset="0"/>
              </a:rPr>
              <a:t>Undesigned Coincidences</a:t>
            </a:r>
            <a:endParaRPr lang="en-US" sz="5500" dirty="0"/>
          </a:p>
        </p:txBody>
      </p:sp>
      <p:sp>
        <p:nvSpPr>
          <p:cNvPr id="5" name="Rectangle 3">
            <a:extLst>
              <a:ext uri="{FF2B5EF4-FFF2-40B4-BE49-F238E27FC236}">
                <a16:creationId xmlns:a16="http://schemas.microsoft.com/office/drawing/2014/main" id="{FB861A59-1736-4063-9003-5417E2C4C430}"/>
              </a:ext>
            </a:extLst>
          </p:cNvPr>
          <p:cNvSpPr>
            <a:spLocks noGrp="1" noChangeArrowheads="1"/>
          </p:cNvSpPr>
          <p:nvPr>
            <p:ph type="body" idx="1"/>
          </p:nvPr>
        </p:nvSpPr>
        <p:spPr>
          <a:xfrm>
            <a:off x="0" y="838200"/>
            <a:ext cx="9144000" cy="6019800"/>
          </a:xfrm>
        </p:spPr>
        <p:txBody>
          <a:bodyPr/>
          <a:lstStyle/>
          <a:p>
            <a:pPr eaLnBrk="1" hangingPunct="1">
              <a:defRPr/>
            </a:pPr>
            <a:r>
              <a:rPr lang="en-US" altLang="en-US" sz="3000" b="1" dirty="0">
                <a:latin typeface="Rockwell" panose="02060603020205020403" pitchFamily="18" charset="0"/>
              </a:rPr>
              <a:t>Ahithophel Betrays David:</a:t>
            </a:r>
          </a:p>
          <a:p>
            <a:pPr marL="0" indent="0" eaLnBrk="1" hangingPunct="1">
              <a:buFontTx/>
              <a:buNone/>
              <a:defRPr/>
            </a:pPr>
            <a:endParaRPr lang="en-US" altLang="en-US" sz="1200" b="1" dirty="0">
              <a:latin typeface="Rockwell" panose="02060603020205020403" pitchFamily="18" charset="0"/>
            </a:endParaRPr>
          </a:p>
          <a:p>
            <a:pPr lvl="1" eaLnBrk="1" hangingPunct="1">
              <a:defRPr/>
            </a:pPr>
            <a:r>
              <a:rPr lang="en-US" altLang="en-US" sz="2200" b="1" dirty="0">
                <a:latin typeface="Rockwell" panose="02060603020205020403" pitchFamily="18" charset="0"/>
              </a:rPr>
              <a:t>1 Chron 27:33</a:t>
            </a:r>
            <a:r>
              <a:rPr lang="en-US" altLang="en-US" sz="2200" dirty="0">
                <a:latin typeface="Rockwell" panose="02060603020205020403" pitchFamily="18" charset="0"/>
              </a:rPr>
              <a:t> – “</a:t>
            </a:r>
            <a:r>
              <a:rPr lang="en-US" sz="2200" dirty="0">
                <a:solidFill>
                  <a:srgbClr val="000000"/>
                </a:solidFill>
                <a:effectLst/>
                <a:latin typeface="Rockwell" panose="02060603020205020403" pitchFamily="18" charset="0"/>
              </a:rPr>
              <a:t>Ahithophel</a:t>
            </a:r>
            <a:r>
              <a:rPr lang="en-US" sz="2200" b="0" dirty="0">
                <a:solidFill>
                  <a:srgbClr val="000000"/>
                </a:solidFill>
                <a:effectLst/>
                <a:latin typeface="Rockwell" panose="02060603020205020403" pitchFamily="18" charset="0"/>
              </a:rPr>
              <a:t> was counselor to the king; and Hushai the Archite was the king’s friend.</a:t>
            </a:r>
            <a:r>
              <a:rPr lang="en-US" altLang="en-US" sz="2200" dirty="0">
                <a:latin typeface="Rockwell" panose="02060603020205020403" pitchFamily="18" charset="0"/>
              </a:rPr>
              <a:t>”</a:t>
            </a:r>
          </a:p>
          <a:p>
            <a:pPr lvl="1" eaLnBrk="1" hangingPunct="1">
              <a:defRPr/>
            </a:pPr>
            <a:r>
              <a:rPr lang="en-US" altLang="en-US" sz="2200" b="1" dirty="0">
                <a:latin typeface="Rockwell" panose="02060603020205020403" pitchFamily="18" charset="0"/>
              </a:rPr>
              <a:t>2 Sam 16:23</a:t>
            </a:r>
            <a:r>
              <a:rPr lang="en-US" altLang="en-US" sz="2200" dirty="0">
                <a:latin typeface="Rockwell" panose="02060603020205020403" pitchFamily="18" charset="0"/>
              </a:rPr>
              <a:t> – “</a:t>
            </a:r>
            <a:r>
              <a:rPr lang="en-US" sz="2200" b="0" dirty="0">
                <a:solidFill>
                  <a:srgbClr val="000000"/>
                </a:solidFill>
                <a:effectLst/>
                <a:latin typeface="Rockwell" panose="02060603020205020403" pitchFamily="18" charset="0"/>
              </a:rPr>
              <a:t>Now the advice of </a:t>
            </a:r>
            <a:r>
              <a:rPr lang="en-US" sz="2200" dirty="0">
                <a:solidFill>
                  <a:srgbClr val="000000"/>
                </a:solidFill>
                <a:effectLst/>
                <a:latin typeface="Rockwell" panose="02060603020205020403" pitchFamily="18" charset="0"/>
              </a:rPr>
              <a:t>Ahithophel</a:t>
            </a:r>
            <a:r>
              <a:rPr lang="en-US" sz="2200" b="0" dirty="0">
                <a:solidFill>
                  <a:srgbClr val="000000"/>
                </a:solidFill>
                <a:effectLst/>
                <a:latin typeface="Rockwell" panose="02060603020205020403" pitchFamily="18" charset="0"/>
              </a:rPr>
              <a:t>, which he gave in those days, was taken as though one inquired of the word of God; so was all the advice of </a:t>
            </a:r>
            <a:r>
              <a:rPr lang="en-US" sz="2200" dirty="0">
                <a:solidFill>
                  <a:srgbClr val="000000"/>
                </a:solidFill>
                <a:effectLst/>
                <a:latin typeface="Rockwell" panose="02060603020205020403" pitchFamily="18" charset="0"/>
              </a:rPr>
              <a:t>Ahithophel</a:t>
            </a:r>
            <a:r>
              <a:rPr lang="en-US" sz="2200" b="0" dirty="0">
                <a:solidFill>
                  <a:srgbClr val="000000"/>
                </a:solidFill>
                <a:effectLst/>
                <a:latin typeface="Rockwell" panose="02060603020205020403" pitchFamily="18" charset="0"/>
              </a:rPr>
              <a:t> regarded by both David and Absalom.</a:t>
            </a:r>
            <a:r>
              <a:rPr lang="en-US" altLang="en-US" sz="2200" dirty="0">
                <a:latin typeface="Rockwell" panose="02060603020205020403" pitchFamily="18" charset="0"/>
              </a:rPr>
              <a:t>”</a:t>
            </a:r>
          </a:p>
          <a:p>
            <a:pPr lvl="1" eaLnBrk="1" hangingPunct="1">
              <a:defRPr/>
            </a:pPr>
            <a:r>
              <a:rPr lang="en-US" altLang="en-US" sz="2200" b="1" dirty="0">
                <a:latin typeface="Rockwell" panose="02060603020205020403" pitchFamily="18" charset="0"/>
              </a:rPr>
              <a:t>2 Sam 15:12a</a:t>
            </a:r>
            <a:r>
              <a:rPr lang="en-US" altLang="en-US" sz="2200" dirty="0">
                <a:latin typeface="Rockwell" panose="02060603020205020403" pitchFamily="18" charset="0"/>
              </a:rPr>
              <a:t> – “</a:t>
            </a:r>
            <a:r>
              <a:rPr lang="en-US" sz="2200" b="0" i="0" dirty="0">
                <a:solidFill>
                  <a:srgbClr val="000000"/>
                </a:solidFill>
                <a:effectLst/>
                <a:latin typeface="Rockwell" panose="02060603020205020403" pitchFamily="18" charset="0"/>
              </a:rPr>
              <a:t>And Absalom sent for </a:t>
            </a:r>
            <a:r>
              <a:rPr lang="en-US" sz="2200" i="0" dirty="0">
                <a:solidFill>
                  <a:srgbClr val="000000"/>
                </a:solidFill>
                <a:effectLst/>
                <a:latin typeface="Rockwell" panose="02060603020205020403" pitchFamily="18" charset="0"/>
              </a:rPr>
              <a:t>Ahithophel</a:t>
            </a:r>
            <a:r>
              <a:rPr lang="en-US" sz="2200" b="0" i="0" dirty="0">
                <a:solidFill>
                  <a:srgbClr val="000000"/>
                </a:solidFill>
                <a:effectLst/>
                <a:latin typeface="Rockwell" panose="02060603020205020403" pitchFamily="18" charset="0"/>
              </a:rPr>
              <a:t> the </a:t>
            </a:r>
            <a:r>
              <a:rPr lang="en-US" sz="2200" b="0" i="0" dirty="0" err="1">
                <a:solidFill>
                  <a:srgbClr val="000000"/>
                </a:solidFill>
                <a:effectLst/>
                <a:latin typeface="Rockwell" panose="02060603020205020403" pitchFamily="18" charset="0"/>
              </a:rPr>
              <a:t>Gilonite</a:t>
            </a:r>
            <a:r>
              <a:rPr lang="en-US" sz="2200" b="0" i="0" dirty="0">
                <a:solidFill>
                  <a:srgbClr val="000000"/>
                </a:solidFill>
                <a:effectLst/>
                <a:latin typeface="Rockwell" panose="02060603020205020403" pitchFamily="18" charset="0"/>
              </a:rPr>
              <a:t>, David’s counselor, from his city </a:t>
            </a:r>
            <a:r>
              <a:rPr lang="en-US" sz="2200" b="0" i="0" dirty="0" err="1">
                <a:solidFill>
                  <a:srgbClr val="000000"/>
                </a:solidFill>
                <a:effectLst/>
                <a:latin typeface="Rockwell" panose="02060603020205020403" pitchFamily="18" charset="0"/>
              </a:rPr>
              <a:t>Giloh</a:t>
            </a:r>
            <a:r>
              <a:rPr lang="en-US" sz="2200" b="0" i="0" dirty="0">
                <a:solidFill>
                  <a:srgbClr val="000000"/>
                </a:solidFill>
                <a:effectLst/>
                <a:latin typeface="Rockwell" panose="02060603020205020403" pitchFamily="18" charset="0"/>
              </a:rPr>
              <a:t>, while he was offering the sacrifices…</a:t>
            </a:r>
            <a:r>
              <a:rPr lang="en-US" altLang="en-US" sz="2200" dirty="0">
                <a:latin typeface="Rockwell" panose="02060603020205020403" pitchFamily="18" charset="0"/>
              </a:rPr>
              <a:t>”</a:t>
            </a:r>
          </a:p>
          <a:p>
            <a:pPr lvl="1" eaLnBrk="1" hangingPunct="1">
              <a:defRPr/>
            </a:pPr>
            <a:r>
              <a:rPr lang="en-US" altLang="en-US" sz="2200" b="1" dirty="0">
                <a:latin typeface="Rockwell" panose="02060603020205020403" pitchFamily="18" charset="0"/>
              </a:rPr>
              <a:t>2 Sam 23:34</a:t>
            </a:r>
            <a:r>
              <a:rPr lang="en-US" altLang="en-US" sz="2200" dirty="0">
                <a:latin typeface="Rockwell" panose="02060603020205020403" pitchFamily="18" charset="0"/>
              </a:rPr>
              <a:t> – “</a:t>
            </a:r>
            <a:r>
              <a:rPr lang="en-US" sz="2200" b="0" i="0" dirty="0" err="1">
                <a:solidFill>
                  <a:srgbClr val="000000"/>
                </a:solidFill>
                <a:effectLst/>
                <a:latin typeface="Rockwell" panose="02060603020205020403" pitchFamily="18" charset="0"/>
              </a:rPr>
              <a:t>Eliphelet</a:t>
            </a:r>
            <a:r>
              <a:rPr lang="en-US" sz="2200" b="0" i="0" dirty="0">
                <a:solidFill>
                  <a:srgbClr val="000000"/>
                </a:solidFill>
                <a:effectLst/>
                <a:latin typeface="Rockwell" panose="02060603020205020403" pitchFamily="18" charset="0"/>
              </a:rPr>
              <a:t> the son of </a:t>
            </a:r>
            <a:r>
              <a:rPr lang="en-US" sz="2200" b="0" i="0" dirty="0" err="1">
                <a:solidFill>
                  <a:srgbClr val="000000"/>
                </a:solidFill>
                <a:effectLst/>
                <a:latin typeface="Rockwell" panose="02060603020205020403" pitchFamily="18" charset="0"/>
              </a:rPr>
              <a:t>Ahasbai</a:t>
            </a:r>
            <a:r>
              <a:rPr lang="en-US" sz="2200" b="0" i="0" dirty="0">
                <a:solidFill>
                  <a:srgbClr val="000000"/>
                </a:solidFill>
                <a:effectLst/>
                <a:latin typeface="Rockwell" panose="02060603020205020403" pitchFamily="18" charset="0"/>
              </a:rPr>
              <a:t>, the son of the </a:t>
            </a:r>
            <a:r>
              <a:rPr lang="en-US" sz="2200" b="0" i="0" dirty="0" err="1">
                <a:solidFill>
                  <a:srgbClr val="000000"/>
                </a:solidFill>
                <a:effectLst/>
                <a:latin typeface="Rockwell" panose="02060603020205020403" pitchFamily="18" charset="0"/>
              </a:rPr>
              <a:t>Maacathite</a:t>
            </a:r>
            <a:r>
              <a:rPr lang="en-US" sz="2200" b="0" i="0" dirty="0">
                <a:solidFill>
                  <a:srgbClr val="000000"/>
                </a:solidFill>
                <a:effectLst/>
                <a:latin typeface="Rockwell" panose="02060603020205020403" pitchFamily="18" charset="0"/>
              </a:rPr>
              <a:t>, </a:t>
            </a:r>
            <a:r>
              <a:rPr lang="en-US" sz="2200" b="0" i="0" u="sng" dirty="0" err="1">
                <a:solidFill>
                  <a:srgbClr val="000000"/>
                </a:solidFill>
                <a:effectLst/>
                <a:latin typeface="Rockwell" panose="02060603020205020403" pitchFamily="18" charset="0"/>
              </a:rPr>
              <a:t>Eliam</a:t>
            </a:r>
            <a:r>
              <a:rPr lang="en-US" sz="2200" b="0" i="0" u="sng" dirty="0">
                <a:solidFill>
                  <a:srgbClr val="000000"/>
                </a:solidFill>
                <a:effectLst/>
                <a:latin typeface="Rockwell" panose="02060603020205020403" pitchFamily="18" charset="0"/>
              </a:rPr>
              <a:t> the son of Ahithophel the </a:t>
            </a:r>
            <a:r>
              <a:rPr lang="en-US" sz="2200" b="0" i="0" u="sng" dirty="0" err="1">
                <a:solidFill>
                  <a:srgbClr val="000000"/>
                </a:solidFill>
                <a:effectLst/>
                <a:latin typeface="Rockwell" panose="02060603020205020403" pitchFamily="18" charset="0"/>
              </a:rPr>
              <a:t>Gilonite</a:t>
            </a:r>
            <a:r>
              <a:rPr lang="en-US" altLang="en-US" sz="2200" dirty="0">
                <a:latin typeface="Rockwell" panose="02060603020205020403" pitchFamily="18" charset="0"/>
              </a:rPr>
              <a:t>”</a:t>
            </a:r>
          </a:p>
          <a:p>
            <a:pPr lvl="1" eaLnBrk="1" hangingPunct="1">
              <a:defRPr/>
            </a:pPr>
            <a:r>
              <a:rPr lang="en-US" altLang="en-US" sz="2200" b="1" dirty="0">
                <a:latin typeface="Rockwell" panose="02060603020205020403" pitchFamily="18" charset="0"/>
              </a:rPr>
              <a:t>2 Sam 11:3</a:t>
            </a:r>
            <a:r>
              <a:rPr lang="en-US" altLang="en-US" sz="2200" dirty="0">
                <a:latin typeface="Rockwell" panose="02060603020205020403" pitchFamily="18" charset="0"/>
              </a:rPr>
              <a:t> – “</a:t>
            </a:r>
            <a:r>
              <a:rPr lang="en-US" sz="2200" b="0" dirty="0">
                <a:solidFill>
                  <a:srgbClr val="000000"/>
                </a:solidFill>
                <a:effectLst/>
                <a:latin typeface="Rockwell" panose="02060603020205020403" pitchFamily="18" charset="0"/>
              </a:rPr>
              <a:t>So David sent servants and inquired about the woman. And someone said, ‘Is this not </a:t>
            </a:r>
            <a:r>
              <a:rPr lang="en-US" sz="2200" b="0" u="sng" dirty="0">
                <a:solidFill>
                  <a:srgbClr val="000000"/>
                </a:solidFill>
                <a:effectLst/>
                <a:latin typeface="Rockwell" panose="02060603020205020403" pitchFamily="18" charset="0"/>
              </a:rPr>
              <a:t>Bathsheba, the daughter of </a:t>
            </a:r>
            <a:r>
              <a:rPr lang="en-US" sz="2200" b="0" u="sng" dirty="0" err="1">
                <a:solidFill>
                  <a:srgbClr val="000000"/>
                </a:solidFill>
                <a:effectLst/>
                <a:latin typeface="Rockwell" panose="02060603020205020403" pitchFamily="18" charset="0"/>
              </a:rPr>
              <a:t>Eliam</a:t>
            </a:r>
            <a:r>
              <a:rPr lang="en-US" sz="2200" b="0" dirty="0">
                <a:solidFill>
                  <a:srgbClr val="000000"/>
                </a:solidFill>
                <a:effectLst/>
                <a:latin typeface="Rockwell" panose="02060603020205020403" pitchFamily="18" charset="0"/>
              </a:rPr>
              <a:t>, the wife of Uriah the Hittite?’”</a:t>
            </a:r>
            <a:endParaRPr lang="en-US" altLang="en-US" sz="2200" dirty="0">
              <a:latin typeface="Rockwell" panose="02060603020205020403" pitchFamily="18" charset="0"/>
            </a:endParaRPr>
          </a:p>
        </p:txBody>
      </p:sp>
    </p:spTree>
    <p:extLst>
      <p:ext uri="{BB962C8B-B14F-4D97-AF65-F5344CB8AC3E}">
        <p14:creationId xmlns:p14="http://schemas.microsoft.com/office/powerpoint/2010/main" val="61133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1E43-9AB3-42E1-8081-D0C28CF5D207}"/>
              </a:ext>
            </a:extLst>
          </p:cNvPr>
          <p:cNvSpPr>
            <a:spLocks noGrp="1"/>
          </p:cNvSpPr>
          <p:nvPr>
            <p:ph type="title"/>
          </p:nvPr>
        </p:nvSpPr>
        <p:spPr>
          <a:xfrm>
            <a:off x="0" y="0"/>
            <a:ext cx="9144000" cy="685800"/>
          </a:xfrm>
        </p:spPr>
        <p:txBody>
          <a:bodyPr/>
          <a:lstStyle/>
          <a:p>
            <a:r>
              <a:rPr lang="en-US" altLang="en-US" sz="5500" b="1" dirty="0">
                <a:latin typeface="Rockwell" panose="02060603020205020403" pitchFamily="18" charset="0"/>
              </a:rPr>
              <a:t>Undesigned Coincidences</a:t>
            </a:r>
            <a:endParaRPr lang="en-US" sz="5500" dirty="0"/>
          </a:p>
        </p:txBody>
      </p:sp>
      <p:sp>
        <p:nvSpPr>
          <p:cNvPr id="5" name="Rectangle 3">
            <a:extLst>
              <a:ext uri="{FF2B5EF4-FFF2-40B4-BE49-F238E27FC236}">
                <a16:creationId xmlns:a16="http://schemas.microsoft.com/office/drawing/2014/main" id="{FB861A59-1736-4063-9003-5417E2C4C430}"/>
              </a:ext>
            </a:extLst>
          </p:cNvPr>
          <p:cNvSpPr>
            <a:spLocks noGrp="1" noChangeArrowheads="1"/>
          </p:cNvSpPr>
          <p:nvPr>
            <p:ph type="body" idx="1"/>
          </p:nvPr>
        </p:nvSpPr>
        <p:spPr>
          <a:xfrm>
            <a:off x="0" y="838200"/>
            <a:ext cx="9144000" cy="6019800"/>
          </a:xfrm>
        </p:spPr>
        <p:txBody>
          <a:bodyPr/>
          <a:lstStyle/>
          <a:p>
            <a:pPr eaLnBrk="1" hangingPunct="1">
              <a:defRPr/>
            </a:pPr>
            <a:r>
              <a:rPr lang="en-US" altLang="en-US" sz="3000" b="1" dirty="0">
                <a:latin typeface="Rockwell" panose="02060603020205020403" pitchFamily="18" charset="0"/>
              </a:rPr>
              <a:t>The Revolt of Libnah:</a:t>
            </a:r>
          </a:p>
          <a:p>
            <a:pPr marL="0" indent="0" eaLnBrk="1" hangingPunct="1">
              <a:buFontTx/>
              <a:buNone/>
              <a:defRPr/>
            </a:pPr>
            <a:endParaRPr lang="en-US" altLang="en-US" sz="1200" b="1" dirty="0">
              <a:latin typeface="Rockwell" panose="02060603020205020403" pitchFamily="18" charset="0"/>
            </a:endParaRPr>
          </a:p>
          <a:p>
            <a:pPr lvl="1" eaLnBrk="1" hangingPunct="1">
              <a:defRPr/>
            </a:pPr>
            <a:r>
              <a:rPr lang="en-US" altLang="en-US" sz="2200" b="1" dirty="0">
                <a:latin typeface="Rockwell" panose="02060603020205020403" pitchFamily="18" charset="0"/>
              </a:rPr>
              <a:t>2 Kings 8:20-22</a:t>
            </a:r>
            <a:r>
              <a:rPr lang="en-US" alt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In his days Edom broke away from the rule of Judah, and appointed a king over themselves.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Then </a:t>
            </a:r>
            <a:r>
              <a:rPr lang="en-US" sz="2200" b="0" dirty="0" err="1">
                <a:solidFill>
                  <a:srgbClr val="000000"/>
                </a:solidFill>
                <a:effectLst/>
                <a:latin typeface="Rockwell" panose="02060603020205020403" pitchFamily="18" charset="0"/>
              </a:rPr>
              <a:t>Joram</a:t>
            </a:r>
            <a:r>
              <a:rPr lang="en-US" sz="2200" b="0" dirty="0">
                <a:solidFill>
                  <a:srgbClr val="000000"/>
                </a:solidFill>
                <a:effectLst/>
                <a:latin typeface="Rockwell" panose="02060603020205020403" pitchFamily="18" charset="0"/>
              </a:rPr>
              <a:t> crossed over to </a:t>
            </a:r>
            <a:r>
              <a:rPr lang="en-US" sz="2200" b="0" dirty="0" err="1">
                <a:solidFill>
                  <a:srgbClr val="000000"/>
                </a:solidFill>
                <a:effectLst/>
                <a:latin typeface="Rockwell" panose="02060603020205020403" pitchFamily="18" charset="0"/>
              </a:rPr>
              <a:t>Zair</a:t>
            </a:r>
            <a:r>
              <a:rPr lang="en-US" sz="2200" b="0" dirty="0">
                <a:solidFill>
                  <a:srgbClr val="000000"/>
                </a:solidFill>
                <a:effectLst/>
                <a:latin typeface="Rockwell" panose="02060603020205020403" pitchFamily="18" charset="0"/>
              </a:rPr>
              <a:t>, and all his chariots with him. And he got up at night and struck the Edomites who had surrounded him and the captains of the chariots; but his army fled to their tents.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So Edom has broken away from Judah to this day. </a:t>
            </a:r>
            <a:r>
              <a:rPr lang="en-US" sz="2200" b="0" u="sng" dirty="0">
                <a:solidFill>
                  <a:srgbClr val="000000"/>
                </a:solidFill>
                <a:effectLst/>
                <a:latin typeface="Rockwell" panose="02060603020205020403" pitchFamily="18" charset="0"/>
              </a:rPr>
              <a:t>Then Libnah broke away at the same time</a:t>
            </a:r>
            <a:r>
              <a:rPr lang="en-US" sz="2200" b="0" dirty="0">
                <a:solidFill>
                  <a:srgbClr val="000000"/>
                </a:solidFill>
                <a:effectLst/>
                <a:latin typeface="Rockwell" panose="02060603020205020403" pitchFamily="18" charset="0"/>
              </a:rPr>
              <a:t>.</a:t>
            </a:r>
            <a:r>
              <a:rPr lang="en-US" altLang="en-US" sz="2200" dirty="0">
                <a:latin typeface="Rockwell" panose="02060603020205020403" pitchFamily="18" charset="0"/>
              </a:rPr>
              <a:t>”</a:t>
            </a:r>
          </a:p>
          <a:p>
            <a:pPr lvl="1" eaLnBrk="1" hangingPunct="1">
              <a:defRPr/>
            </a:pPr>
            <a:r>
              <a:rPr lang="en-US" altLang="en-US" sz="2200" b="1" dirty="0">
                <a:latin typeface="Rockwell" panose="02060603020205020403" pitchFamily="18" charset="0"/>
              </a:rPr>
              <a:t>Josh 21:13</a:t>
            </a:r>
            <a:r>
              <a:rPr lang="en-US" altLang="en-US" sz="2200" dirty="0">
                <a:latin typeface="Rockwell" panose="02060603020205020403" pitchFamily="18" charset="0"/>
              </a:rPr>
              <a:t> – “</a:t>
            </a:r>
            <a:r>
              <a:rPr lang="en-US" sz="2200" b="0" i="0" dirty="0">
                <a:solidFill>
                  <a:srgbClr val="000000"/>
                </a:solidFill>
                <a:effectLst/>
                <a:latin typeface="Rockwell" panose="02060603020205020403" pitchFamily="18" charset="0"/>
              </a:rPr>
              <a:t>So to the sons of Aaron the priest they gave Hebron, the city of refuge for the one who commits manslaughter, with its pasture lands, </a:t>
            </a:r>
            <a:r>
              <a:rPr lang="en-US" sz="2200" i="0" dirty="0">
                <a:solidFill>
                  <a:srgbClr val="000000"/>
                </a:solidFill>
                <a:effectLst/>
                <a:latin typeface="Rockwell" panose="02060603020205020403" pitchFamily="18" charset="0"/>
              </a:rPr>
              <a:t>Libnah</a:t>
            </a:r>
            <a:r>
              <a:rPr lang="en-US" sz="2200" b="0" i="0" dirty="0">
                <a:solidFill>
                  <a:srgbClr val="000000"/>
                </a:solidFill>
                <a:effectLst/>
                <a:latin typeface="Rockwell" panose="02060603020205020403" pitchFamily="18" charset="0"/>
              </a:rPr>
              <a:t> with its pasture lands</a:t>
            </a:r>
            <a:r>
              <a:rPr lang="en-US" altLang="en-US" sz="2200" dirty="0">
                <a:latin typeface="Rockwell" panose="02060603020205020403" pitchFamily="18" charset="0"/>
              </a:rPr>
              <a:t>”</a:t>
            </a:r>
          </a:p>
          <a:p>
            <a:pPr lvl="1" eaLnBrk="1" hangingPunct="1">
              <a:defRPr/>
            </a:pPr>
            <a:r>
              <a:rPr lang="en-US" altLang="en-US" sz="2200" b="1" dirty="0">
                <a:latin typeface="Rockwell" panose="02060603020205020403" pitchFamily="18" charset="0"/>
              </a:rPr>
              <a:t>2 Chron 21:10</a:t>
            </a:r>
            <a:r>
              <a:rPr lang="en-US" altLang="en-US" sz="2200" dirty="0">
                <a:latin typeface="Rockwell" panose="02060603020205020403" pitchFamily="18" charset="0"/>
              </a:rPr>
              <a:t> – “</a:t>
            </a:r>
            <a:r>
              <a:rPr lang="en-US" sz="2200" b="0" i="0" dirty="0">
                <a:solidFill>
                  <a:srgbClr val="000000"/>
                </a:solidFill>
                <a:effectLst/>
                <a:latin typeface="Rockwell" panose="02060603020205020403" pitchFamily="18" charset="0"/>
              </a:rPr>
              <a:t>So Edom revolted against Judah to this day. </a:t>
            </a:r>
            <a:r>
              <a:rPr lang="en-US" sz="2200" b="0" i="0" u="sng" dirty="0">
                <a:solidFill>
                  <a:srgbClr val="000000"/>
                </a:solidFill>
                <a:effectLst/>
                <a:latin typeface="Rockwell" panose="02060603020205020403" pitchFamily="18" charset="0"/>
              </a:rPr>
              <a:t>Then </a:t>
            </a:r>
            <a:r>
              <a:rPr lang="en-US" sz="2200" i="0" u="sng" dirty="0">
                <a:solidFill>
                  <a:srgbClr val="000000"/>
                </a:solidFill>
                <a:effectLst/>
                <a:latin typeface="Rockwell" panose="02060603020205020403" pitchFamily="18" charset="0"/>
              </a:rPr>
              <a:t>Libnah</a:t>
            </a:r>
            <a:r>
              <a:rPr lang="en-US" sz="2200" b="0" i="0" u="sng" dirty="0">
                <a:solidFill>
                  <a:srgbClr val="000000"/>
                </a:solidFill>
                <a:effectLst/>
                <a:latin typeface="Rockwell" panose="02060603020205020403" pitchFamily="18" charset="0"/>
              </a:rPr>
              <a:t> revolted at the same time against his rule because he had abandoned the </a:t>
            </a:r>
            <a:r>
              <a:rPr lang="en-US" sz="2200" b="0" i="0" u="sng" cap="small" dirty="0">
                <a:solidFill>
                  <a:srgbClr val="000000"/>
                </a:solidFill>
                <a:effectLst/>
                <a:latin typeface="Rockwell" panose="02060603020205020403" pitchFamily="18" charset="0"/>
              </a:rPr>
              <a:t>Lord</a:t>
            </a:r>
            <a:r>
              <a:rPr lang="en-US" sz="2200" b="0" i="0" u="sng" dirty="0">
                <a:solidFill>
                  <a:srgbClr val="000000"/>
                </a:solidFill>
                <a:effectLst/>
                <a:latin typeface="Rockwell" panose="02060603020205020403" pitchFamily="18" charset="0"/>
              </a:rPr>
              <a:t> God of his fathers</a:t>
            </a:r>
            <a:r>
              <a:rPr lang="en-US" sz="2200" b="0" i="0" dirty="0">
                <a:solidFill>
                  <a:srgbClr val="000000"/>
                </a:solidFill>
                <a:effectLst/>
                <a:latin typeface="Rockwell" panose="02060603020205020403" pitchFamily="18" charset="0"/>
              </a:rPr>
              <a:t>.</a:t>
            </a:r>
            <a:r>
              <a:rPr lang="en-US" altLang="en-US" sz="2200" dirty="0">
                <a:latin typeface="Rockwell" panose="02060603020205020403" pitchFamily="18" charset="0"/>
              </a:rPr>
              <a:t>”</a:t>
            </a:r>
          </a:p>
        </p:txBody>
      </p:sp>
    </p:spTree>
    <p:extLst>
      <p:ext uri="{BB962C8B-B14F-4D97-AF65-F5344CB8AC3E}">
        <p14:creationId xmlns:p14="http://schemas.microsoft.com/office/powerpoint/2010/main" val="362116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bessg.files.wordpress.com/2012/12/isaiah40_8_rev02.jpg?w=490&amp;h=2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ttp://reasonablefaithadelaide.org.au/wp-content/uploads/2014/08/isaiah-scroll_l.jpg"/>
          <p:cNvPicPr>
            <a:picLocks noChangeAspect="1" noChangeArrowheads="1"/>
          </p:cNvPicPr>
          <p:nvPr/>
        </p:nvPicPr>
        <p:blipFill rotWithShape="1">
          <a:blip r:embed="rId3">
            <a:extLst>
              <a:ext uri="{28A0092B-C50C-407E-A947-70E740481C1C}">
                <a14:useLocalDpi xmlns:a14="http://schemas.microsoft.com/office/drawing/2010/main" val="0"/>
              </a:ext>
            </a:extLst>
          </a:blip>
          <a:srcRect b="2916"/>
          <a:stretch/>
        </p:blipFill>
        <p:spPr bwMode="auto">
          <a:xfrm>
            <a:off x="0" y="2819400"/>
            <a:ext cx="9131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31300" cy="2554545"/>
          </a:xfrm>
          <a:prstGeom prst="rect">
            <a:avLst/>
          </a:prstGeom>
          <a:noFill/>
        </p:spPr>
        <p:txBody>
          <a:bodyPr wrap="square">
            <a:spAutoFit/>
          </a:bodyPr>
          <a:lstStyle/>
          <a:p>
            <a:pPr algn="ctr">
              <a:defRPr/>
            </a:pPr>
            <a:r>
              <a:rPr lang="en-US" sz="8000" b="1" dirty="0">
                <a:ln w="9525">
                  <a:solidFill>
                    <a:schemeClr val="bg1"/>
                  </a:solidFill>
                  <a:prstDash val="solid"/>
                </a:ln>
                <a:effectLst>
                  <a:outerShdw blurRad="12700" dist="38100" dir="2700000" algn="tl" rotWithShape="0">
                    <a:schemeClr val="bg1">
                      <a:lumMod val="50000"/>
                    </a:schemeClr>
                  </a:outerShdw>
                </a:effectLst>
                <a:latin typeface="Rockwell" panose="02060603020205020403" pitchFamily="18" charset="0"/>
              </a:rPr>
              <a:t>Reliability Of The </a:t>
            </a:r>
          </a:p>
          <a:p>
            <a:pPr algn="ctr">
              <a:defRPr/>
            </a:pPr>
            <a:r>
              <a:rPr lang="en-US" sz="8000" b="1" dirty="0">
                <a:ln w="9525">
                  <a:solidFill>
                    <a:schemeClr val="bg1"/>
                  </a:solidFill>
                  <a:prstDash val="solid"/>
                </a:ln>
                <a:effectLst>
                  <a:outerShdw blurRad="12700" dist="38100" dir="2700000" algn="tl" rotWithShape="0">
                    <a:schemeClr val="bg1">
                      <a:lumMod val="50000"/>
                    </a:schemeClr>
                  </a:outerShdw>
                </a:effectLst>
                <a:latin typeface="Rockwell" panose="02060603020205020403" pitchFamily="18" charset="0"/>
              </a:rPr>
              <a:t>Old Testament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685800"/>
          </a:xfrm>
        </p:spPr>
        <p:txBody>
          <a:bodyPr/>
          <a:lstStyle/>
          <a:p>
            <a:pPr eaLnBrk="1" hangingPunct="1"/>
            <a:r>
              <a:rPr lang="en-US" altLang="en-US" sz="6500" b="1" dirty="0">
                <a:latin typeface="Rockwell" panose="02060603020205020403" pitchFamily="18" charset="0"/>
              </a:rPr>
              <a:t>Testimony of Jesus</a:t>
            </a:r>
          </a:p>
        </p:txBody>
      </p:sp>
      <p:sp>
        <p:nvSpPr>
          <p:cNvPr id="5123" name="Rectangle 3"/>
          <p:cNvSpPr>
            <a:spLocks noGrp="1" noChangeArrowheads="1"/>
          </p:cNvSpPr>
          <p:nvPr>
            <p:ph type="body" idx="1"/>
          </p:nvPr>
        </p:nvSpPr>
        <p:spPr>
          <a:xfrm>
            <a:off x="0" y="762000"/>
            <a:ext cx="9144000" cy="6096000"/>
          </a:xfrm>
        </p:spPr>
        <p:txBody>
          <a:bodyPr/>
          <a:lstStyle/>
          <a:p>
            <a:pPr eaLnBrk="1" hangingPunct="1">
              <a:lnSpc>
                <a:spcPct val="90000"/>
              </a:lnSpc>
            </a:pPr>
            <a:r>
              <a:rPr lang="en-US" altLang="en-US" sz="2700" u="sng" dirty="0">
                <a:latin typeface="Rockwell" panose="02060603020205020403" pitchFamily="18" charset="0"/>
              </a:rPr>
              <a:t>Confirmed arrangement</a:t>
            </a:r>
          </a:p>
          <a:p>
            <a:pPr lvl="1" eaLnBrk="1" hangingPunct="1">
              <a:lnSpc>
                <a:spcPct val="90000"/>
              </a:lnSpc>
            </a:pPr>
            <a:r>
              <a:rPr lang="en-US" altLang="en-US" sz="2200" b="1" dirty="0">
                <a:latin typeface="Rockwell" panose="02060603020205020403" pitchFamily="18" charset="0"/>
              </a:rPr>
              <a:t>Luke 24:44</a:t>
            </a:r>
            <a:r>
              <a:rPr lang="en-US" altLang="en-US" sz="2200" dirty="0">
                <a:latin typeface="Rockwell" panose="02060603020205020403" pitchFamily="18" charset="0"/>
              </a:rPr>
              <a:t> – “Now He said to them, ‘These are My words which I spoke to you while I was still with you, that all things which are written about Me in the </a:t>
            </a:r>
            <a:r>
              <a:rPr lang="en-US" altLang="en-US" sz="2200" u="sng" dirty="0">
                <a:latin typeface="Rockwell" panose="02060603020205020403" pitchFamily="18" charset="0"/>
              </a:rPr>
              <a:t>Law of Moses</a:t>
            </a:r>
            <a:r>
              <a:rPr lang="en-US" altLang="en-US" sz="2200" dirty="0">
                <a:latin typeface="Rockwell" panose="02060603020205020403" pitchFamily="18" charset="0"/>
              </a:rPr>
              <a:t> and the </a:t>
            </a:r>
            <a:r>
              <a:rPr lang="en-US" altLang="en-US" sz="2200" u="sng" dirty="0">
                <a:latin typeface="Rockwell" panose="02060603020205020403" pitchFamily="18" charset="0"/>
              </a:rPr>
              <a:t>Prophets</a:t>
            </a:r>
            <a:r>
              <a:rPr lang="en-US" altLang="en-US" sz="2200" dirty="0">
                <a:latin typeface="Rockwell" panose="02060603020205020403" pitchFamily="18" charset="0"/>
              </a:rPr>
              <a:t> and the </a:t>
            </a:r>
            <a:r>
              <a:rPr lang="en-US" altLang="en-US" sz="2200" u="sng" dirty="0">
                <a:latin typeface="Rockwell" panose="02060603020205020403" pitchFamily="18" charset="0"/>
              </a:rPr>
              <a:t>Psalms</a:t>
            </a:r>
            <a:r>
              <a:rPr lang="en-US" altLang="en-US" sz="2200" dirty="0">
                <a:latin typeface="Rockwell" panose="02060603020205020403" pitchFamily="18" charset="0"/>
              </a:rPr>
              <a:t> must be fulfilled.’”</a:t>
            </a:r>
          </a:p>
          <a:p>
            <a:pPr eaLnBrk="1" hangingPunct="1">
              <a:lnSpc>
                <a:spcPct val="90000"/>
              </a:lnSpc>
            </a:pPr>
            <a:r>
              <a:rPr lang="en-US" altLang="en-US" sz="2700" u="sng" dirty="0">
                <a:latin typeface="Rockwell" panose="02060603020205020403" pitchFamily="18" charset="0"/>
              </a:rPr>
              <a:t>Confirmed Chronology</a:t>
            </a:r>
          </a:p>
          <a:p>
            <a:pPr lvl="1" eaLnBrk="1" hangingPunct="1">
              <a:lnSpc>
                <a:spcPct val="90000"/>
              </a:lnSpc>
            </a:pPr>
            <a:r>
              <a:rPr lang="en-US" altLang="en-US" sz="2200" b="1" dirty="0">
                <a:latin typeface="Rockwell" panose="02060603020205020403" pitchFamily="18" charset="0"/>
              </a:rPr>
              <a:t>Luke 11:51a</a:t>
            </a:r>
            <a:r>
              <a:rPr lang="en-US" altLang="en-US" sz="2200" dirty="0">
                <a:latin typeface="Rockwell" panose="02060603020205020403" pitchFamily="18" charset="0"/>
              </a:rPr>
              <a:t> – “From the blood of Abel to the blood of Zechariah…”</a:t>
            </a:r>
          </a:p>
          <a:p>
            <a:pPr eaLnBrk="1" hangingPunct="1">
              <a:lnSpc>
                <a:spcPct val="90000"/>
              </a:lnSpc>
            </a:pPr>
            <a:r>
              <a:rPr lang="en-US" altLang="en-US" sz="2700" u="sng" dirty="0">
                <a:latin typeface="Rockwell" panose="02060603020205020403" pitchFamily="18" charset="0"/>
              </a:rPr>
              <a:t>Quoted From 24 of 39 Books</a:t>
            </a:r>
          </a:p>
          <a:p>
            <a:pPr eaLnBrk="1" hangingPunct="1">
              <a:lnSpc>
                <a:spcPct val="90000"/>
              </a:lnSpc>
            </a:pPr>
            <a:r>
              <a:rPr lang="en-US" altLang="en-US" sz="2700" u="sng" dirty="0">
                <a:latin typeface="Rockwell" panose="02060603020205020403" pitchFamily="18" charset="0"/>
              </a:rPr>
              <a:t>Confirmed Its Reliability</a:t>
            </a:r>
          </a:p>
          <a:p>
            <a:pPr lvl="1" eaLnBrk="1" hangingPunct="1">
              <a:lnSpc>
                <a:spcPct val="90000"/>
              </a:lnSpc>
            </a:pPr>
            <a:r>
              <a:rPr lang="en-US" altLang="en-US" sz="2200" b="1" dirty="0">
                <a:latin typeface="Rockwell" panose="02060603020205020403" pitchFamily="18" charset="0"/>
              </a:rPr>
              <a:t>Matt 5:17-18</a:t>
            </a:r>
            <a:r>
              <a:rPr lang="en-US" altLang="en-US" sz="2200" dirty="0">
                <a:latin typeface="Rockwell" panose="02060603020205020403" pitchFamily="18" charset="0"/>
              </a:rPr>
              <a:t> – “</a:t>
            </a:r>
            <a:r>
              <a:rPr lang="en-US" altLang="en-US" sz="2200" baseline="30000" dirty="0">
                <a:latin typeface="Rockwell" panose="02060603020205020403" pitchFamily="18" charset="0"/>
              </a:rPr>
              <a:t>17</a:t>
            </a:r>
            <a:r>
              <a:rPr lang="en-US" altLang="en-US" sz="2200" dirty="0">
                <a:latin typeface="Rockwell" panose="02060603020205020403" pitchFamily="18" charset="0"/>
              </a:rPr>
              <a:t>Do not think that I came to abolish the Law or the Prophets; I did not come to abolish but to fulfill. </a:t>
            </a:r>
            <a:r>
              <a:rPr lang="en-US" altLang="en-US" sz="2200" baseline="30000" dirty="0">
                <a:latin typeface="Rockwell" panose="02060603020205020403" pitchFamily="18" charset="0"/>
              </a:rPr>
              <a:t>18</a:t>
            </a:r>
            <a:r>
              <a:rPr lang="en-US" altLang="en-US" sz="2200" dirty="0">
                <a:latin typeface="Rockwell" panose="02060603020205020403" pitchFamily="18" charset="0"/>
              </a:rPr>
              <a:t>For truly I say to you, until heaven and earth pass away, not the smallest letter or stroke shall pass from the Law until all is accomplished.”</a:t>
            </a:r>
          </a:p>
          <a:p>
            <a:pPr lvl="1" eaLnBrk="1" hangingPunct="1">
              <a:lnSpc>
                <a:spcPct val="90000"/>
              </a:lnSpc>
            </a:pPr>
            <a:r>
              <a:rPr lang="en-US" altLang="en-US" sz="2200" b="1" dirty="0">
                <a:latin typeface="Rockwell" panose="02060603020205020403" pitchFamily="18" charset="0"/>
              </a:rPr>
              <a:t>John 10:35</a:t>
            </a:r>
            <a:r>
              <a:rPr lang="en-US" altLang="en-US" sz="2200" dirty="0">
                <a:latin typeface="Rockwell" panose="02060603020205020403" pitchFamily="18" charset="0"/>
              </a:rPr>
              <a:t> – “…and the Scripture cannot be broken…”</a:t>
            </a:r>
          </a:p>
          <a:p>
            <a:pPr lvl="1" eaLnBrk="1" hangingPunct="1">
              <a:lnSpc>
                <a:spcPct val="90000"/>
              </a:lnSpc>
            </a:pPr>
            <a:r>
              <a:rPr lang="en-US" altLang="en-US" sz="2200" b="1" dirty="0">
                <a:latin typeface="Rockwell" panose="02060603020205020403" pitchFamily="18" charset="0"/>
              </a:rPr>
              <a:t>Matt 4:4, 7, 9</a:t>
            </a:r>
            <a:r>
              <a:rPr lang="en-US" altLang="en-US" sz="2200" dirty="0">
                <a:latin typeface="Rockwell" panose="02060603020205020403" pitchFamily="18" charset="0"/>
              </a:rPr>
              <a:t> – “It is written…”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500"/>
                                        <p:tgtEl>
                                          <p:spTgt spid="512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fade">
                                      <p:cBhvr>
                                        <p:cTn id="15" dur="500"/>
                                        <p:tgtEl>
                                          <p:spTgt spid="512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fade">
                                      <p:cBhvr>
                                        <p:cTn id="18" dur="500"/>
                                        <p:tgtEl>
                                          <p:spTgt spid="512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fade">
                                      <p:cBhvr>
                                        <p:cTn id="23" dur="500"/>
                                        <p:tgtEl>
                                          <p:spTgt spid="512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animEffect transition="in" filter="fade">
                                      <p:cBhvr>
                                        <p:cTn id="28" dur="500"/>
                                        <p:tgtEl>
                                          <p:spTgt spid="512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Effect transition="in" filter="fade">
                                      <p:cBhvr>
                                        <p:cTn id="31" dur="500"/>
                                        <p:tgtEl>
                                          <p:spTgt spid="512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123">
                                            <p:txEl>
                                              <p:pRg st="7" end="7"/>
                                            </p:txEl>
                                          </p:spTgt>
                                        </p:tgtEl>
                                        <p:attrNameLst>
                                          <p:attrName>style.visibility</p:attrName>
                                        </p:attrNameLst>
                                      </p:cBhvr>
                                      <p:to>
                                        <p:strVal val="visible"/>
                                      </p:to>
                                    </p:set>
                                    <p:animEffect transition="in" filter="fade">
                                      <p:cBhvr>
                                        <p:cTn id="34" dur="500"/>
                                        <p:tgtEl>
                                          <p:spTgt spid="512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123">
                                            <p:txEl>
                                              <p:pRg st="8" end="8"/>
                                            </p:txEl>
                                          </p:spTgt>
                                        </p:tgtEl>
                                        <p:attrNameLst>
                                          <p:attrName>style.visibility</p:attrName>
                                        </p:attrNameLst>
                                      </p:cBhvr>
                                      <p:to>
                                        <p:strVal val="visible"/>
                                      </p:to>
                                    </p:set>
                                    <p:animEffect transition="in" filter="fade">
                                      <p:cBhvr>
                                        <p:cTn id="3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pPr eaLnBrk="1" hangingPunct="1"/>
            <a:r>
              <a:rPr lang="en-US" altLang="en-US" sz="6500" b="1" dirty="0">
                <a:latin typeface="Rockwell" panose="02060603020205020403" pitchFamily="18" charset="0"/>
              </a:rPr>
              <a:t>Textual Transmission</a:t>
            </a:r>
          </a:p>
        </p:txBody>
      </p:sp>
      <p:pic>
        <p:nvPicPr>
          <p:cNvPr id="7171" name="Picture 5" descr="https://upload.wikimedia.org/wikipedia/commons/thumb/9/9c/Aleppo_Deut_1910_Photo.jpg/1280px-Aleppo_Deut_1910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19200"/>
            <a:ext cx="91313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1295400"/>
            <a:ext cx="5486400" cy="5562600"/>
          </a:xfrm>
        </p:spPr>
        <p:txBody>
          <a:bodyPr/>
          <a:lstStyle/>
          <a:p>
            <a:pPr eaLnBrk="1" hangingPunct="1"/>
            <a:r>
              <a:rPr lang="en-US" altLang="en-US" b="1" u="sng" dirty="0">
                <a:latin typeface="Rockwell" panose="02060603020205020403" pitchFamily="18" charset="0"/>
              </a:rPr>
              <a:t>Talmudists</a:t>
            </a:r>
            <a:r>
              <a:rPr lang="en-US" altLang="en-US" u="sng" dirty="0"/>
              <a:t> (100–500AD)</a:t>
            </a:r>
          </a:p>
          <a:p>
            <a:pPr lvl="1" eaLnBrk="1" hangingPunct="1"/>
            <a:endParaRPr lang="en-US" altLang="en-US" dirty="0"/>
          </a:p>
          <a:p>
            <a:pPr lvl="1" eaLnBrk="1" hangingPunct="1"/>
            <a:r>
              <a:rPr lang="en-US" altLang="en-US" dirty="0"/>
              <a:t>Catalogued Hebrew civil &amp; canonical law</a:t>
            </a:r>
          </a:p>
          <a:p>
            <a:pPr lvl="1" eaLnBrk="1" hangingPunct="1"/>
            <a:endParaRPr lang="en-US" altLang="en-US" dirty="0"/>
          </a:p>
          <a:p>
            <a:pPr lvl="1" eaLnBrk="1" hangingPunct="1"/>
            <a:r>
              <a:rPr lang="en-US" altLang="en-US" dirty="0"/>
              <a:t>Well known for their extraordinary discipline in transcribing Hebrew text</a:t>
            </a:r>
          </a:p>
        </p:txBody>
      </p:sp>
      <p:sp>
        <p:nvSpPr>
          <p:cNvPr id="8195" name="Rectangle 2"/>
          <p:cNvSpPr>
            <a:spLocks noGrp="1" noChangeArrowheads="1"/>
          </p:cNvSpPr>
          <p:nvPr>
            <p:ph type="title"/>
          </p:nvPr>
        </p:nvSpPr>
        <p:spPr>
          <a:xfrm>
            <a:off x="0" y="0"/>
            <a:ext cx="9144000" cy="1143000"/>
          </a:xfrm>
        </p:spPr>
        <p:txBody>
          <a:bodyPr/>
          <a:lstStyle/>
          <a:p>
            <a:pPr eaLnBrk="1" hangingPunct="1"/>
            <a:r>
              <a:rPr lang="en-US" altLang="en-US" sz="6500" b="1" dirty="0">
                <a:latin typeface="Rockwell" panose="02060603020205020403" pitchFamily="18" charset="0"/>
              </a:rPr>
              <a:t>Textual Transmission</a:t>
            </a:r>
          </a:p>
        </p:txBody>
      </p:sp>
      <p:pic>
        <p:nvPicPr>
          <p:cNvPr id="8196" name="Picture 5" descr="https://www.annexgalleries.com/images/items/large/DSW140/The-Talmudists-by-William-Meyerowi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19200"/>
            <a:ext cx="3657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1066800"/>
            <a:ext cx="9144000" cy="5791200"/>
          </a:xfrm>
        </p:spPr>
        <p:txBody>
          <a:bodyPr/>
          <a:lstStyle/>
          <a:p>
            <a:pPr eaLnBrk="1" hangingPunct="1">
              <a:lnSpc>
                <a:spcPct val="80000"/>
              </a:lnSpc>
            </a:pPr>
            <a:r>
              <a:rPr lang="en-US" altLang="en-US" sz="3000" b="1" dirty="0">
                <a:latin typeface="Rockwell" panose="02060603020205020403" pitchFamily="18" charset="0"/>
              </a:rPr>
              <a:t>Talmudist Rules:</a:t>
            </a:r>
          </a:p>
          <a:p>
            <a:pPr eaLnBrk="1" hangingPunct="1">
              <a:lnSpc>
                <a:spcPct val="80000"/>
              </a:lnSpc>
              <a:buFontTx/>
              <a:buNone/>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A synagogue roll must be written on the skins of clean animals</a:t>
            </a:r>
          </a:p>
          <a:p>
            <a:pPr lvl="1" eaLnBrk="1" hangingPunct="1">
              <a:lnSpc>
                <a:spcPct val="80000"/>
              </a:lnSpc>
              <a:buFontTx/>
              <a:buNone/>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It must be prepared for the particular use of the synagogue by a Jew</a:t>
            </a:r>
          </a:p>
          <a:p>
            <a:pPr lvl="1" eaLnBrk="1" hangingPunct="1">
              <a:lnSpc>
                <a:spcPct val="80000"/>
              </a:lnSpc>
              <a:buFontTx/>
              <a:buNone/>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These must be fastened together with strings taken from clean animals</a:t>
            </a:r>
          </a:p>
          <a:p>
            <a:pPr lvl="1" eaLnBrk="1" hangingPunct="1">
              <a:lnSpc>
                <a:spcPct val="80000"/>
              </a:lnSpc>
              <a:buFontTx/>
              <a:buNone/>
            </a:pPr>
            <a:endParaRPr lang="en-US" altLang="en-US" sz="1200" dirty="0">
              <a:latin typeface="Rockwell" panose="02060603020205020403" pitchFamily="18" charset="0"/>
            </a:endParaRPr>
          </a:p>
          <a:p>
            <a:pPr lvl="1" eaLnBrk="1" hangingPunct="1">
              <a:lnSpc>
                <a:spcPct val="80000"/>
              </a:lnSpc>
            </a:pPr>
            <a:r>
              <a:rPr lang="en-US" altLang="en-US" sz="2300" dirty="0">
                <a:solidFill>
                  <a:srgbClr val="FF0000"/>
                </a:solidFill>
                <a:latin typeface="Rockwell" panose="02060603020205020403" pitchFamily="18" charset="0"/>
              </a:rPr>
              <a:t>Every skin must contain a certain number of columns, equal throughout the entire codex</a:t>
            </a:r>
          </a:p>
          <a:p>
            <a:pPr lvl="1" eaLnBrk="1" hangingPunct="1">
              <a:lnSpc>
                <a:spcPct val="80000"/>
              </a:lnSpc>
              <a:buFontTx/>
              <a:buNone/>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The length of each column must not extend over less than 48 or more than 60 lines; and the breadth must consist of thirty letters</a:t>
            </a:r>
          </a:p>
          <a:p>
            <a:pPr lvl="1" eaLnBrk="1" hangingPunct="1">
              <a:lnSpc>
                <a:spcPct val="80000"/>
              </a:lnSpc>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The whole copy must be first-lined; and if three words be written without a line, it is worthless</a:t>
            </a:r>
          </a:p>
          <a:p>
            <a:pPr lvl="1" eaLnBrk="1" hangingPunct="1">
              <a:lnSpc>
                <a:spcPct val="80000"/>
              </a:lnSpc>
            </a:pPr>
            <a:endParaRPr lang="en-US" altLang="en-US" sz="2000" dirty="0">
              <a:latin typeface="Rockwell" panose="02060603020205020403" pitchFamily="18" charset="0"/>
            </a:endParaRPr>
          </a:p>
        </p:txBody>
      </p:sp>
      <p:sp>
        <p:nvSpPr>
          <p:cNvPr id="9219" name="Rectangle 2"/>
          <p:cNvSpPr>
            <a:spLocks noGrp="1" noChangeArrowheads="1"/>
          </p:cNvSpPr>
          <p:nvPr>
            <p:ph type="title"/>
          </p:nvPr>
        </p:nvSpPr>
        <p:spPr>
          <a:xfrm>
            <a:off x="0" y="0"/>
            <a:ext cx="9144000" cy="1143000"/>
          </a:xfrm>
        </p:spPr>
        <p:txBody>
          <a:bodyPr/>
          <a:lstStyle/>
          <a:p>
            <a:pPr eaLnBrk="1" hangingPunct="1"/>
            <a:r>
              <a:rPr lang="en-US" altLang="en-US" sz="6500" b="1" dirty="0">
                <a:latin typeface="Rockwell" panose="02060603020205020403" pitchFamily="18" charset="0"/>
              </a:rPr>
              <a:t>Textual Transmission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1219200"/>
            <a:ext cx="9144000" cy="5638800"/>
          </a:xfrm>
        </p:spPr>
        <p:txBody>
          <a:bodyPr/>
          <a:lstStyle/>
          <a:p>
            <a:pPr eaLnBrk="1" hangingPunct="1">
              <a:lnSpc>
                <a:spcPct val="80000"/>
              </a:lnSpc>
            </a:pPr>
            <a:r>
              <a:rPr lang="en-US" altLang="en-US" sz="3000" b="1" dirty="0">
                <a:latin typeface="Rockwell" panose="02060603020205020403" pitchFamily="18" charset="0"/>
              </a:rPr>
              <a:t>Talmudist Rules:</a:t>
            </a:r>
          </a:p>
          <a:p>
            <a:pPr eaLnBrk="1" hangingPunct="1">
              <a:lnSpc>
                <a:spcPct val="80000"/>
              </a:lnSpc>
            </a:pPr>
            <a:endParaRPr lang="en-US" altLang="en-US" sz="1200" b="1"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The ink should be black, neither red, green, nor any other color, and be prepared according to a definite recipe</a:t>
            </a:r>
          </a:p>
          <a:p>
            <a:pPr lvl="1" eaLnBrk="1" hangingPunct="1">
              <a:lnSpc>
                <a:spcPct val="80000"/>
              </a:lnSpc>
              <a:buFontTx/>
              <a:buNone/>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An authentic copy must be the exemplar, from which the transcriber ought not in the least deviate</a:t>
            </a:r>
          </a:p>
          <a:p>
            <a:pPr lvl="1" eaLnBrk="1" hangingPunct="1">
              <a:lnSpc>
                <a:spcPct val="80000"/>
              </a:lnSpc>
            </a:pPr>
            <a:endParaRPr lang="en-US" altLang="en-US" sz="1200" dirty="0">
              <a:latin typeface="Rockwell" panose="02060603020205020403" pitchFamily="18" charset="0"/>
            </a:endParaRPr>
          </a:p>
          <a:p>
            <a:pPr lvl="1" eaLnBrk="1" hangingPunct="1">
              <a:lnSpc>
                <a:spcPct val="80000"/>
              </a:lnSpc>
            </a:pPr>
            <a:r>
              <a:rPr lang="en-US" altLang="en-US" sz="2300" dirty="0">
                <a:solidFill>
                  <a:srgbClr val="FF0000"/>
                </a:solidFill>
                <a:latin typeface="Rockwell" panose="02060603020205020403" pitchFamily="18" charset="0"/>
              </a:rPr>
              <a:t>No word or letter, not even a yod, must be written from memory, the scribe not having looked at the codex before him</a:t>
            </a:r>
          </a:p>
          <a:p>
            <a:pPr lvl="1" eaLnBrk="1" hangingPunct="1">
              <a:lnSpc>
                <a:spcPct val="80000"/>
              </a:lnSpc>
              <a:buFontTx/>
              <a:buNone/>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Between every consonant the space of a hair or thread must intervene</a:t>
            </a:r>
          </a:p>
          <a:p>
            <a:pPr lvl="1" eaLnBrk="1" hangingPunct="1">
              <a:lnSpc>
                <a:spcPct val="80000"/>
              </a:lnSpc>
              <a:buFontTx/>
              <a:buNone/>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Between every new </a:t>
            </a:r>
            <a:r>
              <a:rPr lang="en-US" altLang="en-US" sz="2300" dirty="0" err="1">
                <a:latin typeface="Rockwell" panose="02060603020205020403" pitchFamily="18" charset="0"/>
              </a:rPr>
              <a:t>parashah</a:t>
            </a:r>
            <a:r>
              <a:rPr lang="en-US" altLang="en-US" sz="2300" dirty="0">
                <a:latin typeface="Rockwell" panose="02060603020205020403" pitchFamily="18" charset="0"/>
              </a:rPr>
              <a:t> (section) the breadth of nine consonants</a:t>
            </a:r>
          </a:p>
          <a:p>
            <a:pPr lvl="1" eaLnBrk="1" hangingPunct="1">
              <a:lnSpc>
                <a:spcPct val="80000"/>
              </a:lnSpc>
            </a:pPr>
            <a:endParaRPr lang="en-US" altLang="en-US" sz="1200" dirty="0">
              <a:latin typeface="Rockwell" panose="02060603020205020403" pitchFamily="18" charset="0"/>
            </a:endParaRPr>
          </a:p>
          <a:p>
            <a:pPr lvl="1" eaLnBrk="1" hangingPunct="1">
              <a:lnSpc>
                <a:spcPct val="80000"/>
              </a:lnSpc>
            </a:pPr>
            <a:r>
              <a:rPr lang="en-US" altLang="en-US" sz="2300" dirty="0">
                <a:latin typeface="Rockwell" panose="02060603020205020403" pitchFamily="18" charset="0"/>
              </a:rPr>
              <a:t>Between every book three lines</a:t>
            </a:r>
          </a:p>
          <a:p>
            <a:pPr lvl="1" eaLnBrk="1" hangingPunct="1">
              <a:lnSpc>
                <a:spcPct val="80000"/>
              </a:lnSpc>
            </a:pPr>
            <a:endParaRPr lang="en-US" altLang="en-US" sz="2000" dirty="0">
              <a:latin typeface="Rockwell" panose="02060603020205020403" pitchFamily="18" charset="0"/>
            </a:endParaRPr>
          </a:p>
          <a:p>
            <a:pPr lvl="1" eaLnBrk="1" hangingPunct="1">
              <a:lnSpc>
                <a:spcPct val="80000"/>
              </a:lnSpc>
              <a:buFontTx/>
              <a:buNone/>
            </a:pPr>
            <a:endParaRPr lang="en-US" altLang="en-US" sz="2000" dirty="0">
              <a:latin typeface="Rockwell" panose="02060603020205020403" pitchFamily="18" charset="0"/>
            </a:endParaRPr>
          </a:p>
          <a:p>
            <a:pPr lvl="1" eaLnBrk="1" hangingPunct="1">
              <a:lnSpc>
                <a:spcPct val="80000"/>
              </a:lnSpc>
            </a:pPr>
            <a:endParaRPr lang="en-US" altLang="en-US" sz="2000" dirty="0">
              <a:latin typeface="Rockwell" panose="02060603020205020403" pitchFamily="18" charset="0"/>
            </a:endParaRPr>
          </a:p>
        </p:txBody>
      </p:sp>
      <p:sp>
        <p:nvSpPr>
          <p:cNvPr id="10243" name="Rectangle 2"/>
          <p:cNvSpPr>
            <a:spLocks noGrp="1" noChangeArrowheads="1"/>
          </p:cNvSpPr>
          <p:nvPr>
            <p:ph type="title"/>
          </p:nvPr>
        </p:nvSpPr>
        <p:spPr>
          <a:xfrm>
            <a:off x="0" y="0"/>
            <a:ext cx="9144000" cy="1143000"/>
          </a:xfrm>
        </p:spPr>
        <p:txBody>
          <a:bodyPr/>
          <a:lstStyle/>
          <a:p>
            <a:pPr eaLnBrk="1" hangingPunct="1"/>
            <a:r>
              <a:rPr lang="en-US" altLang="en-US" sz="6500" b="1" dirty="0">
                <a:latin typeface="Rockwell" panose="02060603020205020403" pitchFamily="18" charset="0"/>
              </a:rPr>
              <a:t>Textual Transmission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143000"/>
            <a:ext cx="9144000" cy="5715000"/>
          </a:xfrm>
        </p:spPr>
        <p:txBody>
          <a:bodyPr/>
          <a:lstStyle/>
          <a:p>
            <a:pPr eaLnBrk="1" hangingPunct="1">
              <a:lnSpc>
                <a:spcPct val="90000"/>
              </a:lnSpc>
              <a:defRPr/>
            </a:pPr>
            <a:r>
              <a:rPr lang="en-US" altLang="en-US" sz="3000" b="1" dirty="0">
                <a:latin typeface="Rockwell" panose="02060603020205020403" pitchFamily="18" charset="0"/>
              </a:rPr>
              <a:t>Talmudist Rules:</a:t>
            </a:r>
          </a:p>
          <a:p>
            <a:pPr marL="0" indent="0" eaLnBrk="1" hangingPunct="1">
              <a:lnSpc>
                <a:spcPct val="90000"/>
              </a:lnSpc>
              <a:buFontTx/>
              <a:buNone/>
              <a:defRPr/>
            </a:pPr>
            <a:endParaRPr lang="en-US" altLang="en-US" sz="1200" b="1" dirty="0">
              <a:latin typeface="Rockwell" panose="02060603020205020403" pitchFamily="18" charset="0"/>
            </a:endParaRPr>
          </a:p>
          <a:p>
            <a:pPr lvl="1" eaLnBrk="1" hangingPunct="1">
              <a:lnSpc>
                <a:spcPct val="90000"/>
              </a:lnSpc>
              <a:defRPr/>
            </a:pPr>
            <a:r>
              <a:rPr lang="en-US" altLang="en-US" sz="2300" dirty="0">
                <a:solidFill>
                  <a:srgbClr val="FF0000"/>
                </a:solidFill>
                <a:latin typeface="Rockwell" panose="02060603020205020403" pitchFamily="18" charset="0"/>
              </a:rPr>
              <a:t>The 5</a:t>
            </a:r>
            <a:r>
              <a:rPr lang="en-US" altLang="en-US" sz="2300" baseline="30000" dirty="0">
                <a:solidFill>
                  <a:srgbClr val="FF0000"/>
                </a:solidFill>
                <a:latin typeface="Rockwell" panose="02060603020205020403" pitchFamily="18" charset="0"/>
              </a:rPr>
              <a:t>th</a:t>
            </a:r>
            <a:r>
              <a:rPr lang="en-US" altLang="en-US" sz="2300" dirty="0">
                <a:solidFill>
                  <a:srgbClr val="FF0000"/>
                </a:solidFill>
                <a:latin typeface="Rockwell" panose="02060603020205020403" pitchFamily="18" charset="0"/>
              </a:rPr>
              <a:t> book of Moses must terminate exactly with a line; the rest need not do so</a:t>
            </a:r>
          </a:p>
          <a:p>
            <a:pPr lvl="1" eaLnBrk="1" hangingPunct="1">
              <a:lnSpc>
                <a:spcPct val="90000"/>
              </a:lnSpc>
              <a:buFontTx/>
              <a:buNone/>
              <a:defRPr/>
            </a:pPr>
            <a:endParaRPr lang="en-US" altLang="en-US" sz="1200" dirty="0">
              <a:latin typeface="Rockwell" panose="02060603020205020403" pitchFamily="18" charset="0"/>
            </a:endParaRPr>
          </a:p>
          <a:p>
            <a:pPr lvl="1" eaLnBrk="1" hangingPunct="1">
              <a:lnSpc>
                <a:spcPct val="90000"/>
              </a:lnSpc>
              <a:defRPr/>
            </a:pPr>
            <a:r>
              <a:rPr lang="en-US" altLang="en-US" sz="2300" dirty="0">
                <a:solidFill>
                  <a:srgbClr val="FF0000"/>
                </a:solidFill>
                <a:latin typeface="Rockwell" panose="02060603020205020403" pitchFamily="18" charset="0"/>
              </a:rPr>
              <a:t>The copyist must sit in full Jewish dress</a:t>
            </a:r>
          </a:p>
          <a:p>
            <a:pPr lvl="1" eaLnBrk="1" hangingPunct="1">
              <a:lnSpc>
                <a:spcPct val="90000"/>
              </a:lnSpc>
              <a:buFontTx/>
              <a:buNone/>
              <a:defRPr/>
            </a:pPr>
            <a:endParaRPr lang="en-US" altLang="en-US" sz="1200" dirty="0">
              <a:latin typeface="Rockwell" panose="02060603020205020403" pitchFamily="18" charset="0"/>
            </a:endParaRPr>
          </a:p>
          <a:p>
            <a:pPr lvl="1" eaLnBrk="1" hangingPunct="1">
              <a:lnSpc>
                <a:spcPct val="90000"/>
              </a:lnSpc>
              <a:defRPr/>
            </a:pPr>
            <a:r>
              <a:rPr lang="en-US" altLang="en-US" sz="2300" dirty="0">
                <a:latin typeface="Rockwell" panose="02060603020205020403" pitchFamily="18" charset="0"/>
              </a:rPr>
              <a:t>He must wash his whole body</a:t>
            </a:r>
          </a:p>
          <a:p>
            <a:pPr lvl="1" eaLnBrk="1" hangingPunct="1">
              <a:lnSpc>
                <a:spcPct val="90000"/>
              </a:lnSpc>
              <a:buFontTx/>
              <a:buNone/>
              <a:defRPr/>
            </a:pPr>
            <a:endParaRPr lang="en-US" altLang="en-US" sz="1200" dirty="0">
              <a:latin typeface="Rockwell" panose="02060603020205020403" pitchFamily="18" charset="0"/>
            </a:endParaRPr>
          </a:p>
          <a:p>
            <a:pPr lvl="1" eaLnBrk="1" hangingPunct="1">
              <a:lnSpc>
                <a:spcPct val="90000"/>
              </a:lnSpc>
              <a:defRPr/>
            </a:pPr>
            <a:r>
              <a:rPr lang="en-US" altLang="en-US" sz="2300" dirty="0">
                <a:latin typeface="Rockwell" panose="02060603020205020403" pitchFamily="18" charset="0"/>
              </a:rPr>
              <a:t>He must not begin to write the name of God ("YHWH") with a pen newly dipped in ink</a:t>
            </a:r>
          </a:p>
          <a:p>
            <a:pPr lvl="1" eaLnBrk="1" hangingPunct="1">
              <a:lnSpc>
                <a:spcPct val="90000"/>
              </a:lnSpc>
              <a:buFontTx/>
              <a:buNone/>
              <a:defRPr/>
            </a:pPr>
            <a:endParaRPr lang="en-US" altLang="en-US" sz="1200" dirty="0">
              <a:latin typeface="Rockwell" panose="02060603020205020403" pitchFamily="18" charset="0"/>
            </a:endParaRPr>
          </a:p>
          <a:p>
            <a:pPr lvl="1" eaLnBrk="1" hangingPunct="1">
              <a:lnSpc>
                <a:spcPct val="90000"/>
              </a:lnSpc>
              <a:defRPr/>
            </a:pPr>
            <a:r>
              <a:rPr lang="en-US" altLang="en-US" sz="2300" dirty="0">
                <a:latin typeface="Rockwell" panose="02060603020205020403" pitchFamily="18" charset="0"/>
              </a:rPr>
              <a:t>Should a king address him while writing that name he must take no notice of him</a:t>
            </a:r>
          </a:p>
        </p:txBody>
      </p:sp>
      <p:sp>
        <p:nvSpPr>
          <p:cNvPr id="2" name="Rectangle 2"/>
          <p:cNvSpPr>
            <a:spLocks noGrp="1" noChangeArrowheads="1"/>
          </p:cNvSpPr>
          <p:nvPr>
            <p:ph type="title"/>
          </p:nvPr>
        </p:nvSpPr>
        <p:spPr>
          <a:xfrm>
            <a:off x="0" y="0"/>
            <a:ext cx="9144000" cy="1143000"/>
          </a:xfrm>
        </p:spPr>
        <p:txBody>
          <a:bodyPr/>
          <a:lstStyle/>
          <a:p>
            <a:pPr eaLnBrk="1" hangingPunct="1"/>
            <a:r>
              <a:rPr lang="en-US" altLang="en-US" sz="6500" b="1" dirty="0">
                <a:latin typeface="Rockwell" panose="02060603020205020403" pitchFamily="18" charset="0"/>
              </a:rPr>
              <a:t>Textual Transmission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1143000"/>
            <a:ext cx="9144000" cy="5715000"/>
          </a:xfrm>
        </p:spPr>
        <p:txBody>
          <a:bodyPr/>
          <a:lstStyle/>
          <a:p>
            <a:pPr eaLnBrk="1" hangingPunct="1">
              <a:lnSpc>
                <a:spcPct val="90000"/>
              </a:lnSpc>
            </a:pPr>
            <a:r>
              <a:rPr lang="en-US" altLang="en-US" sz="3000" b="1" dirty="0">
                <a:latin typeface="Rockwell" panose="02060603020205020403" pitchFamily="18" charset="0"/>
              </a:rPr>
              <a:t>Other notes:</a:t>
            </a:r>
          </a:p>
          <a:p>
            <a:pPr eaLnBrk="1" hangingPunct="1">
              <a:lnSpc>
                <a:spcPct val="90000"/>
              </a:lnSpc>
            </a:pPr>
            <a:endParaRPr lang="en-US" altLang="en-US" sz="1200" b="1" dirty="0">
              <a:latin typeface="Rockwell" panose="02060603020205020403" pitchFamily="18" charset="0"/>
            </a:endParaRPr>
          </a:p>
          <a:p>
            <a:pPr lvl="1" eaLnBrk="1" hangingPunct="1">
              <a:lnSpc>
                <a:spcPct val="90000"/>
              </a:lnSpc>
            </a:pPr>
            <a:r>
              <a:rPr lang="en-US" altLang="en-US" sz="2300" dirty="0">
                <a:latin typeface="Rockwell" panose="02060603020205020403" pitchFamily="18" charset="0"/>
              </a:rPr>
              <a:t>Any roll in which these regulations were not observed were condemned to be buried in the ground, burned, or banished to schools to be used for reading books</a:t>
            </a:r>
          </a:p>
          <a:p>
            <a:pPr lvl="1" eaLnBrk="1" hangingPunct="1">
              <a:lnSpc>
                <a:spcPct val="90000"/>
              </a:lnSpc>
            </a:pPr>
            <a:endParaRPr lang="en-US" altLang="en-US" sz="1200" dirty="0">
              <a:latin typeface="Rockwell" panose="02060603020205020403" pitchFamily="18" charset="0"/>
            </a:endParaRPr>
          </a:p>
          <a:p>
            <a:pPr lvl="1" eaLnBrk="1" hangingPunct="1">
              <a:lnSpc>
                <a:spcPct val="90000"/>
              </a:lnSpc>
            </a:pPr>
            <a:r>
              <a:rPr lang="en-US" altLang="en-US" sz="2300" dirty="0">
                <a:latin typeface="Rockwell" panose="02060603020205020403" pitchFamily="18" charset="0"/>
              </a:rPr>
              <a:t>When the Talmudist finished transcribing a manuscript, they were so convinced they had an exact duplicate that they would give the new copy equal authority</a:t>
            </a:r>
          </a:p>
          <a:p>
            <a:pPr lvl="1" eaLnBrk="1" hangingPunct="1">
              <a:lnSpc>
                <a:spcPct val="90000"/>
              </a:lnSpc>
            </a:pPr>
            <a:endParaRPr lang="en-US" altLang="en-US" sz="1200" dirty="0">
              <a:latin typeface="Rockwell" panose="02060603020205020403" pitchFamily="18" charset="0"/>
            </a:endParaRPr>
          </a:p>
          <a:p>
            <a:pPr lvl="1" eaLnBrk="1" hangingPunct="1">
              <a:lnSpc>
                <a:spcPct val="90000"/>
              </a:lnSpc>
            </a:pPr>
            <a:r>
              <a:rPr lang="en-US" altLang="en-US" sz="2300" dirty="0">
                <a:latin typeface="Rockwell" panose="02060603020205020403" pitchFamily="18" charset="0"/>
              </a:rPr>
              <a:t>If both were equally correct, the older manuscript was at a disadvantage because it was more liable to become defaced or damaged in the lapse of time. A damaged or imperfect copy was at once condemned as unfit for use </a:t>
            </a:r>
          </a:p>
        </p:txBody>
      </p:sp>
      <p:sp>
        <p:nvSpPr>
          <p:cNvPr id="12291" name="Rectangle 2"/>
          <p:cNvSpPr>
            <a:spLocks noGrp="1" noChangeArrowheads="1"/>
          </p:cNvSpPr>
          <p:nvPr>
            <p:ph type="title"/>
          </p:nvPr>
        </p:nvSpPr>
        <p:spPr>
          <a:xfrm>
            <a:off x="0" y="0"/>
            <a:ext cx="9144000" cy="1143000"/>
          </a:xfrm>
        </p:spPr>
        <p:txBody>
          <a:bodyPr/>
          <a:lstStyle/>
          <a:p>
            <a:pPr eaLnBrk="1" hangingPunct="1"/>
            <a:r>
              <a:rPr lang="en-US" altLang="en-US" sz="6500" b="1" dirty="0">
                <a:latin typeface="Rockwell" panose="02060603020205020403" pitchFamily="18" charset="0"/>
              </a:rPr>
              <a:t>Textual Transmission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26815</TotalTime>
  <Words>5083</Words>
  <Application>Microsoft Office PowerPoint</Application>
  <PresentationFormat>On-screen Show (4:3)</PresentationFormat>
  <Paragraphs>218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Rockwell</vt:lpstr>
      <vt:lpstr>Default Design</vt:lpstr>
      <vt:lpstr>PowerPoint Presentation</vt:lpstr>
      <vt:lpstr>PowerPoint Presentation</vt:lpstr>
      <vt:lpstr>Testimony of Jesus</vt:lpstr>
      <vt:lpstr>Textual Transmission</vt:lpstr>
      <vt:lpstr>Textual Transmission</vt:lpstr>
      <vt:lpstr>Textual Transmission</vt:lpstr>
      <vt:lpstr>Textual Transmission</vt:lpstr>
      <vt:lpstr>Textual Transmission</vt:lpstr>
      <vt:lpstr>Textual Transmission</vt:lpstr>
      <vt:lpstr>Textual Transmission</vt:lpstr>
      <vt:lpstr>Textual Transmission</vt:lpstr>
      <vt:lpstr>Archeology</vt:lpstr>
      <vt:lpstr>Archeology</vt:lpstr>
      <vt:lpstr>Archeology</vt:lpstr>
      <vt:lpstr>Archeology</vt:lpstr>
      <vt:lpstr>Undesigned Coincidences</vt:lpstr>
      <vt:lpstr>Undesigned Coincidences</vt:lpstr>
      <vt:lpstr>Undesigned Coincidences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Hasty</dc:creator>
  <cp:lastModifiedBy>R H</cp:lastModifiedBy>
  <cp:revision>316</cp:revision>
  <cp:lastPrinted>2020-11-11T23:10:34Z</cp:lastPrinted>
  <dcterms:created xsi:type="dcterms:W3CDTF">2008-04-21T23:49:08Z</dcterms:created>
  <dcterms:modified xsi:type="dcterms:W3CDTF">2020-12-18T17:02:17Z</dcterms:modified>
</cp:coreProperties>
</file>