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6"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351" autoAdjust="0"/>
  </p:normalViewPr>
  <p:slideViewPr>
    <p:cSldViewPr>
      <p:cViewPr varScale="1">
        <p:scale>
          <a:sx n="58" d="100"/>
          <a:sy n="58" d="100"/>
        </p:scale>
        <p:origin x="3144" y="72"/>
      </p:cViewPr>
      <p:guideLst>
        <p:guide orient="horz" pos="2160"/>
        <p:guide pos="2880"/>
      </p:guideLst>
    </p:cSldViewPr>
  </p:slideViewPr>
  <p:notesTextViewPr>
    <p:cViewPr>
      <p:scale>
        <a:sx n="1" d="1"/>
        <a:sy n="1" d="1"/>
      </p:scale>
      <p:origin x="0" y="0"/>
    </p:cViewPr>
  </p:notesTextViewPr>
  <p:notesViewPr>
    <p:cSldViewPr>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87453" y="0"/>
            <a:ext cx="1169093" cy="87682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914400"/>
            <a:ext cx="9144000" cy="54292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0C44D74-267E-4617-B82A-995817524256}" type="slidenum">
              <a:rPr lang="en-US" smtClean="0"/>
              <a:t>‹#›</a:t>
            </a:fld>
            <a:endParaRPr lang="en-US"/>
          </a:p>
        </p:txBody>
      </p:sp>
    </p:spTree>
    <p:extLst>
      <p:ext uri="{BB962C8B-B14F-4D97-AF65-F5344CB8AC3E}">
        <p14:creationId xmlns:p14="http://schemas.microsoft.com/office/powerpoint/2010/main" val="123960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Heb 11:3; Heb</a:t>
            </a:r>
            <a:r>
              <a:rPr lang="en-US" b="1" baseline="0" dirty="0"/>
              <a:t> 11:1</a:t>
            </a:r>
            <a:r>
              <a:rPr lang="en-US" baseline="0" dirty="0"/>
              <a:t> – </a:t>
            </a:r>
            <a:r>
              <a:rPr lang="en-US" sz="1200" kern="1200" dirty="0">
                <a:solidFill>
                  <a:schemeClr val="tx1"/>
                </a:solidFill>
                <a:effectLst/>
                <a:latin typeface="+mn-lt"/>
                <a:ea typeface="+mn-ea"/>
                <a:cs typeface="+mn-cs"/>
              </a:rPr>
              <a:t>In other words, faith is not blind. Faith is not something that occurs absent of reason and it certainly is not believing in something when common sense says not to. True biblical faith has always been and will always be based on evidence. It’s the evidence of things we haven’t seen with our own eyes. It is the same kind of faith exercised in courtrooms around the world when a person is on trial for a crime though no eye-witnesses were present. Evidence is presented by both the defense and the prosecution, and from that evidence, a reasonable decision is made by a jury using logical deductions, though none were there to see the crime. True faith is always based on evidence, and the bible is clear in that there is evidence to believe that God created the world out of that which was not visible.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the last lesson, we began by making a case for God’s existence by looking at the origin of existence itself, the fact that we exist, that our world exists, and that our universe exists. And we worked our way through some very logical steps on how we might most reasonably arrive to the conclusion that our existence is the result of a decision by a personal mind working in the background within a realm we cannot see with our eyes.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Tonight, we’re going to be building on this conclusion by not looking so much at </a:t>
            </a:r>
            <a:r>
              <a:rPr lang="en-US" sz="1200" u="sng"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our universe came into existence, rather the things that we see in our universe that points toward God.</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1</a:t>
            </a:fld>
            <a:endParaRPr lang="en-US"/>
          </a:p>
        </p:txBody>
      </p:sp>
    </p:spTree>
    <p:extLst>
      <p:ext uri="{BB962C8B-B14F-4D97-AF65-F5344CB8AC3E}">
        <p14:creationId xmlns:p14="http://schemas.microsoft.com/office/powerpoint/2010/main" val="3457361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7A61045-12ED-45F7-AFA6-88EAB7B5141A}" type="slidenum">
              <a:rPr lang="en-US" altLang="en-US" smtClean="0"/>
              <a:pPr eaLnBrk="1" hangingPunct="1">
                <a:spcBef>
                  <a:spcPct val="0"/>
                </a:spcBef>
              </a:pPr>
              <a:t>10</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Let’s consider just one of these constants: Newton’s gravitational constant is G=6.673 x 10</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m</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kg</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looks crazy, I know</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here’s how fine-tuned this value is. If it were increased or decreased by merely 1/10</a:t>
            </a:r>
            <a:r>
              <a:rPr lang="en-US" sz="1200" kern="1200" baseline="30000" dirty="0">
                <a:solidFill>
                  <a:schemeClr val="tx1"/>
                </a:solidFill>
                <a:effectLst/>
                <a:latin typeface="+mn-lt"/>
                <a:ea typeface="+mn-ea"/>
                <a:cs typeface="+mn-cs"/>
              </a:rPr>
              <a:t>60</a:t>
            </a:r>
            <a:r>
              <a:rPr lang="en-US" sz="1200" kern="1200" dirty="0">
                <a:solidFill>
                  <a:schemeClr val="tx1"/>
                </a:solidFill>
                <a:effectLst/>
                <a:latin typeface="+mn-lt"/>
                <a:ea typeface="+mn-ea"/>
                <a:cs typeface="+mn-cs"/>
              </a:rPr>
              <a:t> than none of us would exist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other words, imagine a dial divided into 10</a:t>
            </a:r>
            <a:r>
              <a:rPr lang="en-US" sz="1200" kern="1200" baseline="30000" dirty="0">
                <a:solidFill>
                  <a:schemeClr val="tx1"/>
                </a:solidFill>
                <a:effectLst/>
                <a:latin typeface="+mn-lt"/>
                <a:ea typeface="+mn-ea"/>
                <a:cs typeface="+mn-cs"/>
              </a:rPr>
              <a:t>60</a:t>
            </a:r>
            <a:r>
              <a:rPr lang="en-US" sz="1200" kern="1200" dirty="0">
                <a:solidFill>
                  <a:schemeClr val="tx1"/>
                </a:solidFill>
                <a:effectLst/>
                <a:latin typeface="+mn-lt"/>
                <a:ea typeface="+mn-ea"/>
                <a:cs typeface="+mn-cs"/>
              </a:rPr>
              <a:t> increments. If the gravitational constant had been out of tune by just one of these infinitesimally small increments, our universe would have either expanded and thinned out so rapidly that no stars could form and life couldn’t exist, or by going the other way, our universe would have collapsed back onto itself with the exact same results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ll 26 dimensionless constants present in our universe are balanced with this kind of razor precision, almost as if someone with a superlative mind behind the scenes set it all up.</a:t>
            </a:r>
            <a:endParaRPr lang="es-G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Our own planet Earth is tilted on its rotational axis at about 23.4° to 23.5°.</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axis of our planet is oriented relative to the sun differently depending on where it lies on its rotation around the sun, but its tilt is pretty constant. Scientists have calculated that if the Earth were tilted just 1 degree in either direction from its current tilt, our planet would either burn up, or we would enter an ice age of such frigid temperatures that we would not be able to survive.</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11</a:t>
            </a:fld>
            <a:endParaRPr lang="en-US"/>
          </a:p>
        </p:txBody>
      </p:sp>
    </p:spTree>
    <p:extLst>
      <p:ext uri="{BB962C8B-B14F-4D97-AF65-F5344CB8AC3E}">
        <p14:creationId xmlns:p14="http://schemas.microsoft.com/office/powerpoint/2010/main" val="1292470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hundreds if not thousands of other things we could look at along these lines within the scope of our universe, and scientists continue to discover more of these facts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could talk about how we’re at the ideal, sustainable distance from the sun, how the earth is an ideal, sustainable distance from the moon, ideal for our setup here on this planet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atmospheric quality of our planet is just right to sustain life with the perfect ratio of nitrogen, oxygen, argon, and carbon dioxide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is the unusually thin atmosphere of our planet, oceanographic considerations, details regarding our Earth’s crust that are just amazing, the idealness of our planet’s rotation, the shield of radiation around our planet that actually protects us, and so much more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fine-tuned qualities of our universe, our galaxy, our planet, and all it contains shouts of a Creator behind the scenes making it all possible</a:t>
            </a:r>
            <a:r>
              <a:rPr lang="en-US" sz="1200" kern="1200" baseline="0" dirty="0">
                <a:solidFill>
                  <a:schemeClr val="tx1"/>
                </a:solidFill>
                <a:effectLst/>
                <a:latin typeface="+mn-lt"/>
                <a:ea typeface="+mn-ea"/>
                <a:cs typeface="+mn-cs"/>
              </a:rPr>
              <a:t> – </a:t>
            </a:r>
            <a:r>
              <a:rPr lang="en-US" sz="1200" b="1" kern="1200" baseline="0" dirty="0">
                <a:solidFill>
                  <a:schemeClr val="tx1"/>
                </a:solidFill>
                <a:effectLst/>
                <a:latin typeface="+mn-lt"/>
                <a:ea typeface="+mn-ea"/>
                <a:cs typeface="+mn-cs"/>
              </a:rPr>
              <a:t>Psa 95:4-6</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12</a:t>
            </a:fld>
            <a:endParaRPr lang="en-US"/>
          </a:p>
        </p:txBody>
      </p:sp>
    </p:spTree>
    <p:extLst>
      <p:ext uri="{BB962C8B-B14F-4D97-AF65-F5344CB8AC3E}">
        <p14:creationId xmlns:p14="http://schemas.microsoft.com/office/powerpoint/2010/main" val="107893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Well, let’s the peel the onion back and get a little closer to home. Let’s talk a little bit about our human bodies</a:t>
            </a:r>
            <a:r>
              <a:rPr lang="en-US" sz="1200" kern="1200" baseline="0" dirty="0">
                <a:solidFill>
                  <a:schemeClr val="tx1"/>
                </a:solidFill>
                <a:effectLst/>
                <a:latin typeface="+mn-lt"/>
                <a:ea typeface="+mn-ea"/>
                <a:cs typeface="+mn-cs"/>
              </a:rPr>
              <a:t> – </a:t>
            </a:r>
            <a:r>
              <a:rPr lang="en-US" sz="1200" b="1" kern="1200" baseline="0" dirty="0">
                <a:solidFill>
                  <a:schemeClr val="tx1"/>
                </a:solidFill>
                <a:effectLst/>
                <a:latin typeface="+mn-lt"/>
                <a:ea typeface="+mn-ea"/>
                <a:cs typeface="+mn-cs"/>
              </a:rPr>
              <a:t>Psa 139:13-14a</a:t>
            </a:r>
            <a:endParaRPr lang="en-US" sz="1200" b="0" kern="1200" baseline="0" dirty="0">
              <a:solidFill>
                <a:schemeClr val="tx1"/>
              </a:solidFill>
              <a:effectLst/>
              <a:latin typeface="+mn-lt"/>
              <a:ea typeface="+mn-ea"/>
              <a:cs typeface="+mn-cs"/>
            </a:endParaRPr>
          </a:p>
          <a:p>
            <a:pPr lvl="0"/>
            <a:endParaRPr lang="en-US" sz="1200" b="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David didn’t just look towards the heavens and see the glory and magnificence of God. He looked at the handy work that is the human body and he was captivated by it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saw its precision, that the human body is made up of intricate and harmonious machinery wonderfully designed and created. And with today’s scientific advancements, we can confirm that the human body could not possibly be the result of random, accidental, or naturalistic causes because it’s just too good, it’s too complicated. There’s intelligent design involved with our human body.</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13</a:t>
            </a:fld>
            <a:endParaRPr lang="en-US"/>
          </a:p>
        </p:txBody>
      </p:sp>
    </p:spTree>
    <p:extLst>
      <p:ext uri="{BB962C8B-B14F-4D97-AF65-F5344CB8AC3E}">
        <p14:creationId xmlns:p14="http://schemas.microsoft.com/office/powerpoint/2010/main" val="1138015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before we look at a few of those designs, let’s talk about three important parameters that are typically used in attempting to distinguish Intelligent Design from Natural, accident causes.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is the occurrence necessary or is it contingent? Meaning, do the laws of science necessitate that something happen, or does it look like it was contingent on something outside of those laws? Let’s use the game of scrabble to illustrate this.</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 have a hundred scrabble tiles and I pour them out on a table, there are things that will necessarily happen. They will fall to the table because the law of gravity necessitates that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Because of the geometry of the pieces, we’d all expect them to lay flat on the table once they’ve all fallen, given one doesn’t fall on top of another</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on the other hand, what if all the tiles are laying face up? That is not a circumstance necessitated by the laws of physics</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because</a:t>
            </a:r>
            <a:r>
              <a:rPr lang="es-GT" sz="1100" kern="1200" dirty="0">
                <a:solidFill>
                  <a:schemeClr val="tx1"/>
                </a:solidFill>
                <a:effectLst/>
                <a:latin typeface="+mn-lt"/>
                <a:ea typeface="+mn-ea"/>
                <a:cs typeface="+mn-cs"/>
              </a:rPr>
              <a:t> a</a:t>
            </a:r>
            <a:r>
              <a:rPr lang="en-US" sz="1200" kern="1200" dirty="0" err="1">
                <a:solidFill>
                  <a:schemeClr val="tx1"/>
                </a:solidFill>
                <a:effectLst/>
                <a:latin typeface="+mn-lt"/>
                <a:ea typeface="+mn-ea"/>
                <a:cs typeface="+mn-cs"/>
              </a:rPr>
              <a:t>fter</a:t>
            </a:r>
            <a:r>
              <a:rPr lang="en-US" sz="1200" kern="1200" dirty="0">
                <a:solidFill>
                  <a:schemeClr val="tx1"/>
                </a:solidFill>
                <a:effectLst/>
                <a:latin typeface="+mn-lt"/>
                <a:ea typeface="+mn-ea"/>
                <a:cs typeface="+mn-cs"/>
              </a:rPr>
              <a:t> randomly dumping 100 scrabble tiles on a table, you’d expect some will lay face up and others will lay face down. So if they were all lying face up or all face down, that’d be a contingent phenomenon. So that’s the first parameter for determining intelligent design.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then the next stage would be to determine if this contingent phenomenon is simple or complex. If you notice in the first picture, you can actually spot a couple words in this random spilling. Simple 3 letter words like “Man” and “Old” and “Bed” are among the words.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Ok, now what if I told you that this second picture was the result of a random pouring of the scrabble tiles? Wow, how about that, those scrabble tiles randomly formed “Obey the gospel of Jesus Christ.” Imagine that? Now who in here believes that this was accidental? Of course you don’t believe that, and you’d be right. It’s too complex to have resulted from natural or accidental means. That’s the second parameter for determining intelligent design.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if it is contingent and it is complex, the third thing we have to do is determine within that complexity is whether the pattern is ad hoc or specific?</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 ad hoc pattern is one which is complex, but there’s really no meaning or significance to the data; it’s merely complex</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arrangement of letters in the first picture is complex and the probability of arranging them that way again is astronomically low. But though complex, it has no significance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 second picture has significance. It has information. It’s a command. It means something and therefore it has a specificity that other complex arrangements don’t have.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These are the questions we attempt to answer for determining intelligent design; so let’s look at just 2 or 3 examples of things in the human body that pass these tests.</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14</a:t>
            </a:fld>
            <a:endParaRPr lang="en-US"/>
          </a:p>
        </p:txBody>
      </p:sp>
    </p:spTree>
    <p:extLst>
      <p:ext uri="{BB962C8B-B14F-4D97-AF65-F5344CB8AC3E}">
        <p14:creationId xmlns:p14="http://schemas.microsoft.com/office/powerpoint/2010/main" val="3919694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Let’s look at DNA. DNA stands for Deoxyribonucleic Acid and it is far more than just matter. DNA are large complex molecules that contain the blueprint and manufacturing instructions for all life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is the densest information storage system on the face of this earth. One gram of DNA can store 455 billion gigabytes of data; that’s the content of more than 100 billion DVDs. Bioengineers have even figured out how to store large volumes of books and media within these DNA molecules and then come back later and reconstruct the information from the DNA</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more impressive is the fact that these DNA molecules aren’t blank. They already contain complex information within them</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one of the immutable laws of Information Science is that information never originates by itself. Anytime information is traced back to its source, it always gets back to a mind.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 in DNA, you have information that is already present and there is a programming language inherent in every DNA molecule that indicates a supremely intelligent designer was behind it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See, every single one of us began as a cell about the size of a period at the end of a sentence. So how does that cell know to build a body as large as ours with one hundred trillion cells of which there are thousands of different kinds of cells?</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does so by the information contained in DNA which translates that information to the cell using its own language convention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Each one of our cells is composed of </a:t>
            </a:r>
            <a:r>
              <a:rPr lang="en-US" sz="1200" kern="1200" dirty="0" err="1">
                <a:solidFill>
                  <a:schemeClr val="tx1"/>
                </a:solidFill>
                <a:effectLst/>
                <a:latin typeface="+mn-lt"/>
                <a:ea typeface="+mn-ea"/>
                <a:cs typeface="+mn-cs"/>
              </a:rPr>
              <a:t>nano</a:t>
            </a:r>
            <a:r>
              <a:rPr lang="en-US" sz="1200" kern="1200" dirty="0">
                <a:solidFill>
                  <a:schemeClr val="tx1"/>
                </a:solidFill>
                <a:effectLst/>
                <a:latin typeface="+mn-lt"/>
                <a:ea typeface="+mn-ea"/>
                <a:cs typeface="+mn-cs"/>
              </a:rPr>
              <a:t>-chemical complex machinery that’s beyond our comprehension and DNA contains the intelligent information for how our cells build, how they replicate, and how they move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within DNA are the manufacturing instructions on how to build and operate our incredible human bodies. And DNA itself is self-replicating – each molecule is able to construct an identical copy of itself both quickly and efficiently.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DNA even knows how to detect and correct replication errors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are special proteins called enzymes that travel up and down the DNA molecule looking for and making repairs on a second by second basis. They’re like little editors reading a book and looking for errors by the author and making corrections along the way</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enzymes go up and down the DNA molecule making corrections in complex ways we can’t even fathom</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Brethren, this is a sophisticated, complex technology that far exceeds mankind’s abilities. I can say that from experience because I’m a computer programmer. If mankind could figure out how to design software that knew how to correct itself, guys</a:t>
            </a:r>
            <a:r>
              <a:rPr lang="en-US" sz="1200" kern="1200" baseline="0" dirty="0">
                <a:solidFill>
                  <a:schemeClr val="tx1"/>
                </a:solidFill>
                <a:effectLst/>
                <a:latin typeface="+mn-lt"/>
                <a:ea typeface="+mn-ea"/>
                <a:cs typeface="+mn-cs"/>
              </a:rPr>
              <a:t> like me would </a:t>
            </a:r>
            <a:r>
              <a:rPr lang="en-US" sz="1200" kern="1200" dirty="0">
                <a:solidFill>
                  <a:schemeClr val="tx1"/>
                </a:solidFill>
                <a:effectLst/>
                <a:latin typeface="+mn-lt"/>
                <a:ea typeface="+mn-ea"/>
                <a:cs typeface="+mn-cs"/>
              </a:rPr>
              <a:t>be out of a job – or maybe we’d just be Bioengineers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it’s incredible to think about. How does DNA know how to do all of this? How does it know how to correct itself, unless someone infinitely more intelligent than ourselves designed it that way?</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15</a:t>
            </a:fld>
            <a:endParaRPr lang="en-US"/>
          </a:p>
        </p:txBody>
      </p:sp>
    </p:spTree>
    <p:extLst>
      <p:ext uri="{BB962C8B-B14F-4D97-AF65-F5344CB8AC3E}">
        <p14:creationId xmlns:p14="http://schemas.microsoft.com/office/powerpoint/2010/main" val="2299509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But even DNA, with all its information and all its complexity, is simple compared to the cell itself</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 life consists of cells and each cell is like a miniature city. And when we think about the fact that each human body consists of trillions of cells working together as one unit, we should be in humble awe of our Creators care for us and His perfect wisdom and magnificent intelligence – </a:t>
            </a:r>
            <a:r>
              <a:rPr lang="en-US" sz="1200" b="1" kern="1200" dirty="0">
                <a:solidFill>
                  <a:schemeClr val="tx1"/>
                </a:solidFill>
                <a:effectLst/>
                <a:latin typeface="+mn-lt"/>
                <a:ea typeface="+mn-ea"/>
                <a:cs typeface="+mn-cs"/>
              </a:rPr>
              <a:t>Psa 104:24</a:t>
            </a:r>
          </a:p>
          <a:p>
            <a:pPr lvl="0"/>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don’t have enough time to look at all the qualities of cells that give evidence of an Intelligent Designer, so let’s just look at one aspect of our cells:</a:t>
            </a:r>
          </a:p>
        </p:txBody>
      </p:sp>
      <p:sp>
        <p:nvSpPr>
          <p:cNvPr id="4" name="Slide Number Placeholder 3"/>
          <p:cNvSpPr>
            <a:spLocks noGrp="1"/>
          </p:cNvSpPr>
          <p:nvPr>
            <p:ph type="sldNum" sz="quarter" idx="10"/>
          </p:nvPr>
        </p:nvSpPr>
        <p:spPr/>
        <p:txBody>
          <a:bodyPr/>
          <a:lstStyle/>
          <a:p>
            <a:fld id="{E0C44D74-267E-4617-B82A-995817524256}" type="slidenum">
              <a:rPr lang="en-US" smtClean="0"/>
              <a:t>16</a:t>
            </a:fld>
            <a:endParaRPr lang="en-US"/>
          </a:p>
        </p:txBody>
      </p:sp>
    </p:spTree>
    <p:extLst>
      <p:ext uri="{BB962C8B-B14F-4D97-AF65-F5344CB8AC3E}">
        <p14:creationId xmlns:p14="http://schemas.microsoft.com/office/powerpoint/2010/main" val="1520660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Connected to the end of every single cell in our body is a little whip-like propeller called the “flagellum”</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is one of the most visually striking examples of design on the biochemistry level because the flagellum is quite literally an outboard motor that is used by the cell to swim. And in order to accomplish that purpose, the flagellum has individual parts ordered within it to accomplish that affect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flagellum is composed of 35 proteins that make up parts in a typical rotary motor like the propeller, the bushings, the rotors, and the stators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 of these 35 proteins are ordered for a purpose and therefore speak to intelligent design.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bottom right picture on the screen is what the flagellum actually looks like under an electron microscope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you can see, it doesn’t just act like a motor, it looks like a motor straight out of a science fiction book. But it is a super motor and can do things well beyond any motor that we can design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example, the maximum RPM on most automobiles is 5500 – 7000 RPM. Some expensive sports cars can get up to 9000 RPM but in each case you’re redlining and your motor is getting hot and will start to malfunction if you don’t slow it down. But the flagellum has been clocked as high as 100,000 RPM, and this is taking place within fluid where it can’t overheat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spent 6 years doing contract work for the government designing turrets and servo control systems so I know all about motor design and its limitations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Sometimes we would have to stop a motor from spinning in one direction and make it spin in the opposite direction at high rates of speed</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you just can’t do this efficiently and quickly, you have to let is slow down gradually or your bushings and bearings will go flying everywhere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 flagellum can stop within a quarter turn and start right back up at a phenomenal rate of speed.</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17</a:t>
            </a:fld>
            <a:endParaRPr lang="en-US"/>
          </a:p>
        </p:txBody>
      </p:sp>
    </p:spTree>
    <p:extLst>
      <p:ext uri="{BB962C8B-B14F-4D97-AF65-F5344CB8AC3E}">
        <p14:creationId xmlns:p14="http://schemas.microsoft.com/office/powerpoint/2010/main" val="651564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8D5C763-36AB-43B8-A51F-3EF2CDE51EA1}" type="slidenum">
              <a:rPr lang="en-US" altLang="en-US" smtClean="0"/>
              <a:pPr eaLnBrk="1" hangingPunct="1">
                <a:spcBef>
                  <a:spcPct val="0"/>
                </a:spcBef>
              </a:pPr>
              <a:t>18</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Now, why couldn’t something like this be the result of naturalism, or what our Darwinian friends call “Natural Selection”?</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Here’s why. Things like the flagellum are </a:t>
            </a:r>
            <a:r>
              <a:rPr lang="en-US" sz="1200" u="sng" kern="1200" dirty="0">
                <a:solidFill>
                  <a:schemeClr val="tx1"/>
                </a:solidFill>
                <a:effectLst/>
                <a:latin typeface="+mn-lt"/>
                <a:ea typeface="+mn-ea"/>
                <a:cs typeface="+mn-cs"/>
              </a:rPr>
              <a:t>irreducibly complex</a:t>
            </a:r>
            <a:r>
              <a:rPr lang="en-US" sz="1200" kern="1200" dirty="0">
                <a:solidFill>
                  <a:schemeClr val="tx1"/>
                </a:solidFill>
                <a:effectLst/>
                <a:latin typeface="+mn-lt"/>
                <a:ea typeface="+mn-ea"/>
                <a:cs typeface="+mn-cs"/>
              </a:rPr>
              <a:t>. This means that if you remove just one part, the entire machine would not be able to function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One of the easiest ways to understand this concept is to consider a mouse trap. A mousetrap is made up of a wooden platform, a holding bar, a spring, a hammer, and a catch</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would happen to a mousetrap if you removed just one up the 6 parts? None of it could function. In fact, it would be a relatively useless device if just one part were missing</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I </a:t>
            </a:r>
            <a:r>
              <a:rPr lang="es-GT" sz="1100" kern="1200" baseline="0" dirty="0" err="1">
                <a:solidFill>
                  <a:schemeClr val="tx1"/>
                </a:solidFill>
                <a:effectLst/>
                <a:latin typeface="+mn-lt"/>
                <a:ea typeface="+mn-ea"/>
                <a:cs typeface="+mn-cs"/>
              </a:rPr>
              <a:t>suppose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if</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we</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just</a:t>
            </a:r>
            <a:r>
              <a:rPr lang="es-GT" sz="1100" kern="1200" baseline="0" dirty="0">
                <a:solidFill>
                  <a:schemeClr val="tx1"/>
                </a:solidFill>
                <a:effectLst/>
                <a:latin typeface="+mn-lt"/>
                <a:ea typeface="+mn-ea"/>
                <a:cs typeface="+mn-cs"/>
              </a:rPr>
              <a:t> removed </a:t>
            </a:r>
            <a:r>
              <a:rPr lang="es-GT" sz="1100" kern="1200" baseline="0" dirty="0" err="1">
                <a:solidFill>
                  <a:schemeClr val="tx1"/>
                </a:solidFill>
                <a:effectLst/>
                <a:latin typeface="+mn-lt"/>
                <a:ea typeface="+mn-ea"/>
                <a:cs typeface="+mn-cs"/>
              </a:rPr>
              <a:t>the</a:t>
            </a:r>
            <a:r>
              <a:rPr lang="es-GT" sz="1100" kern="1200" baseline="0" dirty="0">
                <a:solidFill>
                  <a:schemeClr val="tx1"/>
                </a:solidFill>
                <a:effectLst/>
                <a:latin typeface="+mn-lt"/>
                <a:ea typeface="+mn-ea"/>
                <a:cs typeface="+mn-cs"/>
              </a:rPr>
              <a:t> catch, I </a:t>
            </a:r>
            <a:r>
              <a:rPr lang="es-GT" sz="1100" kern="1200" baseline="0" dirty="0" err="1">
                <a:solidFill>
                  <a:schemeClr val="tx1"/>
                </a:solidFill>
                <a:effectLst/>
                <a:latin typeface="+mn-lt"/>
                <a:ea typeface="+mn-ea"/>
                <a:cs typeface="+mn-cs"/>
              </a:rPr>
              <a:t>could</a:t>
            </a:r>
            <a:r>
              <a:rPr lang="es-GT" sz="1100" kern="1200" baseline="0" dirty="0">
                <a:solidFill>
                  <a:schemeClr val="tx1"/>
                </a:solidFill>
                <a:effectLst/>
                <a:latin typeface="+mn-lt"/>
                <a:ea typeface="+mn-ea"/>
                <a:cs typeface="+mn-cs"/>
              </a:rPr>
              <a:t> use </a:t>
            </a:r>
            <a:r>
              <a:rPr lang="es-GT" sz="1100" kern="1200" baseline="0" dirty="0" err="1">
                <a:solidFill>
                  <a:schemeClr val="tx1"/>
                </a:solidFill>
                <a:effectLst/>
                <a:latin typeface="+mn-lt"/>
                <a:ea typeface="+mn-ea"/>
                <a:cs typeface="+mn-cs"/>
              </a:rPr>
              <a:t>it</a:t>
            </a:r>
            <a:r>
              <a:rPr lang="es-GT" sz="1100" kern="1200" baseline="0" dirty="0">
                <a:solidFill>
                  <a:schemeClr val="tx1"/>
                </a:solidFill>
                <a:effectLst/>
                <a:latin typeface="+mn-lt"/>
                <a:ea typeface="+mn-ea"/>
                <a:cs typeface="+mn-cs"/>
              </a:rPr>
              <a:t> as </a:t>
            </a:r>
            <a:r>
              <a:rPr lang="es-GT" sz="1100" kern="1200" baseline="0" dirty="0" err="1">
                <a:solidFill>
                  <a:schemeClr val="tx1"/>
                </a:solidFill>
                <a:effectLst/>
                <a:latin typeface="+mn-lt"/>
                <a:ea typeface="+mn-ea"/>
                <a:cs typeface="+mn-cs"/>
              </a:rPr>
              <a:t>an</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ugly</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looking</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tie</a:t>
            </a:r>
            <a:r>
              <a:rPr lang="es-GT" sz="1100" kern="1200" baseline="0" dirty="0">
                <a:solidFill>
                  <a:schemeClr val="tx1"/>
                </a:solidFill>
                <a:effectLst/>
                <a:latin typeface="+mn-lt"/>
                <a:ea typeface="+mn-ea"/>
                <a:cs typeface="+mn-cs"/>
              </a:rPr>
              <a:t> clip, </a:t>
            </a:r>
            <a:r>
              <a:rPr lang="es-GT" sz="1100" kern="1200" baseline="0" dirty="0" err="1">
                <a:solidFill>
                  <a:schemeClr val="tx1"/>
                </a:solidFill>
                <a:effectLst/>
                <a:latin typeface="+mn-lt"/>
                <a:ea typeface="+mn-ea"/>
                <a:cs typeface="+mn-cs"/>
              </a:rPr>
              <a:t>right</a:t>
            </a:r>
            <a:r>
              <a:rPr lang="es-GT" sz="1100" kern="1200" baseline="0" dirty="0">
                <a:solidFill>
                  <a:schemeClr val="tx1"/>
                </a:solidFill>
                <a:effectLst/>
                <a:latin typeface="+mn-lt"/>
                <a:ea typeface="+mn-ea"/>
                <a:cs typeface="+mn-cs"/>
              </a:rPr>
              <a:t>?</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But the flagellum has 35 parts; 35 proteins all arranged in precisely the order that they need to be to operate</a:t>
            </a:r>
            <a:r>
              <a:rPr lang="es-GT"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removing just one of those proteins would render the flagellum useless.</a:t>
            </a:r>
          </a:p>
          <a:p>
            <a:pPr lvl="0"/>
            <a:endParaRPr lang="en-US" alt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That is why we call it irreducibly complex</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 can’t be that this thing just formed itself slowly over time, as if a billion years ago a rotor formed at the bottom than a million years later came a stator followed by the bushings and the propeller because none of those parts even do anything – they all had to happen together at the same time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s-GT" sz="1100" kern="1200" baseline="0" dirty="0">
                <a:solidFill>
                  <a:schemeClr val="tx1"/>
                </a:solidFill>
                <a:effectLst/>
                <a:latin typeface="+mn-lt"/>
                <a:ea typeface="+mn-ea"/>
                <a:cs typeface="+mn-cs"/>
              </a:rPr>
              <a:t>So</a:t>
            </a:r>
            <a:r>
              <a:rPr lang="en-US" sz="1200" kern="1200" dirty="0">
                <a:solidFill>
                  <a:schemeClr val="tx1"/>
                </a:solidFill>
                <a:effectLst/>
                <a:latin typeface="+mn-lt"/>
                <a:ea typeface="+mn-ea"/>
                <a:cs typeface="+mn-cs"/>
              </a:rPr>
              <a:t> the question is, which is more plausible? Natural Selection or Intelligent Design? Random chance or purpose? An accident or a deliberate decision?</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I took 35 mechanical parts identical to the proteins in a flagellum, how many times would I have to throw them against a wall to get them to perfectly come together into something like the flagellum and start operating like a motor? It wouldn’t happen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that’s what our evolutionist friends want us to believe. No, things like the flagellum prove intelligent design, it confirms deliberate purpose and intent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presence of design is best explained by the presence of an intelligent cause – a Designer with a mind, a powerful and intelligent mind.</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 with all of this evidence, why is something like intelligent design mocked by the scientific community?</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It’s not mocked because there is a lack of evidence. Its mocked because of its awesome and frightening implications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there is an Intelligent Designer behind the universe as we know it, and if He has left evidence of His existence, it means He wants to found</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if He can create things as fearfully and wonderfully made as this existence and all it contains, He is someone to be meditated on, honored, and revered</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if I attempt to replace Him with naturalistic hypotheses that are far more irrational than the evidence He has left us, I have reason to fear</a:t>
            </a:r>
            <a:r>
              <a:rPr lang="en-US" sz="1200" kern="1200" baseline="0" dirty="0">
                <a:solidFill>
                  <a:schemeClr val="tx1"/>
                </a:solidFill>
                <a:effectLst/>
                <a:latin typeface="+mn-lt"/>
                <a:ea typeface="+mn-ea"/>
                <a:cs typeface="+mn-cs"/>
              </a:rPr>
              <a:t> – </a:t>
            </a:r>
            <a:r>
              <a:rPr lang="en-US" b="1" dirty="0"/>
              <a:t>Rom 1:18-20</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19</a:t>
            </a:fld>
            <a:endParaRPr lang="en-US"/>
          </a:p>
        </p:txBody>
      </p:sp>
    </p:spTree>
    <p:extLst>
      <p:ext uri="{BB962C8B-B14F-4D97-AF65-F5344CB8AC3E}">
        <p14:creationId xmlns:p14="http://schemas.microsoft.com/office/powerpoint/2010/main" val="252833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We’ll be looking at 2 possibilities for these things: does our universe and its many nuances point to naturalism, which our skeptical friends would suggest, or does</a:t>
            </a:r>
            <a:r>
              <a:rPr lang="en-US" sz="1200" kern="1200" baseline="0" dirty="0">
                <a:solidFill>
                  <a:schemeClr val="tx1"/>
                </a:solidFill>
                <a:effectLst/>
                <a:latin typeface="+mn-lt"/>
                <a:ea typeface="+mn-ea"/>
                <a:cs typeface="+mn-cs"/>
              </a:rPr>
              <a:t> it point</a:t>
            </a:r>
            <a:r>
              <a:rPr lang="en-US" sz="1200" kern="1200" dirty="0">
                <a:solidFill>
                  <a:schemeClr val="tx1"/>
                </a:solidFill>
                <a:effectLst/>
                <a:latin typeface="+mn-lt"/>
                <a:ea typeface="+mn-ea"/>
                <a:cs typeface="+mn-cs"/>
              </a:rPr>
              <a:t> to intelligent design? Our universe and everything that it contains was either accidental or it was deliberate.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is interesting is that many modern sciences of our day have developed very trustworthy methods that they use for distinguishing intelligent causes from natural, accidental causes.</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2</a:t>
            </a:fld>
            <a:endParaRPr lang="en-US"/>
          </a:p>
        </p:txBody>
      </p:sp>
    </p:spTree>
    <p:extLst>
      <p:ext uri="{BB962C8B-B14F-4D97-AF65-F5344CB8AC3E}">
        <p14:creationId xmlns:p14="http://schemas.microsoft.com/office/powerpoint/2010/main" val="3251606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example, consider the science of forensics. Forensic Science is a multidisciplinary system of investigative methods and tools that are used for crime solving. When a man is found dead, police detectives want to determine whether that death was the result of a natural cause, an accidental cause, </a:t>
            </a:r>
            <a:r>
              <a:rPr lang="en-US" sz="1200" kern="1200">
                <a:solidFill>
                  <a:schemeClr val="tx1"/>
                </a:solidFill>
                <a:effectLst/>
                <a:latin typeface="+mn-lt"/>
                <a:ea typeface="+mn-ea"/>
                <a:cs typeface="+mn-cs"/>
              </a:rPr>
              <a:t>or a deliberate </a:t>
            </a:r>
            <a:r>
              <a:rPr lang="en-US" sz="1200" kern="1200" dirty="0">
                <a:solidFill>
                  <a:schemeClr val="tx1"/>
                </a:solidFill>
                <a:effectLst/>
                <a:latin typeface="+mn-lt"/>
                <a:ea typeface="+mn-ea"/>
                <a:cs typeface="+mn-cs"/>
              </a:rPr>
              <a:t>action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s-GT" sz="1100" kern="1200" baseline="0" dirty="0" err="1">
                <a:solidFill>
                  <a:schemeClr val="tx1"/>
                </a:solidFill>
                <a:effectLst/>
                <a:latin typeface="+mn-lt"/>
                <a:ea typeface="+mn-ea"/>
                <a:cs typeface="+mn-cs"/>
              </a:rPr>
              <a:t>Example</a:t>
            </a:r>
            <a:r>
              <a:rPr lang="es-GT" sz="11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f a dead man is discovered lying on the floor with a knife in his back, how did it happen? Forensic experts know for sure it wasn’t as a result of natural occurrences so that leaves the possibilities of whether or not it was accidental or deliberate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s-GT" sz="1100" kern="1200" baseline="0" dirty="0" err="1">
                <a:solidFill>
                  <a:schemeClr val="tx1"/>
                </a:solidFill>
                <a:effectLst/>
                <a:latin typeface="+mn-lt"/>
                <a:ea typeface="+mn-ea"/>
                <a:cs typeface="+mn-cs"/>
              </a:rPr>
              <a:t>Now</a:t>
            </a:r>
            <a:r>
              <a:rPr lang="es-GT" sz="11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s it possible something such as that was accidental? I will concede that yes it is “possible”. I suppose a knife could have been lying on the floor and the man tripped over the hilt causing it to stick up at the same time he falls on his back, then he rolls over and he dies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was the man discovered on his back or on his front? What was the angle of the knife? Was the knife shaped in such a way that something like that could happen?</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the man was found lying on his stomach and there was evidence of a struggle, forensic scientists would conclude that it was deliberate, that an intelligent mind was behind it.</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3</a:t>
            </a:fld>
            <a:endParaRPr lang="en-US"/>
          </a:p>
        </p:txBody>
      </p:sp>
    </p:spTree>
    <p:extLst>
      <p:ext uri="{BB962C8B-B14F-4D97-AF65-F5344CB8AC3E}">
        <p14:creationId xmlns:p14="http://schemas.microsoft.com/office/powerpoint/2010/main" val="286351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Consider also the science of anthropology. When archeologists find an unusually shaped object at a dig site, they will seek to determine whether natural processes formed the object or if humans who lived long ago shaped and constructed that object for a specific purpose. In other words, anthropologists do the same thing we try to do; they attempt to determine whether there is sufficient evidence to suggest intelligent design.</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4</a:t>
            </a:fld>
            <a:endParaRPr lang="en-US"/>
          </a:p>
        </p:txBody>
      </p:sp>
    </p:spTree>
    <p:extLst>
      <p:ext uri="{BB962C8B-B14F-4D97-AF65-F5344CB8AC3E}">
        <p14:creationId xmlns:p14="http://schemas.microsoft.com/office/powerpoint/2010/main" val="551169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SETI (search for extraterrestrial intelligence) use scientifically based and objective criteria in their search for alien life. They’ve come up with a means by which they can distinguish between naturally occurring radio signals in space from possible transmissions by alien civilizations. What is ironic is that to this day, radio-astronomers have not found information-bearing signals coming from space. But many of these same scientists are missing encoded information currently identified in our bodies right here on our home planet. </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5</a:t>
            </a:fld>
            <a:endParaRPr lang="en-US"/>
          </a:p>
        </p:txBody>
      </p:sp>
    </p:spTree>
    <p:extLst>
      <p:ext uri="{BB962C8B-B14F-4D97-AF65-F5344CB8AC3E}">
        <p14:creationId xmlns:p14="http://schemas.microsoft.com/office/powerpoint/2010/main" val="101854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Even insurance companies use these same methods to determine intelligent cause vs. an accident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They investigate whether a person deliberately burned down their house to collect the insurance check on it or whether it was the result of an accident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Either way, even these guys are investigating whether an intelligent, deliberate cause led to the effect they are investigating or whether it was an accident. </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6</a:t>
            </a:fld>
            <a:endParaRPr lang="en-US"/>
          </a:p>
        </p:txBody>
      </p:sp>
    </p:spTree>
    <p:extLst>
      <p:ext uri="{BB962C8B-B14F-4D97-AF65-F5344CB8AC3E}">
        <p14:creationId xmlns:p14="http://schemas.microsoft.com/office/powerpoint/2010/main" val="3720246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So what Christians Apologists have dubbed the “Cosmological Argument” that we’re making, it works the exact same way. We’re simply looking at existence and trying to determine through these same methods whether our universe was the result of a deliberate design or </a:t>
            </a:r>
            <a:r>
              <a:rPr lang="en-US" sz="1200" kern="1200" baseline="0" dirty="0">
                <a:solidFill>
                  <a:schemeClr val="tx1"/>
                </a:solidFill>
                <a:effectLst/>
                <a:latin typeface="+mn-lt"/>
                <a:ea typeface="+mn-ea"/>
                <a:cs typeface="+mn-cs"/>
              </a:rPr>
              <a:t>accidental naturalism. </a:t>
            </a:r>
            <a:r>
              <a:rPr lang="en-US" sz="1200" kern="1200" dirty="0">
                <a:solidFill>
                  <a:schemeClr val="tx1"/>
                </a:solidFill>
                <a:effectLst/>
                <a:latin typeface="+mn-lt"/>
                <a:ea typeface="+mn-ea"/>
                <a:cs typeface="+mn-cs"/>
              </a:rPr>
              <a:t>This is what King David was doing when he said in Psa 19, “The heavens declare the glory of God; and the firmament shows His handiwork. Day unto day utters speech, and night unto night reveals knowledge.”</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David is looking at the sky and all it contains and he’s saying, “This is too marvelous, too vast, too powerful, too complex for there not to be someone powerful behind it”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was absolutely right. So let’s look at some reasons why.</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7</a:t>
            </a:fld>
            <a:endParaRPr lang="en-US"/>
          </a:p>
        </p:txBody>
      </p:sp>
    </p:spTree>
    <p:extLst>
      <p:ext uri="{BB962C8B-B14F-4D97-AF65-F5344CB8AC3E}">
        <p14:creationId xmlns:p14="http://schemas.microsoft.com/office/powerpoint/2010/main" val="350598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was a French physicist named Pierre </a:t>
            </a:r>
            <a:r>
              <a:rPr lang="en-US" sz="1200" kern="1200" dirty="0" err="1">
                <a:solidFill>
                  <a:schemeClr val="tx1"/>
                </a:solidFill>
                <a:effectLst/>
                <a:latin typeface="+mn-lt"/>
                <a:ea typeface="+mn-ea"/>
                <a:cs typeface="+mn-cs"/>
              </a:rPr>
              <a:t>Lecomte</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Nouy</a:t>
            </a:r>
            <a:r>
              <a:rPr lang="en-US" sz="1200" kern="1200" dirty="0">
                <a:solidFill>
                  <a:schemeClr val="tx1"/>
                </a:solidFill>
                <a:effectLst/>
                <a:latin typeface="+mn-lt"/>
                <a:ea typeface="+mn-ea"/>
                <a:cs typeface="+mn-cs"/>
              </a:rPr>
              <a:t> who once calculated the probability that a ball the size of the earth could randomly form just one single molecule of protein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he assumed that every single element was already accounted for, which of course begs the question of how all the elements got here in the first place, but that was last week’s lesson</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Given</a:t>
            </a:r>
            <a:r>
              <a:rPr lang="en-US" sz="1200" kern="1200" dirty="0">
                <a:solidFill>
                  <a:schemeClr val="tx1"/>
                </a:solidFill>
                <a:effectLst/>
                <a:latin typeface="+mn-lt"/>
                <a:ea typeface="+mn-ea"/>
                <a:cs typeface="+mn-cs"/>
              </a:rPr>
              <a:t> the presence of every single element in a spherical volume the exact size of the earth, he calculated that if you could take that ball and shake it about as fast as the speed of light, he said the probability that just one molecule of protein would form from that experiment would be 1 in 10</a:t>
            </a:r>
            <a:r>
              <a:rPr lang="en-US" sz="1200" kern="1200" baseline="30000" dirty="0">
                <a:solidFill>
                  <a:schemeClr val="tx1"/>
                </a:solidFill>
                <a:effectLst/>
                <a:latin typeface="+mn-lt"/>
                <a:ea typeface="+mn-ea"/>
                <a:cs typeface="+mn-cs"/>
              </a:rPr>
              <a:t>243</a:t>
            </a:r>
            <a:r>
              <a:rPr lang="en-US" sz="1200" kern="1200" dirty="0">
                <a:solidFill>
                  <a:schemeClr val="tx1"/>
                </a:solidFill>
                <a:effectLst/>
                <a:latin typeface="+mn-lt"/>
                <a:ea typeface="+mn-ea"/>
                <a:cs typeface="+mn-cs"/>
              </a:rPr>
              <a:t> power.</a:t>
            </a:r>
            <a:endParaRPr lang="es-GT" sz="1100" kern="1200" dirty="0">
              <a:solidFill>
                <a:schemeClr val="tx1"/>
              </a:solidFill>
              <a:effectLst/>
              <a:latin typeface="+mn-lt"/>
              <a:ea typeface="+mn-ea"/>
              <a:cs typeface="+mn-cs"/>
            </a:endParaRPr>
          </a:p>
          <a:p>
            <a:pPr lvl="0"/>
            <a:endParaRPr lang="es-GT"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Sometimes we use the phrase “astronomical odds”, and that’s literally the case here. And that’s just one molecule of protein. This figure doesn’t even factor in the chemistry involved to create preferences for the formation and behavior of the molecules. And it also doesn’t account for the fact that there are millions of different possible proteins</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you account for those processes and every other detail it takes to create a lifeform of the complexity that represents our human bodies, that number looks almost reasonable</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p>
          <a:p>
            <a:pPr lvl="0"/>
            <a:endParaRPr lang="es-GT" sz="1100"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One scientist, in responding in agreement to Pierre’s calculation, said that it would be far be more likely that Webster’s Unabridged Dictionary be the result of an explosion in a printing shop – and he’s right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those who ascribe to Natural Selection will say, “Yeah, but given enough time something like this could happen without an Intelligent Designer”.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Yeah, it’s possible (given the elements existence in the first place). But is that reasonable? Is that plausible? Are</a:t>
            </a:r>
            <a:r>
              <a:rPr lang="en-US" sz="1200" kern="1200" baseline="0" dirty="0">
                <a:solidFill>
                  <a:schemeClr val="tx1"/>
                </a:solidFill>
                <a:effectLst/>
                <a:latin typeface="+mn-lt"/>
                <a:ea typeface="+mn-ea"/>
                <a:cs typeface="+mn-cs"/>
              </a:rPr>
              <a:t> those odds worth risking your eternal soul over?</a:t>
            </a:r>
            <a:endParaRPr lang="es-GT" dirty="0"/>
          </a:p>
        </p:txBody>
      </p:sp>
      <p:sp>
        <p:nvSpPr>
          <p:cNvPr id="4" name="Slide Number Placeholder 3"/>
          <p:cNvSpPr>
            <a:spLocks noGrp="1"/>
          </p:cNvSpPr>
          <p:nvPr>
            <p:ph type="sldNum" sz="quarter" idx="10"/>
          </p:nvPr>
        </p:nvSpPr>
        <p:spPr/>
        <p:txBody>
          <a:bodyPr/>
          <a:lstStyle/>
          <a:p>
            <a:fld id="{E0C44D74-267E-4617-B82A-995817524256}" type="slidenum">
              <a:rPr lang="en-US" smtClean="0"/>
              <a:t>8</a:t>
            </a:fld>
            <a:endParaRPr lang="en-US"/>
          </a:p>
        </p:txBody>
      </p:sp>
    </p:spTree>
    <p:extLst>
      <p:ext uri="{BB962C8B-B14F-4D97-AF65-F5344CB8AC3E}">
        <p14:creationId xmlns:p14="http://schemas.microsoft.com/office/powerpoint/2010/main" val="3546453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This doesn’t even scratch the surface. Our planet only supports life because there are 26 fine-tuned physical constants whose values are balanced on a razor’s Edge</a:t>
            </a:r>
            <a:r>
              <a:rPr lang="es-GT" sz="1100" kern="1200" dirty="0">
                <a:solidFill>
                  <a:schemeClr val="tx1"/>
                </a:solidFill>
                <a:effectLst/>
                <a:latin typeface="+mn-lt"/>
                <a:ea typeface="+mn-ea"/>
                <a:cs typeface="+mn-cs"/>
              </a:rPr>
              <a:t>. </a:t>
            </a:r>
            <a:r>
              <a:rPr lang="es-GT" sz="1100" kern="1200" dirty="0" err="1">
                <a:solidFill>
                  <a:schemeClr val="tx1"/>
                </a:solidFill>
                <a:effectLst/>
                <a:latin typeface="+mn-lt"/>
                <a:ea typeface="+mn-ea"/>
                <a:cs typeface="+mn-cs"/>
              </a:rPr>
              <a:t>These</a:t>
            </a:r>
            <a:r>
              <a:rPr lang="es-GT"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things such as Newton’s gravitational constant, Einstein’s speed of light constant (the “c” in e = mc</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a:t>
            </a:r>
            <a:r>
              <a:rPr lang="es-GT" sz="1100" kern="1200" dirty="0">
                <a:solidFill>
                  <a:schemeClr val="tx1"/>
                </a:solidFill>
                <a:effectLst/>
                <a:latin typeface="+mn-lt"/>
                <a:ea typeface="+mn-ea"/>
                <a:cs typeface="+mn-cs"/>
              </a:rPr>
              <a:t>.</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are numbers that appear to have been carefully dialed to an astonishingly precise value for allowing life.</a:t>
            </a:r>
            <a:r>
              <a:rPr lang="es-GT" sz="11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if any of these numbers were altered by even a hair’s breadth, no physical, interactive life of any kind could exist anywhere in our universe. No stars, no life, no planets, no chemistry.</a:t>
            </a:r>
            <a:endParaRPr lang="es-GT"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C44D74-267E-4617-B82A-995817524256}" type="slidenum">
              <a:rPr lang="en-US" smtClean="0"/>
              <a:t>9</a:t>
            </a:fld>
            <a:endParaRPr lang="en-US"/>
          </a:p>
        </p:txBody>
      </p:sp>
    </p:spTree>
    <p:extLst>
      <p:ext uri="{BB962C8B-B14F-4D97-AF65-F5344CB8AC3E}">
        <p14:creationId xmlns:p14="http://schemas.microsoft.com/office/powerpoint/2010/main" val="251141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0112F33-09B2-49FE-8F3A-A83E7E149C7E}"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417725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12F33-09B2-49FE-8F3A-A83E7E149C7E}"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328702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12F33-09B2-49FE-8F3A-A83E7E149C7E}"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135534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12F33-09B2-49FE-8F3A-A83E7E149C7E}"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359701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112F33-09B2-49FE-8F3A-A83E7E149C7E}"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68159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112F33-09B2-49FE-8F3A-A83E7E149C7E}"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34255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112F33-09B2-49FE-8F3A-A83E7E149C7E}"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2643407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112F33-09B2-49FE-8F3A-A83E7E149C7E}"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143519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12F33-09B2-49FE-8F3A-A83E7E149C7E}"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5636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112F33-09B2-49FE-8F3A-A83E7E149C7E}"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110096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112F33-09B2-49FE-8F3A-A83E7E149C7E}"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2664F7-70F5-48D9-9AD6-5227BD6BBE56}" type="slidenum">
              <a:rPr lang="en-US" smtClean="0"/>
              <a:t>‹#›</a:t>
            </a:fld>
            <a:endParaRPr lang="en-US"/>
          </a:p>
        </p:txBody>
      </p:sp>
    </p:spTree>
    <p:extLst>
      <p:ext uri="{BB962C8B-B14F-4D97-AF65-F5344CB8AC3E}">
        <p14:creationId xmlns:p14="http://schemas.microsoft.com/office/powerpoint/2010/main" val="199610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12F33-09B2-49FE-8F3A-A83E7E149C7E}" type="datetimeFigureOut">
              <a:rPr lang="en-US" smtClean="0"/>
              <a:t>10/29/2020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664F7-70F5-48D9-9AD6-5227BD6BBE56}" type="slidenum">
              <a:rPr lang="en-US" smtClean="0"/>
              <a:t>‹#›</a:t>
            </a:fld>
            <a:endParaRPr lang="en-US"/>
          </a:p>
        </p:txBody>
      </p:sp>
    </p:spTree>
    <p:extLst>
      <p:ext uri="{BB962C8B-B14F-4D97-AF65-F5344CB8AC3E}">
        <p14:creationId xmlns:p14="http://schemas.microsoft.com/office/powerpoint/2010/main" val="690398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gif"/></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gSri7Xwl8TDv0M&amp;tbnid=hnvTfeXZpS8U8M:&amp;ved=0CAUQjRw&amp;url=http://astrobob.areavoices.com/tag/axis/&amp;ei=bGtHU4X7DcijsQSCooGIBg&amp;bvm=bv.64542518,d.dmQ&amp;psig=AFQjCNH1UBbVFgXqtvz_jLsLLke2zeyCYg&amp;ust=139727572076028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heb 11:1 na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1289"/>
            <a:ext cx="4572000" cy="68692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eb 11:3 nas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99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0" y="0"/>
            <a:ext cx="9144000" cy="609600"/>
          </a:xfrm>
        </p:spPr>
        <p:txBody>
          <a:bodyPr>
            <a:noAutofit/>
          </a:bodyPr>
          <a:lstStyle/>
          <a:p>
            <a:pPr marL="0" indent="0" algn="ctr">
              <a:buNone/>
            </a:pPr>
            <a:r>
              <a:rPr lang="en-US" altLang="en-US" sz="3000" u="sng" dirty="0">
                <a:latin typeface="Rockwell" panose="02060603020205020403" pitchFamily="18" charset="0"/>
              </a:rPr>
              <a:t>Gravitational Constant:</a:t>
            </a:r>
            <a:r>
              <a:rPr lang="en-US" altLang="en-US" sz="3000" dirty="0">
                <a:latin typeface="Rockwell" panose="02060603020205020403" pitchFamily="18" charset="0"/>
              </a:rPr>
              <a:t> G ≈ 6.67428 x 10</a:t>
            </a:r>
            <a:r>
              <a:rPr lang="en-US" altLang="en-US" sz="3000" baseline="30000" dirty="0">
                <a:latin typeface="Rockwell" panose="02060603020205020403" pitchFamily="18" charset="0"/>
              </a:rPr>
              <a:t>-11</a:t>
            </a:r>
            <a:r>
              <a:rPr lang="en-US" altLang="en-US" sz="3000" dirty="0">
                <a:latin typeface="Rockwell" panose="02060603020205020403" pitchFamily="18" charset="0"/>
              </a:rPr>
              <a:t>m</a:t>
            </a:r>
            <a:r>
              <a:rPr lang="en-US" altLang="en-US" sz="3000" baseline="30000" dirty="0">
                <a:latin typeface="Rockwell" panose="02060603020205020403" pitchFamily="18" charset="0"/>
              </a:rPr>
              <a:t>3</a:t>
            </a:r>
            <a:r>
              <a:rPr lang="en-US" altLang="en-US" sz="3000" dirty="0">
                <a:latin typeface="Rockwell" panose="02060603020205020403" pitchFamily="18" charset="0"/>
              </a:rPr>
              <a:t>kg</a:t>
            </a:r>
            <a:r>
              <a:rPr lang="en-US" altLang="en-US" sz="3000" baseline="30000" dirty="0">
                <a:latin typeface="Rockwell" panose="02060603020205020403" pitchFamily="18" charset="0"/>
              </a:rPr>
              <a:t>-1</a:t>
            </a:r>
            <a:r>
              <a:rPr lang="en-US" altLang="en-US" sz="3000" dirty="0">
                <a:latin typeface="Rockwell" panose="02060603020205020403" pitchFamily="18" charset="0"/>
              </a:rPr>
              <a:t>s</a:t>
            </a:r>
            <a:r>
              <a:rPr lang="en-US" altLang="en-US" sz="3000" baseline="30000" dirty="0">
                <a:latin typeface="Rockwell" panose="02060603020205020403" pitchFamily="18" charset="0"/>
              </a:rPr>
              <a:t>-2</a:t>
            </a:r>
          </a:p>
          <a:p>
            <a:pPr lvl="1" algn="ctr" eaLnBrk="1" hangingPunct="1"/>
            <a:endParaRPr lang="en-US" altLang="en-US" sz="3000" dirty="0">
              <a:latin typeface="Rockwell" panose="02060603020205020403" pitchFamily="18" charset="0"/>
            </a:endParaRPr>
          </a:p>
          <a:p>
            <a:pPr lvl="1" algn="ctr" eaLnBrk="1" hangingPunct="1"/>
            <a:endParaRPr lang="en-US" altLang="en-US" sz="3000" dirty="0">
              <a:latin typeface="Rockwell" panose="02060603020205020403" pitchFamily="18" charset="0"/>
            </a:endParaRPr>
          </a:p>
          <a:p>
            <a:pPr lvl="1" algn="ctr" eaLnBrk="1" hangingPunct="1"/>
            <a:endParaRPr lang="en-US" altLang="en-US" sz="3000" dirty="0">
              <a:latin typeface="Rockwell" panose="02060603020205020403" pitchFamily="18" charset="0"/>
            </a:endParaRPr>
          </a:p>
        </p:txBody>
      </p:sp>
      <p:pic>
        <p:nvPicPr>
          <p:cNvPr id="65542" name="Picture 6" descr="http://33.media.tumblr.com/tumblr_lo3qzdwqfy1qmyxvuo1_r1_5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581400"/>
            <a:ext cx="4038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5546" name="Picture 10" descr="https://d1gd7xtq3dij0r.cloudfront.net/d_2993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838201"/>
            <a:ext cx="47244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txBox="1">
            <a:spLocks noChangeArrowheads="1"/>
          </p:cNvSpPr>
          <p:nvPr/>
        </p:nvSpPr>
        <p:spPr bwMode="auto">
          <a:xfrm>
            <a:off x="4191000" y="3951946"/>
            <a:ext cx="4863142" cy="275365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buNone/>
            </a:pPr>
            <a:r>
              <a:rPr lang="en-US" altLang="en-US" sz="3700" kern="0" dirty="0">
                <a:latin typeface="Rockwell" panose="02060603020205020403" pitchFamily="18" charset="0"/>
              </a:rPr>
              <a:t>Allowable deviation:</a:t>
            </a:r>
          </a:p>
          <a:p>
            <a:pPr marL="0" indent="0" algn="ctr" eaLnBrk="1" hangingPunct="1">
              <a:buNone/>
            </a:pPr>
            <a:endParaRPr lang="en-US" altLang="en-US" sz="1500" kern="0" dirty="0">
              <a:latin typeface="Rockwell" panose="02060603020205020403" pitchFamily="18" charset="0"/>
            </a:endParaRPr>
          </a:p>
          <a:p>
            <a:pPr marL="0" indent="0" algn="ctr" eaLnBrk="1" hangingPunct="1">
              <a:buNone/>
            </a:pPr>
            <a:r>
              <a:rPr lang="en-US" altLang="en-US" sz="9800" b="1" kern="0" dirty="0">
                <a:latin typeface="Rockwell" panose="02060603020205020403" pitchFamily="18" charset="0"/>
              </a:rPr>
              <a:t>1 / 10</a:t>
            </a:r>
            <a:r>
              <a:rPr lang="en-US" altLang="en-US" sz="9800" b="1" kern="0" baseline="30000" dirty="0">
                <a:latin typeface="Rockwell" panose="02060603020205020403" pitchFamily="18" charset="0"/>
              </a:rPr>
              <a:t>60</a:t>
            </a:r>
          </a:p>
          <a:p>
            <a:pPr marL="0" indent="0" algn="ctr" eaLnBrk="1" hangingPunct="1">
              <a:buNone/>
            </a:pPr>
            <a:endParaRPr lang="en-US" altLang="en-US" sz="3700" kern="0" dirty="0">
              <a:latin typeface="Rockwell" panose="02060603020205020403" pitchFamily="18" charset="0"/>
            </a:endParaRPr>
          </a:p>
          <a:p>
            <a:pPr marL="0" indent="0" algn="ctr" eaLnBrk="1" hangingPunct="1">
              <a:buNone/>
            </a:pPr>
            <a:endParaRPr lang="en-US" altLang="en-US" sz="3700" kern="0" dirty="0">
              <a:latin typeface="Rockwell" panose="02060603020205020403" pitchFamily="18" charset="0"/>
            </a:endParaRPr>
          </a:p>
          <a:p>
            <a:pPr marL="457200" lvl="1" indent="0" algn="ctr" eaLnBrk="1" hangingPunct="1">
              <a:buNone/>
            </a:pPr>
            <a:endParaRPr lang="en-US" altLang="en-US" sz="3700" kern="0" dirty="0">
              <a:latin typeface="Rockwell" panose="02060603020205020403" pitchFamily="18" charset="0"/>
            </a:endParaRPr>
          </a:p>
        </p:txBody>
      </p:sp>
      <p:pic>
        <p:nvPicPr>
          <p:cNvPr id="11266" name="Picture 2" descr="https://upload.wikimedia.org/wikipedia/commons/thumb/0/0e/NewtonsLawOfUniversalGravitation.svg/400px-NewtonsLawOfUniversalGravitation.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5800"/>
            <a:ext cx="441960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0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astrobob.areavoices.com/files/2012/12/seasons-Tau_olungaANNOv2TR-1024x56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1665"/>
            <a:ext cx="9144000" cy="581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280667"/>
            <a:ext cx="9144000" cy="553998"/>
          </a:xfrm>
          <a:prstGeom prst="rect">
            <a:avLst/>
          </a:prstGeom>
        </p:spPr>
        <p:txBody>
          <a:bodyPr wrap="square">
            <a:spAutoFit/>
          </a:bodyPr>
          <a:lstStyle/>
          <a:p>
            <a:pPr algn="ctr"/>
            <a:r>
              <a:rPr lang="en-US" altLang="en-US" sz="3000" b="1" dirty="0">
                <a:latin typeface="Rockwell" panose="02060603020205020403" pitchFamily="18" charset="0"/>
              </a:rPr>
              <a:t>+/- 1</a:t>
            </a:r>
            <a:r>
              <a:rPr lang="en-US" altLang="en-US" sz="3000" b="1" dirty="0">
                <a:latin typeface="Rockwell" panose="02060603020205020403" pitchFamily="18" charset="0"/>
                <a:cs typeface="Arial" charset="0"/>
              </a:rPr>
              <a:t>° and we either burn up or enter an ice age</a:t>
            </a:r>
          </a:p>
        </p:txBody>
      </p:sp>
      <p:sp>
        <p:nvSpPr>
          <p:cNvPr id="6" name="Rectangle 5"/>
          <p:cNvSpPr/>
          <p:nvPr/>
        </p:nvSpPr>
        <p:spPr>
          <a:xfrm>
            <a:off x="0" y="0"/>
            <a:ext cx="9144000" cy="461665"/>
          </a:xfrm>
          <a:prstGeom prst="rect">
            <a:avLst/>
          </a:prstGeom>
        </p:spPr>
        <p:txBody>
          <a:bodyPr wrap="square">
            <a:spAutoFit/>
          </a:bodyPr>
          <a:lstStyle/>
          <a:p>
            <a:pPr algn="ctr"/>
            <a:r>
              <a:rPr lang="en-US" altLang="en-US" sz="2400" b="1" u="sng" dirty="0">
                <a:latin typeface="Rockwell" panose="02060603020205020403" pitchFamily="18" charset="0"/>
              </a:rPr>
              <a:t>Earth’s tilt on it’s rotational axis toward the sun:</a:t>
            </a:r>
            <a:r>
              <a:rPr lang="en-US" altLang="en-US" sz="2400" b="1" dirty="0">
                <a:latin typeface="Rockwell" panose="02060603020205020403" pitchFamily="18" charset="0"/>
              </a:rPr>
              <a:t> 23.4° - 23.5° </a:t>
            </a:r>
            <a:endParaRPr lang="en-US" sz="2400" b="1" dirty="0">
              <a:latin typeface="Rockwell" panose="02060603020205020403" pitchFamily="18" charset="0"/>
            </a:endParaRPr>
          </a:p>
        </p:txBody>
      </p:sp>
    </p:spTree>
    <p:extLst>
      <p:ext uri="{BB962C8B-B14F-4D97-AF65-F5344CB8AC3E}">
        <p14:creationId xmlns:p14="http://schemas.microsoft.com/office/powerpoint/2010/main" val="384420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2020" y="4419600"/>
            <a:ext cx="8991600" cy="2362200"/>
          </a:xfrm>
          <a:prstGeom prst="rect">
            <a:avLst/>
          </a:prstGeom>
          <a:ln w="28575">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pPr>
            <a:r>
              <a:rPr lang="en-US" sz="2900" b="1" dirty="0">
                <a:latin typeface="Rockwell" panose="02060603020205020403" pitchFamily="18" charset="0"/>
              </a:rPr>
              <a:t>Psa 95:4-6</a:t>
            </a:r>
            <a:r>
              <a:rPr lang="en-US" sz="2900" dirty="0">
                <a:latin typeface="Rockwell" panose="02060603020205020403" pitchFamily="18" charset="0"/>
              </a:rPr>
              <a:t> – “In whose hands are the depths of the earth, the peaks of the mountains are His also. The sea is His, for it was He who made it, and His hands formed the dry land. Come, let us worship and bow down, let us kneel before the </a:t>
            </a:r>
            <a:r>
              <a:rPr lang="en-US" sz="2900" cap="small" dirty="0">
                <a:latin typeface="Rockwell" panose="02060603020205020403" pitchFamily="18" charset="0"/>
              </a:rPr>
              <a:t>Lord</a:t>
            </a:r>
            <a:r>
              <a:rPr lang="en-US" sz="2900" dirty="0">
                <a:latin typeface="Rockwell" panose="02060603020205020403" pitchFamily="18" charset="0"/>
              </a:rPr>
              <a:t> our Maker.”</a:t>
            </a:r>
            <a:endParaRPr lang="en-US" altLang="en-US" sz="2900" dirty="0">
              <a:latin typeface="Rockwell" panose="02060603020205020403" pitchFamily="18" charset="0"/>
            </a:endParaRPr>
          </a:p>
          <a:p>
            <a:endParaRPr lang="en-US" altLang="en-US" sz="2900" dirty="0">
              <a:latin typeface="Rockwell" panose="02060603020205020403" pitchFamily="18" charset="0"/>
            </a:endParaRPr>
          </a:p>
          <a:p>
            <a:endParaRPr lang="en-US" altLang="en-US" sz="2900" dirty="0">
              <a:latin typeface="Rockwell" panose="02060603020205020403" pitchFamily="18" charset="0"/>
            </a:endParaRPr>
          </a:p>
        </p:txBody>
      </p:sp>
      <p:pic>
        <p:nvPicPr>
          <p:cNvPr id="8196" name="Picture 4" descr="https://images.rapgenius.com/9e6898b51a1f126477c8c2a0f85870aa.535x401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20" y="0"/>
            <a:ext cx="89916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08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1951" y="5257800"/>
            <a:ext cx="8991600" cy="1524000"/>
          </a:xfrm>
          <a:prstGeom prst="rect">
            <a:avLst/>
          </a:prstGeom>
          <a:ln w="28575">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pPr>
            <a:r>
              <a:rPr lang="en-US" sz="2900" b="1" dirty="0">
                <a:latin typeface="Rockwell" panose="02060603020205020403" pitchFamily="18" charset="0"/>
              </a:rPr>
              <a:t>Psa 139:13-14a</a:t>
            </a:r>
            <a:r>
              <a:rPr lang="en-US" sz="2900" dirty="0">
                <a:latin typeface="Rockwell" panose="02060603020205020403" pitchFamily="18" charset="0"/>
              </a:rPr>
              <a:t> – “For You formed my inward parts;</a:t>
            </a:r>
            <a:r>
              <a:rPr lang="en-US" sz="2900" dirty="0">
                <a:effectLst/>
                <a:latin typeface="Rockwell" panose="02060603020205020403" pitchFamily="18" charset="0"/>
              </a:rPr>
              <a:t> You covered me in my mother’s womb. I will praise You, for I am fearfully and wonderfully made…</a:t>
            </a:r>
            <a:r>
              <a:rPr lang="en-US" sz="2900" dirty="0">
                <a:latin typeface="Rockwell" panose="02060603020205020403" pitchFamily="18" charset="0"/>
              </a:rPr>
              <a:t>”</a:t>
            </a:r>
          </a:p>
          <a:p>
            <a:pPr marL="457200" lvl="1" indent="0">
              <a:buNone/>
            </a:pPr>
            <a:endParaRPr lang="en-US" altLang="en-US" sz="2900" dirty="0">
              <a:latin typeface="Rockwell" panose="02060603020205020403" pitchFamily="18" charset="0"/>
            </a:endParaRPr>
          </a:p>
          <a:p>
            <a:pPr lvl="1"/>
            <a:endParaRPr lang="en-US" altLang="en-US" sz="2900" dirty="0">
              <a:latin typeface="Rockwell" panose="02060603020205020403" pitchFamily="18" charset="0"/>
            </a:endParaRPr>
          </a:p>
          <a:p>
            <a:pPr lvl="1"/>
            <a:endParaRPr lang="en-US" altLang="en-US" sz="2900" dirty="0">
              <a:latin typeface="Rockwell" panose="02060603020205020403" pitchFamily="18" charset="0"/>
            </a:endParaRPr>
          </a:p>
        </p:txBody>
      </p:sp>
      <p:pic>
        <p:nvPicPr>
          <p:cNvPr id="13314" name="Picture 2" descr="http://3dprint.com/wp-content/uploads/2015/03/w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0" y="0"/>
            <a:ext cx="8991601"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82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208" r="16300"/>
          <a:stretch/>
        </p:blipFill>
        <p:spPr>
          <a:xfrm>
            <a:off x="0" y="-13630"/>
            <a:ext cx="4518804" cy="359503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7798"/>
          <a:stretch/>
        </p:blipFill>
        <p:spPr>
          <a:xfrm>
            <a:off x="4518804" y="-13630"/>
            <a:ext cx="4625196" cy="3595029"/>
          </a:xfrm>
          <a:prstGeom prst="rect">
            <a:avLst/>
          </a:prstGeom>
        </p:spPr>
      </p:pic>
      <p:sp>
        <p:nvSpPr>
          <p:cNvPr id="21" name="TextBox 20"/>
          <p:cNvSpPr txBox="1"/>
          <p:nvPr/>
        </p:nvSpPr>
        <p:spPr>
          <a:xfrm>
            <a:off x="0" y="3581400"/>
            <a:ext cx="4572000" cy="954107"/>
          </a:xfrm>
          <a:prstGeom prst="rect">
            <a:avLst/>
          </a:prstGeom>
          <a:noFill/>
        </p:spPr>
        <p:txBody>
          <a:bodyPr wrap="square" rtlCol="0">
            <a:spAutoFit/>
          </a:bodyPr>
          <a:lstStyle/>
          <a:p>
            <a:pPr marL="914400" indent="-914400">
              <a:buFont typeface="+mj-lt"/>
              <a:buAutoNum type="arabicPeriod"/>
            </a:pPr>
            <a:r>
              <a:rPr lang="en-US" sz="5600" dirty="0">
                <a:latin typeface="Rockwell" panose="02060603020205020403" pitchFamily="18" charset="0"/>
              </a:rPr>
              <a:t>Necessary</a:t>
            </a:r>
          </a:p>
        </p:txBody>
      </p:sp>
      <p:sp>
        <p:nvSpPr>
          <p:cNvPr id="22" name="TextBox 21"/>
          <p:cNvSpPr txBox="1"/>
          <p:nvPr/>
        </p:nvSpPr>
        <p:spPr>
          <a:xfrm>
            <a:off x="4572000" y="3581400"/>
            <a:ext cx="4572000" cy="954107"/>
          </a:xfrm>
          <a:prstGeom prst="rect">
            <a:avLst/>
          </a:prstGeom>
          <a:noFill/>
        </p:spPr>
        <p:txBody>
          <a:bodyPr wrap="square" rtlCol="0">
            <a:spAutoFit/>
          </a:bodyPr>
          <a:lstStyle/>
          <a:p>
            <a:r>
              <a:rPr lang="en-US" sz="5600" dirty="0">
                <a:latin typeface="Rockwell" panose="02060603020205020403" pitchFamily="18" charset="0"/>
              </a:rPr>
              <a:t>Contingent</a:t>
            </a:r>
          </a:p>
        </p:txBody>
      </p:sp>
      <p:sp>
        <p:nvSpPr>
          <p:cNvPr id="23" name="TextBox 22"/>
          <p:cNvSpPr txBox="1"/>
          <p:nvPr/>
        </p:nvSpPr>
        <p:spPr>
          <a:xfrm>
            <a:off x="0" y="4665727"/>
            <a:ext cx="4572000" cy="954107"/>
          </a:xfrm>
          <a:prstGeom prst="rect">
            <a:avLst/>
          </a:prstGeom>
          <a:noFill/>
        </p:spPr>
        <p:txBody>
          <a:bodyPr wrap="square" rtlCol="0">
            <a:spAutoFit/>
          </a:bodyPr>
          <a:lstStyle/>
          <a:p>
            <a:pPr marL="914400" indent="-914400">
              <a:buFont typeface="+mj-lt"/>
              <a:buAutoNum type="arabicPeriod" startAt="2"/>
            </a:pPr>
            <a:r>
              <a:rPr lang="en-US" sz="5600" dirty="0">
                <a:latin typeface="Rockwell" panose="02060603020205020403" pitchFamily="18" charset="0"/>
              </a:rPr>
              <a:t>Simple</a:t>
            </a:r>
          </a:p>
        </p:txBody>
      </p:sp>
      <p:sp>
        <p:nvSpPr>
          <p:cNvPr id="24" name="TextBox 23"/>
          <p:cNvSpPr txBox="1"/>
          <p:nvPr/>
        </p:nvSpPr>
        <p:spPr>
          <a:xfrm>
            <a:off x="4572000" y="4673803"/>
            <a:ext cx="4572000" cy="954107"/>
          </a:xfrm>
          <a:prstGeom prst="rect">
            <a:avLst/>
          </a:prstGeom>
          <a:noFill/>
        </p:spPr>
        <p:txBody>
          <a:bodyPr wrap="square" rtlCol="0">
            <a:spAutoFit/>
          </a:bodyPr>
          <a:lstStyle/>
          <a:p>
            <a:r>
              <a:rPr lang="en-US" sz="5600" dirty="0">
                <a:latin typeface="Rockwell" panose="02060603020205020403" pitchFamily="18" charset="0"/>
              </a:rPr>
              <a:t>Complex</a:t>
            </a:r>
          </a:p>
        </p:txBody>
      </p:sp>
      <p:sp>
        <p:nvSpPr>
          <p:cNvPr id="25" name="TextBox 24"/>
          <p:cNvSpPr txBox="1"/>
          <p:nvPr/>
        </p:nvSpPr>
        <p:spPr>
          <a:xfrm>
            <a:off x="0" y="5791200"/>
            <a:ext cx="4572000" cy="954107"/>
          </a:xfrm>
          <a:prstGeom prst="rect">
            <a:avLst/>
          </a:prstGeom>
          <a:noFill/>
        </p:spPr>
        <p:txBody>
          <a:bodyPr wrap="square" rtlCol="0">
            <a:spAutoFit/>
          </a:bodyPr>
          <a:lstStyle/>
          <a:p>
            <a:pPr marL="914400" indent="-914400">
              <a:buFont typeface="+mj-lt"/>
              <a:buAutoNum type="arabicPeriod" startAt="3"/>
            </a:pPr>
            <a:r>
              <a:rPr lang="en-US" sz="5600" dirty="0">
                <a:latin typeface="Rockwell" panose="02060603020205020403" pitchFamily="18" charset="0"/>
              </a:rPr>
              <a:t>Ad Hoc</a:t>
            </a:r>
          </a:p>
        </p:txBody>
      </p:sp>
      <p:sp>
        <p:nvSpPr>
          <p:cNvPr id="26" name="TextBox 25"/>
          <p:cNvSpPr txBox="1"/>
          <p:nvPr/>
        </p:nvSpPr>
        <p:spPr>
          <a:xfrm>
            <a:off x="4572000" y="5801601"/>
            <a:ext cx="4572000" cy="954107"/>
          </a:xfrm>
          <a:prstGeom prst="rect">
            <a:avLst/>
          </a:prstGeom>
          <a:noFill/>
        </p:spPr>
        <p:txBody>
          <a:bodyPr wrap="square" rtlCol="0">
            <a:spAutoFit/>
          </a:bodyPr>
          <a:lstStyle/>
          <a:p>
            <a:r>
              <a:rPr lang="en-US" sz="5600" dirty="0">
                <a:latin typeface="Rockwell" panose="02060603020205020403" pitchFamily="18" charset="0"/>
              </a:rPr>
              <a:t>Specific</a:t>
            </a:r>
          </a:p>
        </p:txBody>
      </p:sp>
      <p:cxnSp>
        <p:nvCxnSpPr>
          <p:cNvPr id="27" name="Straight Connector 26"/>
          <p:cNvCxnSpPr/>
          <p:nvPr/>
        </p:nvCxnSpPr>
        <p:spPr>
          <a:xfrm>
            <a:off x="838200" y="4133046"/>
            <a:ext cx="32766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30" name="Oval 29"/>
          <p:cNvSpPr/>
          <p:nvPr/>
        </p:nvSpPr>
        <p:spPr>
          <a:xfrm>
            <a:off x="4495800" y="3581400"/>
            <a:ext cx="4191000" cy="990600"/>
          </a:xfrm>
          <a:prstGeom prst="ellipse">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atin typeface="Rockwell" panose="02060603020205020403" pitchFamily="18" charset="0"/>
            </a:endParaRPr>
          </a:p>
        </p:txBody>
      </p:sp>
      <p:cxnSp>
        <p:nvCxnSpPr>
          <p:cNvPr id="31" name="Straight Connector 30"/>
          <p:cNvCxnSpPr/>
          <p:nvPr/>
        </p:nvCxnSpPr>
        <p:spPr>
          <a:xfrm>
            <a:off x="838200" y="5212678"/>
            <a:ext cx="22860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32" name="Oval 31"/>
          <p:cNvSpPr/>
          <p:nvPr/>
        </p:nvSpPr>
        <p:spPr>
          <a:xfrm>
            <a:off x="4518804" y="4703359"/>
            <a:ext cx="3329796" cy="1018637"/>
          </a:xfrm>
          <a:prstGeom prst="ellipse">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atin typeface="Rockwell" panose="02060603020205020403" pitchFamily="18" charset="0"/>
            </a:endParaRPr>
          </a:p>
        </p:txBody>
      </p:sp>
      <p:cxnSp>
        <p:nvCxnSpPr>
          <p:cNvPr id="33" name="Straight Connector 32"/>
          <p:cNvCxnSpPr/>
          <p:nvPr/>
        </p:nvCxnSpPr>
        <p:spPr>
          <a:xfrm>
            <a:off x="762000" y="6268253"/>
            <a:ext cx="2590800" cy="0"/>
          </a:xfrm>
          <a:prstGeom prst="line">
            <a:avLst/>
          </a:prstGeom>
          <a:ln w="38100">
            <a:solidFill>
              <a:schemeClr val="tx1"/>
            </a:solidFill>
          </a:ln>
        </p:spPr>
        <p:style>
          <a:lnRef idx="1">
            <a:schemeClr val="accent4"/>
          </a:lnRef>
          <a:fillRef idx="0">
            <a:schemeClr val="accent4"/>
          </a:fillRef>
          <a:effectRef idx="0">
            <a:schemeClr val="accent4"/>
          </a:effectRef>
          <a:fontRef idx="minor">
            <a:schemeClr val="tx1"/>
          </a:fontRef>
        </p:style>
      </p:cxnSp>
      <p:sp>
        <p:nvSpPr>
          <p:cNvPr id="34" name="Oval 33"/>
          <p:cNvSpPr/>
          <p:nvPr/>
        </p:nvSpPr>
        <p:spPr>
          <a:xfrm>
            <a:off x="4465608" y="5831793"/>
            <a:ext cx="2925792" cy="990600"/>
          </a:xfrm>
          <a:prstGeom prst="ellipse">
            <a:avLst/>
          </a:prstGeom>
          <a:no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latin typeface="Rockwell" panose="02060603020205020403" pitchFamily="18" charset="0"/>
            </a:endParaRPr>
          </a:p>
        </p:txBody>
      </p:sp>
    </p:spTree>
    <p:extLst>
      <p:ext uri="{BB962C8B-B14F-4D97-AF65-F5344CB8AC3E}">
        <p14:creationId xmlns:p14="http://schemas.microsoft.com/office/powerpoint/2010/main" val="417419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heel(1)">
                                      <p:cBhvr>
                                        <p:cTn id="25" dur="20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par>
                          <p:cTn id="45" fill="hold">
                            <p:stCondLst>
                              <p:cond delay="500"/>
                            </p:stCondLst>
                            <p:childTnLst>
                              <p:par>
                                <p:cTn id="46" presetID="21" presetClass="entr" presetSubtype="1"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heel(1)">
                                      <p:cBhvr>
                                        <p:cTn id="48" dur="20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childTnLst>
                          </p:cTn>
                        </p:par>
                        <p:par>
                          <p:cTn id="63" fill="hold">
                            <p:stCondLst>
                              <p:cond delay="500"/>
                            </p:stCondLst>
                            <p:childTnLst>
                              <p:par>
                                <p:cTn id="64" presetID="21" presetClass="entr" presetSubtype="1"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heel(1)">
                                      <p:cBhvr>
                                        <p:cTn id="6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30" grpId="0" animBg="1"/>
      <p:bldP spid="32"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missiongalacticfreedom.files.wordpress.com/2013/04/dna-1.gif?w=54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6199" y="3505200"/>
            <a:ext cx="5181601"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ites.psu.edu/siowfa14/wp-content/uploads/sites/13467/2014/09/shutterstock98546189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 y="72682"/>
            <a:ext cx="3815751" cy="67853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3886200" y="72683"/>
            <a:ext cx="5181600" cy="3352800"/>
          </a:xfrm>
          <a:prstGeom prst="rect">
            <a:avLst/>
          </a:prstGeom>
          <a:ln w="28575">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900" dirty="0">
                <a:latin typeface="Rockwell" panose="02060603020205020403" pitchFamily="18" charset="0"/>
              </a:rPr>
              <a:t>Micro digital (2 nanometers in diameter)</a:t>
            </a:r>
          </a:p>
          <a:p>
            <a:r>
              <a:rPr lang="en-US" altLang="en-US" sz="1900" dirty="0">
                <a:latin typeface="Rockwell" panose="02060603020205020403" pitchFamily="18" charset="0"/>
              </a:rPr>
              <a:t>Info storage/retrieval (1 gram DNA: 455 billion GB, &gt; 100 million DVDs)</a:t>
            </a:r>
          </a:p>
          <a:p>
            <a:r>
              <a:rPr lang="en-US" altLang="en-US" sz="1900" dirty="0">
                <a:latin typeface="Rockwell" panose="02060603020205020403" pitchFamily="18" charset="0"/>
              </a:rPr>
              <a:t>Has its own inherent language convention</a:t>
            </a:r>
            <a:endParaRPr lang="en-US" altLang="en-US" sz="1900" baseline="30000" dirty="0">
              <a:latin typeface="Rockwell" panose="02060603020205020403" pitchFamily="18" charset="0"/>
            </a:endParaRPr>
          </a:p>
          <a:p>
            <a:r>
              <a:rPr lang="en-US" altLang="en-US" sz="1900" dirty="0">
                <a:latin typeface="Rockwell" panose="02060603020205020403" pitchFamily="18" charset="0"/>
              </a:rPr>
              <a:t>Self-assembly (disordered system =&gt; organized structure)</a:t>
            </a:r>
          </a:p>
          <a:p>
            <a:r>
              <a:rPr lang="en-US" altLang="en-US" sz="1900" dirty="0">
                <a:latin typeface="Rockwell" panose="02060603020205020403" pitchFamily="18" charset="0"/>
              </a:rPr>
              <a:t>Redundant (contains multiple copies of same genetic sequence)</a:t>
            </a:r>
          </a:p>
          <a:p>
            <a:r>
              <a:rPr lang="en-US" altLang="en-US" sz="1900" dirty="0">
                <a:latin typeface="Rockwell" panose="02060603020205020403" pitchFamily="18" charset="0"/>
              </a:rPr>
              <a:t>Error-correcting (cells identify and correct damage to DNA molecules)</a:t>
            </a:r>
          </a:p>
        </p:txBody>
      </p:sp>
    </p:spTree>
    <p:extLst>
      <p:ext uri="{BB962C8B-B14F-4D97-AF65-F5344CB8AC3E}">
        <p14:creationId xmlns:p14="http://schemas.microsoft.com/office/powerpoint/2010/main" val="56797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338"/>
                                        </p:tgtEl>
                                        <p:attrNameLst>
                                          <p:attrName>style.visibility</p:attrName>
                                        </p:attrNameLst>
                                      </p:cBhvr>
                                      <p:to>
                                        <p:strVal val="visible"/>
                                      </p:to>
                                    </p:set>
                                    <p:animEffect transition="in" filter="fade">
                                      <p:cBhvr>
                                        <p:cTn id="35"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tsiantific.files.wordpress.com/2013/03/cell-as-a-fact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1" y="0"/>
            <a:ext cx="9141069"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77665" y="5029200"/>
            <a:ext cx="8991599" cy="1676400"/>
          </a:xfrm>
          <a:prstGeom prst="rect">
            <a:avLst/>
          </a:prstGeom>
          <a:ln w="28575">
            <a:solidFill>
              <a:schemeClr val="tx1"/>
            </a:solidFill>
          </a:ln>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pPr>
            <a:r>
              <a:rPr lang="en-US" sz="3500" b="1" dirty="0">
                <a:latin typeface="Rockwell" panose="02060603020205020403" pitchFamily="18" charset="0"/>
              </a:rPr>
              <a:t>Psa 104:24</a:t>
            </a:r>
            <a:r>
              <a:rPr lang="en-US" sz="3500" dirty="0">
                <a:latin typeface="Rockwell" panose="02060603020205020403" pitchFamily="18" charset="0"/>
              </a:rPr>
              <a:t> – “O </a:t>
            </a:r>
            <a:r>
              <a:rPr lang="en-US" sz="3500" cap="small" dirty="0">
                <a:latin typeface="Rockwell" panose="02060603020205020403" pitchFamily="18" charset="0"/>
              </a:rPr>
              <a:t>Lord</a:t>
            </a:r>
            <a:r>
              <a:rPr lang="en-US" sz="3500" dirty="0">
                <a:latin typeface="Rockwell" panose="02060603020205020403" pitchFamily="18" charset="0"/>
              </a:rPr>
              <a:t>, how many are Your works! In wisdom You have made them all; the earth is full of Your possessions.”</a:t>
            </a:r>
          </a:p>
          <a:p>
            <a:pPr marL="457200" lvl="1" indent="0">
              <a:buNone/>
            </a:pPr>
            <a:endParaRPr lang="en-US" altLang="en-US" sz="3500" dirty="0">
              <a:latin typeface="Rockwell" panose="02060603020205020403" pitchFamily="18" charset="0"/>
            </a:endParaRPr>
          </a:p>
          <a:p>
            <a:pPr lvl="1"/>
            <a:endParaRPr lang="en-US" altLang="en-US" sz="3500" dirty="0">
              <a:latin typeface="Rockwell" panose="02060603020205020403" pitchFamily="18" charset="0"/>
            </a:endParaRPr>
          </a:p>
          <a:p>
            <a:pPr lvl="1"/>
            <a:endParaRPr lang="en-US" altLang="en-US" sz="3500" dirty="0">
              <a:latin typeface="Rockwell" panose="02060603020205020403" pitchFamily="18" charset="0"/>
            </a:endParaRPr>
          </a:p>
        </p:txBody>
      </p:sp>
    </p:spTree>
    <p:extLst>
      <p:ext uri="{BB962C8B-B14F-4D97-AF65-F5344CB8AC3E}">
        <p14:creationId xmlns:p14="http://schemas.microsoft.com/office/powerpoint/2010/main" val="198711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biologos.org/files/modules/flagella_image_730824639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4060"/>
            <a:ext cx="4572000" cy="28138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flagell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54059"/>
            <a:ext cx="4572000" cy="284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962400"/>
            <a:ext cx="4572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http://www.godlessgeeks.com/LINKS/FM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962399"/>
            <a:ext cx="4572000" cy="289560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0638" y="0"/>
            <a:ext cx="9164638" cy="9906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8000" b="1" kern="0" dirty="0">
                <a:solidFill>
                  <a:schemeClr val="tx1"/>
                </a:solidFill>
                <a:latin typeface="Rockwell" panose="02060603020205020403" pitchFamily="18" charset="0"/>
              </a:rPr>
              <a:t>Flagellum</a:t>
            </a:r>
          </a:p>
        </p:txBody>
      </p:sp>
    </p:spTree>
    <p:extLst>
      <p:ext uri="{BB962C8B-B14F-4D97-AF65-F5344CB8AC3E}">
        <p14:creationId xmlns:p14="http://schemas.microsoft.com/office/powerpoint/2010/main" val="385609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76200" y="76200"/>
            <a:ext cx="8991600" cy="2362200"/>
          </a:xfrm>
          <a:ln w="28575">
            <a:solidFill>
              <a:schemeClr val="tx1"/>
            </a:solidFill>
          </a:ln>
        </p:spPr>
        <p:txBody>
          <a:bodyPr>
            <a:normAutofit fontScale="92500"/>
          </a:bodyPr>
          <a:lstStyle/>
          <a:p>
            <a:r>
              <a:rPr lang="en-US" altLang="en-US" u="sng" dirty="0">
                <a:latin typeface="Rockwell" panose="02060603020205020403" pitchFamily="18" charset="0"/>
              </a:rPr>
              <a:t>Irreducible Complexity</a:t>
            </a:r>
          </a:p>
          <a:p>
            <a:pPr lvl="1"/>
            <a:r>
              <a:rPr lang="en-US" altLang="en-US" dirty="0">
                <a:latin typeface="Rockwell" panose="02060603020205020403" pitchFamily="18" charset="0"/>
              </a:rPr>
              <a:t>A single system which is composed of several interacting parts that contribute to the basic function and where the removal of any one of the parts causes the system to effectively cease functioning</a:t>
            </a:r>
          </a:p>
        </p:txBody>
      </p:sp>
      <p:pic>
        <p:nvPicPr>
          <p:cNvPr id="30724" name="Picture 5" descr="http://www.astronomynotes.com/science-religion/NormLevan/mousetr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9144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9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5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age.slidesharecdn.com/sermon-andgodsaid-120114214319-phpapp02/95/and-god-said-5-728.jpg?cb=13287928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3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ytimg.com/vi/6v83X9-oJ-w/maxres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6" y="2875"/>
            <a:ext cx="9159815" cy="685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02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rz2_HENEtZk/TceYoovx_hI/AAAAAAAAAHk/3IcLykGdzxg/s1600/computer-forensics.jpg"/>
          <p:cNvPicPr>
            <a:picLocks noChangeAspect="1" noChangeArrowheads="1"/>
          </p:cNvPicPr>
          <p:nvPr/>
        </p:nvPicPr>
        <p:blipFill rotWithShape="1">
          <a:blip r:embed="rId3">
            <a:extLst>
              <a:ext uri="{28A0092B-C50C-407E-A947-70E740481C1C}">
                <a14:useLocalDpi xmlns:a14="http://schemas.microsoft.com/office/drawing/2010/main" val="0"/>
              </a:ext>
            </a:extLst>
          </a:blip>
          <a:srcRect t="5000"/>
          <a:stretch/>
        </p:blipFill>
        <p:spPr bwMode="auto">
          <a:xfrm>
            <a:off x="487" y="1219201"/>
            <a:ext cx="4572002" cy="2895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hsappliedscience.weebly.com/uploads/9/1/2/9/9129414/2941436.jpg?13179147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975" y="1219200"/>
            <a:ext cx="45720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orensics4writers.com/wp-content/uploads/2012/08/Crime-Scene-1a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0" y="4114800"/>
            <a:ext cx="4584942"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laboratoryequipment.com/sites/laboratoryequipment.com/files/legacyimages/le36_for_qualityp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2" y="4114800"/>
            <a:ext cx="4573437" cy="274320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20638" y="-1"/>
            <a:ext cx="9164638" cy="1219199"/>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8000" b="1" kern="0" dirty="0">
                <a:solidFill>
                  <a:schemeClr val="tx1"/>
                </a:solidFill>
                <a:latin typeface="Rockwell" panose="02060603020205020403" pitchFamily="18" charset="0"/>
              </a:rPr>
              <a:t>Forensic Science</a:t>
            </a:r>
          </a:p>
        </p:txBody>
      </p:sp>
    </p:spTree>
    <p:extLst>
      <p:ext uri="{BB962C8B-B14F-4D97-AF65-F5344CB8AC3E}">
        <p14:creationId xmlns:p14="http://schemas.microsoft.com/office/powerpoint/2010/main" val="94085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638" y="-1"/>
            <a:ext cx="9164638" cy="136872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8000" b="1" kern="0" dirty="0">
                <a:solidFill>
                  <a:schemeClr val="tx1"/>
                </a:solidFill>
                <a:latin typeface="Rockwell" panose="02060603020205020403" pitchFamily="18" charset="0"/>
              </a:rPr>
              <a:t>Anthropology</a:t>
            </a:r>
          </a:p>
        </p:txBody>
      </p:sp>
      <p:pic>
        <p:nvPicPr>
          <p:cNvPr id="3074" name="Picture 2" descr="http://chronicle.augusta.com/sites/default/files/imagecache/superphoto/110662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4648200" cy="26887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ophetess.lstc.edu/~rklein/images4/EBLAAR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038600"/>
            <a:ext cx="4495799"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b/bc/Nabonidus_cylinder_sippar_bm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8" y="4038600"/>
            <a:ext cx="4668838" cy="28222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Ancient City of Petra | AMNH">
            <a:extLst>
              <a:ext uri="{FF2B5EF4-FFF2-40B4-BE49-F238E27FC236}">
                <a16:creationId xmlns:a16="http://schemas.microsoft.com/office/drawing/2014/main" id="{1C8CBF78-645F-4C9B-BF7B-7BC923BCB7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1383323"/>
            <a:ext cx="4495800" cy="268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28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638" y="0"/>
            <a:ext cx="9164638" cy="7620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3100" b="1" kern="0" dirty="0">
                <a:solidFill>
                  <a:schemeClr val="tx1"/>
                </a:solidFill>
                <a:latin typeface="Rockwell" panose="02060603020205020403" pitchFamily="18" charset="0"/>
              </a:rPr>
              <a:t>SETI (Search For Extraterrestrial Intelligence)</a:t>
            </a:r>
          </a:p>
        </p:txBody>
      </p:sp>
      <p:pic>
        <p:nvPicPr>
          <p:cNvPr id="4098" name="Picture 2" descr="https://www.icr.org/i/articles/af/seti_design_inspite_w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4561682"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b/b4/SETI@home_Multi-Beam_screensa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1681" y="762000"/>
            <a:ext cx="458231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alienspacesciencenews.files.wordpress.com/2014/02/image-1-of-5-c2a0figure-1-c2a0event-recorded-with-the-cms-detector-in-2012-at-a-proton-proton-centre-of-mass-energy-of-8-tev-higgs-line-22-7b216-wow-set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962400"/>
            <a:ext cx="456168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clearone.com/blog/wp-content/uploads/2014/03/SETI-Bea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1680" y="3962400"/>
            <a:ext cx="458232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37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638" y="0"/>
            <a:ext cx="9164638" cy="914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altLang="en-US" sz="4700" b="1" kern="0" dirty="0">
                <a:solidFill>
                  <a:schemeClr val="tx1"/>
                </a:solidFill>
                <a:latin typeface="Rockwell" panose="02060603020205020403" pitchFamily="18" charset="0"/>
              </a:rPr>
              <a:t>Insurance Fraud Investigators</a:t>
            </a:r>
          </a:p>
        </p:txBody>
      </p:sp>
      <p:pic>
        <p:nvPicPr>
          <p:cNvPr id="5122" name="Picture 2" descr="http://corinthian-group.com/wp-content/uploads/2015/02/Insurance-Fraud-Investigators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 y="887361"/>
            <a:ext cx="4561681"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tatic.wixstatic.com/media/bc22b0_40699bccd3cc4c6f8e9eec66c478a643.jpg_srz_330_211_75_22_0.50_1.20_0.00_jpg_sr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9524" y="879987"/>
            <a:ext cx="4582319" cy="30824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odt.co.nz/files/story/2011/08/specialist_fire_investigator_barry_gibson_from_dun_4e426c810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3" y="3935362"/>
            <a:ext cx="4557368" cy="29269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agents.insurancequotes.com/Media/IQA/Blog-Images/2013/August/the-cost-of-insurance-frau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1680" y="3962400"/>
            <a:ext cx="4582319" cy="289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73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lidesharecdn.com/dymtalkpres-141120141528-conversion-gate02/95/how-they-laughed-a-brief-history-of-the-catholic-church-and-science-6-638.jpg?cb=1416493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15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en/2/22/Du_Nouy_Pierre_Lecom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
            <a:ext cx="44196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space.com/images/i/000/000/126/original/chile-earthquake-earth-days2-100302-02.jpg?12881036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01866"/>
            <a:ext cx="4572000" cy="318548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cdn.thinglink.me/api/image/627871730282528769/1240/10/scaletowid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4313"/>
            <a:ext cx="4572000" cy="3433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3501867"/>
            <a:ext cx="4419600" cy="3185487"/>
          </a:xfrm>
          <a:prstGeom prst="rect">
            <a:avLst/>
          </a:prstGeom>
          <a:noFill/>
          <a:ln w="28575">
            <a:solidFill>
              <a:schemeClr val="tx1"/>
            </a:solidFill>
          </a:ln>
        </p:spPr>
        <p:txBody>
          <a:bodyPr wrap="square" rtlCol="0">
            <a:spAutoFit/>
          </a:bodyPr>
          <a:lstStyle/>
          <a:p>
            <a:endParaRPr lang="en-US" sz="2000" dirty="0">
              <a:latin typeface="Rockwell" panose="02060603020205020403" pitchFamily="18" charset="0"/>
            </a:endParaRPr>
          </a:p>
          <a:p>
            <a:r>
              <a:rPr lang="en-US" sz="2500" dirty="0">
                <a:latin typeface="Rockwell" panose="02060603020205020403" pitchFamily="18" charset="0"/>
              </a:rPr>
              <a:t>Chance of randomly forming 1 molecule of protein:</a:t>
            </a:r>
          </a:p>
          <a:p>
            <a:endParaRPr lang="en-US" sz="4600" dirty="0">
              <a:latin typeface="Rockwell" panose="02060603020205020403" pitchFamily="18" charset="0"/>
            </a:endParaRPr>
          </a:p>
          <a:p>
            <a:pPr algn="ctr"/>
            <a:r>
              <a:rPr lang="en-US" sz="8500" b="1" dirty="0">
                <a:latin typeface="Rockwell" panose="02060603020205020403" pitchFamily="18" charset="0"/>
              </a:rPr>
              <a:t>1 / 10</a:t>
            </a:r>
            <a:r>
              <a:rPr lang="en-US" sz="8500" b="1" baseline="30000" dirty="0">
                <a:latin typeface="Rockwell" panose="02060603020205020403" pitchFamily="18" charset="0"/>
              </a:rPr>
              <a:t>243</a:t>
            </a:r>
            <a:endParaRPr lang="en-US" sz="8500" b="1" dirty="0">
              <a:latin typeface="Rockwell" panose="02060603020205020403" pitchFamily="18" charset="0"/>
            </a:endParaRPr>
          </a:p>
        </p:txBody>
      </p:sp>
    </p:spTree>
    <p:extLst>
      <p:ext uri="{BB962C8B-B14F-4D97-AF65-F5344CB8AC3E}">
        <p14:creationId xmlns:p14="http://schemas.microsoft.com/office/powerpoint/2010/main" val="97798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06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5427</TotalTime>
  <Words>4350</Words>
  <Application>Microsoft Office PowerPoint</Application>
  <PresentationFormat>On-screen Show (4:3)</PresentationFormat>
  <Paragraphs>120</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 H</cp:lastModifiedBy>
  <cp:revision>155</cp:revision>
  <cp:lastPrinted>2020-10-21T23:12:34Z</cp:lastPrinted>
  <dcterms:created xsi:type="dcterms:W3CDTF">2015-10-24T02:20:10Z</dcterms:created>
  <dcterms:modified xsi:type="dcterms:W3CDTF">2020-10-29T14:39:56Z</dcterms:modified>
</cp:coreProperties>
</file>