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7" r:id="rId3"/>
    <p:sldId id="259" r:id="rId4"/>
    <p:sldId id="257" r:id="rId5"/>
    <p:sldId id="260" r:id="rId6"/>
    <p:sldId id="264" r:id="rId7"/>
    <p:sldId id="300" r:id="rId8"/>
    <p:sldId id="301" r:id="rId9"/>
    <p:sldId id="303" r:id="rId10"/>
    <p:sldId id="279" r:id="rId11"/>
    <p:sldId id="304" r:id="rId12"/>
    <p:sldId id="280" r:id="rId13"/>
    <p:sldId id="305" r:id="rId14"/>
    <p:sldId id="281" r:id="rId15"/>
    <p:sldId id="275" r:id="rId16"/>
    <p:sldId id="268" r:id="rId17"/>
    <p:sldId id="282" r:id="rId18"/>
    <p:sldId id="277" r:id="rId19"/>
    <p:sldId id="294" r:id="rId20"/>
    <p:sldId id="296" r:id="rId21"/>
    <p:sldId id="295" r:id="rId22"/>
    <p:sldId id="298" r:id="rId23"/>
    <p:sldId id="278" r:id="rId24"/>
    <p:sldId id="269" r:id="rId25"/>
    <p:sldId id="266" r:id="rId26"/>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052" autoAdjust="0"/>
  </p:normalViewPr>
  <p:slideViewPr>
    <p:cSldViewPr>
      <p:cViewPr varScale="1">
        <p:scale>
          <a:sx n="64" d="100"/>
          <a:sy n="64" d="100"/>
        </p:scale>
        <p:origin x="2964" y="60"/>
      </p:cViewPr>
      <p:guideLst>
        <p:guide orient="horz" pos="2160"/>
        <p:guide pos="2880"/>
      </p:guideLst>
    </p:cSldViewPr>
  </p:slideViewPr>
  <p:notesTextViewPr>
    <p:cViewPr>
      <p:scale>
        <a:sx n="100" d="100"/>
        <a:sy n="100" d="100"/>
      </p:scale>
      <p:origin x="0" y="0"/>
    </p:cViewPr>
  </p:notesTextViewPr>
  <p:notesViewPr>
    <p:cSldViewPr>
      <p:cViewPr varScale="1">
        <p:scale>
          <a:sx n="115" d="100"/>
          <a:sy n="115"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Grp="1" noRot="1" noChangeAspect="1" noChangeArrowheads="1" noTextEdit="1"/>
          </p:cNvSpPr>
          <p:nvPr>
            <p:ph type="sldImg" idx="2"/>
          </p:nvPr>
        </p:nvSpPr>
        <p:spPr bwMode="auto">
          <a:xfrm>
            <a:off x="3810000" y="0"/>
            <a:ext cx="1524000" cy="114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0" y="1219200"/>
            <a:ext cx="91440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5149625-CBD9-4F72-8249-96C3AF9430DA}" type="slidenum">
              <a:rPr lang="en-US" altLang="es-GT"/>
              <a:pPr>
                <a:defRPr/>
              </a:pPr>
              <a:t>‹#›</a:t>
            </a:fld>
            <a:endParaRPr lang="en-US" altLang="es-G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214269-1024-48EE-A8D7-9FC46893F0AB}"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question of how we got the bible</a:t>
            </a:r>
            <a:r>
              <a:rPr lang="en-US" altLang="en-US" baseline="0" dirty="0">
                <a:latin typeface="Arial" panose="020B0604020202020204" pitchFamily="34" charset="0"/>
              </a:rPr>
              <a:t> has been one of the most contentious debates in Christians evidences for several decades. This is not simply a question skeptics wrestle with, but in my experience, it is one of the most common struggles of the Christ.</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However, most of the issue surrounds the way the question is framed and false narratives. And so, in our pursuit to determine whether the books we currently have are divinely ordained by God, we first need to appropriately frame the issue.</a:t>
            </a:r>
          </a:p>
          <a:p>
            <a:pPr eaLnBrk="1" hangingPunct="1"/>
            <a:endParaRPr lang="en-US" altLang="en-US" baseline="0"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AC635A-988C-46DD-92AA-11CB0D42FBD1}" type="slidenum">
              <a:rPr lang="en-US" altLang="en-US"/>
              <a:pPr>
                <a:spcBef>
                  <a:spcPct val="0"/>
                </a:spcBef>
              </a:pPr>
              <a:t>10</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Regarding</a:t>
            </a:r>
            <a:r>
              <a:rPr lang="en-US" altLang="en-US" baseline="0" dirty="0">
                <a:latin typeface="Arial" panose="020B0604020202020204" pitchFamily="34" charset="0"/>
              </a:rPr>
              <a:t> the NT, this is a volume of 27 books, mostly letters, written to individuals or groups of individuals. They were later collected and compiled into a volume that we now call the NT. </a:t>
            </a:r>
            <a:r>
              <a:rPr lang="en-US" altLang="en-US" dirty="0">
                <a:latin typeface="Arial" panose="020B0604020202020204" pitchFamily="34" charset="0"/>
              </a:rPr>
              <a:t>Now, if I’m a NT</a:t>
            </a:r>
            <a:r>
              <a:rPr lang="en-US" altLang="en-US" baseline="0" dirty="0">
                <a:latin typeface="Arial" panose="020B0604020202020204" pitchFamily="34" charset="0"/>
              </a:rPr>
              <a:t> Christian and I receive a letter written to me and my church that supposedly contains instructions from God, this is of great importance for me and future generations. So there are three things we’re going to look at:</a:t>
            </a:r>
          </a:p>
          <a:p>
            <a:pPr eaLnBrk="1" hangingPunct="1"/>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First, I want to know who wrote this. If this contains instruction from God, it better come with the power of God, meaning it would have needed to be written by a prophet. This is of first importance. If it doesn’t pass this test, I have no other responsibility than maybe to burn it. </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But if it was written by a prophet, how do I </a:t>
            </a:r>
            <a:r>
              <a:rPr lang="en-US" altLang="en-US" u="sng" baseline="0" dirty="0">
                <a:latin typeface="Arial" panose="020B0604020202020204" pitchFamily="34" charset="0"/>
              </a:rPr>
              <a:t>know</a:t>
            </a:r>
            <a:r>
              <a:rPr lang="en-US" altLang="en-US" baseline="0" dirty="0">
                <a:latin typeface="Arial" panose="020B0604020202020204" pitchFamily="34" charset="0"/>
              </a:rPr>
              <a:t> it was truly written by the man claiming to write it? Many of those letters came “by mail”, so to speak, and were not hand delivered by the writer himself. How do I know this is not someone pretending to be a prophet? And, so I also need to authenticate it</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If it can be authenticated, this letter is not just important for me, but for all Christians and so it needs to be preserved and it needs to be duplicated so others can benefit from it, then it needs to be distributed to other churches.</a:t>
            </a:r>
          </a:p>
          <a:p>
            <a:pPr marL="228600" indent="-228600" eaLnBrk="1" hangingPunct="1">
              <a:buAutoNum type="arabicParenR"/>
            </a:pPr>
            <a:endParaRPr lang="en-US" altLang="en-US" baseline="0" dirty="0">
              <a:latin typeface="Arial" panose="020B0604020202020204" pitchFamily="34" charset="0"/>
            </a:endParaRPr>
          </a:p>
          <a:p>
            <a:pPr marL="0" indent="0" eaLnBrk="1" hangingPunct="1">
              <a:buNone/>
            </a:pPr>
            <a:r>
              <a:rPr lang="en-US" altLang="en-US" baseline="0" dirty="0">
                <a:latin typeface="Arial" panose="020B0604020202020204" pitchFamily="34" charset="0"/>
              </a:rPr>
              <a:t>So, let’s first look at some internal evidence that these things were both considered and done by NT Christians.</a:t>
            </a:r>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4B3AE5-6F36-4D07-BA59-3758DF2ECB00}" type="slidenum">
              <a:rPr lang="en-US" altLang="en-US"/>
              <a:pPr>
                <a:spcBef>
                  <a:spcPct val="0"/>
                </a:spcBef>
              </a:pPr>
              <a:t>11</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Is the letter I’m receiving written</a:t>
            </a:r>
            <a:r>
              <a:rPr lang="en-US" altLang="en-US" baseline="0" dirty="0">
                <a:latin typeface="Arial" panose="020B0604020202020204" pitchFamily="34" charset="0"/>
              </a:rPr>
              <a:t> by a prophet, who would be writing these things by the inspiration of the Holy Spirit? Many letters are man-breathed, but I want to know if this letter is God-breathed.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We know the apostles were men who were baptized with the Holy Spirit, and this baptism displayed itself through miracles, signs, and wonders that they performed. These miracles, while benevolent in nature, were primarily designed to establish divine credentials, serving as God’s witness of the things they taught – </a:t>
            </a:r>
            <a:r>
              <a:rPr lang="en-US" altLang="en-US" b="1" baseline="0" dirty="0">
                <a:latin typeface="Arial" panose="020B0604020202020204" pitchFamily="34" charset="0"/>
              </a:rPr>
              <a:t>Mark 16:20; Heb 2:4; Rom 15:18-19</a:t>
            </a:r>
            <a:r>
              <a:rPr lang="en-US" altLang="en-US" baseline="0" dirty="0">
                <a:latin typeface="Arial" panose="020B0604020202020204" pitchFamily="34" charset="0"/>
              </a:rPr>
              <a:t>.</a:t>
            </a:r>
          </a:p>
          <a:p>
            <a:pPr eaLnBrk="1" hangingPunct="1"/>
            <a:endParaRPr lang="en-US" altLang="en-US" baseline="0" dirty="0">
              <a:latin typeface="Arial" panose="020B0604020202020204" pitchFamily="34" charset="0"/>
            </a:endParaRPr>
          </a:p>
          <a:p>
            <a:pPr eaLnBrk="1" hangingPunct="1"/>
            <a:r>
              <a:rPr lang="en-US" altLang="en-US" dirty="0">
                <a:latin typeface="Arial" panose="020B0604020202020204" pitchFamily="34" charset="0"/>
              </a:rPr>
              <a:t>But then there was just the shear quality of the miracles being performed – </a:t>
            </a:r>
            <a:r>
              <a:rPr lang="en-US" altLang="en-US" b="1" dirty="0">
                <a:latin typeface="Arial" panose="020B0604020202020204" pitchFamily="34" charset="0"/>
              </a:rPr>
              <a:t>2 Cor 12:12</a:t>
            </a:r>
            <a:r>
              <a:rPr lang="en-US" altLang="en-US" dirty="0">
                <a:latin typeface="Arial" panose="020B0604020202020204" pitchFamily="34" charset="0"/>
              </a:rPr>
              <a:t> – what were the signs of a</a:t>
            </a:r>
            <a:r>
              <a:rPr lang="en-US" altLang="en-US" baseline="0" dirty="0">
                <a:latin typeface="Arial" panose="020B0604020202020204" pitchFamily="34" charset="0"/>
              </a:rPr>
              <a:t> true apostle vs. an ordinary prophet? Other than the apostles were giving the gift of the laying on of hands, we’re not sure. But the early Christians seemed to know a difference – </a:t>
            </a:r>
            <a:r>
              <a:rPr lang="en-US" altLang="en-US" b="1" baseline="0" dirty="0">
                <a:latin typeface="Arial" panose="020B0604020202020204" pitchFamily="34" charset="0"/>
              </a:rPr>
              <a:t>1 Cor 14:18</a:t>
            </a:r>
            <a:r>
              <a:rPr lang="en-US" altLang="en-US" baseline="0" dirty="0">
                <a:latin typeface="Arial" panose="020B0604020202020204" pitchFamily="34" charset="0"/>
              </a:rPr>
              <a:t> – Even Acts 5 alludes to the fact that Peter’s own shadow had the power to heal those in whom it passed over.</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If I receive a letter written by a man who has the power of God like these men did, I can be sure this letter belongs in the NT canon. </a:t>
            </a:r>
            <a:endParaRPr lang="en-US" altLang="en-US" dirty="0">
              <a:latin typeface="Arial" panose="020B0604020202020204" pitchFamily="34" charset="0"/>
            </a:endParaRPr>
          </a:p>
        </p:txBody>
      </p:sp>
    </p:spTree>
    <p:extLst>
      <p:ext uri="{BB962C8B-B14F-4D97-AF65-F5344CB8AC3E}">
        <p14:creationId xmlns:p14="http://schemas.microsoft.com/office/powerpoint/2010/main" val="3302607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4B3AE5-6F36-4D07-BA59-3758DF2ECB00}" type="slidenum">
              <a:rPr lang="en-US" altLang="en-US"/>
              <a:pPr>
                <a:spcBef>
                  <a:spcPct val="0"/>
                </a:spcBef>
              </a:pPr>
              <a:t>12</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very thing was alluded to by the Apostles themselves – </a:t>
            </a:r>
            <a:r>
              <a:rPr lang="en-US" altLang="en-US" b="1" dirty="0">
                <a:latin typeface="Arial" panose="020B0604020202020204" pitchFamily="34" charset="0"/>
              </a:rPr>
              <a:t>1 Cor 14:37; 2 Pet 1:20-21</a:t>
            </a:r>
            <a:endParaRPr lang="en-US" altLang="en-US" b="0" baseline="0" dirty="0">
              <a:latin typeface="Arial" panose="020B0604020202020204" pitchFamily="34" charset="0"/>
            </a:endParaRPr>
          </a:p>
          <a:p>
            <a:pPr eaLnBrk="1" hangingPunct="1"/>
            <a:endParaRPr lang="en-US" altLang="en-US" b="0" baseline="0" dirty="0">
              <a:latin typeface="Arial" panose="020B0604020202020204" pitchFamily="34" charset="0"/>
            </a:endParaRPr>
          </a:p>
          <a:p>
            <a:pPr eaLnBrk="1" hangingPunct="1"/>
            <a:r>
              <a:rPr lang="en-US" altLang="en-US" b="0" baseline="0" dirty="0">
                <a:latin typeface="Arial" panose="020B0604020202020204" pitchFamily="34" charset="0"/>
              </a:rPr>
              <a:t>And because they knew their writings were God’s witness, they encouraged all who read to follow the instructions contained within – </a:t>
            </a:r>
            <a:r>
              <a:rPr lang="en-US" altLang="en-US" b="1" baseline="0" dirty="0">
                <a:latin typeface="Arial" panose="020B0604020202020204" pitchFamily="34" charset="0"/>
              </a:rPr>
              <a:t>2 Thes 2:15; 2 Tim 3:16-17</a:t>
            </a:r>
            <a:endParaRPr lang="en-US" altLang="en-US" b="0" baseline="0" dirty="0">
              <a:latin typeface="Arial" panose="020B0604020202020204" pitchFamily="34" charset="0"/>
            </a:endParaRPr>
          </a:p>
          <a:p>
            <a:pPr eaLnBrk="1" hangingPunct="1"/>
            <a:endParaRPr lang="en-US" altLang="en-US" b="0" baseline="0" dirty="0">
              <a:latin typeface="Arial" panose="020B0604020202020204" pitchFamily="34" charset="0"/>
            </a:endParaRPr>
          </a:p>
          <a:p>
            <a:pPr eaLnBrk="1" hangingPunct="1"/>
            <a:r>
              <a:rPr lang="en-US" altLang="en-US" b="0" baseline="0" dirty="0">
                <a:latin typeface="Arial" panose="020B0604020202020204" pitchFamily="34" charset="0"/>
              </a:rPr>
              <a:t>Therefore, since these writings were inspired as they were written, they were already canonical, possessing authority as God’s word.</a:t>
            </a:r>
            <a:endParaRPr lang="en-US" altLang="en-US" b="1"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4B3AE5-6F36-4D07-BA59-3758DF2ECB00}" type="slidenum">
              <a:rPr lang="en-US" altLang="en-US"/>
              <a:pPr>
                <a:spcBef>
                  <a:spcPct val="0"/>
                </a:spcBef>
              </a:pPr>
              <a:t>13</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0" dirty="0">
                <a:latin typeface="Arial" panose="020B0604020202020204" pitchFamily="34" charset="0"/>
              </a:rPr>
              <a:t>Also, each NT</a:t>
            </a:r>
            <a:r>
              <a:rPr lang="en-US" altLang="en-US" b="0" baseline="0" dirty="0">
                <a:latin typeface="Arial" panose="020B0604020202020204" pitchFamily="34" charset="0"/>
              </a:rPr>
              <a:t> prophet backed up other scripture, backed up each other in this fact.</a:t>
            </a:r>
          </a:p>
          <a:p>
            <a:pPr eaLnBrk="1" hangingPunct="1"/>
            <a:endParaRPr lang="en-US" altLang="en-US" b="0" baseline="0" dirty="0">
              <a:latin typeface="Arial" panose="020B0604020202020204" pitchFamily="34" charset="0"/>
            </a:endParaRPr>
          </a:p>
          <a:p>
            <a:pPr eaLnBrk="1" hangingPunct="1"/>
            <a:r>
              <a:rPr lang="en-US" altLang="en-US" b="0" baseline="0" dirty="0">
                <a:latin typeface="Arial" panose="020B0604020202020204" pitchFamily="34" charset="0"/>
              </a:rPr>
              <a:t>In </a:t>
            </a:r>
            <a:r>
              <a:rPr lang="en-US" altLang="en-US" b="1" baseline="0" dirty="0">
                <a:latin typeface="Arial" panose="020B0604020202020204" pitchFamily="34" charset="0"/>
              </a:rPr>
              <a:t>1 Tim 5:18</a:t>
            </a:r>
            <a:r>
              <a:rPr lang="en-US" altLang="en-US" b="0" baseline="0" dirty="0">
                <a:latin typeface="Arial" panose="020B0604020202020204" pitchFamily="34" charset="0"/>
              </a:rPr>
              <a:t>, Paul quotes Deut 25:4 and calls it scripture. In </a:t>
            </a:r>
            <a:r>
              <a:rPr lang="en-US" altLang="en-US" b="1" baseline="0" dirty="0">
                <a:latin typeface="Arial" panose="020B0604020202020204" pitchFamily="34" charset="0"/>
              </a:rPr>
              <a:t>2 Pet 3:15-16</a:t>
            </a:r>
            <a:r>
              <a:rPr lang="en-US" altLang="en-US" b="0" baseline="0" dirty="0">
                <a:latin typeface="Arial" panose="020B0604020202020204" pitchFamily="34" charset="0"/>
              </a:rPr>
              <a:t>, Peter attested to Paul’s writing being “scripture”.</a:t>
            </a:r>
            <a:endParaRPr lang="en-US" altLang="en-US" b="0" dirty="0">
              <a:latin typeface="Arial" panose="020B0604020202020204" pitchFamily="34" charset="0"/>
            </a:endParaRPr>
          </a:p>
        </p:txBody>
      </p:sp>
    </p:spTree>
    <p:extLst>
      <p:ext uri="{BB962C8B-B14F-4D97-AF65-F5344CB8AC3E}">
        <p14:creationId xmlns:p14="http://schemas.microsoft.com/office/powerpoint/2010/main" val="576534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A2A287-B8CD-4E8A-BCE9-2D2A7FD504D5}" type="slidenum">
              <a:rPr lang="en-US" altLang="en-US"/>
              <a:pPr>
                <a:spcBef>
                  <a:spcPct val="0"/>
                </a:spcBef>
              </a:pPr>
              <a:t>14</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But that is only half the issue. The other half is knowing whether or not these letters were written</a:t>
            </a:r>
            <a:r>
              <a:rPr lang="en-US" altLang="en-US" baseline="0" dirty="0">
                <a:latin typeface="Arial" panose="020B0604020202020204" pitchFamily="34" charset="0"/>
              </a:rPr>
              <a:t> by the man who claimed to write it. Therefore, there needed to be a way for the letter to be authenticated by the Christians.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The Apostle Paul himself recognized this as an issue, the circulation of spurious writings – </a:t>
            </a:r>
            <a:r>
              <a:rPr lang="en-US" altLang="en-US" b="1" baseline="0" dirty="0">
                <a:latin typeface="Arial" panose="020B0604020202020204" pitchFamily="34" charset="0"/>
              </a:rPr>
              <a:t>2 Thes 2:1-2</a:t>
            </a:r>
            <a:r>
              <a:rPr lang="en-US" altLang="en-US" baseline="0" dirty="0">
                <a:latin typeface="Arial" panose="020B0604020202020204" pitchFamily="34" charset="0"/>
              </a:rPr>
              <a:t> – So he recognizes this is a problem, but he tells them, in so many words, “Don’t worry about it, we’re already taking measures to fix this.” What did the Apostles do? They signed their letters – </a:t>
            </a:r>
            <a:r>
              <a:rPr lang="en-US" altLang="en-US" b="1" baseline="0" dirty="0">
                <a:latin typeface="Arial" panose="020B0604020202020204" pitchFamily="34" charset="0"/>
              </a:rPr>
              <a:t>2 Thes 3:17</a:t>
            </a:r>
            <a:r>
              <a:rPr lang="en-US" altLang="en-US" baseline="0" dirty="0">
                <a:latin typeface="Arial" panose="020B0604020202020204" pitchFamily="34" charset="0"/>
              </a:rPr>
              <a:t> – This makes complete sense. If someone gets ahold of a check from my checkbook, and falsifies my signature, all the bank has to do is compare that signature to my signature to know whether that is me. How this worked in the NT is that most NT writers would use a scribe and the apostle or prophet would dictate what was to be written. Then when it was being wrapped up, he would personally write his own greeting and this served as the signature – </a:t>
            </a:r>
            <a:r>
              <a:rPr lang="en-US" altLang="en-US" b="1" baseline="0" dirty="0">
                <a:latin typeface="Arial" panose="020B0604020202020204" pitchFamily="34" charset="0"/>
              </a:rPr>
              <a:t>1 Cor 16:21; Gal 6:11; Col 4:18</a:t>
            </a:r>
            <a:endParaRPr lang="en-US" altLang="en-US" b="1"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29A454-1AA2-499B-AF41-08AF2D807CFD}" type="slidenum">
              <a:rPr lang="en-US" altLang="en-US"/>
              <a:pPr>
                <a:spcBef>
                  <a:spcPct val="0"/>
                </a:spcBef>
              </a:pPr>
              <a:t>15</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But that’s not all. As mentioned earlier,</a:t>
            </a:r>
            <a:r>
              <a:rPr lang="en-US" altLang="en-US" baseline="0" dirty="0">
                <a:latin typeface="Arial" panose="020B0604020202020204" pitchFamily="34" charset="0"/>
              </a:rPr>
              <a:t> most of these letters were not hand delivered by the one who wrote it. The apostles and prophets would also make sure that the letter was sent through someone that both parties knew and trusted – </a:t>
            </a:r>
            <a:r>
              <a:rPr lang="en-US" altLang="en-US" b="1" baseline="0" dirty="0">
                <a:latin typeface="Arial" panose="020B0604020202020204" pitchFamily="34" charset="0"/>
              </a:rPr>
              <a:t>Rom 16:1-2a; Eph 6:21; Col 4:7-8; Tit 3:12</a:t>
            </a:r>
            <a:endParaRPr lang="en-US" altLang="en-US" b="1"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8FD38A-2462-447F-8403-A45A46A53A18}" type="slidenum">
              <a:rPr lang="en-US" altLang="en-US"/>
              <a:pPr>
                <a:spcBef>
                  <a:spcPct val="0"/>
                </a:spcBef>
              </a:pPr>
              <a:t>16</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And third,</a:t>
            </a:r>
            <a:r>
              <a:rPr lang="en-US" altLang="en-US" baseline="0" dirty="0">
                <a:latin typeface="Arial" panose="020B0604020202020204" pitchFamily="34" charset="0"/>
              </a:rPr>
              <a:t> these letters absolutely needed to be duplicated and distributed by the churches who received them, and for very common-sense reasons:</a:t>
            </a:r>
          </a:p>
          <a:p>
            <a:pPr eaLnBrk="1" hangingPunct="1"/>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Since they were prophetic and God-breathed, they were valuable for all Christians. Any Christian who truly loves His brother or sister in Christ would want to see to it that they had access to these teachings. Don’t we share sermons w/others not at our church who we think would benefit from the lesson?</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As we see from the NT, many of those early churches had problems that needed answers. Many of them likely shared similar problems that had similar solutions. </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Apostolic writings were used in worship – some of what Jesus said in the gospels were also mentioned in letters. </a:t>
            </a:r>
            <a:r>
              <a:rPr lang="en-US" altLang="en-US" baseline="0" dirty="0" err="1">
                <a:latin typeface="Arial" panose="020B0604020202020204" pitchFamily="34" charset="0"/>
              </a:rPr>
              <a:t>Ttherefore</a:t>
            </a:r>
            <a:r>
              <a:rPr lang="en-US" altLang="en-US" baseline="0" dirty="0">
                <a:latin typeface="Arial" panose="020B0604020202020204" pitchFamily="34" charset="0"/>
              </a:rPr>
              <a:t> it was necessary to know which were inspired.</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Uninspired heretics rose up very early in the church, and some were coming up with their own canon and circulating it. </a:t>
            </a:r>
            <a:r>
              <a:rPr lang="en-US" sz="1200" b="0" i="0" kern="1200" dirty="0">
                <a:solidFill>
                  <a:schemeClr val="tx1"/>
                </a:solidFill>
                <a:effectLst/>
                <a:latin typeface="Arial" charset="0"/>
                <a:ea typeface="+mn-ea"/>
                <a:cs typeface="+mn-cs"/>
              </a:rPr>
              <a:t>Marcion, for example, rejected the OT and any NT writings not</a:t>
            </a:r>
            <a:r>
              <a:rPr lang="en-US" sz="1200" b="0" i="0" kern="1200" baseline="0" dirty="0">
                <a:solidFill>
                  <a:schemeClr val="tx1"/>
                </a:solidFill>
                <a:effectLst/>
                <a:latin typeface="Arial" charset="0"/>
                <a:ea typeface="+mn-ea"/>
                <a:cs typeface="+mn-cs"/>
              </a:rPr>
              <a:t> written by Paul. He greatly altered the gospel of </a:t>
            </a:r>
            <a:r>
              <a:rPr lang="en-US" sz="1200" b="0" i="0" kern="1200" dirty="0">
                <a:solidFill>
                  <a:schemeClr val="tx1"/>
                </a:solidFill>
                <a:effectLst/>
                <a:latin typeface="Arial" charset="0"/>
                <a:ea typeface="+mn-ea"/>
                <a:cs typeface="+mn-cs"/>
              </a:rPr>
              <a:t>Luke’s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to suit some</a:t>
            </a:r>
            <a:r>
              <a:rPr lang="en-US" sz="1200" b="0" i="0" kern="1200" baseline="0" dirty="0">
                <a:solidFill>
                  <a:schemeClr val="tx1"/>
                </a:solidFill>
                <a:effectLst/>
                <a:latin typeface="Arial" charset="0"/>
                <a:ea typeface="+mn-ea"/>
                <a:cs typeface="+mn-cs"/>
              </a:rPr>
              <a:t> of his false doctrines.</a:t>
            </a:r>
          </a:p>
          <a:p>
            <a:pPr marL="228600" indent="-228600" eaLnBrk="1" hangingPunct="1">
              <a:buAutoNum type="arabicParenR"/>
            </a:pPr>
            <a:endParaRPr lang="en-US" sz="1200" b="0" i="0" kern="1200" baseline="0" dirty="0">
              <a:solidFill>
                <a:schemeClr val="tx1"/>
              </a:solidFill>
              <a:effectLst/>
              <a:latin typeface="Arial" charset="0"/>
              <a:ea typeface="+mn-ea"/>
              <a:cs typeface="+mn-cs"/>
            </a:endParaRPr>
          </a:p>
          <a:p>
            <a:pPr marL="228600" indent="-228600" eaLnBrk="1" hangingPunct="1">
              <a:buAutoNum type="arabicParenR"/>
            </a:pPr>
            <a:r>
              <a:rPr lang="en-US" altLang="en-US" baseline="0" dirty="0">
                <a:latin typeface="Arial" panose="020B0604020202020204" pitchFamily="34" charset="0"/>
              </a:rPr>
              <a:t>Since the gospel spread to foreign countries and tongue speaking would cease, these letters needed translating into other languages. </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Various persecutions have risen throughout the ages that have had ring leaders ordering the destruction of scripture. The </a:t>
            </a:r>
            <a:r>
              <a:rPr lang="en-US" altLang="en-US" dirty="0"/>
              <a:t>Edict of Diocletian called for destruction of letters </a:t>
            </a:r>
            <a:r>
              <a:rPr lang="en-US" altLang="en-US" baseline="0" dirty="0"/>
              <a:t> in </a:t>
            </a:r>
            <a:r>
              <a:rPr lang="en-US" altLang="en-US" dirty="0"/>
              <a:t>303</a:t>
            </a:r>
            <a:r>
              <a:rPr lang="en-US" altLang="en-US" baseline="0" dirty="0"/>
              <a:t> AD. Therefore </a:t>
            </a:r>
            <a:r>
              <a:rPr lang="en-US" altLang="en-US" baseline="0" dirty="0">
                <a:latin typeface="Arial" panose="020B0604020202020204" pitchFamily="34" charset="0"/>
              </a:rPr>
              <a:t>Christians had a right to know which letters were worth dying for. </a:t>
            </a:r>
          </a:p>
          <a:p>
            <a:pPr marL="228600" indent="-228600" eaLnBrk="1" hangingPunct="1">
              <a:buAutoNum type="arabicParenR"/>
            </a:pPr>
            <a:endParaRPr lang="en-US" altLang="en-US" dirty="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A8CEB4E-EB61-4F0F-A432-0E9F86E56294}" type="slidenum">
              <a:rPr lang="en-US" altLang="en-US"/>
              <a:pPr>
                <a:spcBef>
                  <a:spcPct val="0"/>
                </a:spcBef>
              </a:pPr>
              <a:t>17</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Example</a:t>
            </a:r>
            <a:r>
              <a:rPr lang="en-US" altLang="en-US" baseline="0" dirty="0">
                <a:latin typeface="Arial" panose="020B0604020202020204" pitchFamily="34" charset="0"/>
              </a:rPr>
              <a:t> texts – </a:t>
            </a:r>
            <a:r>
              <a:rPr lang="en-US" altLang="en-US" b="1" baseline="0" dirty="0">
                <a:latin typeface="Arial" panose="020B0604020202020204" pitchFamily="34" charset="0"/>
              </a:rPr>
              <a:t>Col 4:16; 1 Thes 5:27; Rev 1:4</a:t>
            </a:r>
            <a:endParaRPr lang="en-US" altLang="en-US" b="1"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FADB91-E832-4470-9715-32BDEE219C88}" type="slidenum">
              <a:rPr lang="en-US" altLang="en-US"/>
              <a:pPr>
                <a:spcBef>
                  <a:spcPct val="0"/>
                </a:spcBef>
              </a:pPr>
              <a:t>18</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How far reaching would</a:t>
            </a:r>
            <a:r>
              <a:rPr lang="en-US" altLang="en-US" baseline="0" dirty="0">
                <a:latin typeface="Arial" panose="020B0604020202020204" pitchFamily="34" charset="0"/>
              </a:rPr>
              <a:t> these letters have been?</a:t>
            </a:r>
          </a:p>
          <a:p>
            <a:pPr eaLnBrk="1" hangingPunct="1"/>
            <a:endParaRPr lang="en-US" altLang="en-US" baseline="0" dirty="0">
              <a:latin typeface="Arial" panose="020B0604020202020204" pitchFamily="34" charset="0"/>
            </a:endParaRPr>
          </a:p>
          <a:p>
            <a:pPr eaLnBrk="1" hangingPunct="1"/>
            <a:r>
              <a:rPr lang="en-US" altLang="en-US" b="1" baseline="0" dirty="0">
                <a:latin typeface="Arial" panose="020B0604020202020204" pitchFamily="34" charset="0"/>
              </a:rPr>
              <a:t>Gal 1:2</a:t>
            </a:r>
            <a:r>
              <a:rPr lang="en-US" altLang="en-US" baseline="0" dirty="0">
                <a:latin typeface="Arial" panose="020B0604020202020204" pitchFamily="34" charset="0"/>
              </a:rPr>
              <a:t> – Galatia, was not a city, it was a Roman province that spanned a large area. Paul spent a large amount of time at several churches in this area, such as </a:t>
            </a:r>
            <a:r>
              <a:rPr lang="en-US" sz="1200" b="0" i="0" kern="1200" dirty="0">
                <a:solidFill>
                  <a:schemeClr val="tx1"/>
                </a:solidFill>
                <a:effectLst/>
                <a:latin typeface="Arial" charset="0"/>
                <a:ea typeface="+mn-ea"/>
                <a:cs typeface="+mn-cs"/>
              </a:rPr>
              <a:t>Antioch of Pisidia, </a:t>
            </a:r>
            <a:r>
              <a:rPr lang="en-US" sz="1200" b="0" i="0" kern="1200" dirty="0" err="1">
                <a:solidFill>
                  <a:schemeClr val="tx1"/>
                </a:solidFill>
                <a:effectLst/>
                <a:latin typeface="Arial" charset="0"/>
                <a:ea typeface="+mn-ea"/>
                <a:cs typeface="+mn-cs"/>
              </a:rPr>
              <a:t>Iconium</a:t>
            </a:r>
            <a:r>
              <a:rPr lang="en-US" sz="1200" b="0" i="0" kern="1200" dirty="0">
                <a:solidFill>
                  <a:schemeClr val="tx1"/>
                </a:solidFill>
                <a:effectLst/>
                <a:latin typeface="Arial" charset="0"/>
                <a:ea typeface="+mn-ea"/>
                <a:cs typeface="+mn-cs"/>
              </a:rPr>
              <a:t>, Lystra,</a:t>
            </a:r>
            <a:r>
              <a:rPr lang="en-US" sz="1200" b="0" i="0" kern="1200" baseline="0" dirty="0">
                <a:solidFill>
                  <a:schemeClr val="tx1"/>
                </a:solidFill>
                <a:effectLst/>
                <a:latin typeface="Arial" charset="0"/>
                <a:ea typeface="+mn-ea"/>
                <a:cs typeface="+mn-cs"/>
              </a:rPr>
              <a:t> </a:t>
            </a:r>
            <a:r>
              <a:rPr lang="en-US" sz="1200" b="0" i="0" kern="1200" dirty="0" err="1">
                <a:solidFill>
                  <a:schemeClr val="tx1"/>
                </a:solidFill>
                <a:effectLst/>
                <a:latin typeface="Arial" charset="0"/>
                <a:ea typeface="+mn-ea"/>
                <a:cs typeface="+mn-cs"/>
              </a:rPr>
              <a:t>Derbe</a:t>
            </a:r>
            <a:r>
              <a:rPr lang="en-US" sz="1200" b="0" i="0" kern="1200" dirty="0">
                <a:solidFill>
                  <a:schemeClr val="tx1"/>
                </a:solidFill>
                <a:effectLst/>
                <a:latin typeface="Arial" charset="0"/>
                <a:ea typeface="+mn-ea"/>
                <a:cs typeface="+mn-cs"/>
              </a:rPr>
              <a:t>, and perhaps others. Since Paul is writing this letter to the “churches” of Galatia, is it</a:t>
            </a:r>
            <a:r>
              <a:rPr lang="en-US" sz="1200" b="0" i="0" kern="1200" baseline="0" dirty="0">
                <a:solidFill>
                  <a:schemeClr val="tx1"/>
                </a:solidFill>
                <a:effectLst/>
                <a:latin typeface="Arial" charset="0"/>
                <a:ea typeface="+mn-ea"/>
                <a:cs typeface="+mn-cs"/>
              </a:rPr>
              <a:t> natural to assume he expected it to be distributed? Would they not have kept a copy for themselves?</a:t>
            </a:r>
            <a:endParaRPr lang="en-US" altLang="en-US" dirty="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F34BEC-D8F5-4A88-A1B1-DB2A4087FF4C}" type="slidenum">
              <a:rPr lang="en-US" altLang="en-US"/>
              <a:pPr>
                <a:spcBef>
                  <a:spcPct val="0"/>
                </a:spcBef>
              </a:pPr>
              <a:t>19</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2 Cor 1:1</a:t>
            </a:r>
            <a:r>
              <a:rPr lang="en-US" altLang="en-US" dirty="0">
                <a:latin typeface="Arial" panose="020B0604020202020204" pitchFamily="34" charset="0"/>
              </a:rPr>
              <a:t> – This letter was not written just for Corinth, but for all Christians</a:t>
            </a:r>
            <a:r>
              <a:rPr lang="en-US" altLang="en-US" baseline="0" dirty="0">
                <a:latin typeface="Arial" panose="020B0604020202020204" pitchFamily="34" charset="0"/>
              </a:rPr>
              <a:t> in Achaia, a large region where there were several churches. It is expected this letter would have been distributed throughout the province. </a:t>
            </a:r>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i="0" kern="1200" dirty="0">
                <a:solidFill>
                  <a:schemeClr val="tx1"/>
                </a:solidFill>
                <a:effectLst/>
                <a:latin typeface="Arial" charset="0"/>
                <a:ea typeface="+mn-ea"/>
                <a:cs typeface="+mn-cs"/>
              </a:rPr>
              <a:t>That all-powerful, all-knowing God would provide His complete will for us and preserve it,</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w/no addition or deletion, is logically credible. Because as we’ve already established, God wants to be found, He wants to be revealed to man. Because of man’s obvious condition in sin and his obvious inability to meet his spiritual needs, special revelation revealed in a God-breathed book is not just possible, it is a necessity. So knowing this about God, it would be reasonable to conclude that God would not fail to providentially care for these inspired documents, preserving them from destruction, so that they would all be present with none missing and none added.</a:t>
            </a:r>
            <a:endParaRPr lang="en-US" dirty="0"/>
          </a:p>
          <a:p>
            <a:endParaRPr lang="en-US" dirty="0"/>
          </a:p>
          <a:p>
            <a:r>
              <a:rPr lang="en-US" b="1" dirty="0"/>
              <a:t>Isa 40:6-8</a:t>
            </a:r>
            <a:r>
              <a:rPr lang="en-US" b="0" dirty="0"/>
              <a:t> </a:t>
            </a:r>
            <a:r>
              <a:rPr lang="en-US" dirty="0"/>
              <a:t>makes a rather bold statement concerning the enduring effect of</a:t>
            </a:r>
            <a:r>
              <a:rPr lang="en-US" baseline="0" dirty="0"/>
              <a:t> God’s word. If it is God’s will that His word stand forever, which would include it being readily available to mankind so that they can know what His will is, He would see to it in His divine providence that nothing man could do would thwart this purpose. This is logically reasonable. God can achieve whatever He sets out to achieve. So, if Isa 40:6-8 is actually God’s word, I can be reasonably certain His entire word and will is available today to even the common man.</a:t>
            </a:r>
          </a:p>
          <a:p>
            <a:endParaRPr lang="en-US" baseline="0" dirty="0"/>
          </a:p>
          <a:p>
            <a:r>
              <a:rPr lang="en-US" baseline="0" dirty="0"/>
              <a:t>However, to even quote this verse to a skeptic will no doubt lead to charges of circular reasoning – using the bible to prove the bible. But consider what we’ve learned from prior studies:</a:t>
            </a:r>
          </a:p>
          <a:p>
            <a:endParaRPr lang="en-US" baseline="0" dirty="0"/>
          </a:p>
          <a:p>
            <a:pPr marL="228600" indent="-228600">
              <a:buAutoNum type="arabicParenR"/>
            </a:pPr>
            <a:r>
              <a:rPr lang="en-US" baseline="0" dirty="0"/>
              <a:t>Isaiah contains more prophecies about Jesus Christ than any other book of the OT. </a:t>
            </a:r>
          </a:p>
          <a:p>
            <a:pPr marL="228600" indent="-228600">
              <a:buAutoNum type="arabicParenR"/>
            </a:pPr>
            <a:r>
              <a:rPr lang="en-US" baseline="0" dirty="0"/>
              <a:t>Two complete manuscripts of Isaiah were discovered amongst the Dead Sea scrolls that date to 125 years before Christ’s birth.</a:t>
            </a:r>
          </a:p>
          <a:p>
            <a:pPr marL="228600" indent="-228600">
              <a:buAutoNum type="arabicParenR"/>
            </a:pPr>
            <a:endParaRPr lang="en-US" baseline="0" dirty="0"/>
          </a:p>
          <a:p>
            <a:pPr marL="0" indent="0">
              <a:buNone/>
            </a:pPr>
            <a:r>
              <a:rPr lang="en-US" baseline="0" dirty="0"/>
              <a:t>These two facts alone confirm both the reliability and inspiration of the book of Isaiah. Until one can disprove this, we must assume that what Isaiah says here is true. This study will proceed with this understanding in mind.</a:t>
            </a:r>
          </a:p>
        </p:txBody>
      </p:sp>
      <p:sp>
        <p:nvSpPr>
          <p:cNvPr id="4" name="Slide Number Placeholder 3"/>
          <p:cNvSpPr>
            <a:spLocks noGrp="1"/>
          </p:cNvSpPr>
          <p:nvPr>
            <p:ph type="sldNum" sz="quarter" idx="10"/>
          </p:nvPr>
        </p:nvSpPr>
        <p:spPr/>
        <p:txBody>
          <a:bodyPr/>
          <a:lstStyle/>
          <a:p>
            <a:pPr>
              <a:defRPr/>
            </a:pPr>
            <a:fld id="{85149625-CBD9-4F72-8249-96C3AF9430DA}" type="slidenum">
              <a:rPr lang="en-US" altLang="es-GT" smtClean="0"/>
              <a:pPr>
                <a:defRPr/>
              </a:pPr>
              <a:t>2</a:t>
            </a:fld>
            <a:endParaRPr lang="en-US" altLang="es-GT"/>
          </a:p>
        </p:txBody>
      </p:sp>
    </p:spTree>
    <p:extLst>
      <p:ext uri="{BB962C8B-B14F-4D97-AF65-F5344CB8AC3E}">
        <p14:creationId xmlns:p14="http://schemas.microsoft.com/office/powerpoint/2010/main" val="116916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F49AAB-E66F-4291-BC8A-EDEA0EA66915}" type="slidenum">
              <a:rPr lang="en-US" altLang="en-US"/>
              <a:pPr>
                <a:spcBef>
                  <a:spcPct val="0"/>
                </a:spcBef>
              </a:pPr>
              <a:t>20</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1</a:t>
            </a:r>
            <a:r>
              <a:rPr lang="en-US" altLang="en-US" b="1" baseline="0" dirty="0">
                <a:latin typeface="Arial" panose="020B0604020202020204" pitchFamily="34" charset="0"/>
              </a:rPr>
              <a:t> Pet 1:1</a:t>
            </a:r>
            <a:r>
              <a:rPr lang="en-US" altLang="en-US" baseline="0" dirty="0">
                <a:latin typeface="Arial" panose="020B0604020202020204" pitchFamily="34" charset="0"/>
              </a:rPr>
              <a:t> – The recipients of this letter spanned even further: Pontus, Galatia, Cappadocia, Asia, and Bithynia. Peter’s epistle would have naturally been duplicated several times over in order to reach the many saints at the churches in these areas. </a:t>
            </a:r>
            <a:endParaRPr lang="en-US" altLang="en-US"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BC8A75-AC00-4D42-83E4-DD811DACF79F}" type="slidenum">
              <a:rPr lang="en-US" altLang="en-US"/>
              <a:pPr>
                <a:spcBef>
                  <a:spcPct val="0"/>
                </a:spcBef>
              </a:pPr>
              <a:t>21</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1 Cor 1:2</a:t>
            </a:r>
            <a:r>
              <a:rPr lang="en-US" altLang="en-US" dirty="0">
                <a:latin typeface="Arial" panose="020B0604020202020204" pitchFamily="34" charset="0"/>
              </a:rPr>
              <a:t> – In other words,</a:t>
            </a:r>
            <a:r>
              <a:rPr lang="en-US" altLang="en-US" baseline="0" dirty="0">
                <a:latin typeface="Arial" panose="020B0604020202020204" pitchFamily="34" charset="0"/>
              </a:rPr>
              <a:t> is there any Christian who cannot benefit from this letter? It’s for everyone. It began with Corinth, who had specific issues, but it expands to all Christians who will no doubt experience the same type of issues. </a:t>
            </a:r>
            <a:endParaRPr lang="en-US"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C7D3EA1-26A3-430E-9161-F4166EA38A5C}" type="slidenum">
              <a:rPr lang="en-US" altLang="en-US"/>
              <a:pPr>
                <a:spcBef>
                  <a:spcPct val="0"/>
                </a:spcBef>
              </a:pPr>
              <a:t>22</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Rev</a:t>
            </a:r>
            <a:r>
              <a:rPr lang="en-US" altLang="en-US" b="1" baseline="0" dirty="0">
                <a:latin typeface="Arial" panose="020B0604020202020204" pitchFamily="34" charset="0"/>
              </a:rPr>
              <a:t> 1:11</a:t>
            </a:r>
            <a:r>
              <a:rPr lang="en-US" altLang="en-US" baseline="0" dirty="0">
                <a:latin typeface="Arial" panose="020B0604020202020204" pitchFamily="34" charset="0"/>
              </a:rPr>
              <a:t> – Did John, make seven copies of Revelation and send to each church or did he expect the churches to do the duplication and distribution? We’ll likely never know. But suffice it to say, this letter made it rounds.</a:t>
            </a:r>
            <a:endParaRPr lang="en-US" altLang="en-US" dirty="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50BA7F-2123-4081-A775-FD7EAB9CF65C}" type="slidenum">
              <a:rPr lang="en-US" altLang="en-US"/>
              <a:pPr>
                <a:spcBef>
                  <a:spcPct val="0"/>
                </a:spcBef>
              </a:pPr>
              <a:t>23</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We mentioned</a:t>
            </a:r>
            <a:r>
              <a:rPr lang="en-US" altLang="en-US" baseline="0" dirty="0">
                <a:latin typeface="Arial" panose="020B0604020202020204" pitchFamily="34" charset="0"/>
              </a:rPr>
              <a:t> how telling it is that the Jews included so many books in the OT despite how unflattering they were to their race. The NT is no different. You have to remember that when these letters duplicated and distributed, they contained a lot of dirty laundry about churches and even select individuals in those churches</a:t>
            </a:r>
          </a:p>
          <a:p>
            <a:pPr eaLnBrk="1" hangingPunct="1"/>
            <a:endParaRPr lang="en-US" altLang="en-US" baseline="0" dirty="0">
              <a:latin typeface="Arial" panose="020B0604020202020204" pitchFamily="34" charset="0"/>
            </a:endParaRPr>
          </a:p>
          <a:p>
            <a:pPr eaLnBrk="1" hangingPunct="1"/>
            <a:r>
              <a:rPr lang="en-US" altLang="en-US" b="1" baseline="0" dirty="0">
                <a:latin typeface="Arial" panose="020B0604020202020204" pitchFamily="34" charset="0"/>
              </a:rPr>
              <a:t>Phil 4:2-3</a:t>
            </a:r>
            <a:r>
              <a:rPr lang="en-US" altLang="en-US" baseline="0" dirty="0">
                <a:latin typeface="Arial" panose="020B0604020202020204" pitchFamily="34" charset="0"/>
              </a:rPr>
              <a:t> – If you were Euodia and Synthyche, would you want other Christians knowing about your feud? Who knows how these individual women felt about the duplication and distribution of the letter to the Philippians. All we know is that the brethren knew that the value of this letter outweighed their individual feelings.</a:t>
            </a:r>
          </a:p>
          <a:p>
            <a:pPr eaLnBrk="1" hangingPunct="1"/>
            <a:endParaRPr lang="en-US" altLang="en-US" baseline="0" dirty="0">
              <a:latin typeface="Arial" panose="020B0604020202020204" pitchFamily="34" charset="0"/>
            </a:endParaRPr>
          </a:p>
          <a:p>
            <a:pPr eaLnBrk="1" hangingPunct="1"/>
            <a:r>
              <a:rPr lang="en-US" altLang="en-US" b="1" baseline="0" dirty="0">
                <a:latin typeface="Arial" panose="020B0604020202020204" pitchFamily="34" charset="0"/>
              </a:rPr>
              <a:t>1 Cor 5:1-2</a:t>
            </a:r>
            <a:r>
              <a:rPr lang="en-US" altLang="en-US" baseline="0" dirty="0">
                <a:latin typeface="Arial" panose="020B0604020202020204" pitchFamily="34" charset="0"/>
              </a:rPr>
              <a:t> – The central thrust of this rebuke is against the church, not the man committing fornications. He was to be dealt with appropriately and swiftly, but the church is in sin for accepting him. Corinth had other problems also. Yet, this letter was duplicated and distributed because it held so much value for all Christians.</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And then there is 2 Cor, Gal, Rev, etc., all of which were hard letters containing hard truths written to specific individuals. But they were needed instruction from God. It is very telling that these first century Christians saw through how personal these letters were to the greater good and saw that they reached as many people as possible. </a:t>
            </a:r>
            <a:endParaRPr lang="en-US" altLang="en-US" dirty="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2E18CF-58BE-484C-95CD-7BB299A0BF46}" type="slidenum">
              <a:rPr lang="en-US" altLang="en-US"/>
              <a:pPr>
                <a:spcBef>
                  <a:spcPct val="0"/>
                </a:spcBef>
              </a:pPr>
              <a:t>24</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Polycarp, who sat</a:t>
            </a:r>
            <a:r>
              <a:rPr lang="en-US" altLang="en-US" baseline="0" dirty="0">
                <a:latin typeface="Arial" panose="020B0604020202020204" pitchFamily="34" charset="0"/>
              </a:rPr>
              <a:t> at the feet of the Apostle Paul, mentioned 15 letters in his writings: Matt, Mark, Luke, Acts, 1 &amp; 2 Cor, Gal, Eph, Phil, 1 &amp; 2 Thes, 1 &amp; 2 Tim, Heb, 1 &amp; 2 Pet, and 3 John.</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Justin Martyr, mentioned 5 in his writings: all four gospels and Revelation. </a:t>
            </a:r>
          </a:p>
          <a:p>
            <a:pPr eaLnBrk="1" hangingPunct="1"/>
            <a:endParaRPr lang="en-US" altLang="en-US" baseline="0" dirty="0">
              <a:latin typeface="Arial" panose="020B0604020202020204" pitchFamily="34" charset="0"/>
            </a:endParaRPr>
          </a:p>
          <a:p>
            <a:pPr eaLnBrk="1" hangingPunct="1"/>
            <a:r>
              <a:rPr lang="en-US" altLang="en-US" baseline="0" dirty="0" err="1">
                <a:latin typeface="Arial" panose="020B0604020202020204" pitchFamily="34" charset="0"/>
              </a:rPr>
              <a:t>Irenaeous</a:t>
            </a:r>
            <a:r>
              <a:rPr lang="en-US" altLang="en-US" baseline="0" dirty="0">
                <a:latin typeface="Arial" panose="020B0604020202020204" pitchFamily="34" charset="0"/>
              </a:rPr>
              <a:t> quoted from 21 books but alluded to most of the others.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Clement of </a:t>
            </a:r>
            <a:r>
              <a:rPr lang="en-US" altLang="en-US" baseline="0" dirty="0" err="1">
                <a:latin typeface="Arial" panose="020B0604020202020204" pitchFamily="34" charset="0"/>
              </a:rPr>
              <a:t>Alexadria</a:t>
            </a:r>
            <a:r>
              <a:rPr lang="en-US" altLang="en-US" baseline="0" dirty="0">
                <a:latin typeface="Arial" panose="020B0604020202020204" pitchFamily="34" charset="0"/>
              </a:rPr>
              <a:t> cited 22 books.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Athanasius of Alexander cited all 27 books in 367AD and stated that they were the only true books belong in the NT canon.</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Both Jerome and Augustine both cited all books of the Canon.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It should be noted that just because these were the only ones cited doesn’t mean they were the only ones these men considered canonical. They were quoting these books in context with other things they were writing. But the fact they quoted these means they understood them to be inspired.</a:t>
            </a:r>
            <a:endParaRPr lang="en-US" altLang="en-US" dirty="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1A7D02-9F51-4560-BFF0-45E9AD3C0B08}" type="slidenum">
              <a:rPr lang="en-US" altLang="en-US"/>
              <a:pPr>
                <a:spcBef>
                  <a:spcPct val="0"/>
                </a:spcBef>
              </a:pPr>
              <a:t>25</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Early</a:t>
            </a:r>
            <a:r>
              <a:rPr lang="en-US" altLang="en-US" baseline="0" dirty="0">
                <a:latin typeface="Arial" panose="020B0604020202020204" pitchFamily="34" charset="0"/>
              </a:rPr>
              <a:t> Christians were so careful to only consider inspired books canonical, that there were a few that were debated about for a time:</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But after a short debate, all were determined authentic despite these questions. </a:t>
            </a:r>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9D9C4F-4F29-48B3-9CD2-C5AED0C1EC03}" type="slidenum">
              <a:rPr lang="en-US" altLang="en-US"/>
              <a:pPr>
                <a:spcBef>
                  <a:spcPct val="0"/>
                </a:spcBef>
              </a:pPr>
              <a:t>3</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In a study of how we got the bible, you’ll inevitably come across the word “canonization” as referring to scripture. The</a:t>
            </a:r>
            <a:r>
              <a:rPr lang="en-US" altLang="en-US" baseline="0" dirty="0">
                <a:latin typeface="Arial" panose="020B0604020202020204" pitchFamily="34" charset="0"/>
              </a:rPr>
              <a:t> word “Canon” comes from the Greek word “</a:t>
            </a:r>
            <a:r>
              <a:rPr lang="en-US" altLang="en-US" baseline="0" dirty="0" err="1">
                <a:latin typeface="Arial" panose="020B0604020202020204" pitchFamily="34" charset="0"/>
              </a:rPr>
              <a:t>kanwn</a:t>
            </a:r>
            <a:r>
              <a:rPr lang="en-US" altLang="en-US" baseline="0" dirty="0">
                <a:latin typeface="Arial" panose="020B0604020202020204" pitchFamily="34" charset="0"/>
              </a:rPr>
              <a:t>” and literally defined it means “reed”. </a:t>
            </a:r>
            <a:r>
              <a:rPr lang="en-US" sz="1200" b="0" i="0" kern="1200" dirty="0">
                <a:solidFill>
                  <a:schemeClr val="tx1"/>
                </a:solidFill>
                <a:effectLst/>
                <a:latin typeface="Arial" charset="0"/>
                <a:ea typeface="+mn-ea"/>
                <a:cs typeface="+mn-cs"/>
              </a:rPr>
              <a:t>But as defined, it can mean a straight rod or bar; a measuring rule as a ruler used by masons and carpenters; a rule or standard for testing straightness. </a:t>
            </a:r>
            <a:r>
              <a:rPr lang="en-US" altLang="en-US" baseline="0" dirty="0">
                <a:latin typeface="Arial" panose="020B0604020202020204" pitchFamily="34" charset="0"/>
              </a:rPr>
              <a:t>So, when we say, “the canon of scripture”, we’re referring to those books recognized and inspired by God, the officially accepted list of books. </a:t>
            </a:r>
          </a:p>
          <a:p>
            <a:pPr eaLnBrk="1" hangingPunct="1"/>
            <a:endParaRPr lang="en-US" sz="1200" b="0" i="0" kern="1200" baseline="0" dirty="0">
              <a:solidFill>
                <a:schemeClr val="tx1"/>
              </a:solidFill>
              <a:effectLst/>
              <a:latin typeface="Arial" panose="020B0604020202020204" pitchFamily="34" charset="0"/>
              <a:ea typeface="+mn-ea"/>
              <a:cs typeface="+mn-cs"/>
            </a:endParaRPr>
          </a:p>
          <a:p>
            <a:pPr eaLnBrk="1" hangingPunct="1"/>
            <a:r>
              <a:rPr lang="en-US" sz="1200" b="0" i="0" kern="1200" dirty="0">
                <a:solidFill>
                  <a:schemeClr val="tx1"/>
                </a:solidFill>
                <a:effectLst/>
                <a:latin typeface="Arial" charset="0"/>
                <a:ea typeface="+mn-ea"/>
                <a:cs typeface="+mn-cs"/>
              </a:rPr>
              <a:t>Historically, the word was first used by certain authorities in the church to refer to those doctrines that were accepted as the rule of faith and practice. But over time, the term came to be applied, as the result of the decisions of certain councils that came together hundreds of years after the Apostolic age, to those books which they deemed to truly be God’s written word, and it’s this narrative that has led to a gross misunderstanding concerning how the books of the bible actually became authoritative. </a:t>
            </a:r>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AD00E6-E9C1-4689-AD1C-861BE2499A92}" type="slidenum">
              <a:rPr lang="en-US" altLang="en-US"/>
              <a:pPr>
                <a:spcBef>
                  <a:spcPct val="0"/>
                </a:spcBef>
              </a:pPr>
              <a:t>4</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issue surrounds how one chooses to frame the question, m</a:t>
            </a:r>
            <a:r>
              <a:rPr lang="en-US" altLang="en-US" baseline="0" dirty="0">
                <a:latin typeface="Arial" panose="020B0604020202020204" pitchFamily="34" charset="0"/>
              </a:rPr>
              <a:t>aking assertions about the canonization of scripture that are not true and then framing the questions around this misconception. So here is how I often see this issue framed: “If men chose the books of the bible…”</a:t>
            </a:r>
          </a:p>
          <a:p>
            <a:pPr eaLnBrk="1" hangingPunct="1"/>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Who gave them the authority?</a:t>
            </a:r>
          </a:p>
          <a:p>
            <a:pPr marL="228600" indent="-228600" eaLnBrk="1" hangingPunct="1">
              <a:buAutoNum type="arabicParenR"/>
            </a:pPr>
            <a:r>
              <a:rPr lang="en-US" altLang="en-US" baseline="0" dirty="0">
                <a:latin typeface="Arial" panose="020B0604020202020204" pitchFamily="34" charset="0"/>
              </a:rPr>
              <a:t>How do we know they picked the right ones?</a:t>
            </a:r>
          </a:p>
          <a:p>
            <a:pPr marL="228600" indent="-228600" eaLnBrk="1" hangingPunct="1">
              <a:buAutoNum type="arabicParenR"/>
            </a:pPr>
            <a:r>
              <a:rPr lang="en-US" altLang="en-US" baseline="0" dirty="0">
                <a:latin typeface="Arial" panose="020B0604020202020204" pitchFamily="34" charset="0"/>
              </a:rPr>
              <a:t>How we know they didn’t leave books out?</a:t>
            </a:r>
          </a:p>
          <a:p>
            <a:pPr marL="0" indent="0" eaLnBrk="1" hangingPunct="1">
              <a:buNone/>
            </a:pPr>
            <a:endParaRPr lang="en-US" altLang="en-US" baseline="0" dirty="0">
              <a:latin typeface="Arial" panose="020B0604020202020204" pitchFamily="34" charset="0"/>
            </a:endParaRPr>
          </a:p>
          <a:p>
            <a:pPr marL="0" indent="0" eaLnBrk="1" hangingPunct="1">
              <a:buNone/>
            </a:pPr>
            <a:r>
              <a:rPr lang="en-US" altLang="en-US" baseline="0" dirty="0">
                <a:latin typeface="Arial" panose="020B0604020202020204" pitchFamily="34" charset="0"/>
              </a:rPr>
              <a:t>Framing it this way is nothing but a gigantic straw man. If men did choose the books, all three of those questions are valid and Christians should be able to give “</a:t>
            </a:r>
            <a:r>
              <a:rPr lang="en-US" sz="1200" b="0" i="0" kern="1200" dirty="0">
                <a:solidFill>
                  <a:schemeClr val="tx1"/>
                </a:solidFill>
                <a:effectLst/>
                <a:latin typeface="Arial" charset="0"/>
                <a:ea typeface="+mn-ea"/>
                <a:cs typeface="+mn-cs"/>
              </a:rPr>
              <a:t>a</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defense to everyone who asks you to give an account for the hope that is in you”. But this is not a correct</a:t>
            </a:r>
            <a:r>
              <a:rPr lang="en-US" sz="1200" b="0" i="0" kern="1200" baseline="0" dirty="0">
                <a:solidFill>
                  <a:schemeClr val="tx1"/>
                </a:solidFill>
                <a:effectLst/>
                <a:latin typeface="Arial" charset="0"/>
                <a:ea typeface="+mn-ea"/>
                <a:cs typeface="+mn-cs"/>
              </a:rPr>
              <a:t> a</a:t>
            </a:r>
            <a:r>
              <a:rPr lang="en-US" sz="1200" b="0" i="0" kern="1200" dirty="0">
                <a:solidFill>
                  <a:schemeClr val="tx1"/>
                </a:solidFill>
                <a:effectLst/>
                <a:latin typeface="Arial" charset="0"/>
                <a:ea typeface="+mn-ea"/>
                <a:cs typeface="+mn-cs"/>
              </a:rPr>
              <a:t>ssumption to make. </a:t>
            </a:r>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605DEA-EE3C-495C-944B-E8E8029AA974}" type="slidenum">
              <a:rPr lang="en-US" altLang="en-US"/>
              <a:pPr>
                <a:spcBef>
                  <a:spcPct val="0"/>
                </a:spcBef>
              </a:pPr>
              <a:t>5</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So here is what we’ll establish. If you don’t remember anything else from this lesson, remember the first point:</a:t>
            </a:r>
          </a:p>
          <a:p>
            <a:pPr eaLnBrk="1" hangingPunct="1"/>
            <a:endParaRPr lang="en-US" altLang="en-US" dirty="0">
              <a:latin typeface="Arial" panose="020B0604020202020204" pitchFamily="34" charset="0"/>
            </a:endParaRPr>
          </a:p>
          <a:p>
            <a:pPr marL="228600" indent="-228600" eaLnBrk="1" hangingPunct="1">
              <a:buAutoNum type="arabicParenR"/>
            </a:pPr>
            <a:r>
              <a:rPr lang="en-US" altLang="en-US" dirty="0">
                <a:latin typeface="Arial" panose="020B0604020202020204" pitchFamily="34" charset="0"/>
              </a:rPr>
              <a:t>There is a difference</a:t>
            </a:r>
            <a:r>
              <a:rPr lang="en-US" altLang="en-US" baseline="0" dirty="0">
                <a:latin typeface="Arial" panose="020B0604020202020204" pitchFamily="34" charset="0"/>
              </a:rPr>
              <a:t> between men </a:t>
            </a:r>
            <a:r>
              <a:rPr lang="en-US" altLang="en-US" u="sng" baseline="0" dirty="0">
                <a:latin typeface="Arial" panose="020B0604020202020204" pitchFamily="34" charset="0"/>
              </a:rPr>
              <a:t>determining</a:t>
            </a:r>
            <a:r>
              <a:rPr lang="en-US" altLang="en-US" baseline="0" dirty="0">
                <a:latin typeface="Arial" panose="020B0604020202020204" pitchFamily="34" charset="0"/>
              </a:rPr>
              <a:t> canonization and </a:t>
            </a:r>
            <a:r>
              <a:rPr lang="en-US" altLang="en-US" u="sng" baseline="0" dirty="0">
                <a:latin typeface="Arial" panose="020B0604020202020204" pitchFamily="34" charset="0"/>
              </a:rPr>
              <a:t>recognizing</a:t>
            </a:r>
            <a:r>
              <a:rPr lang="en-US" altLang="en-US" baseline="0" dirty="0">
                <a:latin typeface="Arial" panose="020B0604020202020204" pitchFamily="34" charset="0"/>
              </a:rPr>
              <a:t> canonization. I am fully capable of looking at the internal and external evidence of any given book and note whether it has the fingerprints of divine authority without claiming to be a person who determined this to be so. </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Also, many people are unaware of the fact that all scripture, both OT and NT, was already in circulation amongst churches by the end of the first century. And as we will see later, they had an advantage that we do not in their recognition of whether or not a book was written by an apostle or prophet.</a:t>
            </a:r>
          </a:p>
          <a:p>
            <a:pPr marL="228600" indent="-228600" eaLnBrk="1" hangingPunct="1">
              <a:buAutoNum type="arabicParenR"/>
            </a:pPr>
            <a:endParaRPr lang="en-US" altLang="en-US" baseline="0" dirty="0">
              <a:latin typeface="Arial" panose="020B0604020202020204" pitchFamily="34" charset="0"/>
            </a:endParaRPr>
          </a:p>
          <a:p>
            <a:pPr marL="228600" indent="-228600" eaLnBrk="1" hangingPunct="1">
              <a:buAutoNum type="arabicParenR"/>
            </a:pPr>
            <a:r>
              <a:rPr lang="en-US" altLang="en-US" baseline="0" dirty="0">
                <a:latin typeface="Arial" panose="020B0604020202020204" pitchFamily="34" charset="0"/>
              </a:rPr>
              <a:t>And, we also need to understand that God has used men before to achieve His purposes – </a:t>
            </a:r>
            <a:r>
              <a:rPr lang="en-US" altLang="en-US" b="1" baseline="0" dirty="0">
                <a:latin typeface="Arial" panose="020B0604020202020204" pitchFamily="34" charset="0"/>
              </a:rPr>
              <a:t>2 Pet 1:20-21</a:t>
            </a:r>
            <a:r>
              <a:rPr lang="en-US" altLang="en-US" baseline="0" dirty="0">
                <a:latin typeface="Arial" panose="020B0604020202020204" pitchFamily="34" charset="0"/>
              </a:rPr>
              <a:t>. This is not to suggest man </a:t>
            </a:r>
            <a:r>
              <a:rPr lang="en-US" altLang="en-US" u="sng" baseline="0" dirty="0">
                <a:latin typeface="Arial" panose="020B0604020202020204" pitchFamily="34" charset="0"/>
              </a:rPr>
              <a:t>determined</a:t>
            </a:r>
            <a:r>
              <a:rPr lang="en-US" altLang="en-US" baseline="0" dirty="0">
                <a:latin typeface="Arial" panose="020B0604020202020204" pitchFamily="34" charset="0"/>
              </a:rPr>
              <a:t> canonization, only that God is perfectly able to use men to accomplish His divine purposes, such as allowing fallible men to take books already recognized in scripture and compile them into a volume.</a:t>
            </a:r>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01A22A-6BE9-4C48-8376-4233339FFDC2}" type="slidenum">
              <a:rPr lang="en-US" altLang="en-US"/>
              <a:pPr>
                <a:spcBef>
                  <a:spcPct val="0"/>
                </a:spcBef>
              </a:pPr>
              <a:t>6</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kern="1200" dirty="0">
                <a:solidFill>
                  <a:schemeClr val="tx1"/>
                </a:solidFill>
                <a:effectLst/>
                <a:latin typeface="Arial" charset="0"/>
                <a:ea typeface="+mn-ea"/>
                <a:cs typeface="+mn-cs"/>
              </a:rPr>
              <a:t>The Hebrew Bible of today is substantially the same as the original writings, with only physical changes like the addition of vowel pointings, reading aids in the margins, and a change to a more open form of the letters. Who recognized canonicity? </a:t>
            </a:r>
            <a:r>
              <a:rPr lang="en-US" sz="1200" b="1" i="0" kern="1200" dirty="0">
                <a:solidFill>
                  <a:schemeClr val="tx1"/>
                </a:solidFill>
                <a:effectLst/>
                <a:latin typeface="Arial" charset="0"/>
                <a:ea typeface="+mn-ea"/>
                <a:cs typeface="+mn-cs"/>
              </a:rPr>
              <a:t>Rom 3:1-2</a:t>
            </a:r>
            <a:r>
              <a:rPr lang="en-US" sz="1200" b="0" i="0" kern="1200" dirty="0">
                <a:solidFill>
                  <a:schemeClr val="tx1"/>
                </a:solidFill>
                <a:effectLst/>
                <a:latin typeface="Arial" charset="0"/>
                <a:ea typeface="+mn-ea"/>
                <a:cs typeface="+mn-cs"/>
              </a:rPr>
              <a:t> – This fits what we already know about the Jews from the OT. They were a people of one book who guarded it with extreme care and precision. From the time of Ezra and even before, there were priests and later scribes called “sopherim” who were given the responsibility to copy and meticulously care for the sacred text so they could hand down the correct reading</a:t>
            </a:r>
            <a:r>
              <a:rPr lang="en-US" sz="1200" b="0" i="0" kern="1200" baseline="0" dirty="0">
                <a:solidFill>
                  <a:schemeClr val="tx1"/>
                </a:solidFill>
                <a:effectLst/>
                <a:latin typeface="Arial" charset="0"/>
                <a:ea typeface="+mn-ea"/>
                <a:cs typeface="+mn-cs"/>
              </a:rPr>
              <a:t> – </a:t>
            </a:r>
            <a:r>
              <a:rPr lang="en-US" sz="1200" b="1" i="0" kern="1200" baseline="0" dirty="0">
                <a:solidFill>
                  <a:schemeClr val="tx1"/>
                </a:solidFill>
                <a:effectLst/>
                <a:latin typeface="Arial" charset="0"/>
                <a:ea typeface="+mn-ea"/>
                <a:cs typeface="+mn-cs"/>
              </a:rPr>
              <a:t>Deut 31:24-26</a:t>
            </a:r>
            <a:r>
              <a:rPr lang="en-US" sz="1200" b="0" i="0" kern="1200" baseline="0" dirty="0">
                <a:solidFill>
                  <a:schemeClr val="tx1"/>
                </a:solidFill>
                <a:effectLst/>
                <a:latin typeface="Arial" charset="0"/>
                <a:ea typeface="+mn-ea"/>
                <a:cs typeface="+mn-cs"/>
              </a:rPr>
              <a:t>. The Talmudists and Masoretes later took up the helm to see that scripture was continuously copied, according to a strict set of rules. </a:t>
            </a:r>
          </a:p>
          <a:p>
            <a:pPr eaLnBrk="1" hangingPunct="1"/>
            <a:endParaRPr lang="en-US" altLang="en-US" sz="1200" b="0" i="0" kern="1200" baseline="0" dirty="0">
              <a:solidFill>
                <a:schemeClr val="tx1"/>
              </a:solidFill>
              <a:effectLst/>
              <a:latin typeface="Arial" charset="0"/>
              <a:ea typeface="+mn-ea"/>
              <a:cs typeface="+mn-cs"/>
            </a:endParaRPr>
          </a:p>
          <a:p>
            <a:pPr eaLnBrk="1" hangingPunct="1"/>
            <a:r>
              <a:rPr lang="en-US" altLang="en-US" sz="1200" b="0" i="0" kern="1200" baseline="0" dirty="0">
                <a:solidFill>
                  <a:schemeClr val="tx1"/>
                </a:solidFill>
                <a:effectLst/>
                <a:latin typeface="Arial" charset="0"/>
                <a:ea typeface="+mn-ea"/>
                <a:cs typeface="+mn-cs"/>
              </a:rPr>
              <a:t>It is interesting how well it has been preserved considering how blind the Jews were to the many truths of the OT. Jesus and the apostles often quoted Isa 6:10 as pertaining to them. Also, for a group of people who pride themselves so much on their culture, the OT is one of the least flattering books pertaining to their history that you could imagine. And how did books like Jeremiah and Ezekiel even get into the canon? These men were horribly mistreated by their fellow Jews. Does it not speak to the validity of their belonging?</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01A22A-6BE9-4C48-8376-4233339FFDC2}" type="slidenum">
              <a:rPr lang="en-US" altLang="en-US"/>
              <a:pPr>
                <a:spcBef>
                  <a:spcPct val="0"/>
                </a:spcBef>
              </a:pPr>
              <a:t>7</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kern="1200" dirty="0">
                <a:solidFill>
                  <a:schemeClr val="tx1"/>
                </a:solidFill>
                <a:effectLst/>
                <a:latin typeface="Arial" charset="0"/>
                <a:ea typeface="+mn-ea"/>
                <a:cs typeface="+mn-cs"/>
              </a:rPr>
              <a:t>There are some 250 quotes from Old Testament books in the New Testament. None are from the Apocrypha. </a:t>
            </a:r>
          </a:p>
          <a:p>
            <a:pPr eaLnBrk="1" hangingPunct="1"/>
            <a:endParaRPr lang="en-US" sz="1200" b="0" i="0" kern="1200" dirty="0">
              <a:solidFill>
                <a:schemeClr val="tx1"/>
              </a:solidFill>
              <a:effectLst/>
              <a:latin typeface="Arial" charset="0"/>
              <a:ea typeface="+mn-ea"/>
              <a:cs typeface="+mn-cs"/>
            </a:endParaRPr>
          </a:p>
          <a:p>
            <a:pPr eaLnBrk="1" hangingPunct="1"/>
            <a:r>
              <a:rPr lang="en-US" sz="1200" b="0" i="0" kern="1200" dirty="0">
                <a:solidFill>
                  <a:schemeClr val="tx1"/>
                </a:solidFill>
                <a:effectLst/>
                <a:latin typeface="Arial" charset="0"/>
                <a:ea typeface="+mn-ea"/>
                <a:cs typeface="+mn-cs"/>
              </a:rPr>
              <a:t>All Old Testament books are quoted except Esther, Ecclesiastes, and the Song of Solomon.</a:t>
            </a:r>
          </a:p>
          <a:p>
            <a:pPr eaLnBrk="1" hangingPunct="1"/>
            <a:endParaRPr lang="en-US" altLang="en-US" sz="1200" b="0" i="0" kern="1200" dirty="0">
              <a:solidFill>
                <a:schemeClr val="tx1"/>
              </a:solidFill>
              <a:effectLst/>
              <a:latin typeface="Arial" charset="0"/>
              <a:ea typeface="+mn-ea"/>
              <a:cs typeface="+mn-cs"/>
            </a:endParaRPr>
          </a:p>
          <a:p>
            <a:pPr eaLnBrk="1" hangingPunct="1"/>
            <a:r>
              <a:rPr lang="en-US" altLang="en-US" sz="1200" b="0" i="0" kern="1200" dirty="0">
                <a:solidFill>
                  <a:schemeClr val="tx1"/>
                </a:solidFill>
                <a:effectLst/>
                <a:latin typeface="Arial" charset="0"/>
                <a:ea typeface="+mn-ea"/>
                <a:cs typeface="+mn-cs"/>
              </a:rPr>
              <a:t>Used by the apostles and prophets to confirm the validity of their message. </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759649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01A22A-6BE9-4C48-8376-4233339FFDC2}" type="slidenum">
              <a:rPr lang="en-US" altLang="en-US"/>
              <a:pPr>
                <a:spcBef>
                  <a:spcPct val="0"/>
                </a:spcBef>
              </a:pPr>
              <a:t>8</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Jesus Himself confirmed the fulfillment of the OT scriptures</a:t>
            </a:r>
            <a:r>
              <a:rPr lang="en-US" sz="1200" kern="1200" baseline="0" dirty="0">
                <a:solidFill>
                  <a:schemeClr val="tx1"/>
                </a:solidFill>
                <a:effectLst/>
                <a:latin typeface="Arial" charset="0"/>
                <a:ea typeface="+mn-ea"/>
                <a:cs typeface="+mn-cs"/>
              </a:rPr>
              <a:t> – </a:t>
            </a:r>
            <a:r>
              <a:rPr lang="en-US" sz="1200" b="1" kern="1200" dirty="0">
                <a:solidFill>
                  <a:schemeClr val="tx1"/>
                </a:solidFill>
                <a:effectLst/>
                <a:latin typeface="Arial" charset="0"/>
                <a:ea typeface="+mn-ea"/>
                <a:cs typeface="+mn-cs"/>
              </a:rPr>
              <a:t>Matt 5:17-18</a:t>
            </a:r>
            <a:endParaRPr lang="en-US" sz="1200" b="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a:solidFill>
                  <a:schemeClr val="tx1"/>
                </a:solidFill>
                <a:effectLst/>
                <a:latin typeface="Arial" charset="0"/>
                <a:ea typeface="+mn-ea"/>
                <a:cs typeface="+mn-cs"/>
              </a:rPr>
              <a:t>Jesus</a:t>
            </a:r>
            <a:r>
              <a:rPr lang="en-US" sz="1200" b="0" kern="1200" baseline="0" dirty="0">
                <a:solidFill>
                  <a:schemeClr val="tx1"/>
                </a:solidFill>
                <a:effectLst/>
                <a:latin typeface="Arial" charset="0"/>
                <a:ea typeface="+mn-ea"/>
                <a:cs typeface="+mn-cs"/>
              </a:rPr>
              <a:t> confirmed the reliability of the OT scriptures – </a:t>
            </a:r>
            <a:r>
              <a:rPr lang="en-US" sz="1200" kern="1200" dirty="0">
                <a:solidFill>
                  <a:schemeClr val="tx1"/>
                </a:solidFill>
                <a:effectLst/>
                <a:latin typeface="Arial" charset="0"/>
                <a:ea typeface="+mn-ea"/>
                <a:cs typeface="+mn-cs"/>
              </a:rPr>
              <a:t>In John 10:35, when Jesus contended with the Jews, he claimed the scriptures cannot be broken. In Matt 4, Jesus answered every temptation of Satan with the simple 3 words, “It is written”. If every single word was to come to pass in the OT, and if it could not be broken, and if He believed in the OT scriptures power to ward off the devil Himself, than Jesus believed the OT scriptures </a:t>
            </a:r>
            <a:r>
              <a:rPr lang="en-US" sz="1200" u="sng" kern="1200" dirty="0">
                <a:solidFill>
                  <a:schemeClr val="tx1"/>
                </a:solidFill>
                <a:effectLst/>
                <a:latin typeface="Arial" charset="0"/>
                <a:ea typeface="+mn-ea"/>
                <a:cs typeface="+mn-cs"/>
              </a:rPr>
              <a:t>of His time</a:t>
            </a:r>
            <a:r>
              <a:rPr lang="en-US" sz="1200" kern="1200" dirty="0">
                <a:solidFill>
                  <a:schemeClr val="tx1"/>
                </a:solidFill>
                <a:effectLst/>
                <a:latin typeface="Arial" charset="0"/>
                <a:ea typeface="+mn-ea"/>
                <a:cs typeface="+mn-cs"/>
              </a:rPr>
              <a:t> was authentic, reliable, and absolutely inspired. And anyone who comes along today and says differently is going to have to do so with evidence that is more compelling than the eyewitnesses who were there 2000 years ago</a:t>
            </a:r>
            <a:endParaRPr lang="en-US" altLang="en-US" dirty="0"/>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Jesus confirmed the chronology of the Old Testament story – </a:t>
            </a:r>
            <a:r>
              <a:rPr lang="en-US" sz="1200" b="1" kern="1200" dirty="0">
                <a:solidFill>
                  <a:schemeClr val="tx1"/>
                </a:solidFill>
                <a:effectLst/>
                <a:latin typeface="Arial" charset="0"/>
                <a:ea typeface="+mn-ea"/>
                <a:cs typeface="+mn-cs"/>
              </a:rPr>
              <a:t>Luke 11:51a</a:t>
            </a:r>
            <a:r>
              <a:rPr lang="en-US" sz="1200" kern="1200" dirty="0">
                <a:solidFill>
                  <a:schemeClr val="tx1"/>
                </a:solidFill>
                <a:effectLst/>
                <a:latin typeface="Arial" charset="0"/>
                <a:ea typeface="+mn-ea"/>
                <a:cs typeface="+mn-cs"/>
              </a:rPr>
              <a:t> – Abel was the first martyr of the bible, killed by his brother Cain in Gen 4. Zechariah was murdered by Joash in the book of 2 Chron, the book which occupies the last place in the </a:t>
            </a:r>
            <a:r>
              <a:rPr lang="en-US" sz="1200" u="sng" kern="1200" dirty="0">
                <a:solidFill>
                  <a:schemeClr val="tx1"/>
                </a:solidFill>
                <a:effectLst/>
                <a:latin typeface="Arial" charset="0"/>
                <a:ea typeface="+mn-ea"/>
                <a:cs typeface="+mn-cs"/>
              </a:rPr>
              <a:t>Jewish</a:t>
            </a:r>
            <a:r>
              <a:rPr lang="en-US" sz="1200" kern="1200" dirty="0">
                <a:solidFill>
                  <a:schemeClr val="tx1"/>
                </a:solidFill>
                <a:effectLst/>
                <a:latin typeface="Arial" charset="0"/>
                <a:ea typeface="+mn-ea"/>
                <a:cs typeface="+mn-cs"/>
              </a:rPr>
              <a:t> Canon. What Jesus is saying is from the “beginning to the end”. He is approving the chronology of the canon of the Jewish OT.</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Jesus confirmed the Jewish arrangement of the Old Testament scriptures</a:t>
            </a:r>
            <a:r>
              <a:rPr lang="en-US" sz="1200" kern="1200" baseline="0" dirty="0">
                <a:solidFill>
                  <a:schemeClr val="tx1"/>
                </a:solidFill>
                <a:effectLst/>
                <a:latin typeface="Arial" charset="0"/>
                <a:ea typeface="+mn-ea"/>
                <a:cs typeface="+mn-cs"/>
              </a:rPr>
              <a:t> – </a:t>
            </a:r>
            <a:r>
              <a:rPr lang="en-US" sz="1200" b="1" kern="1200" dirty="0">
                <a:solidFill>
                  <a:schemeClr val="tx1"/>
                </a:solidFill>
                <a:effectLst/>
                <a:latin typeface="Arial" charset="0"/>
                <a:ea typeface="+mn-ea"/>
                <a:cs typeface="+mn-cs"/>
              </a:rPr>
              <a:t>Luke 24:44</a:t>
            </a:r>
            <a:r>
              <a:rPr lang="en-US" sz="1200" kern="1200" dirty="0">
                <a:solidFill>
                  <a:schemeClr val="tx1"/>
                </a:solidFill>
                <a:effectLst/>
                <a:latin typeface="Arial" charset="0"/>
                <a:ea typeface="+mn-ea"/>
                <a:cs typeface="+mn-cs"/>
              </a:rPr>
              <a:t> – What Jesus refers to are the 3 sections in which the Hebrew scriptures were ordered, the Law of Moses, which was called the “Torah”, the Prophets which they called the “</a:t>
            </a:r>
            <a:r>
              <a:rPr lang="en-US" sz="1200" kern="1200" dirty="0" err="1">
                <a:solidFill>
                  <a:schemeClr val="tx1"/>
                </a:solidFill>
                <a:effectLst/>
                <a:latin typeface="Arial" charset="0"/>
                <a:ea typeface="+mn-ea"/>
                <a:cs typeface="+mn-cs"/>
              </a:rPr>
              <a:t>Neviim</a:t>
            </a:r>
            <a:r>
              <a:rPr lang="en-US" sz="1200" kern="1200" dirty="0">
                <a:solidFill>
                  <a:schemeClr val="tx1"/>
                </a:solidFill>
                <a:effectLst/>
                <a:latin typeface="Arial" charset="0"/>
                <a:ea typeface="+mn-ea"/>
                <a:cs typeface="+mn-cs"/>
              </a:rPr>
              <a:t>”, and the Psalms/Writings which were called the “</a:t>
            </a:r>
            <a:r>
              <a:rPr lang="en-US" sz="1200" kern="1200" dirty="0" err="1">
                <a:solidFill>
                  <a:schemeClr val="tx1"/>
                </a:solidFill>
                <a:effectLst/>
                <a:latin typeface="Arial" charset="0"/>
                <a:ea typeface="+mn-ea"/>
                <a:cs typeface="+mn-cs"/>
              </a:rPr>
              <a:t>Kethubim</a:t>
            </a:r>
            <a:r>
              <a:rPr lang="en-US" sz="1200" kern="1200" dirty="0">
                <a:solidFill>
                  <a:schemeClr val="tx1"/>
                </a:solidFill>
                <a:effectLst/>
                <a:latin typeface="Arial" charset="0"/>
                <a:ea typeface="+mn-ea"/>
                <a:cs typeface="+mn-cs"/>
              </a:rPr>
              <a:t>”. Jesus confirms the 3 volumes and says everything within them must be fulfilled.</a:t>
            </a:r>
          </a:p>
        </p:txBody>
      </p:sp>
    </p:spTree>
    <p:extLst>
      <p:ext uri="{BB962C8B-B14F-4D97-AF65-F5344CB8AC3E}">
        <p14:creationId xmlns:p14="http://schemas.microsoft.com/office/powerpoint/2010/main" val="2223209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01A22A-6BE9-4C48-8376-4233339FFDC2}" type="slidenum">
              <a:rPr lang="en-US" altLang="en-US"/>
              <a:pPr>
                <a:spcBef>
                  <a:spcPct val="0"/>
                </a:spcBef>
              </a:pPr>
              <a:t>9</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r>
              <a:rPr lang="en-US" sz="1200" b="0" i="0" kern="1200" dirty="0">
                <a:solidFill>
                  <a:schemeClr val="tx1"/>
                </a:solidFill>
                <a:effectLst/>
                <a:latin typeface="Arial" charset="0"/>
                <a:ea typeface="+mn-ea"/>
                <a:cs typeface="+mn-cs"/>
              </a:rPr>
              <a:t>There are also a number of important historical evidences drawn from the ancient writings that give support to the OT of our present day bible.</a:t>
            </a:r>
          </a:p>
          <a:p>
            <a:pPr fontAlgn="base"/>
            <a:endParaRPr lang="en-US" sz="1200" b="0" i="0" kern="1200" dirty="0">
              <a:solidFill>
                <a:schemeClr val="tx1"/>
              </a:solidFill>
              <a:effectLst/>
              <a:latin typeface="Arial" charset="0"/>
              <a:ea typeface="+mn-ea"/>
              <a:cs typeface="+mn-cs"/>
            </a:endParaRPr>
          </a:p>
          <a:p>
            <a:pPr marL="228600" indent="-228600" fontAlgn="base">
              <a:buAutoNum type="arabicPeriod"/>
            </a:pPr>
            <a:r>
              <a:rPr lang="en-US" sz="1200" b="0" i="0" kern="1200" dirty="0">
                <a:solidFill>
                  <a:schemeClr val="tx1"/>
                </a:solidFill>
                <a:effectLst/>
                <a:latin typeface="Arial" charset="0"/>
                <a:ea typeface="+mn-ea"/>
                <a:cs typeface="+mn-cs"/>
              </a:rPr>
              <a:t>Prologue to Ecclesiasticus</a:t>
            </a:r>
            <a:r>
              <a:rPr lang="en-US" sz="1200" b="0" i="1" kern="1200" dirty="0">
                <a:solidFill>
                  <a:schemeClr val="tx1"/>
                </a:solidFill>
                <a:effectLst/>
                <a:latin typeface="Arial" charset="0"/>
                <a:ea typeface="+mn-ea"/>
                <a:cs typeface="+mn-cs"/>
              </a:rPr>
              <a:t>.</a:t>
            </a:r>
            <a:r>
              <a:rPr lang="en-US" sz="1200" b="0" i="0" kern="1200" dirty="0">
                <a:solidFill>
                  <a:schemeClr val="tx1"/>
                </a:solidFill>
                <a:effectLst/>
                <a:latin typeface="Arial" charset="0"/>
                <a:ea typeface="+mn-ea"/>
                <a:cs typeface="+mn-cs"/>
              </a:rPr>
              <a:t> This noncanonical book refers to a threefold division of books (namely, the Law, the Prophets, and hymns and precepts for human conduct) which was known by the writer’s grandfather (which would be around 200 B.C.).</a:t>
            </a:r>
          </a:p>
          <a:p>
            <a:pPr marL="228600" indent="-228600" fontAlgn="base">
              <a:buAutoNum type="arabicPeriod"/>
            </a:pPr>
            <a:endParaRPr lang="en-US" sz="1200" b="0" i="0" kern="1200" dirty="0">
              <a:solidFill>
                <a:schemeClr val="tx1"/>
              </a:solidFill>
              <a:effectLst/>
              <a:latin typeface="Arial" charset="0"/>
              <a:ea typeface="+mn-ea"/>
              <a:cs typeface="+mn-cs"/>
            </a:endParaRPr>
          </a:p>
          <a:p>
            <a:pPr marL="228600" indent="-228600" fontAlgn="base">
              <a:buAutoNum type="arabicPeriod"/>
            </a:pPr>
            <a:r>
              <a:rPr lang="en-US" sz="1200" b="0" i="0" kern="1200" dirty="0">
                <a:solidFill>
                  <a:schemeClr val="tx1"/>
                </a:solidFill>
                <a:effectLst/>
                <a:latin typeface="Arial" charset="0"/>
                <a:ea typeface="+mn-ea"/>
                <a:cs typeface="+mn-cs"/>
              </a:rPr>
              <a:t>Philo</a:t>
            </a:r>
            <a:r>
              <a:rPr lang="en-US" sz="1200" b="0" i="1" kern="1200" dirty="0">
                <a:solidFill>
                  <a:schemeClr val="tx1"/>
                </a:solidFill>
                <a:effectLst/>
                <a:latin typeface="Arial" charset="0"/>
                <a:ea typeface="+mn-ea"/>
                <a:cs typeface="+mn-cs"/>
              </a:rPr>
              <a:t>,</a:t>
            </a:r>
            <a:r>
              <a:rPr lang="en-US" sz="1200" b="0" i="1" kern="1200" baseline="0" dirty="0">
                <a:solidFill>
                  <a:schemeClr val="tx1"/>
                </a:solidFill>
                <a:effectLst/>
                <a:latin typeface="Arial" charset="0"/>
                <a:ea typeface="+mn-ea"/>
                <a:cs typeface="+mn-cs"/>
              </a:rPr>
              <a:t> </a:t>
            </a:r>
            <a:r>
              <a:rPr lang="en-US" sz="1200" b="0" i="0" kern="1200" baseline="0" dirty="0">
                <a:solidFill>
                  <a:schemeClr val="tx1"/>
                </a:solidFill>
                <a:effectLst/>
                <a:latin typeface="Arial" charset="0"/>
                <a:ea typeface="+mn-ea"/>
                <a:cs typeface="+mn-cs"/>
              </a:rPr>
              <a:t>in </a:t>
            </a:r>
            <a:r>
              <a:rPr lang="en-US" sz="1200" b="0" i="0" kern="1200" dirty="0">
                <a:solidFill>
                  <a:schemeClr val="tx1"/>
                </a:solidFill>
                <a:effectLst/>
                <a:latin typeface="Arial" charset="0"/>
                <a:ea typeface="+mn-ea"/>
                <a:cs typeface="+mn-cs"/>
              </a:rPr>
              <a:t>A D. 40, referred to the same threefold division.</a:t>
            </a:r>
          </a:p>
          <a:p>
            <a:pPr marL="228600" indent="-228600" fontAlgn="base">
              <a:buAutoNum type="arabicPeriod"/>
            </a:pPr>
            <a:endParaRPr lang="en-US" sz="1200" b="0" i="0" kern="1200" dirty="0">
              <a:solidFill>
                <a:schemeClr val="tx1"/>
              </a:solidFill>
              <a:effectLst/>
              <a:latin typeface="Arial" charset="0"/>
              <a:ea typeface="+mn-ea"/>
              <a:cs typeface="+mn-cs"/>
            </a:endParaRPr>
          </a:p>
          <a:p>
            <a:pPr marL="228600" indent="-228600" fontAlgn="base">
              <a:buAutoNum type="arabicPeriod"/>
            </a:pPr>
            <a:r>
              <a:rPr lang="en-US" sz="1200" b="0" i="0" kern="1200" dirty="0">
                <a:solidFill>
                  <a:schemeClr val="tx1"/>
                </a:solidFill>
                <a:effectLst/>
                <a:latin typeface="Arial" charset="0"/>
                <a:ea typeface="+mn-ea"/>
                <a:cs typeface="+mn-cs"/>
              </a:rPr>
              <a:t>Josephus (A. D. 37-100) said that the Jews held as sacred only twenty-two books.</a:t>
            </a:r>
            <a:r>
              <a:rPr lang="en-US" sz="1200" b="0" i="0" kern="1200" baseline="0" dirty="0">
                <a:solidFill>
                  <a:schemeClr val="tx1"/>
                </a:solidFill>
                <a:effectLst/>
                <a:latin typeface="Arial" charset="0"/>
                <a:ea typeface="+mn-ea"/>
                <a:cs typeface="+mn-cs"/>
              </a:rPr>
              <a:t> The Law included </a:t>
            </a:r>
            <a:r>
              <a:rPr lang="en-US" sz="1200" b="0" i="0" kern="1200" noProof="0" dirty="0">
                <a:solidFill>
                  <a:schemeClr val="tx1"/>
                </a:solidFill>
                <a:effectLst/>
                <a:latin typeface="Arial" charset="0"/>
                <a:ea typeface="+mn-ea"/>
                <a:cs typeface="+mn-cs"/>
              </a:rPr>
              <a:t>Genesis, Exodus, Leviticus, Numbers, Deuteronomy: 5 books. The Prophets</a:t>
            </a:r>
            <a:r>
              <a:rPr lang="en-US" sz="1200" b="0" i="0" kern="1200" baseline="0" noProof="0" dirty="0">
                <a:solidFill>
                  <a:schemeClr val="tx1"/>
                </a:solidFill>
                <a:effectLst/>
                <a:latin typeface="Arial" charset="0"/>
                <a:ea typeface="+mn-ea"/>
                <a:cs typeface="+mn-cs"/>
              </a:rPr>
              <a:t> included </a:t>
            </a:r>
            <a:r>
              <a:rPr lang="en-US" sz="1200" b="0" i="0" kern="1200" noProof="0" dirty="0">
                <a:solidFill>
                  <a:schemeClr val="tx1"/>
                </a:solidFill>
                <a:effectLst/>
                <a:latin typeface="Arial" charset="0"/>
                <a:ea typeface="+mn-ea"/>
                <a:cs typeface="+mn-cs"/>
              </a:rPr>
              <a:t>Joshua, Samuel, Kings, Isaiah, Jeremiah-Lamentations, Ezekiel, and the book of the twelve (Hosea to Malachi): 7 books. The Writings</a:t>
            </a:r>
            <a:r>
              <a:rPr lang="en-US" sz="1200" b="0" i="0" kern="1200" baseline="0" noProof="0" dirty="0">
                <a:solidFill>
                  <a:schemeClr val="tx1"/>
                </a:solidFill>
                <a:effectLst/>
                <a:latin typeface="Arial" charset="0"/>
                <a:ea typeface="+mn-ea"/>
                <a:cs typeface="+mn-cs"/>
              </a:rPr>
              <a:t> included </a:t>
            </a:r>
            <a:r>
              <a:rPr lang="en-US" sz="1200" b="0" i="0" kern="1200" noProof="0" dirty="0">
                <a:solidFill>
                  <a:schemeClr val="tx1"/>
                </a:solidFill>
                <a:effectLst/>
                <a:latin typeface="Arial" charset="0"/>
                <a:ea typeface="+mn-ea"/>
                <a:cs typeface="+mn-cs"/>
              </a:rPr>
              <a:t>Psalms, Proverbs, Job, Song of Songs, Ruth-Judges, Ecclesiastes, Esther, Daniel, Ezra-Nehemiah, Chronicles: 10 books. This is</a:t>
            </a:r>
            <a:r>
              <a:rPr lang="en-US" sz="1200" b="0" i="0" kern="1200" baseline="0" noProof="0" dirty="0">
                <a:solidFill>
                  <a:schemeClr val="tx1"/>
                </a:solidFill>
                <a:effectLst/>
                <a:latin typeface="Arial" charset="0"/>
                <a:ea typeface="+mn-ea"/>
                <a:cs typeface="+mn-cs"/>
              </a:rPr>
              <a:t> the exact same books as our present 39</a:t>
            </a:r>
            <a:r>
              <a:rPr lang="en-US" sz="1200" b="0" i="0" kern="1200" dirty="0">
                <a:solidFill>
                  <a:schemeClr val="tx1"/>
                </a:solidFill>
                <a:effectLst/>
                <a:latin typeface="Arial" charset="0"/>
                <a:ea typeface="+mn-ea"/>
                <a:cs typeface="+mn-cs"/>
              </a:rPr>
              <a:t> books of the Old Testament</a:t>
            </a:r>
            <a:r>
              <a:rPr lang="en-US" sz="1200" b="0" i="0" kern="1200" baseline="0" dirty="0">
                <a:solidFill>
                  <a:schemeClr val="tx1"/>
                </a:solidFill>
                <a:effectLst/>
                <a:latin typeface="Arial" charset="0"/>
                <a:ea typeface="+mn-ea"/>
                <a:cs typeface="+mn-cs"/>
              </a:rPr>
              <a:t> because t</a:t>
            </a:r>
            <a:r>
              <a:rPr lang="en-US" sz="1200" b="0" i="0" kern="1200" dirty="0">
                <a:solidFill>
                  <a:schemeClr val="tx1"/>
                </a:solidFill>
                <a:effectLst/>
                <a:latin typeface="Arial" charset="0"/>
                <a:ea typeface="+mn-ea"/>
                <a:cs typeface="+mn-cs"/>
              </a:rPr>
              <a:t>he Septuagint divided the books of Samuel, Kings, Chronicles,</a:t>
            </a:r>
            <a:r>
              <a:rPr lang="en-US" sz="1200" b="0" i="0" kern="1200" baseline="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Ezra-Nehemiah, Jeremiah-Lamentations,</a:t>
            </a:r>
            <a:r>
              <a:rPr lang="en-US" sz="1200" b="0" i="0" kern="1200" baseline="0" dirty="0">
                <a:solidFill>
                  <a:schemeClr val="tx1"/>
                </a:solidFill>
                <a:effectLst/>
                <a:latin typeface="Arial" charset="0"/>
                <a:ea typeface="+mn-ea"/>
                <a:cs typeface="+mn-cs"/>
              </a:rPr>
              <a:t> and Ruth-Judges</a:t>
            </a:r>
            <a:r>
              <a:rPr lang="en-US" sz="1200" b="0" i="0" kern="1200" dirty="0">
                <a:solidFill>
                  <a:schemeClr val="tx1"/>
                </a:solidFill>
                <a:effectLst/>
                <a:latin typeface="Arial" charset="0"/>
                <a:ea typeface="+mn-ea"/>
                <a:cs typeface="+mn-cs"/>
              </a:rPr>
              <a:t> each into two, which makes 12 instead of 6. The Twelve Minor Prophets were divided into twelve, instead of being counted as one book as in the twenty-four book division. This adds 11</a:t>
            </a:r>
            <a:r>
              <a:rPr lang="en-US" sz="1200" b="0" i="0" kern="1200" baseline="0" dirty="0">
                <a:solidFill>
                  <a:schemeClr val="tx1"/>
                </a:solidFill>
                <a:effectLst/>
                <a:latin typeface="Arial" charset="0"/>
                <a:ea typeface="+mn-ea"/>
                <a:cs typeface="+mn-cs"/>
              </a:rPr>
              <a:t> more books to the 6 which makes 17. 17  + 22 = 39</a:t>
            </a:r>
            <a:r>
              <a:rPr lang="en-US" sz="1200" b="0" i="0" kern="1200" dirty="0">
                <a:solidFill>
                  <a:schemeClr val="tx1"/>
                </a:solidFill>
                <a:effectLst/>
                <a:latin typeface="Arial" charset="0"/>
                <a:ea typeface="+mn-ea"/>
                <a:cs typeface="+mn-cs"/>
              </a:rPr>
              <a:t>.</a:t>
            </a:r>
          </a:p>
          <a:p>
            <a:pPr marL="228600" indent="-228600" fontAlgn="base">
              <a:buAutoNum type="arabicPeriod"/>
            </a:pPr>
            <a:endParaRPr lang="en-US" sz="1200" b="0" i="0" kern="1200" dirty="0">
              <a:solidFill>
                <a:schemeClr val="tx1"/>
              </a:solidFill>
              <a:effectLst/>
              <a:latin typeface="Arial" charset="0"/>
              <a:ea typeface="+mn-ea"/>
              <a:cs typeface="+mn-cs"/>
            </a:endParaRPr>
          </a:p>
          <a:p>
            <a:pPr marL="228600" indent="-228600" fontAlgn="base">
              <a:buAutoNum type="arabicPeriod"/>
            </a:pPr>
            <a:r>
              <a:rPr lang="en-US" sz="1200" b="0" i="0" kern="1200" dirty="0">
                <a:solidFill>
                  <a:schemeClr val="tx1"/>
                </a:solidFill>
                <a:effectLst/>
                <a:latin typeface="Arial" charset="0"/>
                <a:ea typeface="+mn-ea"/>
                <a:cs typeface="+mn-cs"/>
              </a:rPr>
              <a:t>Counsel of </a:t>
            </a:r>
            <a:r>
              <a:rPr lang="en-US" sz="1200" b="0" i="0" kern="1200" dirty="0" err="1">
                <a:solidFill>
                  <a:schemeClr val="tx1"/>
                </a:solidFill>
                <a:effectLst/>
                <a:latin typeface="Arial" charset="0"/>
                <a:ea typeface="+mn-ea"/>
                <a:cs typeface="+mn-cs"/>
              </a:rPr>
              <a:t>Jamnia</a:t>
            </a:r>
            <a:r>
              <a:rPr lang="en-US" sz="1200" b="0" i="0" kern="1200" dirty="0">
                <a:solidFill>
                  <a:schemeClr val="tx1"/>
                </a:solidFill>
                <a:effectLst/>
                <a:latin typeface="Arial" charset="0"/>
                <a:ea typeface="+mn-ea"/>
                <a:cs typeface="+mn-cs"/>
              </a:rPr>
              <a:t> (AD</a:t>
            </a:r>
            <a:r>
              <a:rPr lang="en-US" sz="1200" b="0" i="0" kern="1200" baseline="0" dirty="0">
                <a:solidFill>
                  <a:schemeClr val="tx1"/>
                </a:solidFill>
                <a:effectLst/>
                <a:latin typeface="Arial" charset="0"/>
                <a:ea typeface="+mn-ea"/>
                <a:cs typeface="+mn-cs"/>
              </a:rPr>
              <a:t> 90) was </a:t>
            </a:r>
            <a:r>
              <a:rPr lang="en-US" sz="1200" b="0" i="0" kern="1200" dirty="0">
                <a:solidFill>
                  <a:schemeClr val="tx1"/>
                </a:solidFill>
                <a:effectLst/>
                <a:latin typeface="Arial" charset="0"/>
                <a:ea typeface="+mn-ea"/>
                <a:cs typeface="+mn-cs"/>
              </a:rPr>
              <a:t>a teaching house of rabbis who discussed canonicity. Some questioned whether it was right to accept (as was being done) Esther, Ecclesiastes, and the Song of Solomon. The conclusion</a:t>
            </a:r>
            <a:r>
              <a:rPr lang="en-US" sz="1200" b="0" i="0" kern="1200" baseline="0" dirty="0">
                <a:solidFill>
                  <a:schemeClr val="tx1"/>
                </a:solidFill>
                <a:effectLst/>
                <a:latin typeface="Arial" charset="0"/>
                <a:ea typeface="+mn-ea"/>
                <a:cs typeface="+mn-cs"/>
              </a:rPr>
              <a:t> was “yes we should.” </a:t>
            </a:r>
            <a:r>
              <a:rPr lang="en-US" sz="1200" b="0" i="0" kern="1200" dirty="0">
                <a:solidFill>
                  <a:schemeClr val="tx1"/>
                </a:solidFill>
                <a:effectLst/>
                <a:latin typeface="Arial" charset="0"/>
                <a:ea typeface="+mn-ea"/>
                <a:cs typeface="+mn-cs"/>
              </a:rPr>
              <a:t>These discussions concerned an existing canon</a:t>
            </a:r>
            <a:r>
              <a:rPr lang="en-US" sz="1200" b="0" i="0" kern="1200" baseline="0" dirty="0">
                <a:solidFill>
                  <a:schemeClr val="tx1"/>
                </a:solidFill>
                <a:effectLst/>
                <a:latin typeface="Arial" charset="0"/>
                <a:ea typeface="+mn-ea"/>
                <a:cs typeface="+mn-cs"/>
              </a:rPr>
              <a:t> and they never assembled to bind anything. </a:t>
            </a:r>
          </a:p>
          <a:p>
            <a:pPr marL="228600" indent="-228600" fontAlgn="base">
              <a:buAutoNum type="arabicPeriod"/>
            </a:pPr>
            <a:endParaRPr lang="en-US" sz="1200" b="0" i="0" kern="1200" baseline="0" dirty="0">
              <a:solidFill>
                <a:schemeClr val="tx1"/>
              </a:solidFill>
              <a:effectLst/>
              <a:latin typeface="Arial" charset="0"/>
              <a:ea typeface="+mn-ea"/>
              <a:cs typeface="+mn-cs"/>
            </a:endParaRPr>
          </a:p>
          <a:p>
            <a:pPr marL="228600" indent="-228600" fontAlgn="base">
              <a:buAutoNum type="arabicPeriod"/>
            </a:pPr>
            <a:r>
              <a:rPr lang="en-US" sz="1200" b="0" i="0" kern="1200" baseline="0" dirty="0">
                <a:solidFill>
                  <a:schemeClr val="tx1"/>
                </a:solidFill>
                <a:effectLst/>
                <a:latin typeface="Arial" charset="0"/>
                <a:ea typeface="+mn-ea"/>
                <a:cs typeface="+mn-cs"/>
              </a:rPr>
              <a:t>Early church fathers</a:t>
            </a:r>
            <a:r>
              <a:rPr lang="en-US" sz="1200" b="0" i="0" kern="1200" dirty="0">
                <a:solidFill>
                  <a:schemeClr val="tx1"/>
                </a:solidFill>
                <a:effectLst/>
                <a:latin typeface="Arial" charset="0"/>
                <a:ea typeface="+mn-ea"/>
                <a:cs typeface="+mn-cs"/>
              </a:rPr>
              <a:t> accepted the thirty-nine books of the Old Testament. The only exception was Augustine (A. D. 400) who included the books of the Apocrypha (those “extra” books that some Bibles include between the books of the Old and New Testaments). However, he did acknowledge that they were not fully authoritative. The books of the Apocrypha were not officially recognized as part of the canon until the Council of Trent (A.D. 1546) and then only by the Roman Catholic church.</a:t>
            </a:r>
          </a:p>
        </p:txBody>
      </p:sp>
    </p:spTree>
    <p:extLst>
      <p:ext uri="{BB962C8B-B14F-4D97-AF65-F5344CB8AC3E}">
        <p14:creationId xmlns:p14="http://schemas.microsoft.com/office/powerpoint/2010/main" val="3612017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9FD66C-CEB0-46A3-B0B8-69BFB287E75F}" type="slidenum">
              <a:rPr lang="en-US" altLang="es-GT"/>
              <a:pPr>
                <a:defRPr/>
              </a:pPr>
              <a:t>‹#›</a:t>
            </a:fld>
            <a:endParaRPr lang="en-US" altLang="es-GT"/>
          </a:p>
        </p:txBody>
      </p:sp>
    </p:spTree>
    <p:extLst>
      <p:ext uri="{BB962C8B-B14F-4D97-AF65-F5344CB8AC3E}">
        <p14:creationId xmlns:p14="http://schemas.microsoft.com/office/powerpoint/2010/main" val="268838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8C4D71-5A2A-4CF2-891C-93B6D245FE6C}" type="slidenum">
              <a:rPr lang="en-US" altLang="es-GT"/>
              <a:pPr>
                <a:defRPr/>
              </a:pPr>
              <a:t>‹#›</a:t>
            </a:fld>
            <a:endParaRPr lang="en-US" altLang="es-GT"/>
          </a:p>
        </p:txBody>
      </p:sp>
    </p:spTree>
    <p:extLst>
      <p:ext uri="{BB962C8B-B14F-4D97-AF65-F5344CB8AC3E}">
        <p14:creationId xmlns:p14="http://schemas.microsoft.com/office/powerpoint/2010/main" val="243453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3D4D65-3E7E-44F9-BFA7-D686BB956203}" type="slidenum">
              <a:rPr lang="en-US" altLang="es-GT"/>
              <a:pPr>
                <a:defRPr/>
              </a:pPr>
              <a:t>‹#›</a:t>
            </a:fld>
            <a:endParaRPr lang="en-US" altLang="es-GT"/>
          </a:p>
        </p:txBody>
      </p:sp>
    </p:spTree>
    <p:extLst>
      <p:ext uri="{BB962C8B-B14F-4D97-AF65-F5344CB8AC3E}">
        <p14:creationId xmlns:p14="http://schemas.microsoft.com/office/powerpoint/2010/main" val="1235466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7FDBBE-72B5-4C2E-9D6E-B78F69C90F97}" type="slidenum">
              <a:rPr lang="en-US" altLang="es-GT"/>
              <a:pPr>
                <a:defRPr/>
              </a:pPr>
              <a:t>‹#›</a:t>
            </a:fld>
            <a:endParaRPr lang="en-US" altLang="es-GT"/>
          </a:p>
        </p:txBody>
      </p:sp>
    </p:spTree>
    <p:extLst>
      <p:ext uri="{BB962C8B-B14F-4D97-AF65-F5344CB8AC3E}">
        <p14:creationId xmlns:p14="http://schemas.microsoft.com/office/powerpoint/2010/main" val="10316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6C09C-2A1F-4137-8E98-A275C839C55D}" type="slidenum">
              <a:rPr lang="en-US" altLang="es-GT"/>
              <a:pPr>
                <a:defRPr/>
              </a:pPr>
              <a:t>‹#›</a:t>
            </a:fld>
            <a:endParaRPr lang="en-US" altLang="es-GT"/>
          </a:p>
        </p:txBody>
      </p:sp>
    </p:spTree>
    <p:extLst>
      <p:ext uri="{BB962C8B-B14F-4D97-AF65-F5344CB8AC3E}">
        <p14:creationId xmlns:p14="http://schemas.microsoft.com/office/powerpoint/2010/main" val="394001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B8C45-10AB-4D89-9D70-097DFE2DD5D1}" type="slidenum">
              <a:rPr lang="en-US" altLang="es-GT"/>
              <a:pPr>
                <a:defRPr/>
              </a:pPr>
              <a:t>‹#›</a:t>
            </a:fld>
            <a:endParaRPr lang="en-US" altLang="es-GT"/>
          </a:p>
        </p:txBody>
      </p:sp>
    </p:spTree>
    <p:extLst>
      <p:ext uri="{BB962C8B-B14F-4D97-AF65-F5344CB8AC3E}">
        <p14:creationId xmlns:p14="http://schemas.microsoft.com/office/powerpoint/2010/main" val="21886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2FF01E-948B-46E5-921B-E2DE434615EE}" type="slidenum">
              <a:rPr lang="en-US" altLang="es-GT"/>
              <a:pPr>
                <a:defRPr/>
              </a:pPr>
              <a:t>‹#›</a:t>
            </a:fld>
            <a:endParaRPr lang="en-US" altLang="es-GT"/>
          </a:p>
        </p:txBody>
      </p:sp>
    </p:spTree>
    <p:extLst>
      <p:ext uri="{BB962C8B-B14F-4D97-AF65-F5344CB8AC3E}">
        <p14:creationId xmlns:p14="http://schemas.microsoft.com/office/powerpoint/2010/main" val="3648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968D8C4-F8BA-42E0-B214-1D5819EE3DD2}" type="slidenum">
              <a:rPr lang="en-US" altLang="es-GT"/>
              <a:pPr>
                <a:defRPr/>
              </a:pPr>
              <a:t>‹#›</a:t>
            </a:fld>
            <a:endParaRPr lang="en-US" altLang="es-GT"/>
          </a:p>
        </p:txBody>
      </p:sp>
    </p:spTree>
    <p:extLst>
      <p:ext uri="{BB962C8B-B14F-4D97-AF65-F5344CB8AC3E}">
        <p14:creationId xmlns:p14="http://schemas.microsoft.com/office/powerpoint/2010/main" val="142743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9545A6-573A-4232-B58C-F2676996F3D4}" type="slidenum">
              <a:rPr lang="en-US" altLang="es-GT"/>
              <a:pPr>
                <a:defRPr/>
              </a:pPr>
              <a:t>‹#›</a:t>
            </a:fld>
            <a:endParaRPr lang="en-US" altLang="es-GT"/>
          </a:p>
        </p:txBody>
      </p:sp>
    </p:spTree>
    <p:extLst>
      <p:ext uri="{BB962C8B-B14F-4D97-AF65-F5344CB8AC3E}">
        <p14:creationId xmlns:p14="http://schemas.microsoft.com/office/powerpoint/2010/main" val="76342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F54448-42D2-42E5-8343-B5152207CB12}" type="slidenum">
              <a:rPr lang="en-US" altLang="es-GT"/>
              <a:pPr>
                <a:defRPr/>
              </a:pPr>
              <a:t>‹#›</a:t>
            </a:fld>
            <a:endParaRPr lang="en-US" altLang="es-GT"/>
          </a:p>
        </p:txBody>
      </p:sp>
    </p:spTree>
    <p:extLst>
      <p:ext uri="{BB962C8B-B14F-4D97-AF65-F5344CB8AC3E}">
        <p14:creationId xmlns:p14="http://schemas.microsoft.com/office/powerpoint/2010/main" val="311220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5632B0-D04C-4A9E-9D34-F4EE6D991CAA}" type="slidenum">
              <a:rPr lang="en-US" altLang="es-GT"/>
              <a:pPr>
                <a:defRPr/>
              </a:pPr>
              <a:t>‹#›</a:t>
            </a:fld>
            <a:endParaRPr lang="en-US" altLang="es-GT"/>
          </a:p>
        </p:txBody>
      </p:sp>
    </p:spTree>
    <p:extLst>
      <p:ext uri="{BB962C8B-B14F-4D97-AF65-F5344CB8AC3E}">
        <p14:creationId xmlns:p14="http://schemas.microsoft.com/office/powerpoint/2010/main" val="288476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5C73F1-305E-42F6-B372-1F964239499A}" type="slidenum">
              <a:rPr lang="en-US" altLang="es-GT"/>
              <a:pPr>
                <a:defRPr/>
              </a:pPr>
              <a:t>‹#›</a:t>
            </a:fld>
            <a:endParaRPr lang="en-US" altLang="es-GT"/>
          </a:p>
        </p:txBody>
      </p:sp>
    </p:spTree>
    <p:extLst>
      <p:ext uri="{BB962C8B-B14F-4D97-AF65-F5344CB8AC3E}">
        <p14:creationId xmlns:p14="http://schemas.microsoft.com/office/powerpoint/2010/main" val="370050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2FDC89A-EF7E-4BC6-8AFB-206010FC344E}" type="slidenum">
              <a:rPr lang="en-US" altLang="es-GT"/>
              <a:pPr>
                <a:defRPr/>
              </a:pPr>
              <a:t>‹#›</a:t>
            </a:fld>
            <a:endParaRPr lang="en-US" altLang="es-G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w we got the bible"/>
          <p:cNvPicPr>
            <a:picLocks noChangeAspect="1" noChangeArrowheads="1"/>
          </p:cNvPicPr>
          <p:nvPr/>
        </p:nvPicPr>
        <p:blipFill rotWithShape="1">
          <a:blip r:embed="rId3">
            <a:extLst>
              <a:ext uri="{28A0092B-C50C-407E-A947-70E740481C1C}">
                <a14:useLocalDpi xmlns:a14="http://schemas.microsoft.com/office/drawing/2010/main" val="0"/>
              </a:ext>
            </a:extLst>
          </a:blip>
          <a:srcRect b="10706"/>
          <a:stretch/>
        </p:blipFill>
        <p:spPr bwMode="auto">
          <a:xfrm>
            <a:off x="1" y="0"/>
            <a:ext cx="9144000" cy="6852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926" y="0"/>
            <a:ext cx="9137073" cy="1143000"/>
          </a:xfrm>
        </p:spPr>
        <p:txBody>
          <a:bodyPr/>
          <a:lstStyle/>
          <a:p>
            <a:pPr eaLnBrk="1" hangingPunct="1"/>
            <a:r>
              <a:rPr lang="en-US" altLang="en-US" sz="8000" b="1" dirty="0">
                <a:latin typeface="Rockwell" panose="02060603020205020403" pitchFamily="18" charset="0"/>
              </a:rPr>
              <a:t>NT Canonization</a:t>
            </a:r>
          </a:p>
        </p:txBody>
      </p:sp>
      <p:sp>
        <p:nvSpPr>
          <p:cNvPr id="52227" name="Rectangle 3"/>
          <p:cNvSpPr>
            <a:spLocks noGrp="1" noChangeArrowheads="1"/>
          </p:cNvSpPr>
          <p:nvPr>
            <p:ph type="body" idx="1"/>
          </p:nvPr>
        </p:nvSpPr>
        <p:spPr>
          <a:xfrm>
            <a:off x="3483012" y="2667000"/>
            <a:ext cx="5462373" cy="3775364"/>
          </a:xfrm>
        </p:spPr>
        <p:txBody>
          <a:bodyPr/>
          <a:lstStyle/>
          <a:p>
            <a:pPr marL="571500" indent="-514350" eaLnBrk="1" hangingPunct="1">
              <a:lnSpc>
                <a:spcPct val="90000"/>
              </a:lnSpc>
              <a:buFont typeface="+mj-lt"/>
              <a:buAutoNum type="arabicPeriod"/>
            </a:pPr>
            <a:r>
              <a:rPr lang="en-US" altLang="en-US" sz="3600" dirty="0">
                <a:latin typeface="Rockwell" panose="02060603020205020403" pitchFamily="18" charset="0"/>
              </a:rPr>
              <a:t>Written by a prophet?</a:t>
            </a:r>
          </a:p>
          <a:p>
            <a:pPr marL="571500" indent="-514350" eaLnBrk="1" hangingPunct="1">
              <a:lnSpc>
                <a:spcPct val="90000"/>
              </a:lnSpc>
              <a:buFont typeface="+mj-lt"/>
              <a:buAutoNum type="arabicPeriod"/>
            </a:pPr>
            <a:endParaRPr lang="en-US" altLang="en-US" sz="3600" dirty="0">
              <a:latin typeface="Rockwell" panose="02060603020205020403" pitchFamily="18" charset="0"/>
            </a:endParaRPr>
          </a:p>
          <a:p>
            <a:pPr marL="571500" indent="-514350" eaLnBrk="1" hangingPunct="1">
              <a:lnSpc>
                <a:spcPct val="90000"/>
              </a:lnSpc>
              <a:buFont typeface="+mj-lt"/>
              <a:buAutoNum type="arabicPeriod"/>
            </a:pPr>
            <a:r>
              <a:rPr lang="en-US" altLang="en-US" sz="3600" dirty="0">
                <a:latin typeface="Rockwell" panose="02060603020205020403" pitchFamily="18" charset="0"/>
              </a:rPr>
              <a:t>Authenticate</a:t>
            </a:r>
          </a:p>
          <a:p>
            <a:pPr marL="571500" indent="-514350" eaLnBrk="1" hangingPunct="1">
              <a:lnSpc>
                <a:spcPct val="90000"/>
              </a:lnSpc>
              <a:buFont typeface="+mj-lt"/>
              <a:buAutoNum type="arabicPeriod"/>
            </a:pPr>
            <a:endParaRPr lang="en-US" altLang="en-US" sz="3600" dirty="0">
              <a:latin typeface="Rockwell" panose="02060603020205020403" pitchFamily="18" charset="0"/>
            </a:endParaRPr>
          </a:p>
          <a:p>
            <a:pPr marL="571500" indent="-514350" eaLnBrk="1" hangingPunct="1">
              <a:lnSpc>
                <a:spcPct val="90000"/>
              </a:lnSpc>
              <a:buFont typeface="+mj-lt"/>
              <a:buAutoNum type="arabicPeriod"/>
            </a:pPr>
            <a:r>
              <a:rPr lang="en-US" altLang="en-US" sz="3600" dirty="0">
                <a:latin typeface="Rockwell" panose="02060603020205020403" pitchFamily="18" charset="0"/>
              </a:rPr>
              <a:t>Duplicate &amp; Distribute</a:t>
            </a:r>
          </a:p>
        </p:txBody>
      </p:sp>
      <p:pic>
        <p:nvPicPr>
          <p:cNvPr id="2050"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14421" r="10436"/>
          <a:stretch/>
        </p:blipFill>
        <p:spPr bwMode="auto">
          <a:xfrm>
            <a:off x="0" y="1143000"/>
            <a:ext cx="3581400"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276600" y="1223546"/>
            <a:ext cx="5875198" cy="738664"/>
          </a:xfrm>
          <a:prstGeom prst="rect">
            <a:avLst/>
          </a:prstGeom>
        </p:spPr>
        <p:txBody>
          <a:bodyPr wrap="none">
            <a:spAutoFit/>
          </a:bodyPr>
          <a:lstStyle/>
          <a:p>
            <a:r>
              <a:rPr lang="en-US" altLang="en-US" sz="4200" u="sng" dirty="0">
                <a:latin typeface="Rockwell" panose="02060603020205020403" pitchFamily="18" charset="0"/>
              </a:rPr>
              <a:t>Church’s responsibility</a:t>
            </a:r>
            <a:endParaRPr lang="es-GT" sz="4200" u="sng"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box(in)">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Effect transition="in" filter="box(in)">
                                      <p:cBhvr>
                                        <p:cTn id="12" dur="500"/>
                                        <p:tgtEl>
                                          <p:spTgt spid="52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box(in)">
                                      <p:cBhvr>
                                        <p:cTn id="17"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
        <p:nvSpPr>
          <p:cNvPr id="54275" name="Rectangle 3"/>
          <p:cNvSpPr>
            <a:spLocks noGrp="1" noChangeArrowheads="1"/>
          </p:cNvSpPr>
          <p:nvPr>
            <p:ph type="body" idx="1"/>
          </p:nvPr>
        </p:nvSpPr>
        <p:spPr>
          <a:xfrm>
            <a:off x="0" y="838200"/>
            <a:ext cx="9144000" cy="6019800"/>
          </a:xfrm>
        </p:spPr>
        <p:txBody>
          <a:bodyPr/>
          <a:lstStyle/>
          <a:p>
            <a:pPr eaLnBrk="1" hangingPunct="1">
              <a:lnSpc>
                <a:spcPct val="80000"/>
              </a:lnSpc>
            </a:pPr>
            <a:r>
              <a:rPr lang="en-US" altLang="en-US" sz="3600" dirty="0">
                <a:latin typeface="Rockwell" panose="02060603020205020403" pitchFamily="18" charset="0"/>
              </a:rPr>
              <a:t>Written by a prophet?</a:t>
            </a:r>
          </a:p>
          <a:p>
            <a:pPr lvl="1" eaLnBrk="1" hangingPunct="1"/>
            <a:r>
              <a:rPr lang="en-US" altLang="en-US" dirty="0">
                <a:latin typeface="Rockwell" panose="02060603020205020403" pitchFamily="18" charset="0"/>
              </a:rPr>
              <a:t>Holy Spirit baptism</a:t>
            </a:r>
          </a:p>
          <a:p>
            <a:pPr lvl="2" eaLnBrk="1" hangingPunct="1"/>
            <a:r>
              <a:rPr lang="en-US" altLang="en-US" sz="1800" b="1" dirty="0">
                <a:latin typeface="Rockwell" panose="02060603020205020403" pitchFamily="18" charset="0"/>
              </a:rPr>
              <a:t>Mark 16:20 – “</a:t>
            </a:r>
            <a:r>
              <a:rPr lang="en-US" sz="1800" dirty="0">
                <a:latin typeface="Rockwell" panose="02060603020205020403" pitchFamily="18" charset="0"/>
              </a:rPr>
              <a:t>And they went out and preached everywhere, while the Lord worked with them, and </a:t>
            </a:r>
            <a:r>
              <a:rPr lang="en-US" sz="1800" u="sng" dirty="0">
                <a:latin typeface="Rockwell" panose="02060603020205020403" pitchFamily="18" charset="0"/>
              </a:rPr>
              <a:t>confirmed the word by the signs that followed</a:t>
            </a:r>
            <a:r>
              <a:rPr lang="en-US" sz="1800" dirty="0">
                <a:latin typeface="Rockwell" panose="02060603020205020403" pitchFamily="18" charset="0"/>
              </a:rPr>
              <a:t>.</a:t>
            </a:r>
            <a:r>
              <a:rPr lang="en-US" altLang="en-US" sz="1800" b="1" dirty="0">
                <a:latin typeface="Rockwell" panose="02060603020205020403" pitchFamily="18" charset="0"/>
              </a:rPr>
              <a:t>”</a:t>
            </a:r>
          </a:p>
          <a:p>
            <a:pPr lvl="2" eaLnBrk="1" hangingPunct="1"/>
            <a:r>
              <a:rPr lang="en-US" altLang="en-US" sz="1800" b="1" dirty="0">
                <a:latin typeface="Rockwell" panose="02060603020205020403" pitchFamily="18" charset="0"/>
              </a:rPr>
              <a:t>Heb 2:4</a:t>
            </a:r>
            <a:r>
              <a:rPr lang="en-US" altLang="en-US" sz="1800" dirty="0">
                <a:latin typeface="Rockwell" panose="02060603020205020403" pitchFamily="18" charset="0"/>
              </a:rPr>
              <a:t> – “</a:t>
            </a:r>
            <a:r>
              <a:rPr lang="en-US" altLang="en-US" sz="1800" u="sng" dirty="0">
                <a:latin typeface="Rockwell" panose="02060603020205020403" pitchFamily="18" charset="0"/>
              </a:rPr>
              <a:t>God also testifying with them</a:t>
            </a:r>
            <a:r>
              <a:rPr lang="en-US" altLang="en-US" sz="1800" dirty="0">
                <a:latin typeface="Rockwell" panose="02060603020205020403" pitchFamily="18" charset="0"/>
              </a:rPr>
              <a:t>, both by signs and wonders and by various miracles and by gifts of the Holy Spirit according to His own will.”</a:t>
            </a:r>
          </a:p>
          <a:p>
            <a:pPr lvl="2" eaLnBrk="1" hangingPunct="1"/>
            <a:r>
              <a:rPr lang="en-US" altLang="en-US" sz="1800" b="1" dirty="0">
                <a:latin typeface="Rockwell" panose="02060603020205020403" pitchFamily="18" charset="0"/>
              </a:rPr>
              <a:t>Rom 15:18-19</a:t>
            </a:r>
            <a:r>
              <a:rPr lang="en-US" altLang="en-US" sz="1800" dirty="0">
                <a:latin typeface="Rockwell" panose="02060603020205020403" pitchFamily="18" charset="0"/>
              </a:rPr>
              <a:t> – “</a:t>
            </a:r>
            <a:r>
              <a:rPr lang="en-US" altLang="en-US" sz="1800" baseline="30000" dirty="0">
                <a:latin typeface="Rockwell" panose="02060603020205020403" pitchFamily="18" charset="0"/>
              </a:rPr>
              <a:t>18</a:t>
            </a:r>
            <a:r>
              <a:rPr lang="en-US" altLang="en-US" sz="1800" dirty="0">
                <a:latin typeface="Rockwell" panose="02060603020205020403" pitchFamily="18" charset="0"/>
              </a:rPr>
              <a:t>For I will not presume to speak of anything except what Christ has accomplished through me, resulting in the obedience of the Gentiles by word and deed, </a:t>
            </a:r>
            <a:r>
              <a:rPr lang="en-US" altLang="en-US" sz="1800" u="sng" baseline="30000" dirty="0">
                <a:latin typeface="Rockwell" panose="02060603020205020403" pitchFamily="18" charset="0"/>
              </a:rPr>
              <a:t>19</a:t>
            </a:r>
            <a:r>
              <a:rPr lang="en-US" altLang="en-US" sz="1800" u="sng" dirty="0">
                <a:latin typeface="Rockwell" panose="02060603020205020403" pitchFamily="18" charset="0"/>
              </a:rPr>
              <a:t>in the power of signs and wonders, in the power of the Spirit</a:t>
            </a:r>
            <a:r>
              <a:rPr lang="en-US" altLang="en-US" sz="1800" dirty="0">
                <a:latin typeface="Rockwell" panose="02060603020205020403" pitchFamily="18" charset="0"/>
              </a:rPr>
              <a:t>; so that from Jerusalem and round about as far as Illyricum I have fully preached the gospel of Christ.”</a:t>
            </a:r>
          </a:p>
          <a:p>
            <a:pPr lvl="2" eaLnBrk="1" hangingPunct="1"/>
            <a:endParaRPr lang="en-US" altLang="en-US" sz="1000" dirty="0">
              <a:latin typeface="Rockwell" panose="02060603020205020403" pitchFamily="18" charset="0"/>
            </a:endParaRPr>
          </a:p>
          <a:p>
            <a:pPr lvl="1" eaLnBrk="1" hangingPunct="1"/>
            <a:r>
              <a:rPr lang="en-US" altLang="en-US" dirty="0">
                <a:latin typeface="Rockwell" panose="02060603020205020403" pitchFamily="18" charset="0"/>
              </a:rPr>
              <a:t>Quality of signs</a:t>
            </a:r>
          </a:p>
          <a:p>
            <a:pPr lvl="2" eaLnBrk="1" hangingPunct="1"/>
            <a:r>
              <a:rPr lang="en-US" altLang="en-US" sz="1800" b="1" dirty="0">
                <a:latin typeface="Rockwell" panose="02060603020205020403" pitchFamily="18" charset="0"/>
              </a:rPr>
              <a:t>2 Cor 12:12</a:t>
            </a:r>
            <a:r>
              <a:rPr lang="en-US" altLang="en-US" sz="1800" dirty="0">
                <a:latin typeface="Rockwell" panose="02060603020205020403" pitchFamily="18" charset="0"/>
              </a:rPr>
              <a:t> - “The </a:t>
            </a:r>
            <a:r>
              <a:rPr lang="en-US" altLang="en-US" sz="1800" u="sng" dirty="0">
                <a:latin typeface="Rockwell" panose="02060603020205020403" pitchFamily="18" charset="0"/>
              </a:rPr>
              <a:t>signs of a true apostle</a:t>
            </a:r>
            <a:r>
              <a:rPr lang="en-US" altLang="en-US" sz="1800" dirty="0">
                <a:latin typeface="Rockwell" panose="02060603020205020403" pitchFamily="18" charset="0"/>
              </a:rPr>
              <a:t> were performed among you with all perseverance, by signs and wonders and miracles.”</a:t>
            </a:r>
          </a:p>
          <a:p>
            <a:pPr lvl="2" eaLnBrk="1" hangingPunct="1"/>
            <a:r>
              <a:rPr lang="en-US" altLang="en-US" sz="1800" b="1" dirty="0">
                <a:latin typeface="Rockwell" panose="02060603020205020403" pitchFamily="18" charset="0"/>
              </a:rPr>
              <a:t>1 Cor 14:18</a:t>
            </a:r>
            <a:r>
              <a:rPr lang="en-US" altLang="en-US" sz="1800" dirty="0">
                <a:latin typeface="Rockwell" panose="02060603020205020403" pitchFamily="18" charset="0"/>
              </a:rPr>
              <a:t> – “I thank God, I speak in tongues </a:t>
            </a:r>
            <a:r>
              <a:rPr lang="en-US" altLang="en-US" sz="1800" u="sng" dirty="0">
                <a:latin typeface="Rockwell" panose="02060603020205020403" pitchFamily="18" charset="0"/>
              </a:rPr>
              <a:t>more than you all</a:t>
            </a:r>
            <a:r>
              <a:rPr lang="en-US" altLang="en-US" sz="1800" dirty="0">
                <a:latin typeface="Rockwell" panose="02060603020205020403" pitchFamily="18" charset="0"/>
              </a:rPr>
              <a:t>”</a:t>
            </a:r>
          </a:p>
          <a:p>
            <a:pPr lvl="1" eaLnBrk="1" hangingPunct="1">
              <a:lnSpc>
                <a:spcPct val="80000"/>
              </a:lnSpc>
            </a:pPr>
            <a:endParaRPr lang="en-US" altLang="en-US" sz="2000" dirty="0">
              <a:latin typeface="Rockwell" panose="02060603020205020403" pitchFamily="18" charset="0"/>
            </a:endParaRPr>
          </a:p>
          <a:p>
            <a:pPr eaLnBrk="1" hangingPunct="1">
              <a:lnSpc>
                <a:spcPct val="80000"/>
              </a:lnSpc>
            </a:pPr>
            <a:endParaRPr lang="en-US" altLang="en-US" sz="2400" dirty="0">
              <a:latin typeface="Rockwell" panose="02060603020205020403" pitchFamily="18" charset="0"/>
            </a:endParaRPr>
          </a:p>
        </p:txBody>
      </p:sp>
    </p:spTree>
    <p:extLst>
      <p:ext uri="{BB962C8B-B14F-4D97-AF65-F5344CB8AC3E}">
        <p14:creationId xmlns:p14="http://schemas.microsoft.com/office/powerpoint/2010/main" val="130241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animEffect transition="in" filter="box(in)">
                                      <p:cBhvr>
                                        <p:cTn id="7" dur="500"/>
                                        <p:tgtEl>
                                          <p:spTgt spid="542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Effect transition="in" filter="box(in)">
                                      <p:cBhvr>
                                        <p:cTn id="12" dur="500"/>
                                        <p:tgtEl>
                                          <p:spTgt spid="542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4275">
                                            <p:txEl>
                                              <p:pRg st="3" end="3"/>
                                            </p:txEl>
                                          </p:spTgt>
                                        </p:tgtEl>
                                        <p:attrNameLst>
                                          <p:attrName>style.visibility</p:attrName>
                                        </p:attrNameLst>
                                      </p:cBhvr>
                                      <p:to>
                                        <p:strVal val="visible"/>
                                      </p:to>
                                    </p:set>
                                    <p:animEffect transition="in" filter="box(in)">
                                      <p:cBhvr>
                                        <p:cTn id="17" dur="500"/>
                                        <p:tgtEl>
                                          <p:spTgt spid="542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4275">
                                            <p:txEl>
                                              <p:pRg st="4" end="4"/>
                                            </p:txEl>
                                          </p:spTgt>
                                        </p:tgtEl>
                                        <p:attrNameLst>
                                          <p:attrName>style.visibility</p:attrName>
                                        </p:attrNameLst>
                                      </p:cBhvr>
                                      <p:to>
                                        <p:strVal val="visible"/>
                                      </p:to>
                                    </p:set>
                                    <p:animEffect transition="in" filter="box(in)">
                                      <p:cBhvr>
                                        <p:cTn id="22" dur="500"/>
                                        <p:tgtEl>
                                          <p:spTgt spid="542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4275">
                                            <p:txEl>
                                              <p:pRg st="6" end="6"/>
                                            </p:txEl>
                                          </p:spTgt>
                                        </p:tgtEl>
                                        <p:attrNameLst>
                                          <p:attrName>style.visibility</p:attrName>
                                        </p:attrNameLst>
                                      </p:cBhvr>
                                      <p:to>
                                        <p:strVal val="visible"/>
                                      </p:to>
                                    </p:set>
                                    <p:animEffect transition="in" filter="box(in)">
                                      <p:cBhvr>
                                        <p:cTn id="27" dur="500"/>
                                        <p:tgtEl>
                                          <p:spTgt spid="5427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4275">
                                            <p:txEl>
                                              <p:pRg st="7" end="7"/>
                                            </p:txEl>
                                          </p:spTgt>
                                        </p:tgtEl>
                                        <p:attrNameLst>
                                          <p:attrName>style.visibility</p:attrName>
                                        </p:attrNameLst>
                                      </p:cBhvr>
                                      <p:to>
                                        <p:strVal val="visible"/>
                                      </p:to>
                                    </p:set>
                                    <p:animEffect transition="in" filter="box(in)">
                                      <p:cBhvr>
                                        <p:cTn id="32" dur="500"/>
                                        <p:tgtEl>
                                          <p:spTgt spid="5427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54275">
                                            <p:txEl>
                                              <p:pRg st="8" end="8"/>
                                            </p:txEl>
                                          </p:spTgt>
                                        </p:tgtEl>
                                        <p:attrNameLst>
                                          <p:attrName>style.visibility</p:attrName>
                                        </p:attrNameLst>
                                      </p:cBhvr>
                                      <p:to>
                                        <p:strVal val="visible"/>
                                      </p:to>
                                    </p:set>
                                    <p:animEffect transition="in" filter="box(in)">
                                      <p:cBhvr>
                                        <p:cTn id="37" dur="500"/>
                                        <p:tgtEl>
                                          <p:spTgt spid="542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
        <p:nvSpPr>
          <p:cNvPr id="54275" name="Rectangle 3"/>
          <p:cNvSpPr>
            <a:spLocks noGrp="1" noChangeArrowheads="1"/>
          </p:cNvSpPr>
          <p:nvPr>
            <p:ph type="body" idx="1"/>
          </p:nvPr>
        </p:nvSpPr>
        <p:spPr>
          <a:xfrm>
            <a:off x="0" y="838200"/>
            <a:ext cx="9144000" cy="5867400"/>
          </a:xfrm>
        </p:spPr>
        <p:txBody>
          <a:bodyPr/>
          <a:lstStyle/>
          <a:p>
            <a:pPr eaLnBrk="1" hangingPunct="1">
              <a:lnSpc>
                <a:spcPct val="80000"/>
              </a:lnSpc>
            </a:pPr>
            <a:r>
              <a:rPr lang="en-US" altLang="en-US" sz="3600" dirty="0">
                <a:latin typeface="Rockwell" panose="02060603020205020403" pitchFamily="18" charset="0"/>
              </a:rPr>
              <a:t>Written by a prophet?</a:t>
            </a:r>
          </a:p>
          <a:p>
            <a:pPr lvl="1" eaLnBrk="1" hangingPunct="1"/>
            <a:endParaRPr lang="en-US" altLang="en-US" sz="1000" dirty="0">
              <a:latin typeface="Rockwell" panose="02060603020205020403" pitchFamily="18" charset="0"/>
            </a:endParaRPr>
          </a:p>
          <a:p>
            <a:pPr lvl="1" eaLnBrk="1" hangingPunct="1"/>
            <a:r>
              <a:rPr lang="en-US" altLang="en-US" dirty="0">
                <a:latin typeface="Rockwell" panose="02060603020205020403" pitchFamily="18" charset="0"/>
              </a:rPr>
              <a:t>Alluded to by Apostles</a:t>
            </a:r>
          </a:p>
          <a:p>
            <a:pPr lvl="2" eaLnBrk="1" hangingPunct="1">
              <a:lnSpc>
                <a:spcPct val="80000"/>
              </a:lnSpc>
            </a:pPr>
            <a:endParaRPr lang="en-US" altLang="en-US" sz="1800" b="1" dirty="0">
              <a:latin typeface="Rockwell" panose="02060603020205020403" pitchFamily="18" charset="0"/>
            </a:endParaRPr>
          </a:p>
          <a:p>
            <a:pPr lvl="2" eaLnBrk="1" hangingPunct="1">
              <a:lnSpc>
                <a:spcPct val="80000"/>
              </a:lnSpc>
            </a:pPr>
            <a:r>
              <a:rPr lang="en-US" altLang="en-US" sz="1800" b="1" dirty="0">
                <a:latin typeface="Rockwell" panose="02060603020205020403" pitchFamily="18" charset="0"/>
              </a:rPr>
              <a:t>1 Cor 14:37</a:t>
            </a:r>
            <a:r>
              <a:rPr lang="en-US" altLang="en-US" sz="1800" dirty="0">
                <a:latin typeface="Rockwell" panose="02060603020205020403" pitchFamily="18" charset="0"/>
              </a:rPr>
              <a:t> – “If anyone thinks he is a prophet or spiritual, let him recognize that the things which I write to you are the Lord's commandment.”</a:t>
            </a:r>
          </a:p>
          <a:p>
            <a:pPr lvl="2" eaLnBrk="1" hangingPunct="1">
              <a:lnSpc>
                <a:spcPct val="80000"/>
              </a:lnSpc>
            </a:pPr>
            <a:endParaRPr lang="en-US" altLang="en-US" sz="1800" dirty="0">
              <a:latin typeface="Rockwell" panose="02060603020205020403" pitchFamily="18" charset="0"/>
            </a:endParaRPr>
          </a:p>
          <a:p>
            <a:pPr lvl="2" eaLnBrk="1" hangingPunct="1">
              <a:lnSpc>
                <a:spcPct val="80000"/>
              </a:lnSpc>
            </a:pPr>
            <a:r>
              <a:rPr lang="en-US" altLang="en-US" sz="1800" b="1" dirty="0">
                <a:latin typeface="Rockwell" panose="02060603020205020403" pitchFamily="18" charset="0"/>
              </a:rPr>
              <a:t>2 Pet 1:20-21</a:t>
            </a:r>
            <a:r>
              <a:rPr lang="en-US" altLang="en-US" sz="1800" dirty="0">
                <a:latin typeface="Rockwell" panose="02060603020205020403" pitchFamily="18" charset="0"/>
              </a:rPr>
              <a:t> – “But know this first of all, that no prophecy of Scripture is a matter of one’s own interpretation, for no prophecy was ever made by an act of human will, but men moved by the Holy Spirit spoke from God.”</a:t>
            </a:r>
          </a:p>
          <a:p>
            <a:pPr lvl="1" eaLnBrk="1" hangingPunct="1">
              <a:lnSpc>
                <a:spcPct val="80000"/>
              </a:lnSpc>
            </a:pPr>
            <a:endParaRPr lang="en-US" altLang="en-US" sz="2200"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Encouraged Others To Take Heed</a:t>
            </a:r>
          </a:p>
          <a:p>
            <a:pPr lvl="2" eaLnBrk="1" hangingPunct="1">
              <a:lnSpc>
                <a:spcPct val="80000"/>
              </a:lnSpc>
            </a:pPr>
            <a:endParaRPr lang="en-US" altLang="en-US" sz="1800" b="1" dirty="0">
              <a:latin typeface="Rockwell" panose="02060603020205020403" pitchFamily="18" charset="0"/>
            </a:endParaRPr>
          </a:p>
          <a:p>
            <a:pPr lvl="2" eaLnBrk="1" hangingPunct="1">
              <a:lnSpc>
                <a:spcPct val="80000"/>
              </a:lnSpc>
            </a:pPr>
            <a:r>
              <a:rPr lang="en-US" altLang="en-US" sz="1800" b="1" dirty="0">
                <a:latin typeface="Rockwell" panose="02060603020205020403" pitchFamily="18" charset="0"/>
              </a:rPr>
              <a:t>2 Thes 2:15</a:t>
            </a:r>
            <a:r>
              <a:rPr lang="en-US" altLang="en-US" sz="1800" dirty="0">
                <a:latin typeface="Rockwell" panose="02060603020205020403" pitchFamily="18" charset="0"/>
              </a:rPr>
              <a:t> – “So then, brethren, stand firm and hold to the traditions which you were taught, whether by word of mouth or by letter from us.”</a:t>
            </a:r>
          </a:p>
          <a:p>
            <a:pPr lvl="2" eaLnBrk="1" hangingPunct="1">
              <a:lnSpc>
                <a:spcPct val="80000"/>
              </a:lnSpc>
            </a:pPr>
            <a:endParaRPr lang="en-US" altLang="en-US" sz="1800" b="1" dirty="0">
              <a:latin typeface="Rockwell" panose="02060603020205020403" pitchFamily="18" charset="0"/>
            </a:endParaRPr>
          </a:p>
          <a:p>
            <a:pPr lvl="2" eaLnBrk="1" hangingPunct="1">
              <a:lnSpc>
                <a:spcPct val="80000"/>
              </a:lnSpc>
            </a:pPr>
            <a:r>
              <a:rPr lang="en-US" altLang="en-US" sz="1800" b="1" dirty="0">
                <a:latin typeface="Rockwell" panose="02060603020205020403" pitchFamily="18" charset="0"/>
              </a:rPr>
              <a:t>2 Tim 3:16-17</a:t>
            </a:r>
            <a:r>
              <a:rPr lang="en-US" altLang="en-US" sz="1800" dirty="0">
                <a:latin typeface="Rockwell" panose="02060603020205020403" pitchFamily="18" charset="0"/>
              </a:rPr>
              <a:t> - All Scripture is inspired by God and profitable for teaching, for reproof, for correction, for training in righteousness; so that the man of God may be adequate, equipped for every good work.”</a:t>
            </a:r>
          </a:p>
          <a:p>
            <a:pPr eaLnBrk="1" hangingPunct="1">
              <a:lnSpc>
                <a:spcPct val="80000"/>
              </a:lnSpc>
            </a:pPr>
            <a:endParaRPr lang="en-US" altLang="en-US" sz="2400" dirty="0">
              <a:latin typeface="Rockwell" panose="020606030202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4275">
                                            <p:txEl>
                                              <p:pRg st="2" end="2"/>
                                            </p:txEl>
                                          </p:spTgt>
                                        </p:tgtEl>
                                        <p:attrNameLst>
                                          <p:attrName>style.visibility</p:attrName>
                                        </p:attrNameLst>
                                      </p:cBhvr>
                                      <p:to>
                                        <p:strVal val="visible"/>
                                      </p:to>
                                    </p:set>
                                    <p:animEffect transition="in" filter="box(in)">
                                      <p:cBhvr>
                                        <p:cTn id="7" dur="500"/>
                                        <p:tgtEl>
                                          <p:spTgt spid="542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4275">
                                            <p:txEl>
                                              <p:pRg st="4" end="4"/>
                                            </p:txEl>
                                          </p:spTgt>
                                        </p:tgtEl>
                                        <p:attrNameLst>
                                          <p:attrName>style.visibility</p:attrName>
                                        </p:attrNameLst>
                                      </p:cBhvr>
                                      <p:to>
                                        <p:strVal val="visible"/>
                                      </p:to>
                                    </p:set>
                                    <p:animEffect transition="in" filter="box(in)">
                                      <p:cBhvr>
                                        <p:cTn id="12" dur="500"/>
                                        <p:tgtEl>
                                          <p:spTgt spid="542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4275">
                                            <p:txEl>
                                              <p:pRg st="6" end="6"/>
                                            </p:txEl>
                                          </p:spTgt>
                                        </p:tgtEl>
                                        <p:attrNameLst>
                                          <p:attrName>style.visibility</p:attrName>
                                        </p:attrNameLst>
                                      </p:cBhvr>
                                      <p:to>
                                        <p:strVal val="visible"/>
                                      </p:to>
                                    </p:set>
                                    <p:animEffect transition="in" filter="box(in)">
                                      <p:cBhvr>
                                        <p:cTn id="17" dur="500"/>
                                        <p:tgtEl>
                                          <p:spTgt spid="5427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4275">
                                            <p:txEl>
                                              <p:pRg st="8" end="8"/>
                                            </p:txEl>
                                          </p:spTgt>
                                        </p:tgtEl>
                                        <p:attrNameLst>
                                          <p:attrName>style.visibility</p:attrName>
                                        </p:attrNameLst>
                                      </p:cBhvr>
                                      <p:to>
                                        <p:strVal val="visible"/>
                                      </p:to>
                                    </p:set>
                                    <p:animEffect transition="in" filter="box(in)">
                                      <p:cBhvr>
                                        <p:cTn id="22" dur="500"/>
                                        <p:tgtEl>
                                          <p:spTgt spid="5427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4275">
                                            <p:txEl>
                                              <p:pRg st="10" end="10"/>
                                            </p:txEl>
                                          </p:spTgt>
                                        </p:tgtEl>
                                        <p:attrNameLst>
                                          <p:attrName>style.visibility</p:attrName>
                                        </p:attrNameLst>
                                      </p:cBhvr>
                                      <p:to>
                                        <p:strVal val="visible"/>
                                      </p:to>
                                    </p:set>
                                    <p:animEffect transition="in" filter="box(in)">
                                      <p:cBhvr>
                                        <p:cTn id="27" dur="500"/>
                                        <p:tgtEl>
                                          <p:spTgt spid="542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4275">
                                            <p:txEl>
                                              <p:pRg st="12" end="12"/>
                                            </p:txEl>
                                          </p:spTgt>
                                        </p:tgtEl>
                                        <p:attrNameLst>
                                          <p:attrName>style.visibility</p:attrName>
                                        </p:attrNameLst>
                                      </p:cBhvr>
                                      <p:to>
                                        <p:strVal val="visible"/>
                                      </p:to>
                                    </p:set>
                                    <p:animEffect transition="in" filter="box(in)">
                                      <p:cBhvr>
                                        <p:cTn id="32" dur="500"/>
                                        <p:tgtEl>
                                          <p:spTgt spid="542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
        <p:nvSpPr>
          <p:cNvPr id="54275" name="Rectangle 3"/>
          <p:cNvSpPr>
            <a:spLocks noGrp="1" noChangeArrowheads="1"/>
          </p:cNvSpPr>
          <p:nvPr>
            <p:ph type="body" idx="1"/>
          </p:nvPr>
        </p:nvSpPr>
        <p:spPr>
          <a:xfrm>
            <a:off x="0" y="838200"/>
            <a:ext cx="9144000" cy="5867400"/>
          </a:xfrm>
        </p:spPr>
        <p:txBody>
          <a:bodyPr/>
          <a:lstStyle/>
          <a:p>
            <a:pPr eaLnBrk="1" hangingPunct="1">
              <a:lnSpc>
                <a:spcPct val="80000"/>
              </a:lnSpc>
            </a:pPr>
            <a:r>
              <a:rPr lang="en-US" altLang="en-US" sz="3600" dirty="0">
                <a:latin typeface="Rockwell" panose="02060603020205020403" pitchFamily="18" charset="0"/>
              </a:rPr>
              <a:t>Written by a prophet?</a:t>
            </a:r>
          </a:p>
          <a:p>
            <a:pPr lvl="1" eaLnBrk="1" hangingPunct="1"/>
            <a:endParaRPr lang="en-US" altLang="en-US" sz="1000" dirty="0">
              <a:latin typeface="Rockwell" panose="02060603020205020403" pitchFamily="18" charset="0"/>
            </a:endParaRPr>
          </a:p>
          <a:p>
            <a:pPr lvl="1" eaLnBrk="1" hangingPunct="1"/>
            <a:r>
              <a:rPr lang="en-US" altLang="en-US" dirty="0">
                <a:latin typeface="Rockwell" panose="02060603020205020403" pitchFamily="18" charset="0"/>
              </a:rPr>
              <a:t>The Prophets Back Each Other Up</a:t>
            </a:r>
          </a:p>
          <a:p>
            <a:pPr lvl="2" eaLnBrk="1" hangingPunct="1">
              <a:lnSpc>
                <a:spcPct val="80000"/>
              </a:lnSpc>
            </a:pPr>
            <a:endParaRPr lang="en-US" altLang="en-US" sz="1800" b="1" dirty="0">
              <a:latin typeface="Rockwell" panose="02060603020205020403" pitchFamily="18" charset="0"/>
            </a:endParaRPr>
          </a:p>
          <a:p>
            <a:pPr lvl="2" eaLnBrk="1" hangingPunct="1">
              <a:lnSpc>
                <a:spcPct val="80000"/>
              </a:lnSpc>
            </a:pPr>
            <a:r>
              <a:rPr lang="en-US" sz="1800" b="1" dirty="0">
                <a:latin typeface="Rockwell" panose="02060603020205020403" pitchFamily="18" charset="0"/>
              </a:rPr>
              <a:t>1 Tim 5:18</a:t>
            </a:r>
            <a:r>
              <a:rPr lang="en-US" sz="1800" dirty="0">
                <a:latin typeface="Rockwell" panose="02060603020205020403" pitchFamily="18" charset="0"/>
              </a:rPr>
              <a:t> – “For the Scripture says, ‘</a:t>
            </a:r>
            <a:r>
              <a:rPr lang="en-US" sz="1800" cap="small" dirty="0">
                <a:latin typeface="Rockwell" panose="02060603020205020403" pitchFamily="18" charset="0"/>
              </a:rPr>
              <a:t>You shall not muzzle the ox while he is threshing</a:t>
            </a:r>
            <a:r>
              <a:rPr lang="en-US" sz="1800" dirty="0">
                <a:latin typeface="Rockwell" panose="02060603020205020403" pitchFamily="18" charset="0"/>
              </a:rPr>
              <a:t>’, and ‘The laborer is worthy of his wages.’”</a:t>
            </a:r>
          </a:p>
          <a:p>
            <a:pPr lvl="2" eaLnBrk="1" hangingPunct="1">
              <a:lnSpc>
                <a:spcPct val="80000"/>
              </a:lnSpc>
            </a:pPr>
            <a:endParaRPr lang="en-US" sz="1800" dirty="0">
              <a:latin typeface="Rockwell" panose="02060603020205020403" pitchFamily="18" charset="0"/>
            </a:endParaRPr>
          </a:p>
          <a:p>
            <a:pPr lvl="2" eaLnBrk="1" hangingPunct="1">
              <a:lnSpc>
                <a:spcPct val="80000"/>
              </a:lnSpc>
            </a:pPr>
            <a:r>
              <a:rPr lang="en-US" altLang="en-US" sz="1800" b="1" dirty="0">
                <a:latin typeface="Rockwell" panose="02060603020205020403" pitchFamily="18" charset="0"/>
              </a:rPr>
              <a:t>2 Pet 3:15-16</a:t>
            </a:r>
            <a:r>
              <a:rPr lang="en-US" altLang="en-US" sz="1800" dirty="0">
                <a:latin typeface="Rockwell" panose="02060603020205020403" pitchFamily="18" charset="0"/>
              </a:rPr>
              <a:t> – “</a:t>
            </a:r>
            <a:r>
              <a:rPr lang="en-US" sz="1800" b="1" baseline="30000" dirty="0">
                <a:latin typeface="Rockwell" panose="02060603020205020403" pitchFamily="18" charset="0"/>
              </a:rPr>
              <a:t>15</a:t>
            </a:r>
            <a:r>
              <a:rPr lang="en-US" sz="1800" dirty="0">
                <a:latin typeface="Rockwell" panose="02060603020205020403" pitchFamily="18" charset="0"/>
              </a:rPr>
              <a:t>and regard the patience of our Lord as salvation; just as also our beloved brother Paul, according to the wisdom given him, wrote to you, </a:t>
            </a:r>
            <a:r>
              <a:rPr lang="en-US" sz="1800" b="1" baseline="30000" dirty="0">
                <a:latin typeface="Rockwell" panose="02060603020205020403" pitchFamily="18" charset="0"/>
              </a:rPr>
              <a:t>16</a:t>
            </a:r>
            <a:r>
              <a:rPr lang="en-US" sz="1800" dirty="0">
                <a:latin typeface="Rockwell" panose="02060603020205020403" pitchFamily="18" charset="0"/>
              </a:rPr>
              <a:t>as also in all his letters, speaking in them of these things, in which are some things hard to understand, which the untaught and unstable distort, as they do also the rest of the Scriptures, to their own destruction.</a:t>
            </a:r>
            <a:r>
              <a:rPr lang="en-US" altLang="en-US" sz="1800" dirty="0">
                <a:latin typeface="Rockwell" panose="02060603020205020403" pitchFamily="18" charset="0"/>
              </a:rPr>
              <a:t>”</a:t>
            </a:r>
          </a:p>
        </p:txBody>
      </p:sp>
    </p:spTree>
    <p:extLst>
      <p:ext uri="{BB962C8B-B14F-4D97-AF65-F5344CB8AC3E}">
        <p14:creationId xmlns:p14="http://schemas.microsoft.com/office/powerpoint/2010/main" val="356699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4275">
                                            <p:txEl>
                                              <p:pRg st="2" end="2"/>
                                            </p:txEl>
                                          </p:spTgt>
                                        </p:tgtEl>
                                        <p:attrNameLst>
                                          <p:attrName>style.visibility</p:attrName>
                                        </p:attrNameLst>
                                      </p:cBhvr>
                                      <p:to>
                                        <p:strVal val="visible"/>
                                      </p:to>
                                    </p:set>
                                    <p:animEffect transition="in" filter="box(in)">
                                      <p:cBhvr>
                                        <p:cTn id="7" dur="500"/>
                                        <p:tgtEl>
                                          <p:spTgt spid="542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4275">
                                            <p:txEl>
                                              <p:pRg st="4" end="4"/>
                                            </p:txEl>
                                          </p:spTgt>
                                        </p:tgtEl>
                                        <p:attrNameLst>
                                          <p:attrName>style.visibility</p:attrName>
                                        </p:attrNameLst>
                                      </p:cBhvr>
                                      <p:to>
                                        <p:strVal val="visible"/>
                                      </p:to>
                                    </p:set>
                                    <p:animEffect transition="in" filter="box(in)">
                                      <p:cBhvr>
                                        <p:cTn id="12" dur="500"/>
                                        <p:tgtEl>
                                          <p:spTgt spid="542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4275">
                                            <p:txEl>
                                              <p:pRg st="6" end="6"/>
                                            </p:txEl>
                                          </p:spTgt>
                                        </p:tgtEl>
                                        <p:attrNameLst>
                                          <p:attrName>style.visibility</p:attrName>
                                        </p:attrNameLst>
                                      </p:cBhvr>
                                      <p:to>
                                        <p:strVal val="visible"/>
                                      </p:to>
                                    </p:set>
                                    <p:animEffect transition="in" filter="box(in)">
                                      <p:cBhvr>
                                        <p:cTn id="17" dur="500"/>
                                        <p:tgtEl>
                                          <p:spTgt spid="54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0" y="838200"/>
            <a:ext cx="9144000" cy="6019800"/>
          </a:xfrm>
        </p:spPr>
        <p:txBody>
          <a:bodyPr/>
          <a:lstStyle/>
          <a:p>
            <a:pPr eaLnBrk="1" hangingPunct="1">
              <a:lnSpc>
                <a:spcPct val="90000"/>
              </a:lnSpc>
            </a:pPr>
            <a:r>
              <a:rPr lang="en-US" altLang="en-US" sz="3600" dirty="0">
                <a:latin typeface="Rockwell" panose="02060603020205020403" pitchFamily="18" charset="0"/>
              </a:rPr>
              <a:t>Authenticate</a:t>
            </a:r>
          </a:p>
          <a:p>
            <a:pPr lvl="1" eaLnBrk="1" hangingPunct="1">
              <a:lnSpc>
                <a:spcPct val="90000"/>
              </a:lnSpc>
            </a:pPr>
            <a:endParaRPr lang="en-US" altLang="en-US" sz="1000" dirty="0">
              <a:latin typeface="Rockwell" panose="02060603020205020403" pitchFamily="18" charset="0"/>
            </a:endParaRPr>
          </a:p>
          <a:p>
            <a:pPr lvl="1" eaLnBrk="1" hangingPunct="1">
              <a:lnSpc>
                <a:spcPct val="90000"/>
              </a:lnSpc>
            </a:pPr>
            <a:r>
              <a:rPr lang="en-US" altLang="en-US" dirty="0">
                <a:latin typeface="Rockwell" panose="02060603020205020403" pitchFamily="18" charset="0"/>
              </a:rPr>
              <a:t>Paul recognized false letters were circulating</a:t>
            </a:r>
          </a:p>
          <a:p>
            <a:pPr lvl="2" eaLnBrk="1" hangingPunct="1">
              <a:lnSpc>
                <a:spcPct val="90000"/>
              </a:lnSpc>
            </a:pPr>
            <a:endParaRPr lang="en-US" altLang="en-US" sz="1000" b="1" dirty="0">
              <a:latin typeface="Rockwell" panose="02060603020205020403" pitchFamily="18" charset="0"/>
            </a:endParaRPr>
          </a:p>
          <a:p>
            <a:pPr lvl="2" eaLnBrk="1" hangingPunct="1">
              <a:lnSpc>
                <a:spcPct val="90000"/>
              </a:lnSpc>
            </a:pPr>
            <a:r>
              <a:rPr lang="en-US" altLang="en-US" sz="1800" b="1" dirty="0">
                <a:latin typeface="Rockwell" panose="02060603020205020403" pitchFamily="18" charset="0"/>
              </a:rPr>
              <a:t>2 Thes 2:1-2</a:t>
            </a:r>
            <a:r>
              <a:rPr lang="en-US" altLang="en-US" sz="1800" dirty="0">
                <a:latin typeface="Rockwell" panose="02060603020205020403" pitchFamily="18" charset="0"/>
              </a:rPr>
              <a:t> – “</a:t>
            </a:r>
            <a:r>
              <a:rPr lang="en-US" altLang="en-US" sz="1800" baseline="30000" dirty="0">
                <a:latin typeface="Rockwell" panose="02060603020205020403" pitchFamily="18" charset="0"/>
              </a:rPr>
              <a:t>1</a:t>
            </a:r>
            <a:r>
              <a:rPr lang="en-US" altLang="en-US" sz="1800" dirty="0">
                <a:latin typeface="Rockwell" panose="02060603020205020403" pitchFamily="18" charset="0"/>
              </a:rPr>
              <a:t>Now we request you, brethren, with regard to the coming of our Lord Jesus Christ and our gathering together to Him, </a:t>
            </a:r>
            <a:r>
              <a:rPr lang="en-US" altLang="en-US" sz="1800" baseline="30000" dirty="0">
                <a:latin typeface="Rockwell" panose="02060603020205020403" pitchFamily="18" charset="0"/>
              </a:rPr>
              <a:t>2</a:t>
            </a:r>
            <a:r>
              <a:rPr lang="en-US" altLang="en-US" sz="1800" dirty="0">
                <a:latin typeface="Rockwell" panose="02060603020205020403" pitchFamily="18" charset="0"/>
              </a:rPr>
              <a:t>that you not be quickly shaken from your composure or be disturbed either by a spirit </a:t>
            </a:r>
            <a:r>
              <a:rPr lang="en-US" altLang="en-US" sz="1800" u="sng" dirty="0">
                <a:latin typeface="Rockwell" panose="02060603020205020403" pitchFamily="18" charset="0"/>
              </a:rPr>
              <a:t>or a message or a letter as if from us</a:t>
            </a:r>
            <a:r>
              <a:rPr lang="en-US" altLang="en-US" sz="1800" dirty="0">
                <a:latin typeface="Rockwell" panose="02060603020205020403" pitchFamily="18" charset="0"/>
              </a:rPr>
              <a:t>, to the effect that the day of the Lord has come.”</a:t>
            </a:r>
          </a:p>
          <a:p>
            <a:pPr lvl="2" eaLnBrk="1" hangingPunct="1">
              <a:lnSpc>
                <a:spcPct val="90000"/>
              </a:lnSpc>
            </a:pPr>
            <a:endParaRPr lang="en-US" altLang="en-US" sz="1000" dirty="0">
              <a:latin typeface="Rockwell" panose="02060603020205020403" pitchFamily="18" charset="0"/>
            </a:endParaRPr>
          </a:p>
          <a:p>
            <a:pPr lvl="1" eaLnBrk="1" hangingPunct="1">
              <a:lnSpc>
                <a:spcPct val="90000"/>
              </a:lnSpc>
            </a:pPr>
            <a:r>
              <a:rPr lang="en-US" altLang="en-US" dirty="0">
                <a:latin typeface="Rockwell" panose="02060603020205020403" pitchFamily="18" charset="0"/>
              </a:rPr>
              <a:t>Solution?</a:t>
            </a:r>
          </a:p>
          <a:p>
            <a:pPr lvl="2" eaLnBrk="1" hangingPunct="1">
              <a:lnSpc>
                <a:spcPct val="90000"/>
              </a:lnSpc>
            </a:pPr>
            <a:endParaRPr lang="en-US" altLang="en-US" sz="1000" dirty="0">
              <a:latin typeface="Rockwell" panose="02060603020205020403" pitchFamily="18" charset="0"/>
            </a:endParaRPr>
          </a:p>
          <a:p>
            <a:pPr lvl="2" eaLnBrk="1" hangingPunct="1">
              <a:lnSpc>
                <a:spcPct val="90000"/>
              </a:lnSpc>
            </a:pPr>
            <a:r>
              <a:rPr lang="en-US" altLang="en-US" sz="1800" b="1" dirty="0">
                <a:latin typeface="Rockwell" panose="02060603020205020403" pitchFamily="18" charset="0"/>
              </a:rPr>
              <a:t>2 Thes 3:17</a:t>
            </a:r>
            <a:r>
              <a:rPr lang="en-US" altLang="en-US" sz="1800" dirty="0">
                <a:latin typeface="Rockwell" panose="02060603020205020403" pitchFamily="18" charset="0"/>
              </a:rPr>
              <a:t> – “I, Paul, write this greeting with my own hand, and this is a distinguishing mark in every letter; this is the way I write.”</a:t>
            </a:r>
          </a:p>
          <a:p>
            <a:pPr lvl="2" eaLnBrk="1" hangingPunct="1">
              <a:lnSpc>
                <a:spcPct val="90000"/>
              </a:lnSpc>
            </a:pPr>
            <a:endParaRPr lang="en-US" altLang="en-US" sz="1000" dirty="0">
              <a:latin typeface="Rockwell" panose="02060603020205020403" pitchFamily="18" charset="0"/>
            </a:endParaRPr>
          </a:p>
          <a:p>
            <a:pPr lvl="2" eaLnBrk="1" hangingPunct="1">
              <a:lnSpc>
                <a:spcPct val="90000"/>
              </a:lnSpc>
            </a:pPr>
            <a:r>
              <a:rPr lang="en-US" altLang="en-US" sz="1800" b="1" dirty="0">
                <a:latin typeface="Rockwell" panose="02060603020205020403" pitchFamily="18" charset="0"/>
              </a:rPr>
              <a:t>1 Cor 16:21</a:t>
            </a:r>
            <a:r>
              <a:rPr lang="en-US" altLang="en-US" sz="1800" dirty="0">
                <a:latin typeface="Rockwell" panose="02060603020205020403" pitchFamily="18" charset="0"/>
              </a:rPr>
              <a:t> – “The greeting is in my own hand--Paul.”</a:t>
            </a:r>
          </a:p>
          <a:p>
            <a:pPr lvl="2" eaLnBrk="1" hangingPunct="1">
              <a:lnSpc>
                <a:spcPct val="90000"/>
              </a:lnSpc>
            </a:pPr>
            <a:endParaRPr lang="en-US" altLang="en-US" sz="1000" dirty="0">
              <a:latin typeface="Rockwell" panose="02060603020205020403" pitchFamily="18" charset="0"/>
            </a:endParaRPr>
          </a:p>
          <a:p>
            <a:pPr lvl="2" eaLnBrk="1" hangingPunct="1">
              <a:lnSpc>
                <a:spcPct val="90000"/>
              </a:lnSpc>
            </a:pPr>
            <a:r>
              <a:rPr lang="en-US" altLang="en-US" sz="1800" b="1" dirty="0">
                <a:latin typeface="Rockwell" panose="02060603020205020403" pitchFamily="18" charset="0"/>
              </a:rPr>
              <a:t>Gal 6:11</a:t>
            </a:r>
            <a:r>
              <a:rPr lang="en-US" altLang="en-US" sz="1800" dirty="0">
                <a:latin typeface="Rockwell" panose="02060603020205020403" pitchFamily="18" charset="0"/>
              </a:rPr>
              <a:t> – “See with what large letters I am writing to you with my own hand.”</a:t>
            </a:r>
          </a:p>
          <a:p>
            <a:pPr lvl="2" eaLnBrk="1" hangingPunct="1">
              <a:lnSpc>
                <a:spcPct val="90000"/>
              </a:lnSpc>
            </a:pPr>
            <a:endParaRPr lang="en-US" altLang="en-US" sz="1000" dirty="0">
              <a:latin typeface="Rockwell" panose="02060603020205020403" pitchFamily="18" charset="0"/>
            </a:endParaRPr>
          </a:p>
          <a:p>
            <a:pPr lvl="2" eaLnBrk="1" hangingPunct="1">
              <a:lnSpc>
                <a:spcPct val="90000"/>
              </a:lnSpc>
            </a:pPr>
            <a:r>
              <a:rPr lang="en-US" altLang="en-US" sz="1800" b="1" dirty="0">
                <a:latin typeface="Rockwell" panose="02060603020205020403" pitchFamily="18" charset="0"/>
              </a:rPr>
              <a:t>Col 4:18</a:t>
            </a:r>
            <a:r>
              <a:rPr lang="en-US" altLang="en-US" sz="1800" dirty="0">
                <a:latin typeface="Rockwell" panose="02060603020205020403" pitchFamily="18" charset="0"/>
              </a:rPr>
              <a:t> – “I, Paul, write this greeting with my own hand. Remember my imprisonment. Grace be with you.”</a:t>
            </a:r>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Effect transition="in" filter="box(in)">
                                      <p:cBhvr>
                                        <p:cTn id="7" dur="500"/>
                                        <p:tgtEl>
                                          <p:spTgt spid="5632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6323">
                                            <p:txEl>
                                              <p:pRg st="4" end="4"/>
                                            </p:txEl>
                                          </p:spTgt>
                                        </p:tgtEl>
                                        <p:attrNameLst>
                                          <p:attrName>style.visibility</p:attrName>
                                        </p:attrNameLst>
                                      </p:cBhvr>
                                      <p:to>
                                        <p:strVal val="visible"/>
                                      </p:to>
                                    </p:set>
                                    <p:animEffect transition="in" filter="box(in)">
                                      <p:cBhvr>
                                        <p:cTn id="12" dur="500"/>
                                        <p:tgtEl>
                                          <p:spTgt spid="5632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6323">
                                            <p:txEl>
                                              <p:pRg st="6" end="6"/>
                                            </p:txEl>
                                          </p:spTgt>
                                        </p:tgtEl>
                                        <p:attrNameLst>
                                          <p:attrName>style.visibility</p:attrName>
                                        </p:attrNameLst>
                                      </p:cBhvr>
                                      <p:to>
                                        <p:strVal val="visible"/>
                                      </p:to>
                                    </p:set>
                                    <p:animEffect transition="in" filter="box(in)">
                                      <p:cBhvr>
                                        <p:cTn id="17" dur="500"/>
                                        <p:tgtEl>
                                          <p:spTgt spid="5632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6323">
                                            <p:txEl>
                                              <p:pRg st="8" end="8"/>
                                            </p:txEl>
                                          </p:spTgt>
                                        </p:tgtEl>
                                        <p:attrNameLst>
                                          <p:attrName>style.visibility</p:attrName>
                                        </p:attrNameLst>
                                      </p:cBhvr>
                                      <p:to>
                                        <p:strVal val="visible"/>
                                      </p:to>
                                    </p:set>
                                    <p:animEffect transition="in" filter="box(in)">
                                      <p:cBhvr>
                                        <p:cTn id="22" dur="500"/>
                                        <p:tgtEl>
                                          <p:spTgt spid="5632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6323">
                                            <p:txEl>
                                              <p:pRg st="10" end="10"/>
                                            </p:txEl>
                                          </p:spTgt>
                                        </p:tgtEl>
                                        <p:attrNameLst>
                                          <p:attrName>style.visibility</p:attrName>
                                        </p:attrNameLst>
                                      </p:cBhvr>
                                      <p:to>
                                        <p:strVal val="visible"/>
                                      </p:to>
                                    </p:set>
                                    <p:animEffect transition="in" filter="box(in)">
                                      <p:cBhvr>
                                        <p:cTn id="27" dur="500"/>
                                        <p:tgtEl>
                                          <p:spTgt spid="5632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6323">
                                            <p:txEl>
                                              <p:pRg st="12" end="12"/>
                                            </p:txEl>
                                          </p:spTgt>
                                        </p:tgtEl>
                                        <p:attrNameLst>
                                          <p:attrName>style.visibility</p:attrName>
                                        </p:attrNameLst>
                                      </p:cBhvr>
                                      <p:to>
                                        <p:strVal val="visible"/>
                                      </p:to>
                                    </p:set>
                                    <p:animEffect transition="in" filter="box(in)">
                                      <p:cBhvr>
                                        <p:cTn id="32" dur="500"/>
                                        <p:tgtEl>
                                          <p:spTgt spid="5632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6323">
                                            <p:txEl>
                                              <p:pRg st="14" end="14"/>
                                            </p:txEl>
                                          </p:spTgt>
                                        </p:tgtEl>
                                        <p:attrNameLst>
                                          <p:attrName>style.visibility</p:attrName>
                                        </p:attrNameLst>
                                      </p:cBhvr>
                                      <p:to>
                                        <p:strVal val="visible"/>
                                      </p:to>
                                    </p:set>
                                    <p:animEffect transition="in" filter="box(in)">
                                      <p:cBhvr>
                                        <p:cTn id="37" dur="500"/>
                                        <p:tgtEl>
                                          <p:spTgt spid="5632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762000"/>
            <a:ext cx="9144000" cy="6096000"/>
          </a:xfrm>
        </p:spPr>
        <p:txBody>
          <a:bodyPr/>
          <a:lstStyle/>
          <a:p>
            <a:pPr eaLnBrk="1" hangingPunct="1"/>
            <a:r>
              <a:rPr lang="en-US" altLang="en-US" sz="3600" dirty="0">
                <a:latin typeface="Rockwell" panose="02060603020205020403" pitchFamily="18" charset="0"/>
              </a:rPr>
              <a:t>Authenticate</a:t>
            </a:r>
          </a:p>
          <a:p>
            <a:pPr lvl="1" eaLnBrk="1" hangingPunct="1"/>
            <a:r>
              <a:rPr lang="en-US" altLang="en-US" dirty="0">
                <a:latin typeface="Rockwell" panose="02060603020205020403" pitchFamily="18" charset="0"/>
              </a:rPr>
              <a:t>Sent letter through someone they trusted</a:t>
            </a:r>
          </a:p>
          <a:p>
            <a:pPr lvl="2" eaLnBrk="1" hangingPunct="1"/>
            <a:endParaRPr lang="en-US" altLang="en-US" sz="400" dirty="0">
              <a:latin typeface="Rockwell" panose="02060603020205020403" pitchFamily="18" charset="0"/>
            </a:endParaRPr>
          </a:p>
          <a:p>
            <a:pPr lvl="2" eaLnBrk="1" hangingPunct="1"/>
            <a:r>
              <a:rPr lang="en-US" altLang="en-US" sz="1800" b="1" dirty="0">
                <a:latin typeface="Rockwell" panose="02060603020205020403" pitchFamily="18" charset="0"/>
              </a:rPr>
              <a:t>Rom 16:1-2a</a:t>
            </a:r>
            <a:r>
              <a:rPr lang="en-US" altLang="en-US" sz="1800" dirty="0">
                <a:latin typeface="Rockwell" panose="02060603020205020403" pitchFamily="18" charset="0"/>
              </a:rPr>
              <a:t> – “</a:t>
            </a:r>
            <a:r>
              <a:rPr lang="en-US" altLang="en-US" sz="1800" baseline="30000" dirty="0">
                <a:latin typeface="Rockwell" panose="02060603020205020403" pitchFamily="18" charset="0"/>
              </a:rPr>
              <a:t>1</a:t>
            </a:r>
            <a:r>
              <a:rPr lang="en-US" altLang="en-US" sz="1800" dirty="0">
                <a:latin typeface="Rockwell" panose="02060603020205020403" pitchFamily="18" charset="0"/>
              </a:rPr>
              <a:t>I commend to you our sister </a:t>
            </a:r>
            <a:r>
              <a:rPr lang="en-US" altLang="en-US" sz="1800" u="sng" dirty="0">
                <a:latin typeface="Rockwell" panose="02060603020205020403" pitchFamily="18" charset="0"/>
              </a:rPr>
              <a:t>Phoebe</a:t>
            </a:r>
            <a:r>
              <a:rPr lang="en-US" altLang="en-US" sz="1800" dirty="0">
                <a:latin typeface="Rockwell" panose="02060603020205020403" pitchFamily="18" charset="0"/>
              </a:rPr>
              <a:t>, who is a servant of the church which is at </a:t>
            </a:r>
            <a:r>
              <a:rPr lang="en-US" altLang="en-US" sz="1800" dirty="0" err="1">
                <a:latin typeface="Rockwell" panose="02060603020205020403" pitchFamily="18" charset="0"/>
              </a:rPr>
              <a:t>Cenchrea</a:t>
            </a:r>
            <a:r>
              <a:rPr lang="en-US" altLang="en-US" sz="1800" dirty="0">
                <a:latin typeface="Rockwell" panose="02060603020205020403" pitchFamily="18" charset="0"/>
              </a:rPr>
              <a:t>; </a:t>
            </a:r>
            <a:r>
              <a:rPr lang="en-US" altLang="en-US" sz="1800" baseline="30000" dirty="0">
                <a:latin typeface="Rockwell" panose="02060603020205020403" pitchFamily="18" charset="0"/>
              </a:rPr>
              <a:t>2</a:t>
            </a:r>
            <a:r>
              <a:rPr lang="en-US" altLang="en-US" sz="1800" dirty="0">
                <a:latin typeface="Rockwell" panose="02060603020205020403" pitchFamily="18" charset="0"/>
              </a:rPr>
              <a:t>that you receive her in the Lord in a manner worthy of the saints…”</a:t>
            </a:r>
          </a:p>
          <a:p>
            <a:pPr lvl="2" eaLnBrk="1" hangingPunct="1"/>
            <a:endParaRPr lang="en-US" altLang="en-US" sz="400" b="1" dirty="0">
              <a:latin typeface="Rockwell" panose="02060603020205020403" pitchFamily="18" charset="0"/>
            </a:endParaRPr>
          </a:p>
          <a:p>
            <a:pPr lvl="2" eaLnBrk="1" hangingPunct="1"/>
            <a:r>
              <a:rPr lang="en-US" altLang="en-US" sz="1800" b="1" dirty="0">
                <a:latin typeface="Rockwell" panose="02060603020205020403" pitchFamily="18" charset="0"/>
              </a:rPr>
              <a:t>Eph 6:21</a:t>
            </a:r>
            <a:r>
              <a:rPr lang="en-US" altLang="en-US" sz="1800" dirty="0">
                <a:latin typeface="Rockwell" panose="02060603020205020403" pitchFamily="18" charset="0"/>
              </a:rPr>
              <a:t> – “But that you also may know about my circumstances, how I am doing, </a:t>
            </a:r>
            <a:r>
              <a:rPr lang="en-US" altLang="en-US" sz="1800" u="sng" dirty="0" err="1">
                <a:latin typeface="Rockwell" panose="02060603020205020403" pitchFamily="18" charset="0"/>
              </a:rPr>
              <a:t>Tychicus</a:t>
            </a:r>
            <a:r>
              <a:rPr lang="en-US" altLang="en-US" sz="1800" dirty="0">
                <a:latin typeface="Rockwell" panose="02060603020205020403" pitchFamily="18" charset="0"/>
              </a:rPr>
              <a:t>, the beloved brother and faithful minister in the Lord, will make everything known to you. I have sent him to you for this very purpose, so that you may know about us, and that he may comfort your hearts.”</a:t>
            </a:r>
          </a:p>
          <a:p>
            <a:pPr lvl="2" eaLnBrk="1" hangingPunct="1"/>
            <a:endParaRPr lang="en-US" altLang="en-US" sz="400" dirty="0">
              <a:latin typeface="Rockwell" panose="02060603020205020403" pitchFamily="18" charset="0"/>
            </a:endParaRPr>
          </a:p>
          <a:p>
            <a:pPr lvl="2" eaLnBrk="1" hangingPunct="1">
              <a:defRPr/>
            </a:pPr>
            <a:r>
              <a:rPr lang="en-US" altLang="en-US" sz="1800" b="1" dirty="0">
                <a:latin typeface="Rockwell" panose="02060603020205020403" pitchFamily="18" charset="0"/>
              </a:rPr>
              <a:t>Col 4:7-8</a:t>
            </a:r>
            <a:r>
              <a:rPr lang="en-US" altLang="en-US" sz="1800" dirty="0">
                <a:latin typeface="Rockwell" panose="02060603020205020403" pitchFamily="18" charset="0"/>
              </a:rPr>
              <a:t> – “</a:t>
            </a:r>
            <a:r>
              <a:rPr lang="en-US" altLang="en-US" sz="1800" baseline="30000" dirty="0">
                <a:latin typeface="Rockwell" panose="02060603020205020403" pitchFamily="18" charset="0"/>
              </a:rPr>
              <a:t>7</a:t>
            </a:r>
            <a:r>
              <a:rPr lang="en-US" sz="1800" dirty="0">
                <a:latin typeface="Rockwell" panose="02060603020205020403" pitchFamily="18" charset="0"/>
              </a:rPr>
              <a:t>As to all my affairs, </a:t>
            </a:r>
            <a:r>
              <a:rPr lang="en-US" sz="1800" u="sng" dirty="0" err="1">
                <a:latin typeface="Rockwell" panose="02060603020205020403" pitchFamily="18" charset="0"/>
              </a:rPr>
              <a:t>Tychicus</a:t>
            </a:r>
            <a:r>
              <a:rPr lang="en-US" sz="1800" dirty="0">
                <a:latin typeface="Rockwell" panose="02060603020205020403" pitchFamily="18" charset="0"/>
              </a:rPr>
              <a:t>, our beloved brother and faithful servant and fellow bond-servant in the Lord, will bring you information. </a:t>
            </a:r>
            <a:r>
              <a:rPr lang="en-US" sz="1800" baseline="30000" dirty="0">
                <a:latin typeface="Rockwell" panose="02060603020205020403" pitchFamily="18" charset="0"/>
              </a:rPr>
              <a:t>8</a:t>
            </a:r>
            <a:r>
              <a:rPr lang="en-US" sz="1800" dirty="0">
                <a:latin typeface="Rockwell" panose="02060603020205020403" pitchFamily="18" charset="0"/>
              </a:rPr>
              <a:t>For I have sent him to you for this very purpose, that you may know about our circumstances and that he may encourage your hearts.</a:t>
            </a:r>
            <a:r>
              <a:rPr lang="en-US" altLang="en-US" sz="1800" dirty="0">
                <a:latin typeface="Rockwell" panose="02060603020205020403" pitchFamily="18" charset="0"/>
              </a:rPr>
              <a:t>”</a:t>
            </a:r>
          </a:p>
          <a:p>
            <a:pPr lvl="2" eaLnBrk="1" hangingPunct="1">
              <a:defRPr/>
            </a:pPr>
            <a:endParaRPr lang="en-US" altLang="en-US" sz="400" dirty="0">
              <a:latin typeface="Rockwell" panose="02060603020205020403" pitchFamily="18" charset="0"/>
            </a:endParaRPr>
          </a:p>
          <a:p>
            <a:pPr lvl="2" eaLnBrk="1" hangingPunct="1">
              <a:defRPr/>
            </a:pPr>
            <a:r>
              <a:rPr lang="en-US" altLang="en-US" sz="1800" b="1" dirty="0">
                <a:latin typeface="Rockwell" panose="02060603020205020403" pitchFamily="18" charset="0"/>
              </a:rPr>
              <a:t>Tit 3:12</a:t>
            </a:r>
            <a:r>
              <a:rPr lang="en-US" altLang="en-US" sz="1800" dirty="0">
                <a:latin typeface="Rockwell" panose="02060603020205020403" pitchFamily="18" charset="0"/>
              </a:rPr>
              <a:t>– “</a:t>
            </a:r>
            <a:r>
              <a:rPr lang="en-US" sz="1800" dirty="0">
                <a:latin typeface="Rockwell" panose="02060603020205020403" pitchFamily="18" charset="0"/>
              </a:rPr>
              <a:t>When I send </a:t>
            </a:r>
            <a:r>
              <a:rPr lang="en-US" sz="1800" u="sng" dirty="0" err="1">
                <a:latin typeface="Rockwell" panose="02060603020205020403" pitchFamily="18" charset="0"/>
              </a:rPr>
              <a:t>Artemas</a:t>
            </a:r>
            <a:r>
              <a:rPr lang="en-US" sz="1800" u="sng" dirty="0">
                <a:latin typeface="Rockwell" panose="02060603020205020403" pitchFamily="18" charset="0"/>
              </a:rPr>
              <a:t> or </a:t>
            </a:r>
            <a:r>
              <a:rPr lang="en-US" sz="1800" u="sng" dirty="0" err="1">
                <a:latin typeface="Rockwell" panose="02060603020205020403" pitchFamily="18" charset="0"/>
              </a:rPr>
              <a:t>Tychicus</a:t>
            </a:r>
            <a:r>
              <a:rPr lang="en-US" sz="1800" dirty="0">
                <a:latin typeface="Rockwell" panose="02060603020205020403" pitchFamily="18" charset="0"/>
              </a:rPr>
              <a:t> to you, make every effort to come to me at </a:t>
            </a:r>
            <a:r>
              <a:rPr lang="en-US" sz="1800" dirty="0" err="1">
                <a:latin typeface="Rockwell" panose="02060603020205020403" pitchFamily="18" charset="0"/>
              </a:rPr>
              <a:t>Nicopolis</a:t>
            </a:r>
            <a:r>
              <a:rPr lang="en-US" sz="1800" dirty="0">
                <a:latin typeface="Rockwell" panose="02060603020205020403" pitchFamily="18" charset="0"/>
              </a:rPr>
              <a:t>, for I have decided to spend the winter there.</a:t>
            </a:r>
            <a:r>
              <a:rPr lang="en-US" altLang="en-US" sz="1800" dirty="0">
                <a:latin typeface="Rockwell" panose="02060603020205020403" pitchFamily="18" charset="0"/>
              </a:rPr>
              <a:t>”</a:t>
            </a:r>
          </a:p>
          <a:p>
            <a:pPr lvl="2" eaLnBrk="1" hangingPunct="1"/>
            <a:endParaRPr lang="en-US" altLang="en-US" sz="1000" dirty="0"/>
          </a:p>
          <a:p>
            <a:pPr lvl="1" eaLnBrk="1" hangingPunct="1"/>
            <a:endParaRPr lang="en-US" altLang="en-US" dirty="0"/>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box(in)">
                                      <p:cBhvr>
                                        <p:cTn id="7" dur="500"/>
                                        <p:tgtEl>
                                          <p:spTgt spid="440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4035">
                                            <p:txEl>
                                              <p:pRg st="3" end="3"/>
                                            </p:txEl>
                                          </p:spTgt>
                                        </p:tgtEl>
                                        <p:attrNameLst>
                                          <p:attrName>style.visibility</p:attrName>
                                        </p:attrNameLst>
                                      </p:cBhvr>
                                      <p:to>
                                        <p:strVal val="visible"/>
                                      </p:to>
                                    </p:set>
                                    <p:animEffect transition="in" filter="box(in)">
                                      <p:cBhvr>
                                        <p:cTn id="12" dur="500"/>
                                        <p:tgtEl>
                                          <p:spTgt spid="4403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4035">
                                            <p:txEl>
                                              <p:pRg st="5" end="5"/>
                                            </p:txEl>
                                          </p:spTgt>
                                        </p:tgtEl>
                                        <p:attrNameLst>
                                          <p:attrName>style.visibility</p:attrName>
                                        </p:attrNameLst>
                                      </p:cBhvr>
                                      <p:to>
                                        <p:strVal val="visible"/>
                                      </p:to>
                                    </p:set>
                                    <p:animEffect transition="in" filter="box(in)">
                                      <p:cBhvr>
                                        <p:cTn id="17" dur="500"/>
                                        <p:tgtEl>
                                          <p:spTgt spid="4403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4035">
                                            <p:txEl>
                                              <p:pRg st="7" end="7"/>
                                            </p:txEl>
                                          </p:spTgt>
                                        </p:tgtEl>
                                        <p:attrNameLst>
                                          <p:attrName>style.visibility</p:attrName>
                                        </p:attrNameLst>
                                      </p:cBhvr>
                                      <p:to>
                                        <p:strVal val="visible"/>
                                      </p:to>
                                    </p:set>
                                    <p:animEffect transition="in" filter="box(in)">
                                      <p:cBhvr>
                                        <p:cTn id="22" dur="500"/>
                                        <p:tgtEl>
                                          <p:spTgt spid="4403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4035">
                                            <p:txEl>
                                              <p:pRg st="9" end="9"/>
                                            </p:txEl>
                                          </p:spTgt>
                                        </p:tgtEl>
                                        <p:attrNameLst>
                                          <p:attrName>style.visibility</p:attrName>
                                        </p:attrNameLst>
                                      </p:cBhvr>
                                      <p:to>
                                        <p:strVal val="visible"/>
                                      </p:to>
                                    </p:set>
                                    <p:animEffect transition="in" filter="box(in)">
                                      <p:cBhvr>
                                        <p:cTn id="27" dur="500"/>
                                        <p:tgtEl>
                                          <p:spTgt spid="440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0" y="838200"/>
            <a:ext cx="9144000" cy="60198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lnSpc>
                <a:spcPct val="80000"/>
              </a:lnSpc>
              <a:buFontTx/>
              <a:buNone/>
            </a:pPr>
            <a:endParaRPr lang="en-US" altLang="en-US" sz="2800" b="1"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Being prophetic &amp; God-breathed brought value</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Problems in early churches required solutions</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Used in worship</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Rise of uninspired heretics</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Spread of gospel to foreign countries</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Persecution</a:t>
            </a:r>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Effect transition="in" filter="box(in)">
                                      <p:cBhvr>
                                        <p:cTn id="7" dur="500"/>
                                        <p:tgtEl>
                                          <p:spTgt spid="2969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9699">
                                            <p:txEl>
                                              <p:pRg st="4" end="4"/>
                                            </p:txEl>
                                          </p:spTgt>
                                        </p:tgtEl>
                                        <p:attrNameLst>
                                          <p:attrName>style.visibility</p:attrName>
                                        </p:attrNameLst>
                                      </p:cBhvr>
                                      <p:to>
                                        <p:strVal val="visible"/>
                                      </p:to>
                                    </p:set>
                                    <p:animEffect transition="in" filter="box(in)">
                                      <p:cBhvr>
                                        <p:cTn id="12" dur="500"/>
                                        <p:tgtEl>
                                          <p:spTgt spid="2969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9699">
                                            <p:txEl>
                                              <p:pRg st="6" end="6"/>
                                            </p:txEl>
                                          </p:spTgt>
                                        </p:tgtEl>
                                        <p:attrNameLst>
                                          <p:attrName>style.visibility</p:attrName>
                                        </p:attrNameLst>
                                      </p:cBhvr>
                                      <p:to>
                                        <p:strVal val="visible"/>
                                      </p:to>
                                    </p:set>
                                    <p:animEffect transition="in" filter="box(in)">
                                      <p:cBhvr>
                                        <p:cTn id="17" dur="500"/>
                                        <p:tgtEl>
                                          <p:spTgt spid="29699">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9699">
                                            <p:txEl>
                                              <p:pRg st="8" end="8"/>
                                            </p:txEl>
                                          </p:spTgt>
                                        </p:tgtEl>
                                        <p:attrNameLst>
                                          <p:attrName>style.visibility</p:attrName>
                                        </p:attrNameLst>
                                      </p:cBhvr>
                                      <p:to>
                                        <p:strVal val="visible"/>
                                      </p:to>
                                    </p:set>
                                    <p:animEffect transition="in" filter="box(in)">
                                      <p:cBhvr>
                                        <p:cTn id="22" dur="500"/>
                                        <p:tgtEl>
                                          <p:spTgt spid="29699">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9699">
                                            <p:txEl>
                                              <p:pRg st="10" end="10"/>
                                            </p:txEl>
                                          </p:spTgt>
                                        </p:tgtEl>
                                        <p:attrNameLst>
                                          <p:attrName>style.visibility</p:attrName>
                                        </p:attrNameLst>
                                      </p:cBhvr>
                                      <p:to>
                                        <p:strVal val="visible"/>
                                      </p:to>
                                    </p:set>
                                    <p:animEffect transition="in" filter="box(in)">
                                      <p:cBhvr>
                                        <p:cTn id="27" dur="500"/>
                                        <p:tgtEl>
                                          <p:spTgt spid="29699">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9699">
                                            <p:txEl>
                                              <p:pRg st="12" end="12"/>
                                            </p:txEl>
                                          </p:spTgt>
                                        </p:tgtEl>
                                        <p:attrNameLst>
                                          <p:attrName>style.visibility</p:attrName>
                                        </p:attrNameLst>
                                      </p:cBhvr>
                                      <p:to>
                                        <p:strVal val="visible"/>
                                      </p:to>
                                    </p:set>
                                    <p:animEffect transition="in" filter="box(in)">
                                      <p:cBhvr>
                                        <p:cTn id="32" dur="500"/>
                                        <p:tgtEl>
                                          <p:spTgt spid="296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0" y="838200"/>
            <a:ext cx="9144000" cy="60198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endParaRPr lang="en-US" altLang="en-US" sz="1200" dirty="0">
              <a:latin typeface="Rockwell" panose="02060603020205020403" pitchFamily="18" charset="0"/>
            </a:endParaRPr>
          </a:p>
          <a:p>
            <a:pPr lvl="1" eaLnBrk="1" hangingPunct="1"/>
            <a:r>
              <a:rPr lang="en-US" altLang="en-US" b="1" dirty="0">
                <a:latin typeface="Rockwell" panose="02060603020205020403" pitchFamily="18" charset="0"/>
              </a:rPr>
              <a:t>Col 4:16</a:t>
            </a:r>
            <a:r>
              <a:rPr lang="en-US" altLang="en-US" dirty="0">
                <a:latin typeface="Rockwell" panose="02060603020205020403" pitchFamily="18" charset="0"/>
              </a:rPr>
              <a:t> – “When this letter is read among you, have it also read in the church of the Laodiceans; and you, for your part read my letter that is coming from Laodicea.”</a:t>
            </a:r>
          </a:p>
          <a:p>
            <a:pPr lvl="1" eaLnBrk="1" hangingPunct="1"/>
            <a:endParaRPr lang="en-US" altLang="en-US" sz="1200" dirty="0">
              <a:latin typeface="Rockwell" panose="02060603020205020403" pitchFamily="18" charset="0"/>
            </a:endParaRPr>
          </a:p>
          <a:p>
            <a:pPr lvl="1" eaLnBrk="1" hangingPunct="1"/>
            <a:r>
              <a:rPr lang="en-US" altLang="en-US" b="1" dirty="0">
                <a:latin typeface="Rockwell" panose="02060603020205020403" pitchFamily="18" charset="0"/>
              </a:rPr>
              <a:t>1 Thes 5:27</a:t>
            </a:r>
            <a:r>
              <a:rPr lang="en-US" altLang="en-US" dirty="0">
                <a:latin typeface="Rockwell" panose="02060603020205020403" pitchFamily="18" charset="0"/>
              </a:rPr>
              <a:t> – “I adjure you by the Lord to have this letter read to all the brethren.”</a:t>
            </a:r>
          </a:p>
          <a:p>
            <a:pPr lvl="1" eaLnBrk="1" hangingPunct="1"/>
            <a:endParaRPr lang="en-US" altLang="en-US" sz="1200" dirty="0">
              <a:latin typeface="Rockwell" panose="02060603020205020403" pitchFamily="18" charset="0"/>
            </a:endParaRPr>
          </a:p>
          <a:p>
            <a:pPr lvl="1" eaLnBrk="1" hangingPunct="1"/>
            <a:r>
              <a:rPr lang="en-US" altLang="en-US" b="1" dirty="0">
                <a:latin typeface="Rockwell" panose="02060603020205020403" pitchFamily="18" charset="0"/>
              </a:rPr>
              <a:t>Rev 1:4</a:t>
            </a:r>
            <a:r>
              <a:rPr lang="en-US" altLang="en-US" dirty="0">
                <a:latin typeface="Rockwell" panose="02060603020205020403" pitchFamily="18" charset="0"/>
              </a:rPr>
              <a:t> – “John to the seven churches that are in Asia: Grace to you and peace, from Him who is and who was and who is to come, and from the seven Spirits who are before His throne”</a:t>
            </a:r>
          </a:p>
          <a:p>
            <a:pPr lvl="1" eaLnBrk="1" hangingPunct="1"/>
            <a:endParaRPr lang="en-US" altLang="en-US" dirty="0"/>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Effect transition="in" filter="box(in)">
                                      <p:cBhvr>
                                        <p:cTn id="7" dur="500"/>
                                        <p:tgtEl>
                                          <p:spTgt spid="5837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8371">
                                            <p:txEl>
                                              <p:pRg st="4" end="4"/>
                                            </p:txEl>
                                          </p:spTgt>
                                        </p:tgtEl>
                                        <p:attrNameLst>
                                          <p:attrName>style.visibility</p:attrName>
                                        </p:attrNameLst>
                                      </p:cBhvr>
                                      <p:to>
                                        <p:strVal val="visible"/>
                                      </p:to>
                                    </p:set>
                                    <p:animEffect transition="in" filter="box(in)">
                                      <p:cBhvr>
                                        <p:cTn id="12" dur="500"/>
                                        <p:tgtEl>
                                          <p:spTgt spid="5837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8371">
                                            <p:txEl>
                                              <p:pRg st="6" end="6"/>
                                            </p:txEl>
                                          </p:spTgt>
                                        </p:tgtEl>
                                        <p:attrNameLst>
                                          <p:attrName>style.visibility</p:attrName>
                                        </p:attrNameLst>
                                      </p:cBhvr>
                                      <p:to>
                                        <p:strVal val="visible"/>
                                      </p:to>
                                    </p:set>
                                    <p:animEffect transition="in" filter="box(in)">
                                      <p:cBhvr>
                                        <p:cTn id="17"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848591"/>
            <a:ext cx="9144000" cy="14478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lnSpc>
                <a:spcPct val="80000"/>
              </a:lnSpc>
            </a:pPr>
            <a:endParaRPr lang="en-US" altLang="en-US" sz="1000" dirty="0">
              <a:latin typeface="Rockwell" panose="02060603020205020403" pitchFamily="18" charset="0"/>
            </a:endParaRPr>
          </a:p>
          <a:p>
            <a:pPr lvl="1" eaLnBrk="1" hangingPunct="1">
              <a:lnSpc>
                <a:spcPct val="80000"/>
              </a:lnSpc>
            </a:pPr>
            <a:r>
              <a:rPr lang="en-US" altLang="en-US" b="1" dirty="0">
                <a:latin typeface="Rockwell" panose="02060603020205020403" pitchFamily="18" charset="0"/>
              </a:rPr>
              <a:t>Gal 1:2</a:t>
            </a:r>
            <a:r>
              <a:rPr lang="en-US" altLang="en-US" dirty="0">
                <a:latin typeface="Rockwell" panose="02060603020205020403" pitchFamily="18" charset="0"/>
              </a:rPr>
              <a:t> – “…and all the brethren who are with me, to the </a:t>
            </a:r>
            <a:r>
              <a:rPr lang="en-US" altLang="en-US" u="sng" dirty="0">
                <a:latin typeface="Rockwell" panose="02060603020205020403" pitchFamily="18" charset="0"/>
              </a:rPr>
              <a:t>churches</a:t>
            </a:r>
            <a:r>
              <a:rPr lang="en-US" altLang="en-US" dirty="0">
                <a:latin typeface="Rockwell" panose="02060603020205020403" pitchFamily="18" charset="0"/>
              </a:rPr>
              <a:t> of Galatia…”</a:t>
            </a:r>
          </a:p>
          <a:p>
            <a:pPr lvl="1" eaLnBrk="1" hangingPunct="1">
              <a:lnSpc>
                <a:spcPct val="80000"/>
              </a:lnSpc>
            </a:pPr>
            <a:endParaRPr lang="en-US" altLang="en-US" sz="2000" dirty="0">
              <a:latin typeface="Rockwell" panose="02060603020205020403" pitchFamily="18" charset="0"/>
            </a:endParaRPr>
          </a:p>
          <a:p>
            <a:pPr lvl="1" eaLnBrk="1" hangingPunct="1">
              <a:lnSpc>
                <a:spcPct val="80000"/>
              </a:lnSpc>
            </a:pPr>
            <a:endParaRPr lang="en-US" altLang="en-US" sz="2000" dirty="0">
              <a:latin typeface="Rockwell" panose="02060603020205020403" pitchFamily="18" charset="0"/>
            </a:endParaRPr>
          </a:p>
          <a:p>
            <a:pPr lvl="1" eaLnBrk="1" hangingPunct="1">
              <a:lnSpc>
                <a:spcPct val="80000"/>
              </a:lnSpc>
            </a:pPr>
            <a:endParaRPr lang="en-US" altLang="en-US" sz="2000" dirty="0">
              <a:latin typeface="Rockwell" panose="02060603020205020403" pitchFamily="18" charset="0"/>
            </a:endParaRPr>
          </a:p>
        </p:txBody>
      </p:sp>
      <p:pic>
        <p:nvPicPr>
          <p:cNvPr id="4710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327564"/>
            <a:ext cx="9144000" cy="4530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0" y="838200"/>
            <a:ext cx="9144000" cy="21336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lnSpc>
                <a:spcPct val="80000"/>
              </a:lnSpc>
            </a:pPr>
            <a:endParaRPr lang="en-US" altLang="en-US" sz="1000" dirty="0">
              <a:latin typeface="Rockwell" panose="02060603020205020403" pitchFamily="18" charset="0"/>
            </a:endParaRPr>
          </a:p>
          <a:p>
            <a:pPr lvl="1" eaLnBrk="1" hangingPunct="1">
              <a:lnSpc>
                <a:spcPct val="80000"/>
              </a:lnSpc>
            </a:pPr>
            <a:r>
              <a:rPr lang="en-US" altLang="en-US" b="1" dirty="0">
                <a:latin typeface="Rockwell" panose="02060603020205020403" pitchFamily="18" charset="0"/>
              </a:rPr>
              <a:t>2 Cor 1:1</a:t>
            </a:r>
            <a:r>
              <a:rPr lang="en-US" altLang="en-US" dirty="0">
                <a:latin typeface="Rockwell" panose="02060603020205020403" pitchFamily="18" charset="0"/>
              </a:rPr>
              <a:t> – “Paul, an apostle of Christ Jesus by the will of God, and Timothy our brother, to the church of God which is at Corinth </a:t>
            </a:r>
            <a:r>
              <a:rPr lang="en-US" altLang="en-US" u="sng" dirty="0">
                <a:latin typeface="Rockwell" panose="02060603020205020403" pitchFamily="18" charset="0"/>
              </a:rPr>
              <a:t>with all the saints who are throughout Achaia</a:t>
            </a:r>
            <a:r>
              <a:rPr lang="en-US" altLang="en-US" dirty="0">
                <a:latin typeface="Rockwell" panose="02060603020205020403" pitchFamily="18" charset="0"/>
              </a:rPr>
              <a:t>.”</a:t>
            </a:r>
          </a:p>
          <a:p>
            <a:pPr lvl="1" eaLnBrk="1" hangingPunct="1">
              <a:lnSpc>
                <a:spcPct val="80000"/>
              </a:lnSpc>
            </a:pPr>
            <a:endParaRPr lang="en-US" altLang="en-US" sz="2000" dirty="0">
              <a:latin typeface="Rockwell" panose="02060603020205020403" pitchFamily="18" charset="0"/>
            </a:endParaRPr>
          </a:p>
        </p:txBody>
      </p:sp>
      <p:pic>
        <p:nvPicPr>
          <p:cNvPr id="4915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971800"/>
            <a:ext cx="9144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76200" y="152400"/>
            <a:ext cx="8991600" cy="6553200"/>
          </a:xfrm>
          <a:ln w="28575">
            <a:solidFill>
              <a:schemeClr val="tx1"/>
            </a:solidFill>
          </a:ln>
        </p:spPr>
        <p:txBody>
          <a:bodyPr/>
          <a:lstStyle/>
          <a:p>
            <a:pPr marL="0" indent="0">
              <a:buNone/>
            </a:pPr>
            <a:r>
              <a:rPr lang="en-US" altLang="en-US" sz="4100" b="1" dirty="0">
                <a:latin typeface="Rockwell" panose="02060603020205020403" pitchFamily="18" charset="0"/>
              </a:rPr>
              <a:t>Isa 40:6-8 </a:t>
            </a:r>
            <a:r>
              <a:rPr lang="en-US" altLang="en-US" sz="4100" dirty="0">
                <a:latin typeface="Rockwell" panose="02060603020205020403" pitchFamily="18" charset="0"/>
              </a:rPr>
              <a:t>– “</a:t>
            </a:r>
            <a:r>
              <a:rPr lang="en-US" altLang="en-US" sz="4100" baseline="30000" dirty="0">
                <a:latin typeface="Rockwell" panose="02060603020205020403" pitchFamily="18" charset="0"/>
              </a:rPr>
              <a:t>6</a:t>
            </a:r>
            <a:r>
              <a:rPr lang="en-US" altLang="en-US" sz="4100" dirty="0">
                <a:latin typeface="Rockwell" panose="02060603020205020403" pitchFamily="18" charset="0"/>
              </a:rPr>
              <a:t>A voice says, “Call out.” Then he answered, “What shall I call out?” All flesh is grass, and all its loveliness is like the flower of the field. </a:t>
            </a:r>
            <a:r>
              <a:rPr lang="en-US" altLang="en-US" sz="4100" baseline="30000" dirty="0">
                <a:latin typeface="Rockwell" panose="02060603020205020403" pitchFamily="18" charset="0"/>
              </a:rPr>
              <a:t>7</a:t>
            </a:r>
            <a:r>
              <a:rPr lang="en-US" altLang="en-US" sz="4100" dirty="0">
                <a:latin typeface="Rockwell" panose="02060603020205020403" pitchFamily="18" charset="0"/>
              </a:rPr>
              <a:t>The grass withers, the flower fades, when the breath of the Lord blows upon it; surely the people are grass. </a:t>
            </a:r>
            <a:r>
              <a:rPr lang="en-US" altLang="en-US" sz="4100" baseline="30000" dirty="0">
                <a:latin typeface="Rockwell" panose="02060603020205020403" pitchFamily="18" charset="0"/>
              </a:rPr>
              <a:t>8</a:t>
            </a:r>
            <a:r>
              <a:rPr lang="en-US" altLang="en-US" sz="4100" dirty="0">
                <a:latin typeface="Rockwell" panose="02060603020205020403" pitchFamily="18" charset="0"/>
              </a:rPr>
              <a:t>The grass withers, the flower fades </a:t>
            </a:r>
            <a:r>
              <a:rPr lang="en-US" altLang="en-US" sz="4100" u="sng" dirty="0">
                <a:latin typeface="Rockwell" panose="02060603020205020403" pitchFamily="18" charset="0"/>
              </a:rPr>
              <a:t>but the word of our God stands forever.</a:t>
            </a:r>
            <a:r>
              <a:rPr lang="en-US" altLang="en-US" sz="4100" dirty="0">
                <a:latin typeface="Rockwell" panose="02060603020205020403" pitchFamily="18" charset="0"/>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838200"/>
            <a:ext cx="9144000" cy="21336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lnSpc>
                <a:spcPct val="80000"/>
              </a:lnSpc>
            </a:pPr>
            <a:endParaRPr lang="en-US" altLang="en-US" sz="1000" dirty="0">
              <a:latin typeface="Rockwell" panose="02060603020205020403" pitchFamily="18" charset="0"/>
            </a:endParaRPr>
          </a:p>
          <a:p>
            <a:pPr lvl="1" eaLnBrk="1" hangingPunct="1">
              <a:lnSpc>
                <a:spcPct val="80000"/>
              </a:lnSpc>
            </a:pPr>
            <a:r>
              <a:rPr lang="en-US" altLang="en-US" b="1" dirty="0">
                <a:latin typeface="Rockwell" panose="02060603020205020403" pitchFamily="18" charset="0"/>
              </a:rPr>
              <a:t>1 Pet 1:1</a:t>
            </a:r>
            <a:r>
              <a:rPr lang="en-US" altLang="en-US" dirty="0">
                <a:latin typeface="Rockwell" panose="02060603020205020403" pitchFamily="18" charset="0"/>
              </a:rPr>
              <a:t> – “Peter, an apostle of Jesus Christ, To those who reside as aliens, scattered throughout </a:t>
            </a:r>
            <a:r>
              <a:rPr lang="en-US" altLang="en-US" u="sng" dirty="0">
                <a:latin typeface="Rockwell" panose="02060603020205020403" pitchFamily="18" charset="0"/>
              </a:rPr>
              <a:t>Pontus, Galatia, Cappadocia, Asia, and Bithynia</a:t>
            </a:r>
            <a:r>
              <a:rPr lang="en-US" altLang="en-US" dirty="0">
                <a:latin typeface="Rockwell" panose="02060603020205020403" pitchFamily="18" charset="0"/>
              </a:rPr>
              <a:t>, who are chosen.” </a:t>
            </a:r>
          </a:p>
          <a:p>
            <a:pPr lvl="1" eaLnBrk="1" hangingPunct="1">
              <a:lnSpc>
                <a:spcPct val="80000"/>
              </a:lnSpc>
            </a:pPr>
            <a:endParaRPr lang="en-US" altLang="en-US" sz="2000" dirty="0">
              <a:latin typeface="Rockwell" panose="02060603020205020403" pitchFamily="18" charset="0"/>
            </a:endParaRPr>
          </a:p>
          <a:p>
            <a:pPr lvl="1" eaLnBrk="1" hangingPunct="1">
              <a:lnSpc>
                <a:spcPct val="80000"/>
              </a:lnSpc>
            </a:pPr>
            <a:endParaRPr lang="en-US" altLang="en-US" sz="2000" dirty="0">
              <a:latin typeface="Rockwell" panose="02060603020205020403" pitchFamily="18" charset="0"/>
            </a:endParaRPr>
          </a:p>
        </p:txBody>
      </p:sp>
      <p:pic>
        <p:nvPicPr>
          <p:cNvPr id="5120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971800"/>
            <a:ext cx="9144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838200"/>
            <a:ext cx="9144000" cy="25146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lnSpc>
                <a:spcPct val="80000"/>
              </a:lnSpc>
            </a:pPr>
            <a:endParaRPr lang="en-US" altLang="en-US" sz="1000" dirty="0">
              <a:latin typeface="Rockwell" panose="02060603020205020403" pitchFamily="18" charset="0"/>
            </a:endParaRPr>
          </a:p>
          <a:p>
            <a:pPr lvl="1" eaLnBrk="1" hangingPunct="1">
              <a:lnSpc>
                <a:spcPct val="80000"/>
              </a:lnSpc>
            </a:pPr>
            <a:r>
              <a:rPr lang="en-US" altLang="en-US" b="1" dirty="0">
                <a:latin typeface="Rockwell" panose="02060603020205020403" pitchFamily="18" charset="0"/>
              </a:rPr>
              <a:t>1 Cor 1:2</a:t>
            </a:r>
            <a:r>
              <a:rPr lang="en-US" altLang="en-US" dirty="0">
                <a:latin typeface="Rockwell" panose="02060603020205020403" pitchFamily="18" charset="0"/>
              </a:rPr>
              <a:t> – “To the church of God which is at Corinth, to those who have been sanctified in Christ Jesus, saints by calling, </a:t>
            </a:r>
            <a:r>
              <a:rPr lang="en-US" altLang="en-US" u="sng" dirty="0">
                <a:latin typeface="Rockwell" panose="02060603020205020403" pitchFamily="18" charset="0"/>
              </a:rPr>
              <a:t>with all who in every place call on the name of our Lord Jesus Christ, their Lord and ours</a:t>
            </a:r>
            <a:r>
              <a:rPr lang="en-US" altLang="en-US" dirty="0">
                <a:latin typeface="Rockwell" panose="02060603020205020403" pitchFamily="18" charset="0"/>
              </a:rPr>
              <a:t>.” </a:t>
            </a:r>
          </a:p>
          <a:p>
            <a:pPr lvl="1" eaLnBrk="1" hangingPunct="1">
              <a:lnSpc>
                <a:spcPct val="80000"/>
              </a:lnSpc>
            </a:pPr>
            <a:endParaRPr lang="en-US" altLang="en-US" sz="2000" dirty="0">
              <a:latin typeface="Rockwell" panose="02060603020205020403" pitchFamily="18" charset="0"/>
            </a:endParaRPr>
          </a:p>
          <a:p>
            <a:pPr lvl="1" eaLnBrk="1" hangingPunct="1">
              <a:lnSpc>
                <a:spcPct val="80000"/>
              </a:lnSpc>
            </a:pPr>
            <a:endParaRPr lang="en-US" altLang="en-US" sz="2000" dirty="0">
              <a:latin typeface="Rockwell" panose="02060603020205020403" pitchFamily="18" charset="0"/>
            </a:endParaRPr>
          </a:p>
        </p:txBody>
      </p:sp>
      <p:pic>
        <p:nvPicPr>
          <p:cNvPr id="5325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352800"/>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0" y="838200"/>
            <a:ext cx="9144000" cy="2209800"/>
          </a:xfrm>
        </p:spPr>
        <p:txBody>
          <a:bodyPr/>
          <a:lstStyle/>
          <a:p>
            <a:pPr eaLnBrk="1" hangingPunct="1">
              <a:lnSpc>
                <a:spcPct val="80000"/>
              </a:lnSpc>
            </a:pPr>
            <a:r>
              <a:rPr lang="en-US" altLang="en-US" sz="3600" dirty="0">
                <a:latin typeface="Rockwell" panose="02060603020205020403" pitchFamily="18" charset="0"/>
              </a:rPr>
              <a:t>Duplicate &amp; Distribute</a:t>
            </a:r>
          </a:p>
          <a:p>
            <a:pPr eaLnBrk="1" hangingPunct="1">
              <a:lnSpc>
                <a:spcPct val="80000"/>
              </a:lnSpc>
            </a:pPr>
            <a:endParaRPr lang="en-US" altLang="en-US" sz="1000" dirty="0">
              <a:latin typeface="Rockwell" panose="02060603020205020403" pitchFamily="18" charset="0"/>
            </a:endParaRPr>
          </a:p>
          <a:p>
            <a:pPr lvl="1" eaLnBrk="1" hangingPunct="1">
              <a:lnSpc>
                <a:spcPct val="80000"/>
              </a:lnSpc>
            </a:pPr>
            <a:r>
              <a:rPr lang="en-US" altLang="en-US" b="1" dirty="0">
                <a:latin typeface="Rockwell" panose="02060603020205020403" pitchFamily="18" charset="0"/>
              </a:rPr>
              <a:t>Rev 1:11 – </a:t>
            </a:r>
            <a:r>
              <a:rPr lang="en-US" altLang="en-US" dirty="0">
                <a:latin typeface="Rockwell" panose="02060603020205020403" pitchFamily="18" charset="0"/>
              </a:rPr>
              <a:t>“Write in a book what you see, and send it to the seven churches: to </a:t>
            </a:r>
            <a:r>
              <a:rPr lang="en-US" altLang="en-US" u="sng" dirty="0">
                <a:latin typeface="Rockwell" panose="02060603020205020403" pitchFamily="18" charset="0"/>
              </a:rPr>
              <a:t>Ephesus and to Smyrna and to Pergamum and to Thyatira and to Sardis and to Philadelphia and to Laodicea</a:t>
            </a:r>
            <a:r>
              <a:rPr lang="en-US" altLang="en-US" dirty="0">
                <a:latin typeface="Rockwell" panose="02060603020205020403" pitchFamily="18" charset="0"/>
              </a:rPr>
              <a:t>.”</a:t>
            </a:r>
          </a:p>
          <a:p>
            <a:pPr lvl="1" eaLnBrk="1" hangingPunct="1">
              <a:lnSpc>
                <a:spcPct val="80000"/>
              </a:lnSpc>
            </a:pPr>
            <a:endParaRPr lang="en-US" altLang="en-US" sz="2000" dirty="0">
              <a:latin typeface="Rockwell" panose="02060603020205020403" pitchFamily="18" charset="0"/>
            </a:endParaRPr>
          </a:p>
          <a:p>
            <a:pPr lvl="1" eaLnBrk="1" hangingPunct="1">
              <a:lnSpc>
                <a:spcPct val="80000"/>
              </a:lnSpc>
            </a:pPr>
            <a:endParaRPr lang="en-US" altLang="en-US" sz="2000" dirty="0">
              <a:latin typeface="Rockwell" panose="02060603020205020403" pitchFamily="18" charset="0"/>
            </a:endParaRPr>
          </a:p>
        </p:txBody>
      </p:sp>
      <p:pic>
        <p:nvPicPr>
          <p:cNvPr id="5530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971800"/>
            <a:ext cx="9144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0" y="838200"/>
            <a:ext cx="9144000" cy="5922818"/>
          </a:xfrm>
        </p:spPr>
        <p:txBody>
          <a:bodyPr/>
          <a:lstStyle/>
          <a:p>
            <a:pPr eaLnBrk="1" hangingPunct="1">
              <a:lnSpc>
                <a:spcPct val="80000"/>
              </a:lnSpc>
            </a:pPr>
            <a:r>
              <a:rPr lang="en-US" altLang="en-US" sz="3600" dirty="0">
                <a:latin typeface="Rockwell" panose="02060603020205020403" pitchFamily="18" charset="0"/>
              </a:rPr>
              <a:t>Duplicate &amp; Distribute</a:t>
            </a:r>
          </a:p>
          <a:p>
            <a:pPr lvl="1" eaLnBrk="1" hangingPunct="1"/>
            <a:endParaRPr lang="en-US" altLang="en-US" sz="1000" dirty="0">
              <a:latin typeface="Rockwell" panose="02060603020205020403" pitchFamily="18" charset="0"/>
            </a:endParaRPr>
          </a:p>
          <a:p>
            <a:pPr lvl="1" eaLnBrk="1" hangingPunct="1"/>
            <a:r>
              <a:rPr lang="en-US" altLang="en-US" dirty="0">
                <a:latin typeface="Rockwell" panose="02060603020205020403" pitchFamily="18" charset="0"/>
              </a:rPr>
              <a:t>Letters contained “dirty laundry” </a:t>
            </a:r>
          </a:p>
          <a:p>
            <a:pPr lvl="2" eaLnBrk="1" hangingPunct="1"/>
            <a:endParaRPr lang="en-US" altLang="en-US" sz="1800" b="1" dirty="0">
              <a:latin typeface="Rockwell" panose="02060603020205020403" pitchFamily="18" charset="0"/>
            </a:endParaRPr>
          </a:p>
          <a:p>
            <a:pPr lvl="2" eaLnBrk="1" hangingPunct="1"/>
            <a:r>
              <a:rPr lang="en-US" altLang="en-US" sz="1800" b="1" dirty="0">
                <a:latin typeface="Rockwell" panose="02060603020205020403" pitchFamily="18" charset="0"/>
              </a:rPr>
              <a:t>Phil 4:2-3</a:t>
            </a:r>
            <a:r>
              <a:rPr lang="en-US" altLang="en-US" sz="1800" dirty="0">
                <a:latin typeface="Rockwell" panose="02060603020205020403" pitchFamily="18" charset="0"/>
              </a:rPr>
              <a:t> – “</a:t>
            </a:r>
            <a:r>
              <a:rPr lang="en-US" altLang="en-US" sz="1800" baseline="30000" dirty="0">
                <a:latin typeface="Rockwell" panose="02060603020205020403" pitchFamily="18" charset="0"/>
              </a:rPr>
              <a:t>2</a:t>
            </a:r>
            <a:r>
              <a:rPr lang="en-US" altLang="en-US" sz="1800" dirty="0">
                <a:latin typeface="Rockwell" panose="02060603020205020403" pitchFamily="18" charset="0"/>
              </a:rPr>
              <a:t>I urge Euodia and I urge </a:t>
            </a:r>
            <a:r>
              <a:rPr lang="en-US" altLang="en-US" sz="1800" dirty="0" err="1">
                <a:latin typeface="Rockwell" panose="02060603020205020403" pitchFamily="18" charset="0"/>
              </a:rPr>
              <a:t>Syntyche</a:t>
            </a:r>
            <a:r>
              <a:rPr lang="en-US" altLang="en-US" sz="1800" dirty="0">
                <a:latin typeface="Rockwell" panose="02060603020205020403" pitchFamily="18" charset="0"/>
              </a:rPr>
              <a:t> to live in harmony in the Lord. </a:t>
            </a:r>
            <a:r>
              <a:rPr lang="en-US" altLang="en-US" sz="1800" baseline="30000" dirty="0">
                <a:latin typeface="Rockwell" panose="02060603020205020403" pitchFamily="18" charset="0"/>
              </a:rPr>
              <a:t>3</a:t>
            </a:r>
            <a:r>
              <a:rPr lang="en-US" altLang="en-US" sz="1800" dirty="0">
                <a:latin typeface="Rockwell" panose="02060603020205020403" pitchFamily="18" charset="0"/>
              </a:rPr>
              <a:t>Indeed, true companion, I ask you also to help these women who have shared my struggle in the cause of the gospel, together with Clement also and the rest of my fellow workers, whose names are in the book of life.”</a:t>
            </a:r>
          </a:p>
          <a:p>
            <a:pPr lvl="2" eaLnBrk="1" hangingPunct="1"/>
            <a:endParaRPr lang="en-US" altLang="en-US" sz="1800" dirty="0">
              <a:latin typeface="Rockwell" panose="02060603020205020403" pitchFamily="18" charset="0"/>
            </a:endParaRPr>
          </a:p>
          <a:p>
            <a:pPr lvl="2" eaLnBrk="1" hangingPunct="1"/>
            <a:r>
              <a:rPr lang="en-US" altLang="en-US" sz="1800" b="1" dirty="0">
                <a:latin typeface="Rockwell" panose="02060603020205020403" pitchFamily="18" charset="0"/>
              </a:rPr>
              <a:t>1 Cor 5:1-2</a:t>
            </a:r>
            <a:r>
              <a:rPr lang="en-US" altLang="en-US" sz="1800" dirty="0">
                <a:latin typeface="Rockwell" panose="02060603020205020403" pitchFamily="18" charset="0"/>
              </a:rPr>
              <a:t> – “</a:t>
            </a:r>
            <a:r>
              <a:rPr lang="en-US" altLang="en-US" sz="1800" baseline="30000" dirty="0">
                <a:latin typeface="Rockwell" panose="02060603020205020403" pitchFamily="18" charset="0"/>
              </a:rPr>
              <a:t>1</a:t>
            </a:r>
            <a:r>
              <a:rPr lang="en-US" altLang="en-US" sz="1800" dirty="0">
                <a:latin typeface="Rockwell" panose="02060603020205020403" pitchFamily="18" charset="0"/>
              </a:rPr>
              <a:t>It is actually reported that there is immorality among you, and immorality of such a kind as does not exist even among the Gentiles, that someone has his father’s wife. </a:t>
            </a:r>
            <a:r>
              <a:rPr lang="en-US" altLang="en-US" sz="1800" baseline="30000" dirty="0">
                <a:latin typeface="Rockwell" panose="02060603020205020403" pitchFamily="18" charset="0"/>
              </a:rPr>
              <a:t>2</a:t>
            </a:r>
            <a:r>
              <a:rPr lang="en-US" altLang="en-US" sz="1800" dirty="0">
                <a:latin typeface="Rockwell" panose="02060603020205020403" pitchFamily="18" charset="0"/>
              </a:rPr>
              <a:t>You have become arrogant and have not mourned instead, so that the one who had done this deed would be removed from your midst.”</a:t>
            </a:r>
          </a:p>
          <a:p>
            <a:pPr lvl="2" eaLnBrk="1" hangingPunct="1"/>
            <a:endParaRPr lang="en-US" altLang="en-US" sz="1800" dirty="0">
              <a:latin typeface="Rockwell" panose="02060603020205020403" pitchFamily="18" charset="0"/>
            </a:endParaRPr>
          </a:p>
          <a:p>
            <a:pPr lvl="2" eaLnBrk="1" hangingPunct="1"/>
            <a:r>
              <a:rPr lang="en-US" altLang="en-US" sz="1800" dirty="0">
                <a:latin typeface="Rockwell" panose="02060603020205020403" pitchFamily="18" charset="0"/>
              </a:rPr>
              <a:t>2 Cor, Gal, Rev, etc.</a:t>
            </a:r>
          </a:p>
          <a:p>
            <a:pPr lvl="1" eaLnBrk="1" hangingPunct="1"/>
            <a:endParaRPr lang="en-US" altLang="en-US" dirty="0">
              <a:latin typeface="Rockwell" panose="02060603020205020403" pitchFamily="18" charset="0"/>
            </a:endParaRPr>
          </a:p>
          <a:p>
            <a:pPr eaLnBrk="1" hangingPunct="1"/>
            <a:endParaRPr lang="en-US" altLang="en-US" dirty="0">
              <a:latin typeface="Rockwell" panose="02060603020205020403" pitchFamily="18" charset="0"/>
            </a:endParaRPr>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5000" b="1" dirty="0">
                <a:latin typeface="Rockwell" panose="02060603020205020403" pitchFamily="18" charset="0"/>
              </a:rPr>
              <a:t>NT Canon Internal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0179">
                                            <p:txEl>
                                              <p:pRg st="4" end="4"/>
                                            </p:txEl>
                                          </p:spTgt>
                                        </p:tgtEl>
                                        <p:attrNameLst>
                                          <p:attrName>style.visibility</p:attrName>
                                        </p:attrNameLst>
                                      </p:cBhvr>
                                      <p:to>
                                        <p:strVal val="visible"/>
                                      </p:to>
                                    </p:set>
                                    <p:animEffect transition="in" filter="box(in)">
                                      <p:cBhvr>
                                        <p:cTn id="7" dur="500"/>
                                        <p:tgtEl>
                                          <p:spTgt spid="50179">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0179">
                                            <p:txEl>
                                              <p:pRg st="6" end="6"/>
                                            </p:txEl>
                                          </p:spTgt>
                                        </p:tgtEl>
                                        <p:attrNameLst>
                                          <p:attrName>style.visibility</p:attrName>
                                        </p:attrNameLst>
                                      </p:cBhvr>
                                      <p:to>
                                        <p:strVal val="visible"/>
                                      </p:to>
                                    </p:set>
                                    <p:animEffect transition="in" filter="box(in)">
                                      <p:cBhvr>
                                        <p:cTn id="12" dur="500"/>
                                        <p:tgtEl>
                                          <p:spTgt spid="50179">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0179">
                                            <p:txEl>
                                              <p:pRg st="8" end="8"/>
                                            </p:txEl>
                                          </p:spTgt>
                                        </p:tgtEl>
                                        <p:attrNameLst>
                                          <p:attrName>style.visibility</p:attrName>
                                        </p:attrNameLst>
                                      </p:cBhvr>
                                      <p:to>
                                        <p:strVal val="visible"/>
                                      </p:to>
                                    </p:set>
                                    <p:animEffect transition="in" filter="box(in)">
                                      <p:cBhvr>
                                        <p:cTn id="17" dur="500"/>
                                        <p:tgtEl>
                                          <p:spTgt spid="501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990600"/>
            <a:ext cx="9144000" cy="5867400"/>
          </a:xfrm>
        </p:spPr>
        <p:txBody>
          <a:bodyPr/>
          <a:lstStyle/>
          <a:p>
            <a:pPr eaLnBrk="1" hangingPunct="1">
              <a:lnSpc>
                <a:spcPct val="80000"/>
              </a:lnSpc>
            </a:pPr>
            <a:r>
              <a:rPr lang="en-US" altLang="en-US" sz="3600" dirty="0">
                <a:latin typeface="Rockwell" panose="02060603020205020403" pitchFamily="18" charset="0"/>
              </a:rPr>
              <a:t>Recognized by “Early Church Fathers”</a:t>
            </a:r>
          </a:p>
          <a:p>
            <a:pPr eaLnBrk="1" hangingPunct="1">
              <a:lnSpc>
                <a:spcPct val="80000"/>
              </a:lnSpc>
            </a:pPr>
            <a:endParaRPr lang="en-US" altLang="en-US" sz="2000"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Polycarp (115AD)</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Justin Martyr (150AD)</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Irenaeus (180AD)</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Clement of Alexandria (200AD)</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Athanasius of Alexander (367AD)</a:t>
            </a:r>
          </a:p>
          <a:p>
            <a:pPr lvl="1" eaLnBrk="1" hangingPunct="1">
              <a:lnSpc>
                <a:spcPct val="80000"/>
              </a:lnSpc>
            </a:pPr>
            <a:endParaRPr lang="en-US" altLang="en-US" dirty="0">
              <a:latin typeface="Rockwell" panose="02060603020205020403" pitchFamily="18" charset="0"/>
            </a:endParaRPr>
          </a:p>
          <a:p>
            <a:pPr lvl="1" eaLnBrk="1" hangingPunct="1">
              <a:lnSpc>
                <a:spcPct val="80000"/>
              </a:lnSpc>
            </a:pPr>
            <a:r>
              <a:rPr lang="en-US" altLang="en-US" dirty="0">
                <a:latin typeface="Rockwell" panose="02060603020205020403" pitchFamily="18" charset="0"/>
              </a:rPr>
              <a:t>Jerome &amp; Augustine (late 4</a:t>
            </a:r>
            <a:r>
              <a:rPr lang="en-US" altLang="en-US" baseline="30000" dirty="0">
                <a:latin typeface="Rockwell" panose="02060603020205020403" pitchFamily="18" charset="0"/>
              </a:rPr>
              <a:t>th</a:t>
            </a:r>
            <a:r>
              <a:rPr lang="en-US" altLang="en-US" dirty="0">
                <a:latin typeface="Rockwell" panose="02060603020205020403" pitchFamily="18" charset="0"/>
              </a:rPr>
              <a:t> century)</a:t>
            </a:r>
          </a:p>
          <a:p>
            <a:pPr lvl="1" eaLnBrk="1" hangingPunct="1">
              <a:lnSpc>
                <a:spcPct val="80000"/>
              </a:lnSpc>
            </a:pPr>
            <a:endParaRPr lang="en-US" altLang="en-US" sz="2400" dirty="0">
              <a:latin typeface="Rockwell" panose="02060603020205020403" pitchFamily="18" charset="0"/>
            </a:endParaRPr>
          </a:p>
          <a:p>
            <a:pPr lvl="1" eaLnBrk="1" hangingPunct="1">
              <a:lnSpc>
                <a:spcPct val="80000"/>
              </a:lnSpc>
            </a:pPr>
            <a:endParaRPr lang="en-US" altLang="en-US" sz="2400" dirty="0">
              <a:latin typeface="Rockwell" panose="02060603020205020403" pitchFamily="18" charset="0"/>
            </a:endParaRPr>
          </a:p>
          <a:p>
            <a:pPr lvl="1" eaLnBrk="1" hangingPunct="1">
              <a:lnSpc>
                <a:spcPct val="80000"/>
              </a:lnSpc>
            </a:pPr>
            <a:endParaRPr lang="en-US" altLang="en-US" sz="2400" dirty="0">
              <a:latin typeface="Rockwell" panose="02060603020205020403" pitchFamily="18" charset="0"/>
            </a:endParaRPr>
          </a:p>
          <a:p>
            <a:pPr lvl="1" eaLnBrk="1" hangingPunct="1">
              <a:lnSpc>
                <a:spcPct val="80000"/>
              </a:lnSpc>
            </a:pPr>
            <a:endParaRPr lang="en-US" altLang="en-US" sz="2400" dirty="0">
              <a:latin typeface="Rockwell" panose="02060603020205020403" pitchFamily="18" charset="0"/>
            </a:endParaRPr>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4900" b="1" dirty="0">
                <a:latin typeface="Rockwell" panose="02060603020205020403" pitchFamily="18" charset="0"/>
              </a:rPr>
              <a:t>NT Canon External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Effect transition="in" filter="box(in)">
                                      <p:cBhvr>
                                        <p:cTn id="7" dur="500"/>
                                        <p:tgtEl>
                                          <p:spTgt spid="3174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1747">
                                            <p:txEl>
                                              <p:pRg st="4" end="4"/>
                                            </p:txEl>
                                          </p:spTgt>
                                        </p:tgtEl>
                                        <p:attrNameLst>
                                          <p:attrName>style.visibility</p:attrName>
                                        </p:attrNameLst>
                                      </p:cBhvr>
                                      <p:to>
                                        <p:strVal val="visible"/>
                                      </p:to>
                                    </p:set>
                                    <p:animEffect transition="in" filter="box(in)">
                                      <p:cBhvr>
                                        <p:cTn id="12" dur="500"/>
                                        <p:tgtEl>
                                          <p:spTgt spid="3174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1747">
                                            <p:txEl>
                                              <p:pRg st="6" end="6"/>
                                            </p:txEl>
                                          </p:spTgt>
                                        </p:tgtEl>
                                        <p:attrNameLst>
                                          <p:attrName>style.visibility</p:attrName>
                                        </p:attrNameLst>
                                      </p:cBhvr>
                                      <p:to>
                                        <p:strVal val="visible"/>
                                      </p:to>
                                    </p:set>
                                    <p:animEffect transition="in" filter="box(in)">
                                      <p:cBhvr>
                                        <p:cTn id="17" dur="500"/>
                                        <p:tgtEl>
                                          <p:spTgt spid="31747">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1747">
                                            <p:txEl>
                                              <p:pRg st="8" end="8"/>
                                            </p:txEl>
                                          </p:spTgt>
                                        </p:tgtEl>
                                        <p:attrNameLst>
                                          <p:attrName>style.visibility</p:attrName>
                                        </p:attrNameLst>
                                      </p:cBhvr>
                                      <p:to>
                                        <p:strVal val="visible"/>
                                      </p:to>
                                    </p:set>
                                    <p:animEffect transition="in" filter="box(in)">
                                      <p:cBhvr>
                                        <p:cTn id="22" dur="500"/>
                                        <p:tgtEl>
                                          <p:spTgt spid="31747">
                                            <p:txEl>
                                              <p:pRg st="8" end="8"/>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1747">
                                            <p:txEl>
                                              <p:pRg st="10" end="10"/>
                                            </p:txEl>
                                          </p:spTgt>
                                        </p:tgtEl>
                                        <p:attrNameLst>
                                          <p:attrName>style.visibility</p:attrName>
                                        </p:attrNameLst>
                                      </p:cBhvr>
                                      <p:to>
                                        <p:strVal val="visible"/>
                                      </p:to>
                                    </p:set>
                                    <p:animEffect transition="in" filter="box(in)">
                                      <p:cBhvr>
                                        <p:cTn id="27" dur="500"/>
                                        <p:tgtEl>
                                          <p:spTgt spid="31747">
                                            <p:txEl>
                                              <p:pRg st="10" end="1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31747">
                                            <p:txEl>
                                              <p:pRg st="12" end="12"/>
                                            </p:txEl>
                                          </p:spTgt>
                                        </p:tgtEl>
                                        <p:attrNameLst>
                                          <p:attrName>style.visibility</p:attrName>
                                        </p:attrNameLst>
                                      </p:cBhvr>
                                      <p:to>
                                        <p:strVal val="visible"/>
                                      </p:to>
                                    </p:set>
                                    <p:animEffect transition="in" filter="box(in)">
                                      <p:cBhvr>
                                        <p:cTn id="32" dur="500"/>
                                        <p:tgtEl>
                                          <p:spTgt spid="3174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0" y="762000"/>
            <a:ext cx="9144000" cy="6096000"/>
          </a:xfrm>
        </p:spPr>
        <p:txBody>
          <a:bodyPr/>
          <a:lstStyle/>
          <a:p>
            <a:pPr eaLnBrk="1" hangingPunct="1">
              <a:lnSpc>
                <a:spcPct val="80000"/>
              </a:lnSpc>
            </a:pPr>
            <a:r>
              <a:rPr lang="en-US" altLang="en-US" sz="2800" dirty="0">
                <a:latin typeface="Rockwell" panose="02060603020205020403" pitchFamily="18" charset="0"/>
              </a:rPr>
              <a:t>Early Christians were so careful w/canonization, the following were debated for a time:</a:t>
            </a:r>
          </a:p>
          <a:p>
            <a:pPr lvl="1" eaLnBrk="1" hangingPunct="1">
              <a:lnSpc>
                <a:spcPct val="80000"/>
              </a:lnSpc>
            </a:pPr>
            <a:endParaRPr lang="en-US" altLang="en-US" sz="600" dirty="0">
              <a:latin typeface="Rockwell" panose="02060603020205020403" pitchFamily="18" charset="0"/>
            </a:endParaRPr>
          </a:p>
          <a:p>
            <a:pPr lvl="1" eaLnBrk="1" hangingPunct="1">
              <a:lnSpc>
                <a:spcPct val="80000"/>
              </a:lnSpc>
            </a:pPr>
            <a:r>
              <a:rPr lang="en-US" altLang="en-US" sz="2200" b="1" dirty="0">
                <a:latin typeface="Rockwell" panose="02060603020205020403" pitchFamily="18" charset="0"/>
              </a:rPr>
              <a:t>Heb</a:t>
            </a:r>
            <a:r>
              <a:rPr lang="en-US" altLang="en-US" sz="2000" dirty="0">
                <a:latin typeface="Rockwell" panose="02060603020205020403" pitchFamily="18" charset="0"/>
              </a:rPr>
              <a:t> </a:t>
            </a:r>
          </a:p>
          <a:p>
            <a:pPr lvl="2" eaLnBrk="1" hangingPunct="1">
              <a:lnSpc>
                <a:spcPct val="80000"/>
              </a:lnSpc>
            </a:pPr>
            <a:r>
              <a:rPr lang="en-US" altLang="en-US" sz="1800" dirty="0">
                <a:latin typeface="Rockwell" panose="02060603020205020403" pitchFamily="18" charset="0"/>
              </a:rPr>
              <a:t>concern over lack of author identification</a:t>
            </a:r>
          </a:p>
          <a:p>
            <a:pPr lvl="2" eaLnBrk="1" hangingPunct="1">
              <a:lnSpc>
                <a:spcPct val="80000"/>
              </a:lnSpc>
            </a:pPr>
            <a:r>
              <a:rPr lang="en-US" altLang="en-US" sz="1800" dirty="0" err="1">
                <a:latin typeface="Rockwell" panose="02060603020205020403" pitchFamily="18" charset="0"/>
              </a:rPr>
              <a:t>Montanists</a:t>
            </a:r>
            <a:r>
              <a:rPr lang="en-US" altLang="en-US" sz="1800" dirty="0">
                <a:latin typeface="Rockwell" panose="02060603020205020403" pitchFamily="18" charset="0"/>
              </a:rPr>
              <a:t> attempted to justify their false teachings (Heb 6:4-6)</a:t>
            </a:r>
          </a:p>
          <a:p>
            <a:pPr lvl="2" eaLnBrk="1" hangingPunct="1">
              <a:lnSpc>
                <a:spcPct val="80000"/>
              </a:lnSpc>
            </a:pPr>
            <a:endParaRPr lang="en-US" altLang="en-US" sz="400" dirty="0">
              <a:latin typeface="Rockwell" panose="02060603020205020403" pitchFamily="18" charset="0"/>
            </a:endParaRPr>
          </a:p>
          <a:p>
            <a:pPr lvl="1" eaLnBrk="1" hangingPunct="1">
              <a:lnSpc>
                <a:spcPct val="80000"/>
              </a:lnSpc>
            </a:pPr>
            <a:r>
              <a:rPr lang="en-US" altLang="en-US" sz="2200" b="1" dirty="0">
                <a:latin typeface="Rockwell" panose="02060603020205020403" pitchFamily="18" charset="0"/>
              </a:rPr>
              <a:t>Jas</a:t>
            </a:r>
            <a:r>
              <a:rPr lang="en-US" altLang="en-US" sz="2000" dirty="0">
                <a:latin typeface="Rockwell" panose="02060603020205020403" pitchFamily="18" charset="0"/>
              </a:rPr>
              <a:t> </a:t>
            </a:r>
          </a:p>
          <a:p>
            <a:pPr lvl="2" eaLnBrk="1" hangingPunct="1">
              <a:lnSpc>
                <a:spcPct val="80000"/>
              </a:lnSpc>
            </a:pPr>
            <a:r>
              <a:rPr lang="en-US" altLang="en-US" sz="1800" dirty="0">
                <a:latin typeface="Rockwell" panose="02060603020205020403" pitchFamily="18" charset="0"/>
              </a:rPr>
              <a:t>primarily to Jewish Christians; not accepted in some Gentile churches</a:t>
            </a:r>
          </a:p>
          <a:p>
            <a:pPr lvl="2" eaLnBrk="1" hangingPunct="1">
              <a:lnSpc>
                <a:spcPct val="80000"/>
              </a:lnSpc>
            </a:pPr>
            <a:r>
              <a:rPr lang="en-US" altLang="en-US" sz="1800" dirty="0">
                <a:latin typeface="Rockwell" panose="02060603020205020403" pitchFamily="18" charset="0"/>
              </a:rPr>
              <a:t>deemed contradictory to Paul’s teaching of grace through faith</a:t>
            </a:r>
          </a:p>
          <a:p>
            <a:pPr lvl="2" eaLnBrk="1" hangingPunct="1">
              <a:lnSpc>
                <a:spcPct val="80000"/>
              </a:lnSpc>
            </a:pPr>
            <a:r>
              <a:rPr lang="en-US" altLang="en-US" sz="1800" dirty="0">
                <a:latin typeface="Rockwell" panose="02060603020205020403" pitchFamily="18" charset="0"/>
              </a:rPr>
              <a:t>which James?</a:t>
            </a:r>
          </a:p>
          <a:p>
            <a:pPr lvl="2" eaLnBrk="1" hangingPunct="1">
              <a:lnSpc>
                <a:spcPct val="80000"/>
              </a:lnSpc>
            </a:pPr>
            <a:endParaRPr lang="en-US" altLang="en-US" sz="400" dirty="0">
              <a:latin typeface="Rockwell" panose="02060603020205020403" pitchFamily="18" charset="0"/>
            </a:endParaRPr>
          </a:p>
          <a:p>
            <a:pPr lvl="1" eaLnBrk="1" hangingPunct="1">
              <a:lnSpc>
                <a:spcPct val="80000"/>
              </a:lnSpc>
            </a:pPr>
            <a:r>
              <a:rPr lang="en-US" altLang="en-US" sz="2200" b="1" dirty="0">
                <a:latin typeface="Rockwell" panose="02060603020205020403" pitchFamily="18" charset="0"/>
              </a:rPr>
              <a:t>2 &amp; 3 John</a:t>
            </a:r>
            <a:r>
              <a:rPr lang="en-US" altLang="en-US" sz="2200" dirty="0">
                <a:latin typeface="Rockwell" panose="02060603020205020403" pitchFamily="18" charset="0"/>
              </a:rPr>
              <a:t> </a:t>
            </a:r>
          </a:p>
          <a:p>
            <a:pPr lvl="2" eaLnBrk="1" hangingPunct="1">
              <a:lnSpc>
                <a:spcPct val="80000"/>
              </a:lnSpc>
            </a:pPr>
            <a:r>
              <a:rPr lang="en-US" altLang="en-US" sz="1800" dirty="0">
                <a:latin typeface="Rockwell" panose="02060603020205020403" pitchFamily="18" charset="0"/>
              </a:rPr>
              <a:t>Authorship questioned</a:t>
            </a:r>
          </a:p>
          <a:p>
            <a:pPr lvl="2" eaLnBrk="1" hangingPunct="1">
              <a:lnSpc>
                <a:spcPct val="80000"/>
              </a:lnSpc>
            </a:pPr>
            <a:endParaRPr lang="en-US" altLang="en-US" sz="400" dirty="0">
              <a:latin typeface="Rockwell" panose="02060603020205020403" pitchFamily="18" charset="0"/>
            </a:endParaRPr>
          </a:p>
          <a:p>
            <a:pPr lvl="1" eaLnBrk="1" hangingPunct="1">
              <a:lnSpc>
                <a:spcPct val="80000"/>
              </a:lnSpc>
            </a:pPr>
            <a:r>
              <a:rPr lang="en-US" altLang="en-US" sz="2200" b="1" dirty="0">
                <a:latin typeface="Rockwell" panose="02060603020205020403" pitchFamily="18" charset="0"/>
              </a:rPr>
              <a:t>2 Pet &amp; Jude</a:t>
            </a:r>
            <a:r>
              <a:rPr lang="en-US" altLang="en-US" sz="2200" dirty="0">
                <a:latin typeface="Rockwell" panose="02060603020205020403" pitchFamily="18" charset="0"/>
              </a:rPr>
              <a:t> </a:t>
            </a:r>
          </a:p>
          <a:p>
            <a:pPr lvl="2" eaLnBrk="1" hangingPunct="1">
              <a:lnSpc>
                <a:spcPct val="80000"/>
              </a:lnSpc>
            </a:pPr>
            <a:r>
              <a:rPr lang="en-US" altLang="en-US" sz="1800" dirty="0">
                <a:latin typeface="Rockwell" panose="02060603020205020403" pitchFamily="18" charset="0"/>
              </a:rPr>
              <a:t>Authorship questioned</a:t>
            </a:r>
          </a:p>
          <a:p>
            <a:pPr lvl="2" eaLnBrk="1" hangingPunct="1">
              <a:lnSpc>
                <a:spcPct val="80000"/>
              </a:lnSpc>
            </a:pPr>
            <a:r>
              <a:rPr lang="en-US" altLang="en-US" sz="1800" dirty="0">
                <a:latin typeface="Rockwell" panose="02060603020205020403" pitchFamily="18" charset="0"/>
              </a:rPr>
              <a:t>Lack of “early church father” quotations</a:t>
            </a:r>
          </a:p>
          <a:p>
            <a:pPr lvl="2" eaLnBrk="1" hangingPunct="1">
              <a:lnSpc>
                <a:spcPct val="80000"/>
              </a:lnSpc>
            </a:pPr>
            <a:r>
              <a:rPr lang="en-US" altLang="en-US" sz="1800" dirty="0">
                <a:latin typeface="Rockwell" panose="02060603020205020403" pitchFamily="18" charset="0"/>
              </a:rPr>
              <a:t>References false OT books (Book of Enoch, Assumption of Moses)</a:t>
            </a:r>
          </a:p>
          <a:p>
            <a:pPr lvl="2" eaLnBrk="1" hangingPunct="1">
              <a:lnSpc>
                <a:spcPct val="80000"/>
              </a:lnSpc>
            </a:pPr>
            <a:endParaRPr lang="en-US" altLang="en-US" sz="400" dirty="0">
              <a:latin typeface="Rockwell" panose="02060603020205020403" pitchFamily="18" charset="0"/>
            </a:endParaRPr>
          </a:p>
          <a:p>
            <a:pPr lvl="1" eaLnBrk="1" hangingPunct="1">
              <a:lnSpc>
                <a:spcPct val="80000"/>
              </a:lnSpc>
            </a:pPr>
            <a:r>
              <a:rPr lang="en-US" altLang="en-US" sz="2200" b="1" dirty="0">
                <a:latin typeface="Rockwell" panose="02060603020205020403" pitchFamily="18" charset="0"/>
              </a:rPr>
              <a:t>Rev</a:t>
            </a:r>
          </a:p>
          <a:p>
            <a:pPr lvl="2" eaLnBrk="1" hangingPunct="1">
              <a:lnSpc>
                <a:spcPct val="80000"/>
              </a:lnSpc>
            </a:pPr>
            <a:r>
              <a:rPr lang="en-US" altLang="en-US" sz="1800" dirty="0">
                <a:latin typeface="Rockwell" panose="02060603020205020403" pitchFamily="18" charset="0"/>
              </a:rPr>
              <a:t>Difficult to understand</a:t>
            </a:r>
          </a:p>
          <a:p>
            <a:pPr lvl="2" eaLnBrk="1" hangingPunct="1">
              <a:lnSpc>
                <a:spcPct val="80000"/>
              </a:lnSpc>
            </a:pPr>
            <a:endParaRPr lang="en-US" altLang="en-US" sz="600" dirty="0">
              <a:latin typeface="Rockwell" panose="02060603020205020403" pitchFamily="18" charset="0"/>
            </a:endParaRPr>
          </a:p>
          <a:p>
            <a:pPr eaLnBrk="1" hangingPunct="1">
              <a:lnSpc>
                <a:spcPct val="80000"/>
              </a:lnSpc>
            </a:pPr>
            <a:r>
              <a:rPr lang="en-US" altLang="en-US" sz="2800" dirty="0">
                <a:latin typeface="Rockwell" panose="02060603020205020403" pitchFamily="18" charset="0"/>
              </a:rPr>
              <a:t>Conclusion: All were determined authentic</a:t>
            </a:r>
          </a:p>
        </p:txBody>
      </p:sp>
      <p:sp>
        <p:nvSpPr>
          <p:cNvPr id="5" name="Rectangle 2"/>
          <p:cNvSpPr>
            <a:spLocks noGrp="1" noChangeArrowheads="1"/>
          </p:cNvSpPr>
          <p:nvPr>
            <p:ph type="title"/>
          </p:nvPr>
        </p:nvSpPr>
        <p:spPr>
          <a:xfrm>
            <a:off x="0" y="0"/>
            <a:ext cx="9144000" cy="762000"/>
          </a:xfrm>
        </p:spPr>
        <p:txBody>
          <a:bodyPr/>
          <a:lstStyle/>
          <a:p>
            <a:pPr eaLnBrk="1" hangingPunct="1"/>
            <a:r>
              <a:rPr lang="en-US" altLang="en-US" sz="4900" b="1" dirty="0">
                <a:latin typeface="Rockwell" panose="02060603020205020403" pitchFamily="18" charset="0"/>
              </a:rPr>
              <a:t>NT Canon External Evidence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box(in)">
                                      <p:cBhvr>
                                        <p:cTn id="7" dur="500"/>
                                        <p:tgtEl>
                                          <p:spTgt spid="2457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Effect transition="in" filter="box(in)">
                                      <p:cBhvr>
                                        <p:cTn id="12" dur="500"/>
                                        <p:tgtEl>
                                          <p:spTgt spid="2457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box(in)">
                                      <p:cBhvr>
                                        <p:cTn id="17" dur="500"/>
                                        <p:tgtEl>
                                          <p:spTgt spid="245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4579">
                                            <p:txEl>
                                              <p:pRg st="6" end="6"/>
                                            </p:txEl>
                                          </p:spTgt>
                                        </p:tgtEl>
                                        <p:attrNameLst>
                                          <p:attrName>style.visibility</p:attrName>
                                        </p:attrNameLst>
                                      </p:cBhvr>
                                      <p:to>
                                        <p:strVal val="visible"/>
                                      </p:to>
                                    </p:set>
                                    <p:animEffect transition="in" filter="box(in)">
                                      <p:cBhvr>
                                        <p:cTn id="22" dur="500"/>
                                        <p:tgtEl>
                                          <p:spTgt spid="2457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animEffect transition="in" filter="box(in)">
                                      <p:cBhvr>
                                        <p:cTn id="27" dur="500"/>
                                        <p:tgtEl>
                                          <p:spTgt spid="24579">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4579">
                                            <p:txEl>
                                              <p:pRg st="8" end="8"/>
                                            </p:txEl>
                                          </p:spTgt>
                                        </p:tgtEl>
                                        <p:attrNameLst>
                                          <p:attrName>style.visibility</p:attrName>
                                        </p:attrNameLst>
                                      </p:cBhvr>
                                      <p:to>
                                        <p:strVal val="visible"/>
                                      </p:to>
                                    </p:set>
                                    <p:animEffect transition="in" filter="box(in)">
                                      <p:cBhvr>
                                        <p:cTn id="32" dur="500"/>
                                        <p:tgtEl>
                                          <p:spTgt spid="2457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4579">
                                            <p:txEl>
                                              <p:pRg st="9" end="9"/>
                                            </p:txEl>
                                          </p:spTgt>
                                        </p:tgtEl>
                                        <p:attrNameLst>
                                          <p:attrName>style.visibility</p:attrName>
                                        </p:attrNameLst>
                                      </p:cBhvr>
                                      <p:to>
                                        <p:strVal val="visible"/>
                                      </p:to>
                                    </p:set>
                                    <p:animEffect transition="in" filter="box(in)">
                                      <p:cBhvr>
                                        <p:cTn id="37" dur="500"/>
                                        <p:tgtEl>
                                          <p:spTgt spid="24579">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24579">
                                            <p:txEl>
                                              <p:pRg st="11" end="11"/>
                                            </p:txEl>
                                          </p:spTgt>
                                        </p:tgtEl>
                                        <p:attrNameLst>
                                          <p:attrName>style.visibility</p:attrName>
                                        </p:attrNameLst>
                                      </p:cBhvr>
                                      <p:to>
                                        <p:strVal val="visible"/>
                                      </p:to>
                                    </p:set>
                                    <p:animEffect transition="in" filter="box(in)">
                                      <p:cBhvr>
                                        <p:cTn id="42" dur="500"/>
                                        <p:tgtEl>
                                          <p:spTgt spid="24579">
                                            <p:txEl>
                                              <p:pRg st="11" end="1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24579">
                                            <p:txEl>
                                              <p:pRg st="12" end="12"/>
                                            </p:txEl>
                                          </p:spTgt>
                                        </p:tgtEl>
                                        <p:attrNameLst>
                                          <p:attrName>style.visibility</p:attrName>
                                        </p:attrNameLst>
                                      </p:cBhvr>
                                      <p:to>
                                        <p:strVal val="visible"/>
                                      </p:to>
                                    </p:set>
                                    <p:animEffect transition="in" filter="box(in)">
                                      <p:cBhvr>
                                        <p:cTn id="47" dur="500"/>
                                        <p:tgtEl>
                                          <p:spTgt spid="24579">
                                            <p:txEl>
                                              <p:pRg st="12" end="1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24579">
                                            <p:txEl>
                                              <p:pRg st="14" end="14"/>
                                            </p:txEl>
                                          </p:spTgt>
                                        </p:tgtEl>
                                        <p:attrNameLst>
                                          <p:attrName>style.visibility</p:attrName>
                                        </p:attrNameLst>
                                      </p:cBhvr>
                                      <p:to>
                                        <p:strVal val="visible"/>
                                      </p:to>
                                    </p:set>
                                    <p:animEffect transition="in" filter="box(in)">
                                      <p:cBhvr>
                                        <p:cTn id="52" dur="500"/>
                                        <p:tgtEl>
                                          <p:spTgt spid="24579">
                                            <p:txEl>
                                              <p:pRg st="14" end="14"/>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24579">
                                            <p:txEl>
                                              <p:pRg st="15" end="15"/>
                                            </p:txEl>
                                          </p:spTgt>
                                        </p:tgtEl>
                                        <p:attrNameLst>
                                          <p:attrName>style.visibility</p:attrName>
                                        </p:attrNameLst>
                                      </p:cBhvr>
                                      <p:to>
                                        <p:strVal val="visible"/>
                                      </p:to>
                                    </p:set>
                                    <p:animEffect transition="in" filter="box(in)">
                                      <p:cBhvr>
                                        <p:cTn id="57" dur="500"/>
                                        <p:tgtEl>
                                          <p:spTgt spid="24579">
                                            <p:txEl>
                                              <p:pRg st="15" end="15"/>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24579">
                                            <p:txEl>
                                              <p:pRg st="16" end="16"/>
                                            </p:txEl>
                                          </p:spTgt>
                                        </p:tgtEl>
                                        <p:attrNameLst>
                                          <p:attrName>style.visibility</p:attrName>
                                        </p:attrNameLst>
                                      </p:cBhvr>
                                      <p:to>
                                        <p:strVal val="visible"/>
                                      </p:to>
                                    </p:set>
                                    <p:animEffect transition="in" filter="box(in)">
                                      <p:cBhvr>
                                        <p:cTn id="62" dur="500"/>
                                        <p:tgtEl>
                                          <p:spTgt spid="24579">
                                            <p:txEl>
                                              <p:pRg st="16" end="1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nodeType="clickEffect">
                                  <p:stCondLst>
                                    <p:cond delay="0"/>
                                  </p:stCondLst>
                                  <p:childTnLst>
                                    <p:set>
                                      <p:cBhvr>
                                        <p:cTn id="66" dur="1" fill="hold">
                                          <p:stCondLst>
                                            <p:cond delay="0"/>
                                          </p:stCondLst>
                                        </p:cTn>
                                        <p:tgtEl>
                                          <p:spTgt spid="24579">
                                            <p:txEl>
                                              <p:pRg st="17" end="17"/>
                                            </p:txEl>
                                          </p:spTgt>
                                        </p:tgtEl>
                                        <p:attrNameLst>
                                          <p:attrName>style.visibility</p:attrName>
                                        </p:attrNameLst>
                                      </p:cBhvr>
                                      <p:to>
                                        <p:strVal val="visible"/>
                                      </p:to>
                                    </p:set>
                                    <p:animEffect transition="in" filter="box(in)">
                                      <p:cBhvr>
                                        <p:cTn id="67" dur="500"/>
                                        <p:tgtEl>
                                          <p:spTgt spid="24579">
                                            <p:txEl>
                                              <p:pRg st="17" end="17"/>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nodeType="clickEffect">
                                  <p:stCondLst>
                                    <p:cond delay="0"/>
                                  </p:stCondLst>
                                  <p:childTnLst>
                                    <p:set>
                                      <p:cBhvr>
                                        <p:cTn id="71" dur="1" fill="hold">
                                          <p:stCondLst>
                                            <p:cond delay="0"/>
                                          </p:stCondLst>
                                        </p:cTn>
                                        <p:tgtEl>
                                          <p:spTgt spid="24579">
                                            <p:txEl>
                                              <p:pRg st="19" end="19"/>
                                            </p:txEl>
                                          </p:spTgt>
                                        </p:tgtEl>
                                        <p:attrNameLst>
                                          <p:attrName>style.visibility</p:attrName>
                                        </p:attrNameLst>
                                      </p:cBhvr>
                                      <p:to>
                                        <p:strVal val="visible"/>
                                      </p:to>
                                    </p:set>
                                    <p:animEffect transition="in" filter="box(in)">
                                      <p:cBhvr>
                                        <p:cTn id="72" dur="500"/>
                                        <p:tgtEl>
                                          <p:spTgt spid="24579">
                                            <p:txEl>
                                              <p:pRg st="19" end="1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nodeType="clickEffect">
                                  <p:stCondLst>
                                    <p:cond delay="0"/>
                                  </p:stCondLst>
                                  <p:childTnLst>
                                    <p:set>
                                      <p:cBhvr>
                                        <p:cTn id="76" dur="1" fill="hold">
                                          <p:stCondLst>
                                            <p:cond delay="0"/>
                                          </p:stCondLst>
                                        </p:cTn>
                                        <p:tgtEl>
                                          <p:spTgt spid="24579">
                                            <p:txEl>
                                              <p:pRg st="20" end="20"/>
                                            </p:txEl>
                                          </p:spTgt>
                                        </p:tgtEl>
                                        <p:attrNameLst>
                                          <p:attrName>style.visibility</p:attrName>
                                        </p:attrNameLst>
                                      </p:cBhvr>
                                      <p:to>
                                        <p:strVal val="visible"/>
                                      </p:to>
                                    </p:set>
                                    <p:animEffect transition="in" filter="box(in)">
                                      <p:cBhvr>
                                        <p:cTn id="77" dur="500"/>
                                        <p:tgtEl>
                                          <p:spTgt spid="24579">
                                            <p:txEl>
                                              <p:pRg st="20" end="2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nodeType="clickEffect">
                                  <p:stCondLst>
                                    <p:cond delay="0"/>
                                  </p:stCondLst>
                                  <p:childTnLst>
                                    <p:set>
                                      <p:cBhvr>
                                        <p:cTn id="81" dur="1" fill="hold">
                                          <p:stCondLst>
                                            <p:cond delay="0"/>
                                          </p:stCondLst>
                                        </p:cTn>
                                        <p:tgtEl>
                                          <p:spTgt spid="24579">
                                            <p:txEl>
                                              <p:pRg st="22" end="22"/>
                                            </p:txEl>
                                          </p:spTgt>
                                        </p:tgtEl>
                                        <p:attrNameLst>
                                          <p:attrName>style.visibility</p:attrName>
                                        </p:attrNameLst>
                                      </p:cBhvr>
                                      <p:to>
                                        <p:strVal val="visible"/>
                                      </p:to>
                                    </p:set>
                                    <p:animEffect transition="in" filter="box(in)">
                                      <p:cBhvr>
                                        <p:cTn id="82" dur="500"/>
                                        <p:tgtEl>
                                          <p:spTgt spid="24579">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pPr eaLnBrk="1" hangingPunct="1"/>
            <a:r>
              <a:rPr lang="en-US" altLang="en-US" sz="8000" b="1" dirty="0">
                <a:latin typeface="Rockwell" panose="02060603020205020403" pitchFamily="18" charset="0"/>
              </a:rPr>
              <a:t>Canonization</a:t>
            </a:r>
          </a:p>
        </p:txBody>
      </p:sp>
      <p:sp>
        <p:nvSpPr>
          <p:cNvPr id="10243" name="Rectangle 3"/>
          <p:cNvSpPr>
            <a:spLocks noGrp="1" noChangeArrowheads="1"/>
          </p:cNvSpPr>
          <p:nvPr>
            <p:ph type="body" idx="1"/>
          </p:nvPr>
        </p:nvSpPr>
        <p:spPr>
          <a:xfrm>
            <a:off x="76200" y="1143001"/>
            <a:ext cx="8991600" cy="3352800"/>
          </a:xfrm>
          <a:ln w="28575">
            <a:solidFill>
              <a:schemeClr val="tx1"/>
            </a:solidFill>
          </a:ln>
        </p:spPr>
        <p:txBody>
          <a:bodyPr/>
          <a:lstStyle/>
          <a:p>
            <a:pPr eaLnBrk="1" hangingPunct="1"/>
            <a:r>
              <a:rPr lang="en-US" altLang="en-US" sz="3400" dirty="0">
                <a:latin typeface="Rockwell" panose="02060603020205020403" pitchFamily="18" charset="0"/>
              </a:rPr>
              <a:t>“Canon” = Greek word “</a:t>
            </a:r>
            <a:r>
              <a:rPr lang="en-US" altLang="en-US" sz="3400" dirty="0" err="1">
                <a:latin typeface="Rockwell" panose="02060603020205020403" pitchFamily="18" charset="0"/>
              </a:rPr>
              <a:t>kanwn</a:t>
            </a:r>
            <a:r>
              <a:rPr lang="en-US" altLang="en-US" sz="3400" dirty="0">
                <a:latin typeface="Rockwell" panose="02060603020205020403" pitchFamily="18" charset="0"/>
              </a:rPr>
              <a:t>” = “reed”</a:t>
            </a:r>
          </a:p>
          <a:p>
            <a:pPr lvl="1" eaLnBrk="1" hangingPunct="1"/>
            <a:r>
              <a:rPr lang="en-US" altLang="en-US" dirty="0">
                <a:latin typeface="Rockwell" panose="02060603020205020403" pitchFamily="18" charset="0"/>
              </a:rPr>
              <a:t>A straight rod or bar</a:t>
            </a:r>
          </a:p>
          <a:p>
            <a:pPr lvl="1" eaLnBrk="1" hangingPunct="1"/>
            <a:r>
              <a:rPr lang="en-US" altLang="en-US" dirty="0">
                <a:latin typeface="Rockwell" panose="02060603020205020403" pitchFamily="18" charset="0"/>
              </a:rPr>
              <a:t>A measuring ruler used by masons/carpenters</a:t>
            </a:r>
          </a:p>
          <a:p>
            <a:pPr lvl="1" eaLnBrk="1" hangingPunct="1"/>
            <a:r>
              <a:rPr lang="en-US" altLang="en-US" dirty="0">
                <a:latin typeface="Rockwell" panose="02060603020205020403" pitchFamily="18" charset="0"/>
              </a:rPr>
              <a:t>A rule or standard for testing straightness</a:t>
            </a:r>
          </a:p>
          <a:p>
            <a:pPr eaLnBrk="1" hangingPunct="1"/>
            <a:r>
              <a:rPr lang="en-US" altLang="en-US" sz="3400" dirty="0">
                <a:latin typeface="Rockwell" panose="02060603020205020403" pitchFamily="18" charset="0"/>
              </a:rPr>
              <a:t>Applied to Scripture</a:t>
            </a:r>
          </a:p>
          <a:p>
            <a:pPr lvl="1" eaLnBrk="1" hangingPunct="1"/>
            <a:r>
              <a:rPr lang="en-US" altLang="en-US" dirty="0">
                <a:latin typeface="Rockwell" panose="02060603020205020403" pitchFamily="18" charset="0"/>
              </a:rPr>
              <a:t>an officially accepted list of books</a:t>
            </a:r>
          </a:p>
        </p:txBody>
      </p:sp>
      <p:pic>
        <p:nvPicPr>
          <p:cNvPr id="1026" name="Picture 2" descr="Image result for canon of scripture re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572000"/>
            <a:ext cx="89916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animEffect transition="in" filter="fade">
                                      <p:cBhvr>
                                        <p:cTn id="11" dur="500"/>
                                        <p:tgtEl>
                                          <p:spTgt spid="1024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Effect transition="in" filter="fade">
                                      <p:cBhvr>
                                        <p:cTn id="15" dur="500"/>
                                        <p:tgtEl>
                                          <p:spTgt spid="1024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iterate type="lt">
                                    <p:tmPct val="0"/>
                                  </p:iterate>
                                  <p:childTnLst>
                                    <p:set>
                                      <p:cBhvr>
                                        <p:cTn id="19" dur="1" fill="hold">
                                          <p:stCondLst>
                                            <p:cond delay="0"/>
                                          </p:stCondLst>
                                        </p:cTn>
                                        <p:tgtEl>
                                          <p:spTgt spid="10243">
                                            <p:txEl>
                                              <p:pRg st="4" end="4"/>
                                            </p:txEl>
                                          </p:spTgt>
                                        </p:tgtEl>
                                        <p:attrNameLst>
                                          <p:attrName>style.visibility</p:attrName>
                                        </p:attrNameLst>
                                      </p:cBhvr>
                                      <p:to>
                                        <p:strVal val="visible"/>
                                      </p:to>
                                    </p:set>
                                    <p:animEffect transition="in" filter="box(in)">
                                      <p:cBhvr>
                                        <p:cTn id="20" dur="500"/>
                                        <p:tgtEl>
                                          <p:spTgt spid="10243">
                                            <p:txEl>
                                              <p:pRg st="4" end="4"/>
                                            </p:txEl>
                                          </p:spTgt>
                                        </p:tgtEl>
                                      </p:cBhvr>
                                    </p:animEffect>
                                  </p:childTnLst>
                                </p:cTn>
                              </p:par>
                              <p:par>
                                <p:cTn id="21" presetID="4" presetClass="entr" presetSubtype="16" fill="hold" nodeType="withEffect">
                                  <p:stCondLst>
                                    <p:cond delay="0"/>
                                  </p:stCondLst>
                                  <p:iterate type="lt">
                                    <p:tmPct val="0"/>
                                  </p:iterate>
                                  <p:childTnLst>
                                    <p:set>
                                      <p:cBhvr>
                                        <p:cTn id="22" dur="1" fill="hold">
                                          <p:stCondLst>
                                            <p:cond delay="0"/>
                                          </p:stCondLst>
                                        </p:cTn>
                                        <p:tgtEl>
                                          <p:spTgt spid="10243">
                                            <p:txEl>
                                              <p:pRg st="5" end="5"/>
                                            </p:txEl>
                                          </p:spTgt>
                                        </p:tgtEl>
                                        <p:attrNameLst>
                                          <p:attrName>style.visibility</p:attrName>
                                        </p:attrNameLst>
                                      </p:cBhvr>
                                      <p:to>
                                        <p:strVal val="visible"/>
                                      </p:to>
                                    </p:set>
                                    <p:animEffect transition="in" filter="box(in)">
                                      <p:cBhvr>
                                        <p:cTn id="23"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p:spPr>
        <p:txBody>
          <a:bodyPr/>
          <a:lstStyle/>
          <a:p>
            <a:pPr eaLnBrk="1" hangingPunct="1"/>
            <a:r>
              <a:rPr lang="en-US" altLang="en-US" sz="7200" b="1" dirty="0">
                <a:latin typeface="Rockwell" panose="02060603020205020403" pitchFamily="18" charset="0"/>
              </a:rPr>
              <a:t>Common Questions</a:t>
            </a:r>
          </a:p>
        </p:txBody>
      </p:sp>
      <p:sp>
        <p:nvSpPr>
          <p:cNvPr id="5123" name="Rectangle 3"/>
          <p:cNvSpPr>
            <a:spLocks noGrp="1" noChangeArrowheads="1"/>
          </p:cNvSpPr>
          <p:nvPr>
            <p:ph type="body" idx="1"/>
          </p:nvPr>
        </p:nvSpPr>
        <p:spPr>
          <a:xfrm>
            <a:off x="76200" y="1219200"/>
            <a:ext cx="8991600" cy="5257800"/>
          </a:xfrm>
          <a:ln w="28575">
            <a:solidFill>
              <a:schemeClr val="tx1"/>
            </a:solidFill>
          </a:ln>
        </p:spPr>
        <p:txBody>
          <a:bodyPr/>
          <a:lstStyle/>
          <a:p>
            <a:pPr eaLnBrk="1" hangingPunct="1"/>
            <a:r>
              <a:rPr lang="en-US" altLang="en-US" sz="3600" dirty="0">
                <a:latin typeface="Rockwell" panose="02060603020205020403" pitchFamily="18" charset="0"/>
              </a:rPr>
              <a:t>“If men chose the books of the bible…”</a:t>
            </a:r>
          </a:p>
          <a:p>
            <a:pPr lvl="1" eaLnBrk="1" hangingPunct="1"/>
            <a:endParaRPr lang="en-US" altLang="en-US" sz="3000" dirty="0">
              <a:latin typeface="Rockwell" panose="02060603020205020403" pitchFamily="18" charset="0"/>
            </a:endParaRPr>
          </a:p>
          <a:p>
            <a:pPr lvl="1" eaLnBrk="1" hangingPunct="1"/>
            <a:r>
              <a:rPr lang="en-US" altLang="en-US" dirty="0">
                <a:latin typeface="Rockwell" panose="02060603020205020403" pitchFamily="18" charset="0"/>
              </a:rPr>
              <a:t>“…who gave them that authority?”</a:t>
            </a:r>
          </a:p>
          <a:p>
            <a:pPr lvl="1" eaLnBrk="1" hangingPunct="1"/>
            <a:endParaRPr lang="en-US" altLang="en-US" sz="3000" dirty="0">
              <a:latin typeface="Rockwell" panose="02060603020205020403" pitchFamily="18" charset="0"/>
            </a:endParaRPr>
          </a:p>
          <a:p>
            <a:pPr lvl="1" eaLnBrk="1" hangingPunct="1"/>
            <a:r>
              <a:rPr lang="en-US" altLang="en-US" dirty="0">
                <a:latin typeface="Rockwell" panose="02060603020205020403" pitchFamily="18" charset="0"/>
              </a:rPr>
              <a:t>“…how do we know they picked the right ones?”</a:t>
            </a:r>
          </a:p>
          <a:p>
            <a:pPr lvl="1" eaLnBrk="1" hangingPunct="1"/>
            <a:endParaRPr lang="en-US" altLang="en-US" sz="3000" dirty="0">
              <a:latin typeface="Rockwell" panose="02060603020205020403" pitchFamily="18" charset="0"/>
            </a:endParaRPr>
          </a:p>
          <a:p>
            <a:pPr lvl="1" eaLnBrk="1" hangingPunct="1"/>
            <a:r>
              <a:rPr lang="en-US" altLang="en-US" dirty="0">
                <a:latin typeface="Rockwell" panose="02060603020205020403" pitchFamily="18" charset="0"/>
              </a:rPr>
              <a:t>“…how do we know they didn’t leave books out?”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Effect transition="in" filter="fade">
                                      <p:cBhvr>
                                        <p:cTn id="7" dur="500"/>
                                        <p:tgtEl>
                                          <p:spTgt spid="512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500"/>
                                        <p:tgtEl>
                                          <p:spTgt spid="51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fade">
                                      <p:cBhvr>
                                        <p:cTn id="15" dur="500"/>
                                        <p:tgtEl>
                                          <p:spTgt spid="5123">
                                            <p:txEl>
                                              <p:pRg st="2" end="2"/>
                                            </p:tx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500"/>
                                        <p:tgtEl>
                                          <p:spTgt spid="5123">
                                            <p:txEl>
                                              <p:pRg st="4" end="4"/>
                                            </p:txEl>
                                          </p:spTgt>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5123">
                                            <p:txEl>
                                              <p:pRg st="6" end="6"/>
                                            </p:txEl>
                                          </p:spTgt>
                                        </p:tgtEl>
                                        <p:attrNameLst>
                                          <p:attrName>style.visibility</p:attrName>
                                        </p:attrNameLst>
                                      </p:cBhvr>
                                      <p:to>
                                        <p:strVal val="visible"/>
                                      </p:to>
                                    </p:set>
                                    <p:animEffect transition="in" filter="fade">
                                      <p:cBhvr>
                                        <p:cTn id="23"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143000"/>
          </a:xfrm>
        </p:spPr>
        <p:txBody>
          <a:bodyPr/>
          <a:lstStyle/>
          <a:p>
            <a:pPr eaLnBrk="1" hangingPunct="1"/>
            <a:r>
              <a:rPr lang="en-US" altLang="en-US" sz="6800" b="1" dirty="0">
                <a:latin typeface="Rockwell" panose="02060603020205020403" pitchFamily="18" charset="0"/>
              </a:rPr>
              <a:t>Facts We’ll Establish</a:t>
            </a:r>
          </a:p>
        </p:txBody>
      </p:sp>
      <p:sp>
        <p:nvSpPr>
          <p:cNvPr id="12291" name="Rectangle 3"/>
          <p:cNvSpPr>
            <a:spLocks noGrp="1" noChangeArrowheads="1"/>
          </p:cNvSpPr>
          <p:nvPr>
            <p:ph type="body" idx="1"/>
          </p:nvPr>
        </p:nvSpPr>
        <p:spPr>
          <a:xfrm>
            <a:off x="-12700" y="1143000"/>
            <a:ext cx="9156700" cy="5715000"/>
          </a:xfrm>
        </p:spPr>
        <p:txBody>
          <a:bodyPr/>
          <a:lstStyle/>
          <a:p>
            <a:pPr eaLnBrk="1" hangingPunct="1">
              <a:lnSpc>
                <a:spcPct val="90000"/>
              </a:lnSpc>
            </a:pPr>
            <a:r>
              <a:rPr lang="en-US" altLang="en-US" sz="3800" dirty="0">
                <a:latin typeface="Rockwell" panose="02060603020205020403" pitchFamily="18" charset="0"/>
              </a:rPr>
              <a:t>Determined or Recognized?</a:t>
            </a:r>
          </a:p>
          <a:p>
            <a:pPr eaLnBrk="1" hangingPunct="1">
              <a:lnSpc>
                <a:spcPct val="90000"/>
              </a:lnSpc>
            </a:pPr>
            <a:endParaRPr lang="en-US" altLang="en-US" sz="1600" dirty="0">
              <a:latin typeface="Rockwell" panose="02060603020205020403" pitchFamily="18" charset="0"/>
            </a:endParaRPr>
          </a:p>
          <a:p>
            <a:pPr eaLnBrk="1" hangingPunct="1">
              <a:lnSpc>
                <a:spcPct val="90000"/>
              </a:lnSpc>
            </a:pPr>
            <a:r>
              <a:rPr lang="en-US" altLang="en-US" sz="3800" dirty="0">
                <a:latin typeface="Rockwell" panose="02060603020205020403" pitchFamily="18" charset="0"/>
              </a:rPr>
              <a:t>All scripture already in circulation by 100AD</a:t>
            </a:r>
          </a:p>
          <a:p>
            <a:pPr eaLnBrk="1" hangingPunct="1">
              <a:lnSpc>
                <a:spcPct val="90000"/>
              </a:lnSpc>
            </a:pPr>
            <a:endParaRPr lang="en-US" altLang="en-US" sz="1600" dirty="0">
              <a:latin typeface="Rockwell" panose="02060603020205020403" pitchFamily="18" charset="0"/>
            </a:endParaRPr>
          </a:p>
          <a:p>
            <a:pPr eaLnBrk="1" hangingPunct="1">
              <a:lnSpc>
                <a:spcPct val="90000"/>
              </a:lnSpc>
            </a:pPr>
            <a:r>
              <a:rPr lang="en-US" altLang="en-US" sz="3800" dirty="0">
                <a:latin typeface="Rockwell" panose="02060603020205020403" pitchFamily="18" charset="0"/>
              </a:rPr>
              <a:t>God </a:t>
            </a:r>
            <a:r>
              <a:rPr lang="en-US" altLang="en-US" sz="3800">
                <a:latin typeface="Rockwell" panose="02060603020205020403" pitchFamily="18" charset="0"/>
              </a:rPr>
              <a:t>has used </a:t>
            </a:r>
            <a:r>
              <a:rPr lang="en-US" altLang="en-US" sz="3800" dirty="0">
                <a:latin typeface="Rockwell" panose="02060603020205020403" pitchFamily="18" charset="0"/>
              </a:rPr>
              <a:t>men to achieve His purposes</a:t>
            </a:r>
          </a:p>
          <a:p>
            <a:pPr eaLnBrk="1" hangingPunct="1">
              <a:lnSpc>
                <a:spcPct val="90000"/>
              </a:lnSpc>
            </a:pPr>
            <a:endParaRPr lang="en-US" altLang="en-US" sz="1600" dirty="0">
              <a:latin typeface="Rockwell" panose="02060603020205020403" pitchFamily="18" charset="0"/>
            </a:endParaRPr>
          </a:p>
          <a:p>
            <a:pPr lvl="1" eaLnBrk="1" hangingPunct="1">
              <a:lnSpc>
                <a:spcPct val="90000"/>
              </a:lnSpc>
            </a:pPr>
            <a:r>
              <a:rPr lang="en-US" altLang="en-US" sz="2600" b="1" dirty="0">
                <a:latin typeface="Rockwell" panose="02060603020205020403" pitchFamily="18" charset="0"/>
              </a:rPr>
              <a:t>2 Pet 1:20-21</a:t>
            </a:r>
            <a:r>
              <a:rPr lang="en-US" altLang="en-US" sz="2600" dirty="0">
                <a:latin typeface="Rockwell" panose="02060603020205020403" pitchFamily="18" charset="0"/>
              </a:rPr>
              <a:t> – “</a:t>
            </a:r>
            <a:r>
              <a:rPr lang="en-US" sz="2600" b="1" baseline="30000" dirty="0">
                <a:latin typeface="Rockwell" panose="02060603020205020403" pitchFamily="18" charset="0"/>
              </a:rPr>
              <a:t>20</a:t>
            </a:r>
            <a:r>
              <a:rPr lang="en-US" sz="2600" dirty="0">
                <a:latin typeface="Rockwell" panose="02060603020205020403" pitchFamily="18" charset="0"/>
              </a:rPr>
              <a:t>But know this first of all, that no prophecy of Scripture is a matter of one’s own interpretation, </a:t>
            </a:r>
            <a:r>
              <a:rPr lang="en-US" sz="2600" b="1" baseline="30000" dirty="0">
                <a:latin typeface="Rockwell" panose="02060603020205020403" pitchFamily="18" charset="0"/>
              </a:rPr>
              <a:t>21</a:t>
            </a:r>
            <a:r>
              <a:rPr lang="en-US" sz="2600" dirty="0">
                <a:latin typeface="Rockwell" panose="02060603020205020403" pitchFamily="18" charset="0"/>
              </a:rPr>
              <a:t>for no prophecy was ever made by an act of human will, but men moved by the Holy Spirit spoke from God.</a:t>
            </a:r>
            <a:r>
              <a:rPr lang="en-US" altLang="en-US" sz="2600" dirty="0">
                <a:latin typeface="Rockwell" panose="02060603020205020403" pitchFamily="18" charset="0"/>
              </a:rPr>
              <a:t>”</a:t>
            </a:r>
            <a:endParaRPr lang="en-US" altLang="en-US" sz="2600" b="1" dirty="0">
              <a:latin typeface="Rockwell" panose="020606030202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ox(in)">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box(in)">
                                      <p:cBhvr>
                                        <p:cTn id="17" dur="500"/>
                                        <p:tgtEl>
                                          <p:spTgt spid="122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box(in)">
                                      <p:cBhvr>
                                        <p:cTn id="22"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p:spPr>
        <p:txBody>
          <a:bodyPr/>
          <a:lstStyle/>
          <a:p>
            <a:pPr eaLnBrk="1" hangingPunct="1"/>
            <a:r>
              <a:rPr lang="en-US" altLang="en-US" sz="8000" b="1" dirty="0">
                <a:latin typeface="Rockwell" panose="02060603020205020403" pitchFamily="18" charset="0"/>
              </a:rPr>
              <a:t>OT Canonization</a:t>
            </a:r>
          </a:p>
        </p:txBody>
      </p:sp>
      <p:sp>
        <p:nvSpPr>
          <p:cNvPr id="21507" name="Rectangle 3"/>
          <p:cNvSpPr>
            <a:spLocks noGrp="1" noChangeArrowheads="1"/>
          </p:cNvSpPr>
          <p:nvPr>
            <p:ph type="body" idx="1"/>
          </p:nvPr>
        </p:nvSpPr>
        <p:spPr>
          <a:xfrm>
            <a:off x="0" y="1143000"/>
            <a:ext cx="9144000" cy="5715000"/>
          </a:xfrm>
        </p:spPr>
        <p:txBody>
          <a:bodyPr/>
          <a:lstStyle/>
          <a:p>
            <a:pPr eaLnBrk="1" hangingPunct="1">
              <a:lnSpc>
                <a:spcPct val="90000"/>
              </a:lnSpc>
            </a:pPr>
            <a:r>
              <a:rPr lang="en-US" altLang="en-US" dirty="0">
                <a:latin typeface="Rockwell" panose="02060603020205020403" pitchFamily="18" charset="0"/>
              </a:rPr>
              <a:t>Entrusted to the Jews</a:t>
            </a:r>
          </a:p>
          <a:p>
            <a:pPr lvl="1" eaLnBrk="1" hangingPunct="1">
              <a:lnSpc>
                <a:spcPct val="90000"/>
              </a:lnSpc>
            </a:pPr>
            <a:r>
              <a:rPr lang="en-US" altLang="en-US" sz="2200" b="1" dirty="0">
                <a:latin typeface="Rockwell" panose="02060603020205020403" pitchFamily="18" charset="0"/>
              </a:rPr>
              <a:t>Rom 3:1-2</a:t>
            </a:r>
            <a:r>
              <a:rPr lang="en-US" altLang="en-US" sz="2200" dirty="0">
                <a:latin typeface="Rockwell" panose="02060603020205020403" pitchFamily="18" charset="0"/>
              </a:rPr>
              <a:t> – “</a:t>
            </a:r>
            <a:r>
              <a:rPr lang="en-US" altLang="en-US" sz="2200" b="1" baseline="30000" dirty="0">
                <a:latin typeface="Rockwell" panose="02060603020205020403" pitchFamily="18" charset="0"/>
              </a:rPr>
              <a:t>1</a:t>
            </a:r>
            <a:r>
              <a:rPr lang="en-US" sz="2200" kern="1200" dirty="0">
                <a:latin typeface="Rockwell" panose="02060603020205020403" pitchFamily="18" charset="0"/>
              </a:rPr>
              <a:t>Then what advantage has the Jew? Or what is the benefit of circumcision? </a:t>
            </a:r>
            <a:r>
              <a:rPr lang="en-US" sz="2200" b="1" baseline="30000" dirty="0">
                <a:latin typeface="Rockwell" panose="02060603020205020403" pitchFamily="18" charset="0"/>
              </a:rPr>
              <a:t>2</a:t>
            </a:r>
            <a:r>
              <a:rPr lang="en-US" sz="2200" kern="1200" dirty="0">
                <a:latin typeface="Rockwell" panose="02060603020205020403" pitchFamily="18" charset="0"/>
              </a:rPr>
              <a:t>Great in every respect. First of all, that </a:t>
            </a:r>
            <a:r>
              <a:rPr lang="en-US" sz="2200" u="sng" kern="1200" dirty="0">
                <a:latin typeface="Rockwell" panose="02060603020205020403" pitchFamily="18" charset="0"/>
              </a:rPr>
              <a:t>they were entrusted with the oracles of God</a:t>
            </a:r>
            <a:r>
              <a:rPr lang="en-US" sz="2200" kern="1200" dirty="0">
                <a:latin typeface="Rockwell" panose="02060603020205020403" pitchFamily="18" charset="0"/>
              </a:rPr>
              <a:t>.</a:t>
            </a:r>
            <a:r>
              <a:rPr lang="en-US" altLang="en-US" sz="2200" dirty="0">
                <a:latin typeface="Rockwell" panose="02060603020205020403" pitchFamily="18" charset="0"/>
              </a:rPr>
              <a:t>”</a:t>
            </a:r>
          </a:p>
          <a:p>
            <a:pPr lvl="1" eaLnBrk="1" hangingPunct="1">
              <a:lnSpc>
                <a:spcPct val="90000"/>
              </a:lnSpc>
            </a:pPr>
            <a:r>
              <a:rPr lang="en-US" altLang="en-US" sz="2200" b="1" dirty="0">
                <a:latin typeface="Rockwell" panose="02060603020205020403" pitchFamily="18" charset="0"/>
              </a:rPr>
              <a:t>Deut 31:24-26</a:t>
            </a:r>
            <a:r>
              <a:rPr lang="en-US" altLang="en-US" sz="2200" dirty="0">
                <a:latin typeface="Rockwell" panose="02060603020205020403" pitchFamily="18" charset="0"/>
              </a:rPr>
              <a:t> – “</a:t>
            </a:r>
            <a:r>
              <a:rPr lang="en-US" sz="2200" b="1" baseline="30000" dirty="0">
                <a:latin typeface="Rockwell" panose="02060603020205020403" pitchFamily="18" charset="0"/>
              </a:rPr>
              <a:t>24</a:t>
            </a:r>
            <a:r>
              <a:rPr lang="en-US" sz="2200" dirty="0">
                <a:latin typeface="Rockwell" panose="02060603020205020403" pitchFamily="18" charset="0"/>
              </a:rPr>
              <a:t>It came about, when Moses finished writing the words of this law in a book until they were complete, </a:t>
            </a:r>
            <a:r>
              <a:rPr lang="en-US" sz="2200" b="1" baseline="30000" dirty="0">
                <a:latin typeface="Rockwell" panose="02060603020205020403" pitchFamily="18" charset="0"/>
              </a:rPr>
              <a:t>25</a:t>
            </a:r>
            <a:r>
              <a:rPr lang="en-US" sz="2200" dirty="0">
                <a:latin typeface="Rockwell" panose="02060603020205020403" pitchFamily="18" charset="0"/>
              </a:rPr>
              <a:t>that Moses commanded the Levites who carried the ark of the covenant of the Lord, saying, </a:t>
            </a:r>
            <a:r>
              <a:rPr lang="en-US" sz="2200" b="1" baseline="30000" dirty="0">
                <a:latin typeface="Rockwell" panose="02060603020205020403" pitchFamily="18" charset="0"/>
              </a:rPr>
              <a:t>26</a:t>
            </a:r>
            <a:r>
              <a:rPr lang="en-US" sz="2200" dirty="0">
                <a:latin typeface="Rockwell" panose="02060603020205020403" pitchFamily="18" charset="0"/>
              </a:rPr>
              <a:t>‘Take this book of the law and place it beside the ark of the covenant of the Lord your God, that it may remain there as a witness against you.’”</a:t>
            </a:r>
          </a:p>
          <a:p>
            <a:pPr lvl="1" eaLnBrk="1" hangingPunct="1">
              <a:lnSpc>
                <a:spcPct val="90000"/>
              </a:lnSpc>
            </a:pPr>
            <a:r>
              <a:rPr lang="en-US" altLang="en-US" sz="2300" u="sng" dirty="0">
                <a:latin typeface="Rockwell" panose="02060603020205020403" pitchFamily="18" charset="0"/>
              </a:rPr>
              <a:t>Other considerations</a:t>
            </a:r>
            <a:r>
              <a:rPr lang="en-US" altLang="en-US" sz="2300" dirty="0">
                <a:latin typeface="Rockwell" panose="02060603020205020403" pitchFamily="18" charset="0"/>
              </a:rPr>
              <a:t>:</a:t>
            </a:r>
          </a:p>
          <a:p>
            <a:pPr lvl="2" eaLnBrk="1" hangingPunct="1">
              <a:lnSpc>
                <a:spcPct val="90000"/>
              </a:lnSpc>
            </a:pPr>
            <a:r>
              <a:rPr lang="en-US" altLang="en-US" sz="1800" dirty="0">
                <a:latin typeface="Rockwell" panose="02060603020205020403" pitchFamily="18" charset="0"/>
              </a:rPr>
              <a:t>Jews were blind to its truths – </a:t>
            </a:r>
            <a:r>
              <a:rPr lang="en-US" altLang="en-US" sz="1800" b="1" dirty="0">
                <a:latin typeface="Rockwell" panose="02060603020205020403" pitchFamily="18" charset="0"/>
              </a:rPr>
              <a:t>Isa 6:10; John 12:40; Rom 10:1-3; 11:7</a:t>
            </a:r>
          </a:p>
          <a:p>
            <a:pPr lvl="2" eaLnBrk="1" hangingPunct="1">
              <a:lnSpc>
                <a:spcPct val="90000"/>
              </a:lnSpc>
            </a:pPr>
            <a:r>
              <a:rPr lang="en-US" altLang="en-US" sz="1800" dirty="0">
                <a:latin typeface="Rockwell" panose="02060603020205020403" pitchFamily="18" charset="0"/>
              </a:rPr>
              <a:t>For people who pride themselves on their culture, the OT is not flattering</a:t>
            </a:r>
          </a:p>
          <a:p>
            <a:pPr lvl="2" eaLnBrk="1" hangingPunct="1">
              <a:lnSpc>
                <a:spcPct val="90000"/>
              </a:lnSpc>
            </a:pPr>
            <a:r>
              <a:rPr lang="en-US" altLang="en-US" sz="1800" dirty="0">
                <a:latin typeface="Rockwell" panose="02060603020205020403" pitchFamily="18" charset="0"/>
              </a:rPr>
              <a:t>How did books like Jeremiah and Ezekiel, men who were so mistreated by the Jews, make it into the canon?</a:t>
            </a:r>
          </a:p>
          <a:p>
            <a:pPr eaLnBrk="1" hangingPunct="1">
              <a:lnSpc>
                <a:spcPct val="90000"/>
              </a:lnSpc>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ox(in)">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ox(in)">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ox(in)">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box(in)">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box(in)">
                                      <p:cBhvr>
                                        <p:cTn id="27" dur="5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box(in)">
                                      <p:cBhvr>
                                        <p:cTn id="32" dur="500"/>
                                        <p:tgtEl>
                                          <p:spTgt spid="215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1507">
                                            <p:txEl>
                                              <p:pRg st="6" end="6"/>
                                            </p:txEl>
                                          </p:spTgt>
                                        </p:tgtEl>
                                        <p:attrNameLst>
                                          <p:attrName>style.visibility</p:attrName>
                                        </p:attrNameLst>
                                      </p:cBhvr>
                                      <p:to>
                                        <p:strVal val="visible"/>
                                      </p:to>
                                    </p:set>
                                    <p:animEffect transition="in" filter="box(in)">
                                      <p:cBhvr>
                                        <p:cTn id="37"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p:spPr>
        <p:txBody>
          <a:bodyPr/>
          <a:lstStyle/>
          <a:p>
            <a:pPr eaLnBrk="1" hangingPunct="1"/>
            <a:r>
              <a:rPr lang="en-US" altLang="en-US" sz="8000" b="1" dirty="0">
                <a:latin typeface="Rockwell" panose="02060603020205020403" pitchFamily="18" charset="0"/>
              </a:rPr>
              <a:t>OT Canonization</a:t>
            </a:r>
          </a:p>
        </p:txBody>
      </p:sp>
      <p:sp>
        <p:nvSpPr>
          <p:cNvPr id="21507" name="Rectangle 3"/>
          <p:cNvSpPr>
            <a:spLocks noGrp="1" noChangeArrowheads="1"/>
          </p:cNvSpPr>
          <p:nvPr>
            <p:ph type="body" idx="1"/>
          </p:nvPr>
        </p:nvSpPr>
        <p:spPr>
          <a:xfrm>
            <a:off x="0" y="1143000"/>
            <a:ext cx="9144000" cy="5715000"/>
          </a:xfrm>
        </p:spPr>
        <p:txBody>
          <a:bodyPr/>
          <a:lstStyle/>
          <a:p>
            <a:pPr eaLnBrk="1" hangingPunct="1">
              <a:lnSpc>
                <a:spcPct val="90000"/>
              </a:lnSpc>
            </a:pPr>
            <a:r>
              <a:rPr lang="en-US" altLang="en-US" dirty="0">
                <a:latin typeface="Rockwell" panose="02060603020205020403" pitchFamily="18" charset="0"/>
              </a:rPr>
              <a:t>Entrusted to the Jews</a:t>
            </a:r>
          </a:p>
          <a:p>
            <a:pPr eaLnBrk="1" hangingPunct="1">
              <a:lnSpc>
                <a:spcPct val="90000"/>
              </a:lnSpc>
            </a:pPr>
            <a:r>
              <a:rPr lang="en-US" altLang="en-US" dirty="0">
                <a:latin typeface="Rockwell" panose="02060603020205020403" pitchFamily="18" charset="0"/>
              </a:rPr>
              <a:t>NT Evidence</a:t>
            </a:r>
          </a:p>
          <a:p>
            <a:pPr lvl="1" eaLnBrk="1" hangingPunct="1">
              <a:lnSpc>
                <a:spcPct val="90000"/>
              </a:lnSpc>
            </a:pPr>
            <a:r>
              <a:rPr lang="en-US" altLang="en-US" sz="2200" dirty="0">
                <a:latin typeface="Rockwell" panose="02060603020205020403" pitchFamily="18" charset="0"/>
              </a:rPr>
              <a:t>~250 OT quotes found in the NT</a:t>
            </a:r>
          </a:p>
          <a:p>
            <a:pPr lvl="1" eaLnBrk="1" hangingPunct="1">
              <a:lnSpc>
                <a:spcPct val="90000"/>
              </a:lnSpc>
            </a:pPr>
            <a:r>
              <a:rPr lang="en-US" altLang="en-US" sz="2200" dirty="0">
                <a:latin typeface="Rockwell" panose="02060603020205020403" pitchFamily="18" charset="0"/>
              </a:rPr>
              <a:t>All books quoted except for Esther, Ecclesiastes, and Songs</a:t>
            </a:r>
          </a:p>
          <a:p>
            <a:pPr lvl="1" eaLnBrk="1" hangingPunct="1">
              <a:lnSpc>
                <a:spcPct val="90000"/>
              </a:lnSpc>
            </a:pPr>
            <a:r>
              <a:rPr lang="en-US" altLang="en-US" sz="2200" dirty="0">
                <a:latin typeface="Rockwell" panose="02060603020205020403" pitchFamily="18" charset="0"/>
              </a:rPr>
              <a:t>Used by Apostles as NT evidence</a:t>
            </a:r>
            <a:endParaRPr lang="en-US" altLang="en-US" sz="2200" dirty="0"/>
          </a:p>
        </p:txBody>
      </p:sp>
    </p:spTree>
    <p:extLst>
      <p:ext uri="{BB962C8B-B14F-4D97-AF65-F5344CB8AC3E}">
        <p14:creationId xmlns:p14="http://schemas.microsoft.com/office/powerpoint/2010/main" val="302000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box(in)">
                                      <p:cBhvr>
                                        <p:cTn id="7" dur="500"/>
                                        <p:tgtEl>
                                          <p:spTgt spid="2150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1507">
                                            <p:txEl>
                                              <p:pRg st="3" end="3"/>
                                            </p:txEl>
                                          </p:spTgt>
                                        </p:tgtEl>
                                        <p:attrNameLst>
                                          <p:attrName>style.visibility</p:attrName>
                                        </p:attrNameLst>
                                      </p:cBhvr>
                                      <p:to>
                                        <p:strVal val="visible"/>
                                      </p:to>
                                    </p:set>
                                    <p:animEffect transition="in" filter="box(in)">
                                      <p:cBhvr>
                                        <p:cTn id="12" dur="500"/>
                                        <p:tgtEl>
                                          <p:spTgt spid="2150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box(in)">
                                      <p:cBhvr>
                                        <p:cTn id="1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990600"/>
          </a:xfrm>
        </p:spPr>
        <p:txBody>
          <a:bodyPr/>
          <a:lstStyle/>
          <a:p>
            <a:pPr eaLnBrk="1" hangingPunct="1"/>
            <a:r>
              <a:rPr lang="en-US" altLang="en-US" sz="8000" b="1" dirty="0">
                <a:latin typeface="Rockwell" panose="02060603020205020403" pitchFamily="18" charset="0"/>
              </a:rPr>
              <a:t>OT Canonization</a:t>
            </a:r>
          </a:p>
        </p:txBody>
      </p:sp>
      <p:sp>
        <p:nvSpPr>
          <p:cNvPr id="21507"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n-US" altLang="en-US" dirty="0">
                <a:latin typeface="Rockwell" panose="02060603020205020403" pitchFamily="18" charset="0"/>
              </a:rPr>
              <a:t>Entrusted to the Jews</a:t>
            </a:r>
          </a:p>
          <a:p>
            <a:pPr eaLnBrk="1" hangingPunct="1">
              <a:lnSpc>
                <a:spcPct val="90000"/>
              </a:lnSpc>
            </a:pPr>
            <a:r>
              <a:rPr lang="en-US" altLang="en-US" dirty="0">
                <a:latin typeface="Rockwell" panose="02060603020205020403" pitchFamily="18" charset="0"/>
              </a:rPr>
              <a:t>NT Evidence</a:t>
            </a:r>
          </a:p>
          <a:p>
            <a:pPr eaLnBrk="1" hangingPunct="1">
              <a:lnSpc>
                <a:spcPct val="90000"/>
              </a:lnSpc>
            </a:pPr>
            <a:r>
              <a:rPr lang="en-US" altLang="en-US" dirty="0">
                <a:latin typeface="Rockwell" panose="02060603020205020403" pitchFamily="18" charset="0"/>
              </a:rPr>
              <a:t>Jesus Confirmed</a:t>
            </a:r>
          </a:p>
          <a:p>
            <a:pPr lvl="1" eaLnBrk="1" hangingPunct="1">
              <a:lnSpc>
                <a:spcPct val="90000"/>
              </a:lnSpc>
            </a:pPr>
            <a:r>
              <a:rPr lang="en-US" altLang="en-US" sz="2200" dirty="0">
                <a:latin typeface="Rockwell" panose="02060603020205020403" pitchFamily="18" charset="0"/>
              </a:rPr>
              <a:t>OT would be fulfilled</a:t>
            </a:r>
          </a:p>
          <a:p>
            <a:pPr lvl="2" eaLnBrk="1" hangingPunct="1">
              <a:lnSpc>
                <a:spcPct val="90000"/>
              </a:lnSpc>
            </a:pPr>
            <a:r>
              <a:rPr lang="en-US" altLang="en-US" sz="1800" b="1" dirty="0">
                <a:latin typeface="Rockwell" panose="02060603020205020403" pitchFamily="18" charset="0"/>
              </a:rPr>
              <a:t>Matt 5:17-18</a:t>
            </a:r>
            <a:r>
              <a:rPr lang="en-US" altLang="en-US" sz="1800" dirty="0">
                <a:latin typeface="Rockwell" panose="02060603020205020403" pitchFamily="18" charset="0"/>
              </a:rPr>
              <a:t> – “</a:t>
            </a:r>
            <a:r>
              <a:rPr lang="en-US" sz="1800" b="1" baseline="30000" dirty="0">
                <a:latin typeface="Rockwell" panose="02060603020205020403" pitchFamily="18" charset="0"/>
              </a:rPr>
              <a:t>17</a:t>
            </a:r>
            <a:r>
              <a:rPr lang="en-US" sz="1800" dirty="0">
                <a:latin typeface="Rockwell" panose="02060603020205020403" pitchFamily="18" charset="0"/>
              </a:rPr>
              <a:t>Do not think that I came to abolish the Law or the Prophets; I did not come to abolish but to fulfill. </a:t>
            </a:r>
            <a:r>
              <a:rPr lang="en-US" sz="1800" b="1" baseline="30000" dirty="0">
                <a:latin typeface="Rockwell" panose="02060603020205020403" pitchFamily="18" charset="0"/>
              </a:rPr>
              <a:t>18</a:t>
            </a:r>
            <a:r>
              <a:rPr lang="en-US" sz="1800" dirty="0">
                <a:latin typeface="Rockwell" panose="02060603020205020403" pitchFamily="18" charset="0"/>
              </a:rPr>
              <a:t>For truly I say to you, until heaven and earth pass away, not the smallest letter or stroke shall pass from the Law until all is accomplished.</a:t>
            </a:r>
            <a:r>
              <a:rPr lang="en-US" altLang="en-US" sz="1800" dirty="0">
                <a:latin typeface="Rockwell" panose="02060603020205020403" pitchFamily="18" charset="0"/>
              </a:rPr>
              <a:t>”</a:t>
            </a:r>
          </a:p>
          <a:p>
            <a:pPr lvl="1" eaLnBrk="1" hangingPunct="1">
              <a:lnSpc>
                <a:spcPct val="90000"/>
              </a:lnSpc>
            </a:pPr>
            <a:r>
              <a:rPr lang="en-US" altLang="en-US" sz="2200" dirty="0">
                <a:latin typeface="Rockwell" panose="02060603020205020403" pitchFamily="18" charset="0"/>
              </a:rPr>
              <a:t>Confirmed reliability</a:t>
            </a:r>
          </a:p>
          <a:p>
            <a:pPr lvl="2" eaLnBrk="1" hangingPunct="1">
              <a:lnSpc>
                <a:spcPct val="90000"/>
              </a:lnSpc>
            </a:pPr>
            <a:r>
              <a:rPr lang="en-US" altLang="en-US" sz="1800" b="1" dirty="0">
                <a:latin typeface="Rockwell" panose="02060603020205020403" pitchFamily="18" charset="0"/>
              </a:rPr>
              <a:t>John 10:35</a:t>
            </a:r>
            <a:r>
              <a:rPr lang="en-US" altLang="en-US" sz="1800" dirty="0">
                <a:latin typeface="Rockwell" panose="02060603020205020403" pitchFamily="18" charset="0"/>
              </a:rPr>
              <a:t> – “…and the Scripture cannot be broken…”</a:t>
            </a:r>
          </a:p>
          <a:p>
            <a:pPr lvl="2" eaLnBrk="1" hangingPunct="1">
              <a:lnSpc>
                <a:spcPct val="90000"/>
              </a:lnSpc>
            </a:pPr>
            <a:r>
              <a:rPr lang="en-US" altLang="en-US" sz="1800" b="1" dirty="0">
                <a:latin typeface="Rockwell" panose="02060603020205020403" pitchFamily="18" charset="0"/>
              </a:rPr>
              <a:t>Matt 4:4, 7, 9</a:t>
            </a:r>
            <a:r>
              <a:rPr lang="en-US" altLang="en-US" sz="1800" dirty="0">
                <a:latin typeface="Rockwell" panose="02060603020205020403" pitchFamily="18" charset="0"/>
              </a:rPr>
              <a:t> – “It is written…”</a:t>
            </a:r>
          </a:p>
          <a:p>
            <a:pPr lvl="1" eaLnBrk="1" hangingPunct="1">
              <a:lnSpc>
                <a:spcPct val="90000"/>
              </a:lnSpc>
            </a:pPr>
            <a:r>
              <a:rPr lang="en-US" altLang="en-US" sz="2200" dirty="0">
                <a:latin typeface="Rockwell" panose="02060603020205020403" pitchFamily="18" charset="0"/>
              </a:rPr>
              <a:t>Confirmed chronology</a:t>
            </a:r>
          </a:p>
          <a:p>
            <a:pPr lvl="2" eaLnBrk="1" hangingPunct="1">
              <a:lnSpc>
                <a:spcPct val="90000"/>
              </a:lnSpc>
            </a:pPr>
            <a:r>
              <a:rPr lang="en-US" altLang="en-US" sz="1800" b="1" dirty="0">
                <a:latin typeface="Rockwell" panose="02060603020205020403" pitchFamily="18" charset="0"/>
              </a:rPr>
              <a:t>Luke 11:51a</a:t>
            </a:r>
            <a:r>
              <a:rPr lang="en-US" altLang="en-US" sz="1800" dirty="0">
                <a:latin typeface="Rockwell" panose="02060603020205020403" pitchFamily="18" charset="0"/>
              </a:rPr>
              <a:t> – “From the blood of Abel to the blood of Zechariah…”</a:t>
            </a:r>
          </a:p>
          <a:p>
            <a:pPr lvl="1" eaLnBrk="1" hangingPunct="1">
              <a:lnSpc>
                <a:spcPct val="90000"/>
              </a:lnSpc>
            </a:pPr>
            <a:r>
              <a:rPr lang="en-US" altLang="en-US" sz="2200" dirty="0">
                <a:latin typeface="Rockwell" panose="02060603020205020403" pitchFamily="18" charset="0"/>
              </a:rPr>
              <a:t>Confirmed arrangement</a:t>
            </a:r>
          </a:p>
          <a:p>
            <a:pPr lvl="2" eaLnBrk="1" hangingPunct="1">
              <a:lnSpc>
                <a:spcPct val="90000"/>
              </a:lnSpc>
            </a:pPr>
            <a:r>
              <a:rPr lang="en-US" altLang="en-US" sz="1800" b="1" dirty="0">
                <a:latin typeface="Rockwell" panose="02060603020205020403" pitchFamily="18" charset="0"/>
              </a:rPr>
              <a:t>Luke 24:44</a:t>
            </a:r>
            <a:r>
              <a:rPr lang="en-US" altLang="en-US" sz="1800" dirty="0">
                <a:latin typeface="Rockwell" panose="02060603020205020403" pitchFamily="18" charset="0"/>
              </a:rPr>
              <a:t> – “Now He said to them, ‘These are My words which I spoke to you while I was still with you, that all things which are written about Me in the </a:t>
            </a:r>
            <a:r>
              <a:rPr lang="en-US" altLang="en-US" sz="1800" u="sng" dirty="0">
                <a:latin typeface="Rockwell" panose="02060603020205020403" pitchFamily="18" charset="0"/>
              </a:rPr>
              <a:t>Law of Moses</a:t>
            </a:r>
            <a:r>
              <a:rPr lang="en-US" altLang="en-US" sz="1800" dirty="0">
                <a:latin typeface="Rockwell" panose="02060603020205020403" pitchFamily="18" charset="0"/>
              </a:rPr>
              <a:t> and the </a:t>
            </a:r>
            <a:r>
              <a:rPr lang="en-US" altLang="en-US" sz="1800" u="sng" dirty="0">
                <a:latin typeface="Rockwell" panose="02060603020205020403" pitchFamily="18" charset="0"/>
              </a:rPr>
              <a:t>Prophets</a:t>
            </a:r>
            <a:r>
              <a:rPr lang="en-US" altLang="en-US" sz="1800" dirty="0">
                <a:latin typeface="Rockwell" panose="02060603020205020403" pitchFamily="18" charset="0"/>
              </a:rPr>
              <a:t> and the </a:t>
            </a:r>
            <a:r>
              <a:rPr lang="en-US" altLang="en-US" sz="1800" u="sng" dirty="0">
                <a:latin typeface="Rockwell" panose="02060603020205020403" pitchFamily="18" charset="0"/>
              </a:rPr>
              <a:t>Psalms</a:t>
            </a:r>
            <a:r>
              <a:rPr lang="en-US" altLang="en-US" sz="1800" dirty="0">
                <a:latin typeface="Rockwell" panose="02060603020205020403" pitchFamily="18" charset="0"/>
              </a:rPr>
              <a:t> must be fulfilled.’”</a:t>
            </a:r>
          </a:p>
          <a:p>
            <a:pPr lvl="1" eaLnBrk="1" hangingPunct="1">
              <a:lnSpc>
                <a:spcPct val="90000"/>
              </a:lnSpc>
            </a:pPr>
            <a:endParaRPr lang="en-US" altLang="en-US" dirty="0">
              <a:latin typeface="Rockwell" panose="02060603020205020403" pitchFamily="18" charset="0"/>
            </a:endParaRPr>
          </a:p>
          <a:p>
            <a:pPr lvl="1" eaLnBrk="1" hangingPunct="1">
              <a:lnSpc>
                <a:spcPct val="90000"/>
              </a:lnSpc>
            </a:pPr>
            <a:endParaRPr lang="en-US" altLang="en-US" dirty="0">
              <a:latin typeface="Rockwell" panose="02060603020205020403" pitchFamily="18" charset="0"/>
            </a:endParaRPr>
          </a:p>
        </p:txBody>
      </p:sp>
    </p:spTree>
    <p:extLst>
      <p:ext uri="{BB962C8B-B14F-4D97-AF65-F5344CB8AC3E}">
        <p14:creationId xmlns:p14="http://schemas.microsoft.com/office/powerpoint/2010/main" val="93349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box(in)">
                                      <p:cBhvr>
                                        <p:cTn id="7" dur="500"/>
                                        <p:tgtEl>
                                          <p:spTgt spid="2150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box(in)">
                                      <p:cBhvr>
                                        <p:cTn id="12" dur="500"/>
                                        <p:tgtEl>
                                          <p:spTgt spid="2150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Effect transition="in" filter="box(in)">
                                      <p:cBhvr>
                                        <p:cTn id="17" dur="500"/>
                                        <p:tgtEl>
                                          <p:spTgt spid="2150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1507">
                                            <p:txEl>
                                              <p:pRg st="6" end="6"/>
                                            </p:txEl>
                                          </p:spTgt>
                                        </p:tgtEl>
                                        <p:attrNameLst>
                                          <p:attrName>style.visibility</p:attrName>
                                        </p:attrNameLst>
                                      </p:cBhvr>
                                      <p:to>
                                        <p:strVal val="visible"/>
                                      </p:to>
                                    </p:set>
                                    <p:animEffect transition="in" filter="box(in)">
                                      <p:cBhvr>
                                        <p:cTn id="22" dur="500"/>
                                        <p:tgtEl>
                                          <p:spTgt spid="2150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1507">
                                            <p:txEl>
                                              <p:pRg st="7" end="7"/>
                                            </p:txEl>
                                          </p:spTgt>
                                        </p:tgtEl>
                                        <p:attrNameLst>
                                          <p:attrName>style.visibility</p:attrName>
                                        </p:attrNameLst>
                                      </p:cBhvr>
                                      <p:to>
                                        <p:strVal val="visible"/>
                                      </p:to>
                                    </p:set>
                                    <p:animEffect transition="in" filter="box(in)">
                                      <p:cBhvr>
                                        <p:cTn id="27" dur="500"/>
                                        <p:tgtEl>
                                          <p:spTgt spid="2150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1507">
                                            <p:txEl>
                                              <p:pRg st="8" end="8"/>
                                            </p:txEl>
                                          </p:spTgt>
                                        </p:tgtEl>
                                        <p:attrNameLst>
                                          <p:attrName>style.visibility</p:attrName>
                                        </p:attrNameLst>
                                      </p:cBhvr>
                                      <p:to>
                                        <p:strVal val="visible"/>
                                      </p:to>
                                    </p:set>
                                    <p:animEffect transition="in" filter="box(in)">
                                      <p:cBhvr>
                                        <p:cTn id="32" dur="500"/>
                                        <p:tgtEl>
                                          <p:spTgt spid="2150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1507">
                                            <p:txEl>
                                              <p:pRg st="9" end="9"/>
                                            </p:txEl>
                                          </p:spTgt>
                                        </p:tgtEl>
                                        <p:attrNameLst>
                                          <p:attrName>style.visibility</p:attrName>
                                        </p:attrNameLst>
                                      </p:cBhvr>
                                      <p:to>
                                        <p:strVal val="visible"/>
                                      </p:to>
                                    </p:set>
                                    <p:animEffect transition="in" filter="box(in)">
                                      <p:cBhvr>
                                        <p:cTn id="37" dur="500"/>
                                        <p:tgtEl>
                                          <p:spTgt spid="2150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1507">
                                            <p:txEl>
                                              <p:pRg st="10" end="10"/>
                                            </p:txEl>
                                          </p:spTgt>
                                        </p:tgtEl>
                                        <p:attrNameLst>
                                          <p:attrName>style.visibility</p:attrName>
                                        </p:attrNameLst>
                                      </p:cBhvr>
                                      <p:to>
                                        <p:strVal val="visible"/>
                                      </p:to>
                                    </p:set>
                                    <p:animEffect transition="in" filter="box(in)">
                                      <p:cBhvr>
                                        <p:cTn id="42" dur="500"/>
                                        <p:tgtEl>
                                          <p:spTgt spid="2150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1507">
                                            <p:txEl>
                                              <p:pRg st="11" end="11"/>
                                            </p:txEl>
                                          </p:spTgt>
                                        </p:tgtEl>
                                        <p:attrNameLst>
                                          <p:attrName>style.visibility</p:attrName>
                                        </p:attrNameLst>
                                      </p:cBhvr>
                                      <p:to>
                                        <p:strVal val="visible"/>
                                      </p:to>
                                    </p:set>
                                    <p:animEffect transition="in" filter="box(in)">
                                      <p:cBhvr>
                                        <p:cTn id="47" dur="500"/>
                                        <p:tgtEl>
                                          <p:spTgt spid="215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990600"/>
          </a:xfrm>
        </p:spPr>
        <p:txBody>
          <a:bodyPr/>
          <a:lstStyle/>
          <a:p>
            <a:pPr eaLnBrk="1" hangingPunct="1"/>
            <a:r>
              <a:rPr lang="en-US" altLang="en-US" sz="8000" b="1" dirty="0">
                <a:latin typeface="Rockwell" panose="02060603020205020403" pitchFamily="18" charset="0"/>
              </a:rPr>
              <a:t>OT Canonization</a:t>
            </a:r>
          </a:p>
        </p:txBody>
      </p:sp>
      <p:sp>
        <p:nvSpPr>
          <p:cNvPr id="21507"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n-US" altLang="en-US" dirty="0">
                <a:latin typeface="Rockwell" panose="02060603020205020403" pitchFamily="18" charset="0"/>
              </a:rPr>
              <a:t>Entrusted to the Jews</a:t>
            </a:r>
          </a:p>
          <a:p>
            <a:pPr eaLnBrk="1" hangingPunct="1">
              <a:lnSpc>
                <a:spcPct val="90000"/>
              </a:lnSpc>
            </a:pPr>
            <a:r>
              <a:rPr lang="en-US" altLang="en-US" dirty="0">
                <a:latin typeface="Rockwell" panose="02060603020205020403" pitchFamily="18" charset="0"/>
              </a:rPr>
              <a:t>NT Evidence</a:t>
            </a:r>
          </a:p>
          <a:p>
            <a:pPr eaLnBrk="1" hangingPunct="1">
              <a:lnSpc>
                <a:spcPct val="90000"/>
              </a:lnSpc>
            </a:pPr>
            <a:r>
              <a:rPr lang="en-US" altLang="en-US" dirty="0">
                <a:latin typeface="Rockwell" panose="02060603020205020403" pitchFamily="18" charset="0"/>
              </a:rPr>
              <a:t>Jesus Confirmed</a:t>
            </a:r>
          </a:p>
          <a:p>
            <a:pPr eaLnBrk="1" hangingPunct="1">
              <a:lnSpc>
                <a:spcPct val="90000"/>
              </a:lnSpc>
            </a:pPr>
            <a:r>
              <a:rPr lang="en-US" altLang="en-US" dirty="0">
                <a:latin typeface="Rockwell" panose="02060603020205020403" pitchFamily="18" charset="0"/>
              </a:rPr>
              <a:t>Secular Evidence</a:t>
            </a:r>
          </a:p>
          <a:p>
            <a:pPr lvl="1" eaLnBrk="1" hangingPunct="1">
              <a:lnSpc>
                <a:spcPct val="150000"/>
              </a:lnSpc>
            </a:pPr>
            <a:r>
              <a:rPr lang="en-US" altLang="en-US" dirty="0">
                <a:latin typeface="Rockwell" panose="02060603020205020403" pitchFamily="18" charset="0"/>
              </a:rPr>
              <a:t>Prologue to Ecclesiasticus (200BC)</a:t>
            </a:r>
          </a:p>
          <a:p>
            <a:pPr lvl="1" eaLnBrk="1" hangingPunct="1">
              <a:lnSpc>
                <a:spcPct val="150000"/>
              </a:lnSpc>
            </a:pPr>
            <a:r>
              <a:rPr lang="en-US" altLang="en-US" dirty="0">
                <a:latin typeface="Rockwell" panose="02060603020205020403" pitchFamily="18" charset="0"/>
              </a:rPr>
              <a:t>Philo (40AD)</a:t>
            </a:r>
          </a:p>
          <a:p>
            <a:pPr lvl="1" eaLnBrk="1" hangingPunct="1">
              <a:lnSpc>
                <a:spcPct val="150000"/>
              </a:lnSpc>
            </a:pPr>
            <a:r>
              <a:rPr lang="en-US" altLang="en-US" dirty="0">
                <a:latin typeface="Rockwell" panose="02060603020205020403" pitchFamily="18" charset="0"/>
              </a:rPr>
              <a:t>Josephus (37 – 100AD)</a:t>
            </a:r>
          </a:p>
          <a:p>
            <a:pPr lvl="1" eaLnBrk="1" hangingPunct="1">
              <a:lnSpc>
                <a:spcPct val="150000"/>
              </a:lnSpc>
            </a:pPr>
            <a:r>
              <a:rPr lang="en-US" altLang="en-US" dirty="0">
                <a:latin typeface="Rockwell" panose="02060603020205020403" pitchFamily="18" charset="0"/>
              </a:rPr>
              <a:t>Counsel of </a:t>
            </a:r>
            <a:r>
              <a:rPr lang="en-US" altLang="en-US" dirty="0" err="1">
                <a:latin typeface="Rockwell" panose="02060603020205020403" pitchFamily="18" charset="0"/>
              </a:rPr>
              <a:t>Jamnia</a:t>
            </a:r>
            <a:r>
              <a:rPr lang="en-US" altLang="en-US" dirty="0">
                <a:latin typeface="Rockwell" panose="02060603020205020403" pitchFamily="18" charset="0"/>
              </a:rPr>
              <a:t> (90 AD)</a:t>
            </a:r>
          </a:p>
          <a:p>
            <a:pPr lvl="1" eaLnBrk="1" hangingPunct="1">
              <a:lnSpc>
                <a:spcPct val="150000"/>
              </a:lnSpc>
            </a:pPr>
            <a:r>
              <a:rPr lang="en-US" altLang="en-US" dirty="0">
                <a:latin typeface="Rockwell" panose="02060603020205020403" pitchFamily="18" charset="0"/>
              </a:rPr>
              <a:t>Early Church Fathers</a:t>
            </a:r>
          </a:p>
        </p:txBody>
      </p:sp>
    </p:spTree>
    <p:extLst>
      <p:ext uri="{BB962C8B-B14F-4D97-AF65-F5344CB8AC3E}">
        <p14:creationId xmlns:p14="http://schemas.microsoft.com/office/powerpoint/2010/main" val="176505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4" end="4"/>
                                            </p:txEl>
                                          </p:spTgt>
                                        </p:tgtEl>
                                        <p:attrNameLst>
                                          <p:attrName>style.visibility</p:attrName>
                                        </p:attrNameLst>
                                      </p:cBhvr>
                                      <p:to>
                                        <p:strVal val="visible"/>
                                      </p:to>
                                    </p:set>
                                    <p:animEffect transition="in" filter="box(in)">
                                      <p:cBhvr>
                                        <p:cTn id="7" dur="500"/>
                                        <p:tgtEl>
                                          <p:spTgt spid="2150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1507">
                                            <p:txEl>
                                              <p:pRg st="5" end="5"/>
                                            </p:txEl>
                                          </p:spTgt>
                                        </p:tgtEl>
                                        <p:attrNameLst>
                                          <p:attrName>style.visibility</p:attrName>
                                        </p:attrNameLst>
                                      </p:cBhvr>
                                      <p:to>
                                        <p:strVal val="visible"/>
                                      </p:to>
                                    </p:set>
                                    <p:animEffect transition="in" filter="box(in)">
                                      <p:cBhvr>
                                        <p:cTn id="12" dur="500"/>
                                        <p:tgtEl>
                                          <p:spTgt spid="2150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animEffect transition="in" filter="box(in)">
                                      <p:cBhvr>
                                        <p:cTn id="17" dur="500"/>
                                        <p:tgtEl>
                                          <p:spTgt spid="2150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1507">
                                            <p:txEl>
                                              <p:pRg st="7" end="7"/>
                                            </p:txEl>
                                          </p:spTgt>
                                        </p:tgtEl>
                                        <p:attrNameLst>
                                          <p:attrName>style.visibility</p:attrName>
                                        </p:attrNameLst>
                                      </p:cBhvr>
                                      <p:to>
                                        <p:strVal val="visible"/>
                                      </p:to>
                                    </p:set>
                                    <p:animEffect transition="in" filter="box(in)">
                                      <p:cBhvr>
                                        <p:cTn id="22" dur="500"/>
                                        <p:tgtEl>
                                          <p:spTgt spid="21507">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animEffect transition="in" filter="box(in)">
                                      <p:cBhvr>
                                        <p:cTn id="27" dur="5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12306</TotalTime>
  <Words>6180</Words>
  <Application>Microsoft Office PowerPoint</Application>
  <PresentationFormat>On-screen Show (4:3)</PresentationFormat>
  <Paragraphs>383</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Rockwell</vt:lpstr>
      <vt:lpstr>Default Design</vt:lpstr>
      <vt:lpstr>PowerPoint Presentation</vt:lpstr>
      <vt:lpstr>PowerPoint Presentation</vt:lpstr>
      <vt:lpstr>Canonization</vt:lpstr>
      <vt:lpstr>Common Questions</vt:lpstr>
      <vt:lpstr>Facts We’ll Establish</vt:lpstr>
      <vt:lpstr>OT Canonization</vt:lpstr>
      <vt:lpstr>OT Canonization</vt:lpstr>
      <vt:lpstr>OT Canonization</vt:lpstr>
      <vt:lpstr>OT Canonization</vt:lpstr>
      <vt:lpstr>NT Canonization</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Internal Evidence</vt:lpstr>
      <vt:lpstr>NT Canon External Evidence</vt:lpstr>
      <vt:lpstr>NT Canon External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Hasty</dc:creator>
  <cp:lastModifiedBy>R H</cp:lastModifiedBy>
  <cp:revision>315</cp:revision>
  <cp:lastPrinted>2020-12-16T23:10:25Z</cp:lastPrinted>
  <dcterms:created xsi:type="dcterms:W3CDTF">2008-05-08T03:38:04Z</dcterms:created>
  <dcterms:modified xsi:type="dcterms:W3CDTF">2020-12-18T17:04:01Z</dcterms:modified>
</cp:coreProperties>
</file>