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1"/>
  </p:sldMasterIdLst>
  <p:notesMasterIdLst>
    <p:notesMasterId r:id="rId23"/>
  </p:notesMasterIdLst>
  <p:sldIdLst>
    <p:sldId id="287" r:id="rId2"/>
    <p:sldId id="257" r:id="rId3"/>
    <p:sldId id="289" r:id="rId4"/>
    <p:sldId id="290" r:id="rId5"/>
    <p:sldId id="291" r:id="rId6"/>
    <p:sldId id="288" r:id="rId7"/>
    <p:sldId id="269" r:id="rId8"/>
    <p:sldId id="270" r:id="rId9"/>
    <p:sldId id="271" r:id="rId10"/>
    <p:sldId id="275" r:id="rId11"/>
    <p:sldId id="277" r:id="rId12"/>
    <p:sldId id="276" r:id="rId13"/>
    <p:sldId id="278" r:id="rId14"/>
    <p:sldId id="292" r:id="rId15"/>
    <p:sldId id="258" r:id="rId16"/>
    <p:sldId id="280" r:id="rId17"/>
    <p:sldId id="281" r:id="rId18"/>
    <p:sldId id="282" r:id="rId19"/>
    <p:sldId id="283" r:id="rId20"/>
    <p:sldId id="284" r:id="rId21"/>
    <p:sldId id="285" r:id="rId22"/>
  </p:sldIdLst>
  <p:sldSz cx="9144000" cy="6858000" type="screen4x3"/>
  <p:notesSz cx="9144000" cy="6858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563" autoAdjust="0"/>
  </p:normalViewPr>
  <p:slideViewPr>
    <p:cSldViewPr>
      <p:cViewPr varScale="1">
        <p:scale>
          <a:sx n="83" d="100"/>
          <a:sy n="83" d="100"/>
        </p:scale>
        <p:origin x="2424" y="78"/>
      </p:cViewPr>
      <p:guideLst>
        <p:guide orient="horz" pos="2160"/>
        <p:guide pos="2880"/>
      </p:guideLst>
    </p:cSldViewPr>
  </p:slideViewPr>
  <p:notesTextViewPr>
    <p:cViewPr>
      <p:scale>
        <a:sx n="100" d="100"/>
        <a:sy n="100" d="100"/>
      </p:scale>
      <p:origin x="0" y="0"/>
    </p:cViewPr>
  </p:notesTextViewPr>
  <p:notesViewPr>
    <p:cSldViewPr>
      <p:cViewPr varScale="1">
        <p:scale>
          <a:sx n="112" d="100"/>
          <a:sy n="112" d="100"/>
        </p:scale>
        <p:origin x="1020"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2" name="Rectangle 4"/>
          <p:cNvSpPr>
            <a:spLocks noGrp="1" noRot="1" noChangeAspect="1" noChangeArrowheads="1" noTextEdit="1"/>
          </p:cNvSpPr>
          <p:nvPr>
            <p:ph type="sldImg" idx="2"/>
          </p:nvPr>
        </p:nvSpPr>
        <p:spPr bwMode="auto">
          <a:xfrm>
            <a:off x="3505200" y="17804"/>
            <a:ext cx="1625600" cy="1219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0" y="1237004"/>
            <a:ext cx="9141884" cy="527690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A8ADEFD4-2D58-458D-AB8E-4E557F0F7634}" type="slidenum">
              <a:rPr lang="en-US" altLang="es-GT"/>
              <a:pPr>
                <a:defRPr/>
              </a:pPr>
              <a:t>‹#›</a:t>
            </a:fld>
            <a:endParaRPr lang="en-US" altLang="es-GT"/>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B569EB9-82A3-44DA-947A-73A7FDD2BA86}" type="slidenum">
              <a:rPr lang="en-US" altLang="en-US" smtClean="0"/>
              <a:pPr>
                <a:spcBef>
                  <a:spcPct val="0"/>
                </a:spcBef>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GT" b="1">
                <a:latin typeface="Arial" panose="020B0604020202020204" pitchFamily="34" charset="0"/>
              </a:rPr>
              <a:t>Heb 11:1</a:t>
            </a:r>
            <a:r>
              <a:rPr lang="en-US" altLang="es-GT">
                <a:latin typeface="Arial" panose="020B0604020202020204" pitchFamily="34" charset="0"/>
              </a:rPr>
              <a:t> – “Now faith is the substance of things hoped for, the evidence of things not seen.”</a:t>
            </a:r>
          </a:p>
          <a:p>
            <a:pPr eaLnBrk="1" hangingPunct="1"/>
            <a:endParaRPr lang="en-US" altLang="en-US">
              <a:latin typeface="Arial" panose="020B0604020202020204" pitchFamily="34" charset="0"/>
            </a:endParaRPr>
          </a:p>
          <a:p>
            <a:pPr eaLnBrk="1" hangingPunct="1"/>
            <a:r>
              <a:rPr lang="en-US" altLang="es-GT">
                <a:latin typeface="Arial" panose="020B0604020202020204" pitchFamily="34" charset="0"/>
              </a:rPr>
              <a:t>It wasn’t that long ago that adhering to a faith that rested outside of scripture would cause others to look at you with wonder and bewilderment. But times have certainly changed and we are no longer living in a society where faith in Jesus Christ is the prevailing perspective within our nation. Christians of today are the ones viewed as out of touch. We scorned and mocked because we place our trust and faith in the invisible rather than in carnal pursuits. Skepticism and postmodernism are now the dominant dogmas of this degrading society and Islam, which is now being pandered to and pampered by our pompous politicians is fiercely attacking the bible with no mercy. And so what do we do about that? Do we run away from the challenge or do we face it head on? Do we stay home at the base or do we put on the armor of God and join in on the front lines?</a:t>
            </a:r>
          </a:p>
          <a:p>
            <a:pPr eaLnBrk="1" hangingPunct="1"/>
            <a:endParaRPr lang="en-US" altLang="en-US">
              <a:latin typeface="Arial" panose="020B0604020202020204" pitchFamily="34" charset="0"/>
            </a:endParaRPr>
          </a:p>
          <a:p>
            <a:pPr eaLnBrk="1" hangingPunct="1"/>
            <a:r>
              <a:rPr lang="en-US" altLang="es-GT">
                <a:latin typeface="Arial" panose="020B0604020202020204" pitchFamily="34" charset="0"/>
              </a:rPr>
              <a:t>If we’re to be true soldiers of Christ, we need to be armed and equipped with the tools to accomplish what Peter talked about in 1 Pet 3:15, and that is to “give an account of the hope that is in you”. Because, truthfully, the objective evidence for Christianity is so abundant, so vast, and so unparalleled that we should have nothing to fear from the critics of our day. On the surface, some of the arguments that these skeptics make can seem intimidating because they bring their big words and their so-called science. And if we’re not familiar with the argument or the logical fallacy being employed, we can come away from such conversations intimidated, thinking that their arguments are out of our league. But that is just not the case.</a:t>
            </a:r>
          </a:p>
          <a:p>
            <a:pPr eaLnBrk="1" hangingPunct="1"/>
            <a:endParaRPr lang="en-US" altLang="en-US">
              <a:latin typeface="Arial" panose="020B0604020202020204" pitchFamily="34" charset="0"/>
            </a:endParaRPr>
          </a:p>
          <a:p>
            <a:pPr eaLnBrk="1" hangingPunct="1"/>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46B1362-B25B-4FA8-9D16-D0E2FC4E9B5F}" type="slidenum">
              <a:rPr lang="en-US" altLang="en-US" smtClean="0"/>
              <a:pPr>
                <a:spcBef>
                  <a:spcPct val="0"/>
                </a:spcBef>
              </a:pPr>
              <a:t>10</a:t>
            </a:fld>
            <a:endParaRPr lang="en-US" altLang="en-US"/>
          </a:p>
        </p:txBody>
      </p:sp>
      <p:sp>
        <p:nvSpPr>
          <p:cNvPr id="23555"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defRPr/>
            </a:pPr>
            <a:r>
              <a:rPr lang="en-US" u="sng" dirty="0"/>
              <a:t>The key to actually knowing the truth is evidence</a:t>
            </a:r>
            <a:r>
              <a:rPr lang="en-US" dirty="0"/>
              <a:t>. And whatever it is that we believe, that faith we have must find its foundation in </a:t>
            </a:r>
            <a:r>
              <a:rPr lang="en-US" u="sng" dirty="0"/>
              <a:t>evidence</a:t>
            </a:r>
            <a:r>
              <a:rPr lang="en-US" dirty="0"/>
              <a:t>. That is, confirmation, proof, facts, verification. Evidence is the means by which all truths are discovered, and in which true faith is produced</a:t>
            </a:r>
            <a:r>
              <a:rPr lang="es-GT" sz="1100" dirty="0"/>
              <a:t>. </a:t>
            </a:r>
          </a:p>
          <a:p>
            <a:pPr eaLnBrk="1" hangingPunct="1">
              <a:defRPr/>
            </a:pPr>
            <a:endParaRPr lang="es-GT" sz="1100" dirty="0"/>
          </a:p>
          <a:p>
            <a:pPr eaLnBrk="1" hangingPunct="1">
              <a:defRPr/>
            </a:pPr>
            <a:r>
              <a:rPr lang="en-US" dirty="0"/>
              <a:t>Our entire judicial system is based upon evidence, to such a degree that men and women are tried on capital charges based on evidence even if there were no eye witnesses present at the crime in question. Science makes its astounding discoveries based on evidence. How we make pretty much all of our decisions is based upon evidence. Which car do I buy? Where do I go on vacation next year?  Should I marry this person? It may be good evidence or poor evidence. Our </a:t>
            </a:r>
            <a:r>
              <a:rPr lang="en-US" u="sng" dirty="0"/>
              <a:t>analysis</a:t>
            </a:r>
            <a:r>
              <a:rPr lang="en-US" dirty="0"/>
              <a:t> of the evidence may be good or bad. But we need to gather the evidence in order to make truly intelligent decisions.</a:t>
            </a:r>
          </a:p>
          <a:p>
            <a:pPr>
              <a:defRPr/>
            </a:pPr>
            <a:endParaRPr lang="es-GT" sz="1100" dirty="0"/>
          </a:p>
          <a:p>
            <a:pPr>
              <a:defRPr/>
            </a:pPr>
            <a:r>
              <a:rPr lang="en-US" b="1" dirty="0"/>
              <a:t>Matt 22:37</a:t>
            </a:r>
            <a:r>
              <a:rPr lang="en-US" dirty="0"/>
              <a:t> – “And He said to him, ‘</a:t>
            </a:r>
            <a:r>
              <a:rPr lang="en-US" cap="small" dirty="0"/>
              <a:t>You shall love the Lord your God with all your heart, and with all your soul, </a:t>
            </a:r>
            <a:r>
              <a:rPr lang="en-US" u="sng" cap="small" dirty="0"/>
              <a:t>and with all your mind</a:t>
            </a:r>
            <a:r>
              <a:rPr lang="en-US" u="sng" dirty="0"/>
              <a:t>.’</a:t>
            </a:r>
            <a:r>
              <a:rPr lang="en-US" dirty="0"/>
              <a:t>”</a:t>
            </a:r>
          </a:p>
          <a:p>
            <a:pPr>
              <a:defRPr/>
            </a:pPr>
            <a:endParaRPr lang="es-GT" sz="1100" dirty="0"/>
          </a:p>
          <a:p>
            <a:pPr>
              <a:defRPr/>
            </a:pPr>
            <a:r>
              <a:rPr lang="en-US" dirty="0"/>
              <a:t>Now using our mind to logically think through something and uncover the </a:t>
            </a:r>
            <a:r>
              <a:rPr lang="en-US" dirty="0" err="1"/>
              <a:t>facats</a:t>
            </a:r>
            <a:r>
              <a:rPr lang="en-US" dirty="0"/>
              <a:t> is unfortunately easier said than</a:t>
            </a:r>
            <a:r>
              <a:rPr lang="en-US" baseline="0" dirty="0"/>
              <a:t> done isn’t it? T</a:t>
            </a:r>
            <a:r>
              <a:rPr lang="en-US" dirty="0"/>
              <a:t>oo often we allow other things to override rational, thought-out conclusions, and these</a:t>
            </a:r>
            <a:r>
              <a:rPr lang="en-US" baseline="0" dirty="0"/>
              <a:t> other things will h</a:t>
            </a:r>
            <a:r>
              <a:rPr lang="en-US" dirty="0"/>
              <a:t>inder our search for truth. So let’s consider just a few ways in which we do this</a:t>
            </a:r>
            <a:endParaRPr lang="en-US" altLang="en-US" dirty="0">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8EE439D-D8E0-4AD8-85F9-C05B0892CB26}" type="slidenum">
              <a:rPr lang="en-US" altLang="en-US" smtClean="0"/>
              <a:pPr>
                <a:spcBef>
                  <a:spcPct val="0"/>
                </a:spcBef>
              </a:pPr>
              <a:t>11</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GT" dirty="0">
                <a:latin typeface="Arial" panose="020B0604020202020204" pitchFamily="34" charset="0"/>
              </a:rPr>
              <a:t>First, as we’ve briefly hit on, the temptation will always exist to cling to some presupposition or bias. Now I want</a:t>
            </a:r>
            <a:r>
              <a:rPr lang="en-US" altLang="es-GT" baseline="0" dirty="0">
                <a:latin typeface="Arial" panose="020B0604020202020204" pitchFamily="34" charset="0"/>
              </a:rPr>
              <a:t> to say this. There’s a sense in which </a:t>
            </a:r>
            <a:r>
              <a:rPr lang="en-US" altLang="es-GT" dirty="0">
                <a:latin typeface="Arial" panose="020B0604020202020204" pitchFamily="34" charset="0"/>
              </a:rPr>
              <a:t>our presuppositions make it possible for us to survive and not go crazy in a</a:t>
            </a:r>
            <a:r>
              <a:rPr lang="en-US" altLang="es-GT" baseline="0" dirty="0">
                <a:latin typeface="Arial" panose="020B0604020202020204" pitchFamily="34" charset="0"/>
              </a:rPr>
              <a:t> world </a:t>
            </a:r>
            <a:r>
              <a:rPr lang="en-US" altLang="es-GT" dirty="0">
                <a:latin typeface="Arial" panose="020B0604020202020204" pitchFamily="34" charset="0"/>
              </a:rPr>
              <a:t>that barrages us with millions of impressions each day</a:t>
            </a:r>
            <a:r>
              <a:rPr lang="es-GT" altLang="es-GT" sz="1100" dirty="0">
                <a:latin typeface="Arial" panose="020B0604020202020204" pitchFamily="34" charset="0"/>
              </a:rPr>
              <a:t>. </a:t>
            </a:r>
            <a:r>
              <a:rPr lang="en-US" altLang="es-GT" dirty="0">
                <a:latin typeface="Arial" panose="020B0604020202020204" pitchFamily="34" charset="0"/>
              </a:rPr>
              <a:t>What I mean is that we can’t possibly deal with every stimulus that comes our way. We have to be selective so that we can concentrate on what we perceive to be important at the moment</a:t>
            </a:r>
            <a:r>
              <a:rPr lang="es-GT" altLang="es-GT" sz="1100" dirty="0">
                <a:latin typeface="Arial" panose="020B0604020202020204" pitchFamily="34" charset="0"/>
              </a:rPr>
              <a:t>. </a:t>
            </a:r>
            <a:r>
              <a:rPr lang="en-US" altLang="es-GT" sz="1100" noProof="0" dirty="0">
                <a:latin typeface="Arial" panose="020B0604020202020204" pitchFamily="34" charset="0"/>
              </a:rPr>
              <a:t>That</a:t>
            </a:r>
            <a:r>
              <a:rPr lang="en-US" altLang="es-GT" sz="1100" baseline="0" noProof="0" dirty="0">
                <a:latin typeface="Arial" panose="020B0604020202020204" pitchFamily="34" charset="0"/>
              </a:rPr>
              <a:t> is human nature.</a:t>
            </a:r>
            <a:endParaRPr lang="en-US" altLang="es-GT" sz="1100" noProof="0" dirty="0">
              <a:latin typeface="Arial" panose="020B0604020202020204" pitchFamily="34" charset="0"/>
            </a:endParaRPr>
          </a:p>
          <a:p>
            <a:pPr eaLnBrk="1" hangingPunct="1"/>
            <a:endParaRPr lang="es-GT" altLang="es-GT" sz="1100" dirty="0">
              <a:latin typeface="Arial" panose="020B0604020202020204" pitchFamily="34" charset="0"/>
            </a:endParaRPr>
          </a:p>
          <a:p>
            <a:pPr eaLnBrk="1" hangingPunct="1"/>
            <a:r>
              <a:rPr lang="en-US" altLang="es-GT" dirty="0">
                <a:latin typeface="Arial" panose="020B0604020202020204" pitchFamily="34" charset="0"/>
              </a:rPr>
              <a:t>But where</a:t>
            </a:r>
            <a:r>
              <a:rPr lang="en-US" altLang="es-GT" baseline="0" dirty="0">
                <a:latin typeface="Arial" panose="020B0604020202020204" pitchFamily="34" charset="0"/>
              </a:rPr>
              <a:t> we can get in trouble is </a:t>
            </a:r>
            <a:r>
              <a:rPr lang="en-US" altLang="es-GT" dirty="0">
                <a:latin typeface="Arial" panose="020B0604020202020204" pitchFamily="34" charset="0"/>
              </a:rPr>
              <a:t>when valid information and evidence comes our way and then we inappropriately screen out that information</a:t>
            </a:r>
            <a:r>
              <a:rPr lang="es-GT" altLang="es-GT" sz="1100" dirty="0">
                <a:latin typeface="Arial" panose="020B0604020202020204" pitchFamily="34" charset="0"/>
              </a:rPr>
              <a:t>. </a:t>
            </a:r>
            <a:r>
              <a:rPr lang="en-US" altLang="es-GT" dirty="0">
                <a:latin typeface="Arial" panose="020B0604020202020204" pitchFamily="34" charset="0"/>
              </a:rPr>
              <a:t>Our theories can become so ingrained within us that we don’t recognize those theories as presuppositions and so we just assume that because I feel this way,</a:t>
            </a:r>
            <a:r>
              <a:rPr lang="en-US" altLang="es-GT" baseline="0" dirty="0">
                <a:latin typeface="Arial" panose="020B0604020202020204" pitchFamily="34" charset="0"/>
              </a:rPr>
              <a:t> I must be </a:t>
            </a:r>
            <a:r>
              <a:rPr lang="en-US" altLang="es-GT" dirty="0">
                <a:latin typeface="Arial" panose="020B0604020202020204" pitchFamily="34" charset="0"/>
              </a:rPr>
              <a:t>right</a:t>
            </a:r>
            <a:r>
              <a:rPr lang="es-GT" altLang="es-GT" sz="1100" dirty="0">
                <a:latin typeface="Arial" panose="020B0604020202020204" pitchFamily="34" charset="0"/>
              </a:rPr>
              <a:t>. </a:t>
            </a:r>
            <a:r>
              <a:rPr lang="en-US" altLang="es-GT" dirty="0">
                <a:latin typeface="Arial" panose="020B0604020202020204" pitchFamily="34" charset="0"/>
              </a:rPr>
              <a:t>And so it’s when we inspect evidence without awareness of our presuppositions that we can end up not treating that evidence as objectively as we need to.</a:t>
            </a:r>
            <a:endParaRPr lang="en-US" altLang="en-US" dirty="0">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F5269D2-80D9-4986-BD0D-C823571AC892}" type="slidenum">
              <a:rPr lang="en-US" altLang="en-US" smtClean="0"/>
              <a:pPr>
                <a:spcBef>
                  <a:spcPct val="0"/>
                </a:spcBef>
              </a:pPr>
              <a:t>12</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Now,</a:t>
            </a:r>
            <a:r>
              <a:rPr lang="en-US" altLang="es-GT" baseline="0" dirty="0">
                <a:latin typeface="Arial" panose="020B0604020202020204" pitchFamily="34" charset="0"/>
              </a:rPr>
              <a:t> when </a:t>
            </a:r>
            <a:r>
              <a:rPr lang="en-US" altLang="es-GT" dirty="0">
                <a:latin typeface="Arial" panose="020B0604020202020204" pitchFamily="34" charset="0"/>
              </a:rPr>
              <a:t>we allow our presuppositions and biases to hold us back, the 2</a:t>
            </a:r>
            <a:r>
              <a:rPr lang="en-US" altLang="es-GT" baseline="30000" dirty="0">
                <a:latin typeface="Arial" panose="020B0604020202020204" pitchFamily="34" charset="0"/>
              </a:rPr>
              <a:t>nd</a:t>
            </a:r>
            <a:r>
              <a:rPr lang="en-US" altLang="es-GT" dirty="0">
                <a:latin typeface="Arial" panose="020B0604020202020204" pitchFamily="34" charset="0"/>
              </a:rPr>
              <a:t> thing it can lead to is intellectual dishonesty. </a:t>
            </a:r>
            <a:r>
              <a:rPr lang="en-US" altLang="es-GT" b="1" dirty="0">
                <a:latin typeface="Arial" panose="020B0604020202020204" pitchFamily="34" charset="0"/>
              </a:rPr>
              <a:t>Rom 1:18</a:t>
            </a:r>
            <a:r>
              <a:rPr lang="en-US" altLang="es-GT" dirty="0">
                <a:latin typeface="Arial" panose="020B0604020202020204" pitchFamily="34" charset="0"/>
              </a:rPr>
              <a:t> – “For the wrath of God is revealed from heaven against all ungodliness and unrighteousness of men who </a:t>
            </a:r>
            <a:r>
              <a:rPr lang="en-US" altLang="es-GT" u="sng" dirty="0">
                <a:latin typeface="Arial" panose="020B0604020202020204" pitchFamily="34" charset="0"/>
              </a:rPr>
              <a:t>suppress the truth</a:t>
            </a:r>
            <a:r>
              <a:rPr lang="en-US" altLang="es-GT" dirty="0">
                <a:latin typeface="Arial" panose="020B0604020202020204" pitchFamily="34" charset="0"/>
              </a:rPr>
              <a:t> in unrighteousness.” And so when evidence is put before us that’s worth considering and it happens to be strong evidence, but because</a:t>
            </a:r>
            <a:r>
              <a:rPr lang="en-US" altLang="es-GT" baseline="0" dirty="0">
                <a:latin typeface="Arial" panose="020B0604020202020204" pitchFamily="34" charset="0"/>
              </a:rPr>
              <a:t> of where I happen to be in life it </a:t>
            </a:r>
            <a:r>
              <a:rPr lang="en-US" altLang="es-GT" dirty="0">
                <a:latin typeface="Arial" panose="020B0604020202020204" pitchFamily="34" charset="0"/>
              </a:rPr>
              <a:t>is starting to make me feel a little uncomfortable for how true it could be, a common tactic of intellectual dishonesty is to attempt to suppress it or to stonewall and avoid it. We can refuse to answer penetrating questions or try to change the subject or we can resort to name-calling. There was one guy that I would debate with and anytime I backed him in a corner with a solid argument, he would laugh at me and mock me. These are versions of the proverbial ostrich in that I try to stick my head in the sand and just hope the evidence goes away. But none of these things help us find the truth, all they do is make me feel better about myself at the expense of having rational and reasonable discussions based on the actual evidence.</a:t>
            </a:r>
            <a:endParaRPr lang="en-US" altLang="en-US" dirty="0">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2AF824-1875-4207-BFB5-3DFD5D13F182}" type="slidenum">
              <a:rPr lang="en-US" altLang="en-US" smtClean="0"/>
              <a:pPr>
                <a:spcBef>
                  <a:spcPct val="0"/>
                </a:spcBef>
              </a:pPr>
              <a:t>13</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But then third, learning the truth will absolutely be hindered when we decide to be </a:t>
            </a:r>
            <a:r>
              <a:rPr lang="en-US" altLang="es-GT" u="sng" dirty="0">
                <a:latin typeface="Arial" panose="020B0604020202020204" pitchFamily="34" charset="0"/>
              </a:rPr>
              <a:t>apathetic</a:t>
            </a:r>
            <a:r>
              <a:rPr lang="en-US" altLang="es-GT" dirty="0">
                <a:latin typeface="Arial" panose="020B0604020202020204" pitchFamily="34" charset="0"/>
              </a:rPr>
              <a:t> toward the evidence;</a:t>
            </a:r>
            <a:r>
              <a:rPr lang="en-US" altLang="es-GT" baseline="0" dirty="0">
                <a:latin typeface="Arial" panose="020B0604020202020204" pitchFamily="34" charset="0"/>
              </a:rPr>
              <a:t> </a:t>
            </a:r>
            <a:r>
              <a:rPr lang="en-US" altLang="es-GT" dirty="0">
                <a:latin typeface="Arial" panose="020B0604020202020204" pitchFamily="34" charset="0"/>
              </a:rPr>
              <a:t>we just don’t care. We’re set in our ways, it’ll cost me too much to change my view, and so I’d just rather be blissfully ignorant</a:t>
            </a:r>
            <a:r>
              <a:rPr lang="en-US" altLang="es-GT" baseline="0" dirty="0">
                <a:latin typeface="Arial" panose="020B0604020202020204" pitchFamily="34" charset="0"/>
              </a:rPr>
              <a:t> and</a:t>
            </a:r>
            <a:r>
              <a:rPr lang="en-US" altLang="es-GT" dirty="0">
                <a:latin typeface="Arial" panose="020B0604020202020204" pitchFamily="34" charset="0"/>
              </a:rPr>
              <a:t> not deal with it. Sometimes our apathy can actually be disguised by the humanistic belief that there really is no right or wrong answer to begin with. Some skeptics that I’ve talked to have become rather comfortable with what they believe to be the “unknowable”. And so they’ll argue that the very fact people don’t agree on everything is itself evidence that no one can ever know whether there is a God or Who He is for that matter. </a:t>
            </a:r>
          </a:p>
          <a:p>
            <a:endParaRPr lang="en-US" altLang="es-GT" dirty="0">
              <a:latin typeface="Arial" panose="020B0604020202020204" pitchFamily="34" charset="0"/>
            </a:endParaRPr>
          </a:p>
          <a:p>
            <a:r>
              <a:rPr lang="en-US" altLang="es-GT" dirty="0">
                <a:latin typeface="Arial" panose="020B0604020202020204" pitchFamily="34" charset="0"/>
              </a:rPr>
              <a:t>Now there are some things in life that I might apply that reasoning to. For example, should I eat whey protein or soy protein? Some have said babies should sleep on their backs, some say on their side. There are a lot of things like this that come and go in cycles and so some people just throw up their hands and quit and don’t bother trying to figure out for themselves what is right or</a:t>
            </a:r>
            <a:r>
              <a:rPr lang="en-US" altLang="es-GT" baseline="0" dirty="0">
                <a:latin typeface="Arial" panose="020B0604020202020204" pitchFamily="34" charset="0"/>
              </a:rPr>
              <a:t> </a:t>
            </a:r>
            <a:r>
              <a:rPr lang="en-US" altLang="es-GT" dirty="0">
                <a:latin typeface="Arial" panose="020B0604020202020204" pitchFamily="34" charset="0"/>
              </a:rPr>
              <a:t>wrong. The problem with this type of apathy toward spiritual things is that if that is your view toward Christianity, you are potentially dealing with a life or death scenario. If Christianity is correct, as I believe it is based on the evidence, this kind of apathy will be infinitely more hazardous to your spiritual health than anything else. And because of the richness of evidence for Christianity, I really can’t afford to at least give all this evidence an honest and thorough glance before I decide that I’m going to stop caring</a:t>
            </a:r>
            <a:endParaRPr lang="en-US" altLang="en-US" dirty="0">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And so the point is, whatever happens to be my belief, whether it’s a faith in God and the bible or a faith that denies His existence, can I personally point to objective evidence for that faith to prove that my faith stands on solid ground? Because if you do have faith in God and in the bible, which is the case for the overwhelming majority of us here, and for good reason, here’s the thing: </a:t>
            </a:r>
            <a:r>
              <a:rPr lang="en-US" altLang="es-GT" u="sng" dirty="0">
                <a:latin typeface="Arial" panose="020B0604020202020204" pitchFamily="34" charset="0"/>
              </a:rPr>
              <a:t>the bible itself teaches us that evidence must be the basis of our faith</a:t>
            </a:r>
            <a:r>
              <a:rPr lang="en-US" altLang="es-GT" dirty="0">
                <a:latin typeface="Arial" panose="020B0604020202020204" pitchFamily="34" charset="0"/>
              </a:rPr>
              <a:t>. And this can be one of the most common misconceptions about</a:t>
            </a:r>
            <a:r>
              <a:rPr lang="en-US" altLang="es-GT" baseline="0" dirty="0">
                <a:latin typeface="Arial" panose="020B0604020202020204" pitchFamily="34" charset="0"/>
              </a:rPr>
              <a:t> Christianity, that we’re just a bunch of people who don’t think, who stick our fingers in our ear going “Na </a:t>
            </a:r>
            <a:r>
              <a:rPr lang="en-US" altLang="es-GT" baseline="0" dirty="0" err="1">
                <a:latin typeface="Arial" panose="020B0604020202020204" pitchFamily="34" charset="0"/>
              </a:rPr>
              <a:t>na</a:t>
            </a:r>
            <a:r>
              <a:rPr lang="en-US" altLang="es-GT" baseline="0" dirty="0">
                <a:latin typeface="Arial" panose="020B0604020202020204" pitchFamily="34" charset="0"/>
              </a:rPr>
              <a:t> </a:t>
            </a:r>
            <a:r>
              <a:rPr lang="en-US" altLang="es-GT" baseline="0" dirty="0" err="1">
                <a:latin typeface="Arial" panose="020B0604020202020204" pitchFamily="34" charset="0"/>
              </a:rPr>
              <a:t>na</a:t>
            </a:r>
            <a:r>
              <a:rPr lang="en-US" altLang="es-GT" baseline="0" dirty="0">
                <a:latin typeface="Arial" panose="020B0604020202020204" pitchFamily="34" charset="0"/>
              </a:rPr>
              <a:t>” and that we don’t care what science says. That’s bologna. The bible does not teach that kind of faith. </a:t>
            </a:r>
            <a:endParaRPr lang="es-GT" altLang="es-GT" dirty="0">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873865E-460B-41DE-A887-C2C9873BE776}" type="slidenum">
              <a:rPr lang="en-US" altLang="es-GT" smtClean="0"/>
              <a:pPr/>
              <a:t>14</a:t>
            </a:fld>
            <a:endParaRPr lang="en-US" altLang="es-GT"/>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206FC68-6007-4F6A-BF75-5D27BB1BE3B0}" type="slidenum">
              <a:rPr lang="en-US" altLang="en-US" smtClean="0"/>
              <a:pPr>
                <a:spcBef>
                  <a:spcPct val="0"/>
                </a:spcBef>
              </a:pPr>
              <a:t>15</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For example, some will say, “Faith begins where reason ends” – Meaning, if I choose to believe in God and believe in the bible, I must do so in an absence of reason. That is not what the bible teaches. And therefore that cannot be our reason to have faith – </a:t>
            </a:r>
            <a:r>
              <a:rPr lang="en-US" altLang="es-GT" b="1" dirty="0" err="1">
                <a:latin typeface="Arial" panose="020B0604020202020204" pitchFamily="34" charset="0"/>
              </a:rPr>
              <a:t>Heb</a:t>
            </a:r>
            <a:r>
              <a:rPr lang="en-US" altLang="es-GT" b="1" dirty="0">
                <a:latin typeface="Arial" panose="020B0604020202020204" pitchFamily="34" charset="0"/>
              </a:rPr>
              <a:t> 11:1</a:t>
            </a:r>
            <a:r>
              <a:rPr lang="en-US" altLang="es-GT" dirty="0">
                <a:latin typeface="Arial" panose="020B0604020202020204" pitchFamily="34" charset="0"/>
              </a:rPr>
              <a:t> – “Now faith is the substance of things hoped for, the </a:t>
            </a:r>
            <a:r>
              <a:rPr lang="en-US" altLang="es-GT" u="sng" dirty="0">
                <a:latin typeface="Arial" panose="020B0604020202020204" pitchFamily="34" charset="0"/>
              </a:rPr>
              <a:t>evidence</a:t>
            </a:r>
            <a:r>
              <a:rPr lang="en-US" altLang="es-GT" dirty="0">
                <a:latin typeface="Arial" panose="020B0604020202020204" pitchFamily="34" charset="0"/>
              </a:rPr>
              <a:t> of things not seen.” The “hope” in this verse is not wishful thinking. It’s not the idea of, “I hope the weather is nice again this week”. The Greek word used for “hope” indicates a confident expectation in that we have good reason to hope in something In other words, while faith is believing in the unseen, its believing in the unseen because we have good reason, valid evidence, to do so. When Isaiah contends with the Jews in </a:t>
            </a:r>
            <a:r>
              <a:rPr lang="en-US" altLang="es-GT" b="1" dirty="0">
                <a:latin typeface="Arial" panose="020B0604020202020204" pitchFamily="34" charset="0"/>
              </a:rPr>
              <a:t>Isa 1:18</a:t>
            </a:r>
            <a:r>
              <a:rPr lang="en-US" altLang="es-GT" dirty="0">
                <a:latin typeface="Arial" panose="020B0604020202020204" pitchFamily="34" charset="0"/>
              </a:rPr>
              <a:t>, He says, “Come and let us reason together.” And therefore, its God who wants our faith to be based on reason, and if that is the case we can have confident expectation that He has provided us with that evidence.</a:t>
            </a:r>
          </a:p>
          <a:p>
            <a:pPr lvl="2"/>
            <a:endParaRPr lang="es-GT" altLang="es-GT" sz="1100" dirty="0">
              <a:latin typeface="Arial" panose="020B0604020202020204" pitchFamily="34" charset="0"/>
            </a:endParaRPr>
          </a:p>
          <a:p>
            <a:r>
              <a:rPr lang="en-US" altLang="es-GT" dirty="0">
                <a:latin typeface="Arial" panose="020B0604020202020204" pitchFamily="34" charset="0"/>
              </a:rPr>
              <a:t>“Faith is believing what you know can’t be true” – This is what Mark Twain once said about faith. And I’ve met some Christians who seem to take pride in the fact they believe things that</a:t>
            </a:r>
            <a:r>
              <a:rPr lang="en-US" altLang="es-GT" baseline="0" dirty="0">
                <a:latin typeface="Arial" panose="020B0604020202020204" pitchFamily="34" charset="0"/>
              </a:rPr>
              <a:t> </a:t>
            </a:r>
            <a:r>
              <a:rPr lang="en-US" altLang="es-GT" dirty="0">
                <a:latin typeface="Arial" panose="020B0604020202020204" pitchFamily="34" charset="0"/>
              </a:rPr>
              <a:t>are irrational and then thinking that that type of faith is pious. But that is not what Jesus taught – </a:t>
            </a:r>
            <a:r>
              <a:rPr lang="en-US" altLang="es-GT" b="1" dirty="0">
                <a:latin typeface="Arial" panose="020B0604020202020204" pitchFamily="34" charset="0"/>
              </a:rPr>
              <a:t>John 8:31-32</a:t>
            </a:r>
            <a:r>
              <a:rPr lang="en-US" altLang="es-GT" dirty="0">
                <a:latin typeface="Arial" panose="020B0604020202020204" pitchFamily="34" charset="0"/>
              </a:rPr>
              <a:t> – “So Jesus was saying to those Jews who had believed Him, ‘If you continue in My word, then you are truly disciples of Mine; and you will know the truth, and the truth will make you free.’” So in the bible, there is a relationship between believing, that is “faith”, and then truth. Faith is believing things we know are true because the objective evidence for that faith is undeniable.</a:t>
            </a:r>
          </a:p>
          <a:p>
            <a:pPr lvl="2"/>
            <a:endParaRPr lang="es-GT" altLang="es-GT" sz="1100" dirty="0">
              <a:latin typeface="Arial" panose="020B0604020202020204" pitchFamily="34" charset="0"/>
            </a:endParaRPr>
          </a:p>
          <a:p>
            <a:r>
              <a:rPr lang="en-US" altLang="es-GT" dirty="0">
                <a:latin typeface="Arial" panose="020B0604020202020204" pitchFamily="34" charset="0"/>
              </a:rPr>
              <a:t>“Faith is believing when common sense tells you not to”. This takes rationality completely out of the equation, doesn’t it? As if God wants us to completely separate our minds from our faith. </a:t>
            </a:r>
            <a:r>
              <a:rPr lang="en-US" altLang="es-GT" b="1" dirty="0">
                <a:latin typeface="Arial" panose="020B0604020202020204" pitchFamily="34" charset="0"/>
              </a:rPr>
              <a:t>1 John 1:1-3a</a:t>
            </a:r>
            <a:r>
              <a:rPr lang="en-US" altLang="es-GT" dirty="0">
                <a:latin typeface="Arial" panose="020B0604020202020204" pitchFamily="34" charset="0"/>
              </a:rPr>
              <a:t> – “What was from the beginning, what we have heard, what we have seen with our eyes, what we have looked at and touched with our hands, concerning the Word of Life—and the life was manifested, and we have seen and testify and proclaim to you the eternal life, which was with the Father and was manifested to us—what we have seen and heard we proclaim to you also</a:t>
            </a:r>
            <a:r>
              <a:rPr lang="en-US" altLang="es-GT" sz="1100" dirty="0">
                <a:latin typeface="Arial" panose="020B0604020202020204" pitchFamily="34" charset="0"/>
              </a:rPr>
              <a:t>…</a:t>
            </a:r>
            <a:r>
              <a:rPr lang="en-US" altLang="es-GT" dirty="0">
                <a:latin typeface="Arial" panose="020B0604020202020204" pitchFamily="34" charset="0"/>
              </a:rPr>
              <a:t>”. So why did John believe? Because He saw, He heard, and He touched. He used 3 of his 5 senses to make His decision just as every other eye-witness did. And then those who were in the best possible position to know then reported it back to us and led lives of virtue and sacrifice that gives credence to their claim. That isn’t believing in something when common sense tells you not to, it’s the exact opposite. It’s being so impressed by the strength of the evidence, that you have no choice but to believe.</a:t>
            </a:r>
          </a:p>
          <a:p>
            <a:endParaRPr lang="en-US" altLang="es-GT" dirty="0">
              <a:latin typeface="Arial" panose="020B0604020202020204" pitchFamily="34" charset="0"/>
            </a:endParaRPr>
          </a:p>
          <a:p>
            <a:r>
              <a:rPr lang="en-US" altLang="es-GT" dirty="0">
                <a:latin typeface="Arial" panose="020B0604020202020204" pitchFamily="34" charset="0"/>
              </a:rPr>
              <a:t>“Faith is unquestionable belief that doesn’t require proof/evidence”</a:t>
            </a:r>
            <a:r>
              <a:rPr lang="es-GT" altLang="es-GT" sz="1100" dirty="0">
                <a:latin typeface="Arial" panose="020B0604020202020204" pitchFamily="34" charset="0"/>
              </a:rPr>
              <a:t>. </a:t>
            </a:r>
            <a:r>
              <a:rPr lang="en-US" altLang="es-GT" dirty="0">
                <a:latin typeface="Arial" panose="020B0604020202020204" pitchFamily="34" charset="0"/>
              </a:rPr>
              <a:t>I’m going to show you in the following verses that the bible teaches the exact opposite of that view, that evidence is the basis of true faith</a:t>
            </a:r>
            <a:endParaRPr lang="en-US" altLang="en-US" dirty="0">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4BF5CB-F7B3-448B-91B2-AE8A43D55D3A}" type="slidenum">
              <a:rPr lang="en-US" altLang="en-US" smtClean="0"/>
              <a:pPr>
                <a:spcBef>
                  <a:spcPct val="0"/>
                </a:spcBef>
              </a:pPr>
              <a:t>16</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a:latin typeface="Arial" panose="020B0604020202020204" pitchFamily="34" charset="0"/>
              </a:rPr>
              <a:t>When the Apostle Paul traveled the world preaching Jesus Christ, one of the first places He would do so was in the synagogue of the Jews. He would go in there on the Sabbath Day, and use the Old Testament scriptures to proclaim the gospel of Jesus Christ.</a:t>
            </a:r>
          </a:p>
          <a:p>
            <a:endParaRPr lang="es-GT" altLang="es-GT" sz="1100">
              <a:latin typeface="Arial" panose="020B0604020202020204" pitchFamily="34" charset="0"/>
            </a:endParaRPr>
          </a:p>
          <a:p>
            <a:r>
              <a:rPr lang="en-US" altLang="es-GT" b="1">
                <a:latin typeface="Arial" panose="020B0604020202020204" pitchFamily="34" charset="0"/>
              </a:rPr>
              <a:t>Acts 17:2-4</a:t>
            </a:r>
            <a:r>
              <a:rPr lang="en-US" altLang="es-GT">
                <a:latin typeface="Arial" panose="020B0604020202020204" pitchFamily="34" charset="0"/>
              </a:rPr>
              <a:t> – “And according to Paul’s custom, he went to them, and for three Sabbaths </a:t>
            </a:r>
            <a:r>
              <a:rPr lang="en-US" altLang="es-GT" u="sng">
                <a:latin typeface="Arial" panose="020B0604020202020204" pitchFamily="34" charset="0"/>
              </a:rPr>
              <a:t>reasoned</a:t>
            </a:r>
            <a:r>
              <a:rPr lang="en-US" altLang="es-GT">
                <a:latin typeface="Arial" panose="020B0604020202020204" pitchFamily="34" charset="0"/>
              </a:rPr>
              <a:t> with them from the Scriptures, </a:t>
            </a:r>
            <a:r>
              <a:rPr lang="en-US" altLang="es-GT" u="sng">
                <a:latin typeface="Arial" panose="020B0604020202020204" pitchFamily="34" charset="0"/>
              </a:rPr>
              <a:t>explaining and giving evidence</a:t>
            </a:r>
            <a:r>
              <a:rPr lang="en-US" altLang="es-GT">
                <a:latin typeface="Arial" panose="020B0604020202020204" pitchFamily="34" charset="0"/>
              </a:rPr>
              <a:t> that the Christ had to suffer and rise again from the dead, and saying, ‘This Jesus whom I am proclaiming to you is the Christ.’ And some of them were </a:t>
            </a:r>
            <a:r>
              <a:rPr lang="en-US" altLang="es-GT" u="sng">
                <a:latin typeface="Arial" panose="020B0604020202020204" pitchFamily="34" charset="0"/>
              </a:rPr>
              <a:t>persuaded</a:t>
            </a:r>
            <a:r>
              <a:rPr lang="en-US" altLang="es-GT">
                <a:latin typeface="Arial" panose="020B0604020202020204" pitchFamily="34" charset="0"/>
              </a:rPr>
              <a:t> and joined Paul and Silas, along with a large number of the God-fearing Greeks and a number of the leading women.”</a:t>
            </a:r>
          </a:p>
          <a:p>
            <a:endParaRPr lang="es-GT" altLang="es-GT" sz="1100">
              <a:latin typeface="Arial" panose="020B0604020202020204" pitchFamily="34" charset="0"/>
            </a:endParaRPr>
          </a:p>
          <a:p>
            <a:r>
              <a:rPr lang="en-US" altLang="es-GT">
                <a:latin typeface="Arial" panose="020B0604020202020204" pitchFamily="34" charset="0"/>
              </a:rPr>
              <a:t>In other words, Paul didn’t teach a Christianity devoid of common sense and objectivity. Paul reasoned with them from scripture by explaining the passages and giving evidence, and it was on </a:t>
            </a:r>
            <a:r>
              <a:rPr lang="en-US" altLang="es-GT" u="sng">
                <a:latin typeface="Arial" panose="020B0604020202020204" pitchFamily="34" charset="0"/>
              </a:rPr>
              <a:t>that</a:t>
            </a:r>
            <a:r>
              <a:rPr lang="en-US" altLang="es-GT">
                <a:latin typeface="Arial" panose="020B0604020202020204" pitchFamily="34" charset="0"/>
              </a:rPr>
              <a:t> basis that some were persuaded and for no other reason. And so when those persuaded went out persuading others, they could likewise point to the same evidence that Paul did for why they believed what they believe because that is what their faith was based upon: </a:t>
            </a:r>
            <a:r>
              <a:rPr lang="en-US" altLang="es-GT" u="sng">
                <a:latin typeface="Arial" panose="020B0604020202020204" pitchFamily="34" charset="0"/>
              </a:rPr>
              <a:t>evidence.</a:t>
            </a:r>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0385A8A-75C5-44F8-B40D-CEA06B71552E}" type="slidenum">
              <a:rPr lang="en-US" altLang="en-US" smtClean="0"/>
              <a:pPr>
                <a:spcBef>
                  <a:spcPct val="0"/>
                </a:spcBef>
              </a:pPr>
              <a:t>17</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In the first chapter of Romans, Paul is discussing the accountability toward God of the Gentiles, that though they were a people without the Mosaic law, there was sufficient, general revelation for them to believe in God.</a:t>
            </a:r>
          </a:p>
          <a:p>
            <a:endParaRPr lang="es-GT" altLang="es-GT" sz="1100" dirty="0">
              <a:latin typeface="Arial" panose="020B0604020202020204" pitchFamily="34" charset="0"/>
            </a:endParaRPr>
          </a:p>
          <a:p>
            <a:r>
              <a:rPr lang="en-US" altLang="es-GT" b="1" dirty="0">
                <a:latin typeface="Arial" panose="020B0604020202020204" pitchFamily="34" charset="0"/>
              </a:rPr>
              <a:t>Rom 1:18-20</a:t>
            </a:r>
            <a:r>
              <a:rPr lang="en-US" altLang="es-GT" dirty="0">
                <a:latin typeface="Arial" panose="020B0604020202020204" pitchFamily="34" charset="0"/>
              </a:rPr>
              <a:t> – “For the wrath of God is revealed from heaven against all ungodliness and unrighteousness of men who suppress the truth in unrighteousness, because that which is known about God is evident within them; for God made it evident to them. For since the creation of the world His invisible attributes, His eternal power and divine nature, have been clearly seen, being understood through what has been made, so that they are without excuse.”</a:t>
            </a:r>
          </a:p>
          <a:p>
            <a:endParaRPr lang="es-GT" altLang="es-GT" sz="1100" dirty="0">
              <a:latin typeface="Arial" panose="020B0604020202020204" pitchFamily="34" charset="0"/>
            </a:endParaRPr>
          </a:p>
          <a:p>
            <a:r>
              <a:rPr lang="en-US" altLang="es-GT" dirty="0">
                <a:latin typeface="Arial" panose="020B0604020202020204" pitchFamily="34" charset="0"/>
              </a:rPr>
              <a:t>The key is God made His existence evident within us as well as throughout the creation so that by merely looking at existence itself, we all can see the abundant evidence for God’s presence. This isn’t blind faith in the invisible, it’s understanding that there are visible signs within existence that point to the invisible, those things we cannot see</a:t>
            </a:r>
            <a:r>
              <a:rPr lang="es-GT" altLang="es-GT" sz="1100" dirty="0">
                <a:latin typeface="Arial" panose="020B0604020202020204" pitchFamily="34" charset="0"/>
              </a:rPr>
              <a:t>. G</a:t>
            </a:r>
            <a:r>
              <a:rPr lang="en-US" altLang="es-GT" dirty="0" err="1">
                <a:latin typeface="Arial" panose="020B0604020202020204" pitchFamily="34" charset="0"/>
              </a:rPr>
              <a:t>oing</a:t>
            </a:r>
            <a:r>
              <a:rPr lang="en-US" altLang="es-GT" dirty="0">
                <a:latin typeface="Arial" panose="020B0604020202020204" pitchFamily="34" charset="0"/>
              </a:rPr>
              <a:t> back to an illustration that I used earlier, isn’t this how our judicial system works? A person in our society can be convicted of murder even if there were no eye-witnesses to see him commit the murder in question. How is that fair? Because a jury of his peers examines the evidence, the things they </a:t>
            </a:r>
            <a:r>
              <a:rPr lang="en-US" altLang="es-GT" u="sng" dirty="0">
                <a:latin typeface="Arial" panose="020B0604020202020204" pitchFamily="34" charset="0"/>
              </a:rPr>
              <a:t>can</a:t>
            </a:r>
            <a:r>
              <a:rPr lang="en-US" altLang="es-GT" dirty="0">
                <a:latin typeface="Arial" panose="020B0604020202020204" pitchFamily="34" charset="0"/>
              </a:rPr>
              <a:t> see, evaluate it with their senses, and try to decide whether those visible things are convincing enough to prove beyond a shadow of a doubt a capital crime was committed that was in fact invisible to their eyes. That’s exactly how faith in God works. We may not see God with our eyes, but we do see other pieces of visible evidence that points to the invisible.</a:t>
            </a:r>
          </a:p>
          <a:p>
            <a:endParaRPr lang="es-GT" altLang="es-GT" sz="1100" dirty="0">
              <a:latin typeface="Arial" panose="020B0604020202020204" pitchFamily="34" charset="0"/>
            </a:endParaRPr>
          </a:p>
          <a:p>
            <a:r>
              <a:rPr lang="en-US" altLang="es-GT" b="1" dirty="0" err="1">
                <a:latin typeface="Arial" panose="020B0604020202020204" pitchFamily="34" charset="0"/>
              </a:rPr>
              <a:t>Heb</a:t>
            </a:r>
            <a:r>
              <a:rPr lang="en-US" altLang="es-GT" b="1" dirty="0">
                <a:latin typeface="Arial" panose="020B0604020202020204" pitchFamily="34" charset="0"/>
              </a:rPr>
              <a:t> 11:3</a:t>
            </a:r>
            <a:r>
              <a:rPr lang="en-US" altLang="es-GT" dirty="0">
                <a:latin typeface="Arial" panose="020B0604020202020204" pitchFamily="34" charset="0"/>
              </a:rPr>
              <a:t> – “By faith we understand that the worlds were prepared by the word of God, so that what is seen was not made out of things which are visible.”</a:t>
            </a:r>
          </a:p>
          <a:p>
            <a:endParaRPr lang="es-GT" altLang="es-GT" sz="1100" dirty="0">
              <a:latin typeface="Arial" panose="020B0604020202020204" pitchFamily="34" charset="0"/>
            </a:endParaRPr>
          </a:p>
          <a:p>
            <a:r>
              <a:rPr lang="en-US" altLang="es-GT" dirty="0">
                <a:latin typeface="Arial" panose="020B0604020202020204" pitchFamily="34" charset="0"/>
              </a:rPr>
              <a:t>So when a skeptic says, “I refuse to believe in God unless He shows Himself to me in Person.” Well, first of all, if the bible is true, you don’t want that, because the day that happens is called Judgment Day, that’s going to be it for you. You’re done. On</a:t>
            </a:r>
            <a:r>
              <a:rPr lang="en-US" altLang="es-GT" baseline="0" dirty="0">
                <a:latin typeface="Arial" panose="020B0604020202020204" pitchFamily="34" charset="0"/>
              </a:rPr>
              <a:t> </a:t>
            </a:r>
            <a:r>
              <a:rPr lang="en-US" altLang="es-GT" dirty="0">
                <a:latin typeface="Arial" panose="020B0604020202020204" pitchFamily="34" charset="0"/>
              </a:rPr>
              <a:t>judgment day,</a:t>
            </a:r>
            <a:r>
              <a:rPr lang="en-US" altLang="es-GT" baseline="0" dirty="0">
                <a:latin typeface="Arial" panose="020B0604020202020204" pitchFamily="34" charset="0"/>
              </a:rPr>
              <a:t> </a:t>
            </a:r>
            <a:r>
              <a:rPr lang="en-US" altLang="es-GT" dirty="0">
                <a:latin typeface="Arial" panose="020B0604020202020204" pitchFamily="34" charset="0"/>
              </a:rPr>
              <a:t>there is no more atonement available for your sins. But, secondly, ask the skeptic, “Is that how the judicial system works? Don’t we make life and death decisions based on evidence even if we couldn’t see the act itself with our own eyes?” Likewise, </a:t>
            </a:r>
            <a:r>
              <a:rPr lang="en-US" altLang="es-GT" u="sng" dirty="0">
                <a:latin typeface="Arial" panose="020B0604020202020204" pitchFamily="34" charset="0"/>
              </a:rPr>
              <a:t>spiritual</a:t>
            </a:r>
            <a:r>
              <a:rPr lang="en-US" altLang="es-GT" dirty="0">
                <a:latin typeface="Arial" panose="020B0604020202020204" pitchFamily="34" charset="0"/>
              </a:rPr>
              <a:t> life and death decisions are made on the basis of visible facts that point to invisible truths.</a:t>
            </a:r>
            <a:endParaRPr lang="en-US" altLang="en-US" dirty="0">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A528A1-67B7-4D80-92FB-AD5AA2E58D52}" type="slidenum">
              <a:rPr lang="en-US" altLang="en-US" smtClean="0"/>
              <a:pPr>
                <a:spcBef>
                  <a:spcPct val="0"/>
                </a:spcBef>
              </a:pPr>
              <a:t>18</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a:latin typeface="Arial" panose="020B0604020202020204" pitchFamily="34" charset="0"/>
              </a:rPr>
              <a:t>This is the exact reasoning that Jesus used when He was here on Earth.</a:t>
            </a:r>
          </a:p>
          <a:p>
            <a:endParaRPr lang="es-GT" altLang="es-GT" sz="1100">
              <a:latin typeface="Arial" panose="020B0604020202020204" pitchFamily="34" charset="0"/>
            </a:endParaRPr>
          </a:p>
          <a:p>
            <a:r>
              <a:rPr lang="en-US" altLang="es-GT" b="1">
                <a:latin typeface="Arial" panose="020B0604020202020204" pitchFamily="34" charset="0"/>
              </a:rPr>
              <a:t>John 5:31</a:t>
            </a:r>
            <a:r>
              <a:rPr lang="en-US" altLang="es-GT">
                <a:latin typeface="Arial" panose="020B0604020202020204" pitchFamily="34" charset="0"/>
              </a:rPr>
              <a:t> – “If I alone testify about Myself, My testimony is not true.” In other words, Jesus didn’t come on the scene claiming these grandiose things and then following it up with, “You just have to take my word for it.”</a:t>
            </a:r>
          </a:p>
          <a:p>
            <a:endParaRPr lang="es-GT" altLang="es-GT" sz="1100">
              <a:latin typeface="Arial" panose="020B0604020202020204" pitchFamily="34" charset="0"/>
            </a:endParaRPr>
          </a:p>
          <a:p>
            <a:r>
              <a:rPr lang="en-US" altLang="es-GT">
                <a:latin typeface="Arial" panose="020B0604020202020204" pitchFamily="34" charset="0"/>
              </a:rPr>
              <a:t>Jesus knew a person’s testimony in and of itself is not sufficient evidence and He applied that same reasoning to Himself. You know, our friends from the Holiness movements, Charismatics, Pentecostals, and the like, will make claims to miracles and expect that the claim alone should prove the validity of their claim. And the moment we ask for evidence they will say, “Oh ye of little faith”. Jesus Himself said the testimony of a person alone does not substantiate his claim. So what did Jesus say did substantiate His claims?</a:t>
            </a:r>
          </a:p>
          <a:p>
            <a:endParaRPr lang="es-GT" altLang="es-GT" sz="1100">
              <a:latin typeface="Arial" panose="020B0604020202020204" pitchFamily="34" charset="0"/>
            </a:endParaRPr>
          </a:p>
          <a:p>
            <a:r>
              <a:rPr lang="en-US" altLang="es-GT" b="1">
                <a:latin typeface="Arial" panose="020B0604020202020204" pitchFamily="34" charset="0"/>
              </a:rPr>
              <a:t>John 5:36</a:t>
            </a:r>
            <a:r>
              <a:rPr lang="en-US" altLang="es-GT">
                <a:latin typeface="Arial" panose="020B0604020202020204" pitchFamily="34" charset="0"/>
              </a:rPr>
              <a:t> – “But the testimony which I have is greater than the testimony of John; for the works which the Father has given Me to accomplish—the very works that I do—testify about Me, that the Father has sent Me.”</a:t>
            </a:r>
          </a:p>
          <a:p>
            <a:endParaRPr lang="es-GT" altLang="es-GT" sz="1100">
              <a:latin typeface="Arial" panose="020B0604020202020204" pitchFamily="34" charset="0"/>
            </a:endParaRPr>
          </a:p>
          <a:p>
            <a:r>
              <a:rPr lang="en-US" altLang="es-GT">
                <a:latin typeface="Arial" panose="020B0604020202020204" pitchFamily="34" charset="0"/>
              </a:rPr>
              <a:t>In other words, the miracles He performed confirmed His testimony because no one could do the things that Jesus did unless God had given Him that ability. They were too incredible. They were greater than the testimony of John the Baptist, and also included the testimony of the Father, and the testimony of scripture. All these things were the </a:t>
            </a:r>
            <a:r>
              <a:rPr lang="en-US" altLang="es-GT" u="sng">
                <a:latin typeface="Arial" panose="020B0604020202020204" pitchFamily="34" charset="0"/>
              </a:rPr>
              <a:t>evidence</a:t>
            </a:r>
            <a:r>
              <a:rPr lang="en-US" altLang="es-GT">
                <a:latin typeface="Arial" panose="020B0604020202020204" pitchFamily="34" charset="0"/>
              </a:rPr>
              <a:t> that pointed to Jesus as the Messiah</a:t>
            </a:r>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FA65C9-CB9F-4DCB-BF8A-17C94FA97849}" type="slidenum">
              <a:rPr lang="en-US" altLang="en-US" smtClean="0"/>
              <a:pPr>
                <a:spcBef>
                  <a:spcPct val="0"/>
                </a:spcBef>
              </a:pPr>
              <a:t>19</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b="1" dirty="0">
                <a:latin typeface="Arial" panose="020B0604020202020204" pitchFamily="34" charset="0"/>
              </a:rPr>
              <a:t>John 10:37-38</a:t>
            </a:r>
            <a:r>
              <a:rPr lang="en-US" altLang="es-GT" dirty="0">
                <a:latin typeface="Arial" panose="020B0604020202020204" pitchFamily="34" charset="0"/>
              </a:rPr>
              <a:t> – “If I do not do the works of My Father, do not believe Me; but if I do them, though you do not believe Me, believe the works, so that you may know and understand that the Father is in Me, and I in the Father.”</a:t>
            </a:r>
          </a:p>
          <a:p>
            <a:endParaRPr lang="es-GT" altLang="es-GT" sz="1100" dirty="0">
              <a:latin typeface="Arial" panose="020B0604020202020204" pitchFamily="34" charset="0"/>
            </a:endParaRPr>
          </a:p>
          <a:p>
            <a:r>
              <a:rPr lang="en-US" altLang="es-GT" dirty="0">
                <a:latin typeface="Arial" panose="020B0604020202020204" pitchFamily="34" charset="0"/>
              </a:rPr>
              <a:t>Jesus has already answered their false charges of blasphemy, but now He is taking it to another level. Whether He is a blasphemer or not ultimately depends upon whether or not He represents God, and to prove this He appeals again to His works. Are they or are they not the works of the Father? They had their Old Testaments and saw the works of the Father from those time periods and they could make a comparison.</a:t>
            </a:r>
          </a:p>
          <a:p>
            <a:endParaRPr lang="en-US" altLang="en-US" dirty="0">
              <a:latin typeface="Arial" panose="020B0604020202020204" pitchFamily="34" charset="0"/>
            </a:endParaRPr>
          </a:p>
          <a:p>
            <a:r>
              <a:rPr lang="en-US" altLang="en-US" dirty="0">
                <a:latin typeface="Arial" panose="020B0604020202020204" pitchFamily="34" charset="0"/>
              </a:rPr>
              <a:t>In the upcoming studies,</a:t>
            </a:r>
            <a:r>
              <a:rPr lang="en-US" altLang="en-US" baseline="0" dirty="0">
                <a:latin typeface="Arial" panose="020B0604020202020204" pitchFamily="34" charset="0"/>
              </a:rPr>
              <a:t> we’re going to be looking at “works” within Creation that point to God’s existence as well as His character. </a:t>
            </a:r>
            <a:endParaRPr lang="en-US" altLang="en-US" dirty="0">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696C87B-A6DB-4D49-9BDE-0859A7CCA629}" type="slidenum">
              <a:rPr lang="en-US" altLang="en-US" smtClean="0"/>
              <a:pPr>
                <a:spcBef>
                  <a:spcPct val="0"/>
                </a:spcBef>
              </a:pPr>
              <a:t>2</a:t>
            </a:fld>
            <a:endParaRPr lang="en-US" altLang="en-US"/>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GT" dirty="0">
                <a:latin typeface="Arial" panose="020B0604020202020204" pitchFamily="34" charset="0"/>
              </a:rPr>
              <a:t>But why is skepticism on the rise?</a:t>
            </a:r>
          </a:p>
          <a:p>
            <a:pPr eaLnBrk="1" hangingPunct="1"/>
            <a:endParaRPr lang="en-US" altLang="es-GT" dirty="0">
              <a:latin typeface="Arial" panose="020B0604020202020204" pitchFamily="34" charset="0"/>
            </a:endParaRPr>
          </a:p>
          <a:p>
            <a:pPr eaLnBrk="1" hangingPunct="1"/>
            <a:r>
              <a:rPr lang="en-US" altLang="es-GT" dirty="0">
                <a:latin typeface="Arial" panose="020B0604020202020204" pitchFamily="34" charset="0"/>
              </a:rPr>
              <a:t>First, in my experience, the majority of skeptics are broken people, just like us. They’re wrestling w/bitterness, some negative experience, or some unanswered question from years ago that they were never able to answer and</a:t>
            </a:r>
            <a:r>
              <a:rPr lang="en-US" altLang="es-GT" baseline="0" dirty="0">
                <a:latin typeface="Arial" panose="020B0604020202020204" pitchFamily="34" charset="0"/>
              </a:rPr>
              <a:t> its cultivated not only into unbelief, but an antagonistic skepticism. </a:t>
            </a:r>
            <a:r>
              <a:rPr lang="en-US" altLang="es-GT" dirty="0">
                <a:latin typeface="Arial" panose="020B0604020202020204" pitchFamily="34" charset="0"/>
              </a:rPr>
              <a:t>Broken</a:t>
            </a:r>
            <a:r>
              <a:rPr lang="en-US" altLang="es-GT" baseline="0" dirty="0">
                <a:latin typeface="Arial" panose="020B0604020202020204" pitchFamily="34" charset="0"/>
              </a:rPr>
              <a:t> p</a:t>
            </a:r>
            <a:r>
              <a:rPr lang="en-US" altLang="es-GT" dirty="0">
                <a:latin typeface="Arial" panose="020B0604020202020204" pitchFamily="34" charset="0"/>
              </a:rPr>
              <a:t>eople need Christians who love them enough to talk through the difficult issues openly and honestly,</a:t>
            </a:r>
            <a:r>
              <a:rPr lang="en-US" altLang="es-GT" baseline="0" dirty="0">
                <a:latin typeface="Arial" panose="020B0604020202020204" pitchFamily="34" charset="0"/>
              </a:rPr>
              <a:t> the </a:t>
            </a:r>
            <a:r>
              <a:rPr lang="en-US" altLang="es-GT" dirty="0">
                <a:latin typeface="Arial" panose="020B0604020202020204" pitchFamily="34" charset="0"/>
              </a:rPr>
              <a:t>willingness to address tough topics and</a:t>
            </a:r>
            <a:r>
              <a:rPr lang="en-US" altLang="es-GT" baseline="0" dirty="0">
                <a:latin typeface="Arial" panose="020B0604020202020204" pitchFamily="34" charset="0"/>
              </a:rPr>
              <a:t> provide honest answers.</a:t>
            </a:r>
            <a:endParaRPr lang="en-US" altLang="es-GT" dirty="0">
              <a:latin typeface="Arial" panose="020B0604020202020204" pitchFamily="34" charset="0"/>
            </a:endParaRPr>
          </a:p>
          <a:p>
            <a:pPr eaLnBrk="1" hangingPunct="1"/>
            <a:endParaRPr lang="en-US" altLang="es-GT" dirty="0">
              <a:latin typeface="Arial" panose="020B0604020202020204" pitchFamily="34" charset="0"/>
            </a:endParaRPr>
          </a:p>
          <a:p>
            <a:pPr eaLnBrk="1" hangingPunct="1"/>
            <a:r>
              <a:rPr lang="en-US" altLang="es-GT" dirty="0">
                <a:latin typeface="Arial" panose="020B0604020202020204" pitchFamily="34" charset="0"/>
              </a:rPr>
              <a:t>We can help skeptics overcome the problems that they are hiding within themselves by simply loving them, showing genuine interest in them, and studying with them to uncover what is the real reason they’re denying God. </a:t>
            </a:r>
            <a:endParaRPr lang="en-US" altLang="en-US" dirty="0">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001741-DE7B-434E-9B7A-F065134D87A9}" type="slidenum">
              <a:rPr lang="en-US" altLang="en-US" smtClean="0"/>
              <a:pPr>
                <a:spcBef>
                  <a:spcPct val="0"/>
                </a:spcBef>
              </a:pPr>
              <a:t>20</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sz="1200" b="1" kern="1200" dirty="0">
                <a:solidFill>
                  <a:schemeClr val="tx1"/>
                </a:solidFill>
                <a:effectLst/>
                <a:latin typeface="Arial" charset="0"/>
                <a:ea typeface="+mn-ea"/>
                <a:cs typeface="+mn-cs"/>
              </a:rPr>
              <a:t>John 20:30-31</a:t>
            </a:r>
            <a:r>
              <a:rPr lang="en-US" sz="1200" kern="1200" dirty="0">
                <a:solidFill>
                  <a:schemeClr val="tx1"/>
                </a:solidFill>
                <a:effectLst/>
                <a:latin typeface="Arial" charset="0"/>
                <a:ea typeface="+mn-ea"/>
                <a:cs typeface="+mn-cs"/>
              </a:rPr>
              <a:t> – “Therefore many other signs Jesus also performed in the presence of the disciples, which are not written in this book; but these have been written so that you may believe that Jesus is the Christ, the Son of God; and that believing you may have life in His name.”</a:t>
            </a:r>
          </a:p>
          <a:p>
            <a:pPr lvl="0"/>
            <a:endParaRPr lang="es-GT" sz="1100" kern="1200" dirty="0">
              <a:solidFill>
                <a:schemeClr val="tx1"/>
              </a:solidFill>
              <a:effectLst/>
              <a:latin typeface="Arial" charset="0"/>
              <a:ea typeface="+mn-ea"/>
              <a:cs typeface="+mn-cs"/>
            </a:endParaRPr>
          </a:p>
          <a:p>
            <a:pPr lvl="0"/>
            <a:r>
              <a:rPr lang="en-US" sz="1200" kern="1200" dirty="0">
                <a:solidFill>
                  <a:schemeClr val="tx1"/>
                </a:solidFill>
                <a:effectLst/>
                <a:latin typeface="Arial" charset="0"/>
                <a:ea typeface="+mn-ea"/>
                <a:cs typeface="+mn-cs"/>
              </a:rPr>
              <a:t>John says, “I’m writing about this so you will believe, and the signs present in this letter are the evidence upon which you can measure your faith.”</a:t>
            </a:r>
            <a:r>
              <a:rPr lang="es-GT" sz="1100" kern="1200" baseline="0" dirty="0">
                <a:solidFill>
                  <a:schemeClr val="tx1"/>
                </a:solidFill>
                <a:effectLst/>
                <a:latin typeface="Arial" charset="0"/>
                <a:ea typeface="+mn-ea"/>
                <a:cs typeface="+mn-cs"/>
              </a:rPr>
              <a:t> </a:t>
            </a:r>
            <a:r>
              <a:rPr lang="en-US" sz="1200" kern="1200" dirty="0">
                <a:solidFill>
                  <a:schemeClr val="tx1"/>
                </a:solidFill>
                <a:effectLst/>
                <a:latin typeface="Arial" charset="0"/>
                <a:ea typeface="+mn-ea"/>
                <a:cs typeface="+mn-cs"/>
              </a:rPr>
              <a:t>Biblical faith, in fact, all true faith, must be based on evidence or else it cannot truly be faith, at least not faith that rests on a solid foundation.</a:t>
            </a:r>
            <a:endParaRPr lang="en-US" altLang="en-US" dirty="0">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D8F9B86-1795-400D-B788-BFCA12221E82}" type="slidenum">
              <a:rPr lang="en-US" altLang="en-US" smtClean="0"/>
              <a:pPr>
                <a:spcBef>
                  <a:spcPct val="0"/>
                </a:spcBef>
              </a:pPr>
              <a:t>21</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The point of this lesson is that if you do not believe in God, the goal is not to trick you into doing so, or to fill your mind with silliness or subjective arguments based on feeling. That’s not the way faith works and its never been the way it works – not in the 1</a:t>
            </a:r>
            <a:r>
              <a:rPr lang="en-US" altLang="es-GT" baseline="30000" dirty="0">
                <a:latin typeface="Arial" panose="020B0604020202020204" pitchFamily="34" charset="0"/>
              </a:rPr>
              <a:t>st</a:t>
            </a:r>
            <a:r>
              <a:rPr lang="en-US" altLang="es-GT" dirty="0">
                <a:latin typeface="Arial" panose="020B0604020202020204" pitchFamily="34" charset="0"/>
              </a:rPr>
              <a:t> century or any other century that came later. Faith in God is about submitting to objective truths that cannot be denied and that cannot be successfully countered.</a:t>
            </a:r>
            <a:endParaRPr lang="en-US" altLang="en-US" dirty="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A200928-B0E2-4B13-9BE5-6200C50E51DB}" type="slidenum">
              <a:rPr lang="en-US" altLang="en-US" smtClean="0"/>
              <a:pPr>
                <a:spcBef>
                  <a:spcPct val="0"/>
                </a:spcBef>
              </a:pPr>
              <a:t>3</a:t>
            </a:fld>
            <a:endParaRPr lang="en-US" altLang="en-US"/>
          </a:p>
        </p:txBody>
      </p:sp>
      <p:sp>
        <p:nvSpPr>
          <p:cNvPr id="9219" name="Rectangle 2"/>
          <p:cNvSpPr>
            <a:spLocks noGrp="1" noRot="1" noChangeAspect="1" noChangeArrowheads="1" noTextEdit="1"/>
          </p:cNvSpPr>
          <p:nvPr>
            <p:ph type="sldImg"/>
          </p:nvPr>
        </p:nvSpPr>
        <p:spPr>
          <a:ln/>
        </p:spPr>
      </p:sp>
      <p:sp>
        <p:nvSpPr>
          <p:cNvPr id="92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GT" dirty="0">
                <a:latin typeface="Arial" panose="020B0604020202020204" pitchFamily="34" charset="0"/>
              </a:rPr>
              <a:t>Secondly, most skeptics you’ll talk to are just repeating old, recycled arguments that have already been answered by Christians for years, while never truly considering the abundance of objective evidence that Christianity brings with it</a:t>
            </a:r>
            <a:r>
              <a:rPr lang="es-GT" altLang="es-GT" sz="1100" dirty="0">
                <a:latin typeface="Arial" panose="020B0604020202020204" pitchFamily="34" charset="0"/>
              </a:rPr>
              <a:t>.</a:t>
            </a:r>
            <a:r>
              <a:rPr lang="es-GT" altLang="es-GT" sz="1100" baseline="0" dirty="0">
                <a:latin typeface="Arial" panose="020B0604020202020204" pitchFamily="34" charset="0"/>
              </a:rPr>
              <a:t> </a:t>
            </a:r>
            <a:r>
              <a:rPr lang="en-US" altLang="es-GT" dirty="0">
                <a:latin typeface="Arial" panose="020B0604020202020204" pitchFamily="34" charset="0"/>
              </a:rPr>
              <a:t>Solomon said in </a:t>
            </a:r>
            <a:r>
              <a:rPr lang="en-US" altLang="es-GT" b="1" dirty="0">
                <a:latin typeface="Arial" panose="020B0604020202020204" pitchFamily="34" charset="0"/>
              </a:rPr>
              <a:t>Eccl</a:t>
            </a:r>
            <a:r>
              <a:rPr lang="en-US" altLang="es-GT" b="1" baseline="0" dirty="0">
                <a:latin typeface="Arial" panose="020B0604020202020204" pitchFamily="34" charset="0"/>
              </a:rPr>
              <a:t> 1:9</a:t>
            </a:r>
            <a:r>
              <a:rPr lang="en-US" altLang="es-GT" dirty="0">
                <a:latin typeface="Arial" panose="020B0604020202020204" pitchFamily="34" charset="0"/>
              </a:rPr>
              <a:t> that “there is nothing new under the sun”, and that absolutely applies to discussions with skeptics</a:t>
            </a:r>
            <a:r>
              <a:rPr lang="es-GT" altLang="es-GT" sz="1100" dirty="0">
                <a:latin typeface="Arial" panose="020B0604020202020204" pitchFamily="34" charset="0"/>
              </a:rPr>
              <a:t>. </a:t>
            </a:r>
            <a:r>
              <a:rPr lang="en-US" altLang="es-GT" dirty="0">
                <a:latin typeface="Arial" panose="020B0604020202020204" pitchFamily="34" charset="0"/>
              </a:rPr>
              <a:t>Now it may be that it’s the first time you’ve heard a</a:t>
            </a:r>
            <a:r>
              <a:rPr lang="en-US" altLang="es-GT" baseline="0" dirty="0">
                <a:latin typeface="Arial" panose="020B0604020202020204" pitchFamily="34" charset="0"/>
              </a:rPr>
              <a:t> particular</a:t>
            </a:r>
            <a:r>
              <a:rPr lang="en-US" altLang="es-GT" dirty="0">
                <a:latin typeface="Arial" panose="020B0604020202020204" pitchFamily="34" charset="0"/>
              </a:rPr>
              <a:t> argument. That’s ok. Note it, think about it, research it, ask others more experienced for a suggestion on how to answer it, and now you have an extra tool for your spiritual tool belt. But don’t fear the argument. </a:t>
            </a:r>
            <a:endParaRPr lang="en-US" altLang="en-US" dirty="0">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CB60BDF-D293-4A2D-8EC0-C75BE09FA737}" type="slidenum">
              <a:rPr lang="en-US" altLang="en-US" smtClean="0"/>
              <a:pPr>
                <a:spcBef>
                  <a:spcPct val="0"/>
                </a:spcBef>
              </a:pPr>
              <a:t>4</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s-GT" dirty="0">
                <a:latin typeface="Arial" panose="020B0604020202020204" pitchFamily="34" charset="0"/>
              </a:rPr>
              <a:t>Thirdly, many skeptics are becoming increasingly emboldened towards Christians simply because we’ve lost either the ability or the willingness to take the fight head on</a:t>
            </a:r>
            <a:r>
              <a:rPr lang="es-GT" altLang="es-GT" sz="1100" dirty="0">
                <a:latin typeface="Arial" panose="020B0604020202020204" pitchFamily="34" charset="0"/>
              </a:rPr>
              <a:t>. M</a:t>
            </a:r>
            <a:r>
              <a:rPr lang="en-US" altLang="es-GT" dirty="0">
                <a:latin typeface="Arial" panose="020B0604020202020204" pitchFamily="34" charset="0"/>
              </a:rPr>
              <a:t>any Christians are</a:t>
            </a:r>
            <a:r>
              <a:rPr lang="en-US" altLang="es-GT" baseline="0" dirty="0">
                <a:latin typeface="Arial" panose="020B0604020202020204" pitchFamily="34" charset="0"/>
              </a:rPr>
              <a:t> just not making the sacrifice of</a:t>
            </a:r>
            <a:r>
              <a:rPr lang="en-US" altLang="es-GT" dirty="0">
                <a:latin typeface="Arial" panose="020B0604020202020204" pitchFamily="34" charset="0"/>
              </a:rPr>
              <a:t> engaging unbelievers that we see patterned in the NT</a:t>
            </a:r>
            <a:r>
              <a:rPr lang="es-GT" altLang="es-GT" sz="1100" dirty="0">
                <a:latin typeface="Arial" panose="020B0604020202020204" pitchFamily="34" charset="0"/>
              </a:rPr>
              <a:t>. </a:t>
            </a:r>
            <a:r>
              <a:rPr lang="en-US" altLang="es-GT" dirty="0">
                <a:latin typeface="Arial" panose="020B0604020202020204" pitchFamily="34" charset="0"/>
              </a:rPr>
              <a:t>We’re becoming lazy, apathetic, or we’re pushing it on the Preachers because, after all, that’s what we pay them for</a:t>
            </a:r>
            <a:r>
              <a:rPr lang="es-GT" altLang="es-GT" sz="1100" dirty="0">
                <a:latin typeface="Arial" panose="020B0604020202020204" pitchFamily="34" charset="0"/>
              </a:rPr>
              <a:t>. </a:t>
            </a:r>
            <a:r>
              <a:rPr lang="en-US" altLang="es-GT" dirty="0">
                <a:latin typeface="Arial" panose="020B0604020202020204" pitchFamily="34" charset="0"/>
              </a:rPr>
              <a:t>And yet the preachers don’t have the open doors that you do. They don’t see your coworkers and school mates every day. But you do</a:t>
            </a:r>
            <a:r>
              <a:rPr lang="es-GT" altLang="es-GT" sz="1100" dirty="0">
                <a:latin typeface="Arial" panose="020B0604020202020204" pitchFamily="34" charset="0"/>
              </a:rPr>
              <a:t>. </a:t>
            </a:r>
            <a:r>
              <a:rPr lang="en-US" altLang="es-GT" dirty="0">
                <a:latin typeface="Arial" panose="020B0604020202020204" pitchFamily="34" charset="0"/>
              </a:rPr>
              <a:t>And if we are going to boast about being Christians patterned after the NT, then we’re going to have to get out there and get our hands dirty by being evangelistic because that’s what first century Christians did</a:t>
            </a:r>
            <a:r>
              <a:rPr lang="es-GT" altLang="es-GT" sz="1100" dirty="0">
                <a:latin typeface="Arial" panose="020B0604020202020204" pitchFamily="34" charset="0"/>
              </a:rPr>
              <a:t>. </a:t>
            </a:r>
          </a:p>
          <a:p>
            <a:pPr eaLnBrk="1" hangingPunct="1"/>
            <a:endParaRPr lang="es-GT" altLang="es-GT" sz="1100" dirty="0">
              <a:latin typeface="Arial" panose="020B0604020202020204" pitchFamily="34" charset="0"/>
            </a:endParaRPr>
          </a:p>
          <a:p>
            <a:pPr eaLnBrk="1" hangingPunct="1"/>
            <a:r>
              <a:rPr lang="en-US" altLang="es-GT" dirty="0">
                <a:latin typeface="Arial" panose="020B0604020202020204" pitchFamily="34" charset="0"/>
              </a:rPr>
              <a:t>Skeptics are doing it. And they’re doing it better than us, winning converts to their cause, </a:t>
            </a:r>
            <a:r>
              <a:rPr lang="en-US" altLang="es-GT" u="sng" dirty="0">
                <a:latin typeface="Arial" panose="020B0604020202020204" pitchFamily="34" charset="0"/>
              </a:rPr>
              <a:t>with an inferior message</a:t>
            </a:r>
            <a:r>
              <a:rPr lang="en-US" altLang="es-GT" dirty="0">
                <a:latin typeface="Arial" panose="020B0604020202020204" pitchFamily="34" charset="0"/>
              </a:rPr>
              <a:t>. Imagine that. We have the truth, the irrefutable gospel of Jesus Christ, God’s ultimate drawing power to save man, and we don’t use it. The skeptic has clever fallacies, lies, and hot air, and they win more disciples</a:t>
            </a:r>
            <a:r>
              <a:rPr lang="es-GT" altLang="es-GT" sz="1100" dirty="0">
                <a:latin typeface="Arial" panose="020B0604020202020204" pitchFamily="34" charset="0"/>
              </a:rPr>
              <a:t>. </a:t>
            </a:r>
            <a:r>
              <a:rPr lang="en-US" altLang="es-GT" dirty="0">
                <a:latin typeface="Arial" panose="020B0604020202020204" pitchFamily="34" charset="0"/>
              </a:rPr>
              <a:t>We need to stand up to skeptics, in the spirit of Christ, and not only show them the answers, but prove we have nothing to fear</a:t>
            </a:r>
            <a:r>
              <a:rPr lang="es-GT" altLang="es-GT" sz="1100" dirty="0">
                <a:latin typeface="Arial" panose="020B0604020202020204" pitchFamily="34" charset="0"/>
              </a:rPr>
              <a:t>. </a:t>
            </a:r>
            <a:r>
              <a:rPr lang="en-US" altLang="es-GT" dirty="0">
                <a:latin typeface="Arial" panose="020B0604020202020204" pitchFamily="34" charset="0"/>
              </a:rPr>
              <a:t>Because the evidence for Christianity is so undeniable and so irrefutable, we can be absolutely sure that our faith is not in vain and that it rests on solid ground – </a:t>
            </a:r>
            <a:r>
              <a:rPr lang="en-US" altLang="es-GT" u="sng" dirty="0">
                <a:latin typeface="Arial" panose="020B0604020202020204" pitchFamily="34" charset="0"/>
              </a:rPr>
              <a:t>true faith, that is.</a:t>
            </a:r>
            <a:endParaRPr lang="en-US" altLang="en-US" dirty="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And that really begs the following question. And I want everyone here to answer this question for themselves. Why do you believe what you believe? Whether you are a Christian, a Muslim, an Agnostic, or an Atheist, in your mind, go back to the time in your life when you first became convinced of whatever faith you currently hold, and ask yourself, “What is that faith based on?”</a:t>
            </a:r>
            <a:r>
              <a:rPr lang="es-GT" altLang="es-GT" sz="1100" dirty="0">
                <a:latin typeface="Arial" panose="020B0604020202020204" pitchFamily="34" charset="0"/>
              </a:rPr>
              <a:t> </a:t>
            </a:r>
            <a:r>
              <a:rPr lang="en-US" altLang="es-GT" dirty="0">
                <a:latin typeface="Arial" panose="020B0604020202020204" pitchFamily="34" charset="0"/>
              </a:rPr>
              <a:t>“What facts, opinions, teachings, influences or led me to where I am today to</a:t>
            </a:r>
            <a:r>
              <a:rPr lang="en-US" altLang="es-GT" baseline="0" dirty="0">
                <a:latin typeface="Arial" panose="020B0604020202020204" pitchFamily="34" charset="0"/>
              </a:rPr>
              <a:t> believe what  believe right now</a:t>
            </a:r>
            <a:r>
              <a:rPr lang="en-US" altLang="es-GT" dirty="0">
                <a:latin typeface="Arial" panose="020B0604020202020204" pitchFamily="34" charset="0"/>
              </a:rPr>
              <a:t>?”</a:t>
            </a:r>
            <a:r>
              <a:rPr lang="es-GT" altLang="es-GT" sz="1100" dirty="0">
                <a:latin typeface="Arial" panose="020B0604020202020204" pitchFamily="34" charset="0"/>
              </a:rPr>
              <a:t> </a:t>
            </a:r>
            <a:r>
              <a:rPr lang="en-US" altLang="es-GT" dirty="0">
                <a:latin typeface="Arial" panose="020B0604020202020204" pitchFamily="34" charset="0"/>
              </a:rPr>
              <a:t>If we’re completely honest about that, we might actually surprise ourselves with the answer. We might actually find that our faith doesn’t rest on as solid of a basis as it should.</a:t>
            </a:r>
            <a:endParaRPr lang="es-GT" altLang="es-GT" dirty="0">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23811A-26BD-4300-8103-0F5EF66E5743}" type="slidenum">
              <a:rPr lang="en-US" altLang="es-GT" smtClean="0"/>
              <a:pPr/>
              <a:t>5</a:t>
            </a:fld>
            <a:endParaRPr lang="en-US" altLang="es-G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163A43-7926-4F82-A659-E3D2BC2646CC}" type="slidenum">
              <a:rPr lang="en-US" altLang="en-US" smtClean="0"/>
              <a:pPr>
                <a:spcBef>
                  <a:spcPct val="0"/>
                </a:spcBef>
              </a:pPr>
              <a:t>6</a:t>
            </a:fld>
            <a:endParaRPr lang="en-US" altLang="en-US"/>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a:latin typeface="Arial" panose="020B0604020202020204" pitchFamily="34" charset="0"/>
              </a:rPr>
              <a:t>Here’s what I mean:</a:t>
            </a:r>
          </a:p>
          <a:p>
            <a:pPr eaLnBrk="1" hangingPunct="1"/>
            <a:endParaRPr lang="en-US" altLang="en-US" dirty="0">
              <a:latin typeface="Arial" panose="020B0604020202020204" pitchFamily="34" charset="0"/>
            </a:endParaRPr>
          </a:p>
          <a:p>
            <a:r>
              <a:rPr lang="en-US" altLang="es-GT" dirty="0">
                <a:latin typeface="Arial" panose="020B0604020202020204" pitchFamily="34" charset="0"/>
              </a:rPr>
              <a:t>Many in the world believe what they believe simply because it’s what their parents taught them. From the time we were young, our parents, according to what they thought was right, had a significant control over our influences and behavior. So suppose a Christian and a Muslim are engaged in conversation and the Muslim asks the Christian, “Why are you a Christian?” And the Christian answers, “Because that’s how I was raised. My mom and dad took me to church from the time that I was young, taught me the bible, we prayed before every meal and going to bed, and all my friends were Christians.” Does that prove Christianity is right? Could not the Muslim answer in the same way as that Christian? Muslims, from the time they are young, are taken to Mosque, taught to prayer a certain way, taught the Koran from their childhood, and typically make friends with other Muslims. Now it’s true that parents should try to raise their children in a faith that they deem to be the truth – </a:t>
            </a:r>
            <a:r>
              <a:rPr lang="en-US" altLang="es-GT" b="1" dirty="0">
                <a:latin typeface="Arial" panose="020B0604020202020204" pitchFamily="34" charset="0"/>
              </a:rPr>
              <a:t>Prov 22:6</a:t>
            </a:r>
            <a:r>
              <a:rPr lang="en-US" altLang="es-GT" dirty="0">
                <a:latin typeface="Arial" panose="020B0604020202020204" pitchFamily="34" charset="0"/>
              </a:rPr>
              <a:t> – “Train up a child in the way he should go: and when he is old, he will not depart from it.” But, being raised with a particular faith does not prove that that faith is the correct faith. So, if that is the only answer we can give for why we believe what we believe, what makes him wrong and you right? We might answer, “Well, his parents brought him up with the wrong faith.” But, see, that is what he would say about you.</a:t>
            </a:r>
            <a:endParaRPr lang="en-US" altLang="en-US" dirty="0">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E67CBA9-670B-4F4D-84AC-C11823641044}" type="slidenum">
              <a:rPr lang="en-US" altLang="en-US" smtClean="0"/>
              <a:pPr>
                <a:spcBef>
                  <a:spcPct val="0"/>
                </a:spcBef>
              </a:pPr>
              <a:t>7</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Let’s take another example: </a:t>
            </a:r>
            <a:endParaRPr lang="es-GT" altLang="es-GT" sz="1100" dirty="0">
              <a:latin typeface="Arial" panose="020B0604020202020204" pitchFamily="34" charset="0"/>
            </a:endParaRPr>
          </a:p>
          <a:p>
            <a:endParaRPr lang="en-US" altLang="es-GT" dirty="0">
              <a:latin typeface="Arial" panose="020B0604020202020204" pitchFamily="34" charset="0"/>
            </a:endParaRPr>
          </a:p>
          <a:p>
            <a:r>
              <a:rPr lang="en-US" altLang="es-GT" dirty="0">
                <a:latin typeface="Arial" panose="020B0604020202020204" pitchFamily="34" charset="0"/>
              </a:rPr>
              <a:t>A Christian and a Mormon are talking about their individual beliefs and the Christian says, “I know Christianity is right because I’ve had experiences occur in my faith that cannot be otherwise explained.</a:t>
            </a:r>
            <a:r>
              <a:rPr lang="en-US" altLang="es-GT" baseline="0" dirty="0">
                <a:latin typeface="Arial" panose="020B0604020202020204" pitchFamily="34" charset="0"/>
              </a:rPr>
              <a:t> </a:t>
            </a:r>
            <a:r>
              <a:rPr lang="en-US" altLang="es-GT" dirty="0">
                <a:latin typeface="Arial" panose="020B0604020202020204" pitchFamily="34" charset="0"/>
              </a:rPr>
              <a:t>I’ve experienced the power of prayer in my life. I’ve been involved in pray services for those that are sick and I’ve seen them recover. I’ve seen the power of the Holy Spirit at work. Even when I became a Christian, I felt the weight of sin lift from my shoulders so I know Christianity is the right religion because of all of these experiences I have had.” </a:t>
            </a:r>
          </a:p>
          <a:p>
            <a:endParaRPr lang="en-US" altLang="es-GT" dirty="0">
              <a:latin typeface="Arial" panose="020B0604020202020204" pitchFamily="34" charset="0"/>
            </a:endParaRPr>
          </a:p>
          <a:p>
            <a:r>
              <a:rPr lang="en-US" altLang="es-GT" dirty="0">
                <a:latin typeface="Arial" panose="020B0604020202020204" pitchFamily="34" charset="0"/>
              </a:rPr>
              <a:t>But couldn’t the Mormon say the same thing? He would say, “I know the book of Mormon is correct and I know Joseph Smith is a prophet because I felt the effects of that in my life. And I’ve seen God answer my prayers. And when I held the Book of Mormon for the first time and asked God if it were true, I felt that burning in my bosom.” Now the Christian would say that the Mormon experience is wrong and the Mormon would say the Christian experience is wrong. So who is right?</a:t>
            </a:r>
            <a:endParaRPr lang="en-US" altLang="en-US" dirty="0">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8C6FA94-88E2-408B-B1FD-6A02203E30A7}" type="slidenum">
              <a:rPr lang="en-US" altLang="en-US" smtClean="0"/>
              <a:pPr>
                <a:spcBef>
                  <a:spcPct val="0"/>
                </a:spcBef>
              </a:pPr>
              <a:t>8</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a:latin typeface="Arial" panose="020B0604020202020204" pitchFamily="34" charset="0"/>
              </a:rPr>
              <a:t>Another example: Suppose a Christian and a Buddhist are engaged in discussion about their respective beliefs</a:t>
            </a:r>
            <a:r>
              <a:rPr lang="es-GT" altLang="es-GT" sz="1100">
                <a:latin typeface="Arial" panose="020B0604020202020204" pitchFamily="34" charset="0"/>
              </a:rPr>
              <a:t>. </a:t>
            </a:r>
            <a:r>
              <a:rPr lang="en-US" altLang="es-GT">
                <a:latin typeface="Arial" panose="020B0604020202020204" pitchFamily="34" charset="0"/>
              </a:rPr>
              <a:t>The Christian says, “I was taught the bible by so and so preacher, perhaps you’ve heard of him, and he is so smart and so eloquent and so kind a person that there is no way what he taught me could be wrong.” Add to that the fact that he perhaps has the title of “reverend” or “father” or “pastor” that precedes his first name and even a PHD that follows. But the Buddhist could say the exact same thing. The Buddhist is well acquainted with intellectuals within his scope of faith who are not only scholars of his faith but appear to bear the fruit of what he teaches as a Buddhist</a:t>
            </a:r>
            <a:r>
              <a:rPr lang="es-GT" altLang="es-GT" sz="1100">
                <a:latin typeface="Arial" panose="020B0604020202020204" pitchFamily="34" charset="0"/>
              </a:rPr>
              <a:t>. </a:t>
            </a:r>
            <a:r>
              <a:rPr lang="en-US" altLang="es-GT">
                <a:latin typeface="Arial" panose="020B0604020202020204" pitchFamily="34" charset="0"/>
              </a:rPr>
              <a:t>Well, who is right? And if this is our best and most convincing argumentation, why is one more right than the other?</a:t>
            </a:r>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217254-4291-43BF-B3EE-0175D033C2DA}" type="slidenum">
              <a:rPr lang="en-US" altLang="en-US" smtClean="0"/>
              <a:pPr>
                <a:spcBef>
                  <a:spcPct val="0"/>
                </a:spcBef>
              </a:pPr>
              <a:t>9</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s-GT" dirty="0">
                <a:latin typeface="Arial" panose="020B0604020202020204" pitchFamily="34" charset="0"/>
              </a:rPr>
              <a:t>Here’s the point, presuppositions, emotional subjectivity, and our relationships w/other people, those things do not validate truth</a:t>
            </a:r>
            <a:r>
              <a:rPr lang="es-GT" altLang="es-GT" sz="1100" dirty="0">
                <a:latin typeface="Arial" panose="020B0604020202020204" pitchFamily="34" charset="0"/>
              </a:rPr>
              <a:t>. </a:t>
            </a:r>
            <a:r>
              <a:rPr lang="en-US" altLang="es-GT" dirty="0">
                <a:latin typeface="Arial" panose="020B0604020202020204" pitchFamily="34" charset="0"/>
              </a:rPr>
              <a:t>And when discussing differences, if answers such as these are the best that we can come</a:t>
            </a:r>
            <a:r>
              <a:rPr lang="en-US" altLang="es-GT" baseline="0" dirty="0">
                <a:latin typeface="Arial" panose="020B0604020202020204" pitchFamily="34" charset="0"/>
              </a:rPr>
              <a:t> up with</a:t>
            </a:r>
            <a:r>
              <a:rPr lang="en-US" altLang="es-GT" dirty="0">
                <a:latin typeface="Arial" panose="020B0604020202020204" pitchFamily="34" charset="0"/>
              </a:rPr>
              <a:t>, we’re never going to know whether or not we are truly on the right path</a:t>
            </a:r>
            <a:endParaRPr lang="en-US"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DEDFBD-9A68-4082-BF0B-988F4B638C49}" type="slidenum">
              <a:rPr lang="en-US" altLang="es-GT"/>
              <a:pPr>
                <a:defRPr/>
              </a:pPr>
              <a:t>‹#›</a:t>
            </a:fld>
            <a:endParaRPr lang="en-US" altLang="es-GT"/>
          </a:p>
        </p:txBody>
      </p:sp>
    </p:spTree>
    <p:extLst>
      <p:ext uri="{BB962C8B-B14F-4D97-AF65-F5344CB8AC3E}">
        <p14:creationId xmlns:p14="http://schemas.microsoft.com/office/powerpoint/2010/main" val="3480033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0B0466-0940-4860-8062-1DC2BC502243}" type="slidenum">
              <a:rPr lang="en-US" altLang="es-GT"/>
              <a:pPr>
                <a:defRPr/>
              </a:pPr>
              <a:t>‹#›</a:t>
            </a:fld>
            <a:endParaRPr lang="en-US" altLang="es-GT"/>
          </a:p>
        </p:txBody>
      </p:sp>
    </p:spTree>
    <p:extLst>
      <p:ext uri="{BB962C8B-B14F-4D97-AF65-F5344CB8AC3E}">
        <p14:creationId xmlns:p14="http://schemas.microsoft.com/office/powerpoint/2010/main" val="332037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51CAAD9-0E9C-42F6-92D9-2080F08E4C92}" type="slidenum">
              <a:rPr lang="en-US" altLang="es-GT"/>
              <a:pPr>
                <a:defRPr/>
              </a:pPr>
              <a:t>‹#›</a:t>
            </a:fld>
            <a:endParaRPr lang="en-US" altLang="es-GT"/>
          </a:p>
        </p:txBody>
      </p:sp>
    </p:spTree>
    <p:extLst>
      <p:ext uri="{BB962C8B-B14F-4D97-AF65-F5344CB8AC3E}">
        <p14:creationId xmlns:p14="http://schemas.microsoft.com/office/powerpoint/2010/main" val="408743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86D67-8B15-46A8-A1B3-B4B2F13B8ACA}" type="slidenum">
              <a:rPr lang="en-US" altLang="es-GT"/>
              <a:pPr>
                <a:defRPr/>
              </a:pPr>
              <a:t>‹#›</a:t>
            </a:fld>
            <a:endParaRPr lang="en-US" altLang="es-GT"/>
          </a:p>
        </p:txBody>
      </p:sp>
    </p:spTree>
    <p:extLst>
      <p:ext uri="{BB962C8B-B14F-4D97-AF65-F5344CB8AC3E}">
        <p14:creationId xmlns:p14="http://schemas.microsoft.com/office/powerpoint/2010/main" val="1771258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8BFE49B-6F4D-4845-85F3-E21BEE23FEDE}" type="slidenum">
              <a:rPr lang="en-US" altLang="es-GT"/>
              <a:pPr>
                <a:defRPr/>
              </a:pPr>
              <a:t>‹#›</a:t>
            </a:fld>
            <a:endParaRPr lang="en-US" altLang="es-GT"/>
          </a:p>
        </p:txBody>
      </p:sp>
    </p:spTree>
    <p:extLst>
      <p:ext uri="{BB962C8B-B14F-4D97-AF65-F5344CB8AC3E}">
        <p14:creationId xmlns:p14="http://schemas.microsoft.com/office/powerpoint/2010/main" val="3271914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0B02F5F-1140-43DD-BE05-7D71F1E428B1}" type="slidenum">
              <a:rPr lang="en-US" altLang="es-GT"/>
              <a:pPr>
                <a:defRPr/>
              </a:pPr>
              <a:t>‹#›</a:t>
            </a:fld>
            <a:endParaRPr lang="en-US" altLang="es-GT"/>
          </a:p>
        </p:txBody>
      </p:sp>
    </p:spTree>
    <p:extLst>
      <p:ext uri="{BB962C8B-B14F-4D97-AF65-F5344CB8AC3E}">
        <p14:creationId xmlns:p14="http://schemas.microsoft.com/office/powerpoint/2010/main" val="350454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EFBF1D3-17EB-4EE9-BC89-FE7E425D6211}" type="slidenum">
              <a:rPr lang="en-US" altLang="es-GT"/>
              <a:pPr>
                <a:defRPr/>
              </a:pPr>
              <a:t>‹#›</a:t>
            </a:fld>
            <a:endParaRPr lang="en-US" altLang="es-GT"/>
          </a:p>
        </p:txBody>
      </p:sp>
    </p:spTree>
    <p:extLst>
      <p:ext uri="{BB962C8B-B14F-4D97-AF65-F5344CB8AC3E}">
        <p14:creationId xmlns:p14="http://schemas.microsoft.com/office/powerpoint/2010/main" val="3144464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D2D3A7-5626-4C8B-B995-447D87D0A3CC}" type="slidenum">
              <a:rPr lang="en-US" altLang="es-GT"/>
              <a:pPr>
                <a:defRPr/>
              </a:pPr>
              <a:t>‹#›</a:t>
            </a:fld>
            <a:endParaRPr lang="en-US" altLang="es-GT"/>
          </a:p>
        </p:txBody>
      </p:sp>
    </p:spTree>
    <p:extLst>
      <p:ext uri="{BB962C8B-B14F-4D97-AF65-F5344CB8AC3E}">
        <p14:creationId xmlns:p14="http://schemas.microsoft.com/office/powerpoint/2010/main" val="1028369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25AC6FD-A3FB-41BF-8D33-6B6653A46F6B}" type="slidenum">
              <a:rPr lang="en-US" altLang="es-GT"/>
              <a:pPr>
                <a:defRPr/>
              </a:pPr>
              <a:t>‹#›</a:t>
            </a:fld>
            <a:endParaRPr lang="en-US" altLang="es-GT"/>
          </a:p>
        </p:txBody>
      </p:sp>
    </p:spTree>
    <p:extLst>
      <p:ext uri="{BB962C8B-B14F-4D97-AF65-F5344CB8AC3E}">
        <p14:creationId xmlns:p14="http://schemas.microsoft.com/office/powerpoint/2010/main" val="4135358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15D6009-7E7B-41FF-AB3E-6A017EEB2E04}" type="slidenum">
              <a:rPr lang="en-US" altLang="es-GT"/>
              <a:pPr>
                <a:defRPr/>
              </a:pPr>
              <a:t>‹#›</a:t>
            </a:fld>
            <a:endParaRPr lang="en-US" altLang="es-GT"/>
          </a:p>
        </p:txBody>
      </p:sp>
    </p:spTree>
    <p:extLst>
      <p:ext uri="{BB962C8B-B14F-4D97-AF65-F5344CB8AC3E}">
        <p14:creationId xmlns:p14="http://schemas.microsoft.com/office/powerpoint/2010/main" val="1632774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EECE011-AAE0-415C-A9C2-24F3100EA382}" type="slidenum">
              <a:rPr lang="en-US" altLang="es-GT"/>
              <a:pPr>
                <a:defRPr/>
              </a:pPr>
              <a:t>‹#›</a:t>
            </a:fld>
            <a:endParaRPr lang="en-US" altLang="es-GT"/>
          </a:p>
        </p:txBody>
      </p:sp>
    </p:spTree>
    <p:extLst>
      <p:ext uri="{BB962C8B-B14F-4D97-AF65-F5344CB8AC3E}">
        <p14:creationId xmlns:p14="http://schemas.microsoft.com/office/powerpoint/2010/main" val="2036528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68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en-US"/>
          </a:p>
        </p:txBody>
      </p:sp>
      <p:sp>
        <p:nvSpPr>
          <p:cNvPr id="7168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en-US"/>
          </a:p>
        </p:txBody>
      </p:sp>
      <p:sp>
        <p:nvSpPr>
          <p:cNvPr id="7168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7851A8E-1AC4-438E-AF3F-C1DB1A70415E}" type="slidenum">
              <a:rPr lang="en-US" altLang="es-GT"/>
              <a:pPr>
                <a:defRPr/>
              </a:pPr>
              <a:t>‹#›</a:t>
            </a:fld>
            <a:endParaRPr lang="en-US" altLang="es-GT"/>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hyperlink" Target="http://www.google.com/url?sa=i&amp;source=images&amp;cd=&amp;cad=rja&amp;docid=PMjK0pakLdNMbM&amp;tbnid=pYtmSItIf9Y2XM:&amp;ved=0CAgQjRw&amp;url=http%3A%2F%2Fwww.softwarethinktank.com%2Farticles%2Flooking-for-an-unbiased-opinion-get-over-it%2F&amp;ei=G73FUtXDJoSfyQHJtYDICw&amp;psig=AFQjCNF7vJjVa7jAANPkSKSL-RqD8Yg-2w&amp;ust=1388777115685010"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aaAlZbtwsJtGLM&amp;tbnid=P0ojnoByzK1RCM:&amp;ved=0CAUQjRw&amp;url=http%3A%2F%2Fcoolspotters.com%2Fclothing%2Fwoot-the-apathy-coalition-t-shirt&amp;ei=T8DFUqmfIMT4yQHL0IDQCw&amp;psig=AFQjCNGXRXi9L8ykwyRIZaeTajRlPF0Hwg&amp;ust=1388777809943198"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j5ZpTk3Wki04IM&amp;tbnid=lingtFw-RR5uvM:&amp;ved=0CAUQjRw&amp;url=http%3A%2F%2Fwww.restoringisrael.org%2FPaul-and-the-Law.html&amp;ei=1cLFUqyzDarJygH6k4HoCw&amp;psig=AFQjCNGG9xqI4FUHbrz-EV2pfqkDJkUQVA&amp;ust=1388778555513411"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ZfeP5SiBnExf3M&amp;tbnid=2rQt6eulI9c-LM:&amp;ved=0CAUQjRw&amp;url=http%3A%2F%2Fnickshell1983.wordpress.com%2F2010%2F10%2F18%2Fthe-hipness-of-jesus-christ%2F&amp;ei=ZMjFUqvvFcfuyAHVg4DACw&amp;psig=AFQjCNGdAZdTG8objTAE5m5rAw1YAlEp_w&amp;ust=1388779952250318"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hyperlink" Target="http://www.google.com/url?sa=i&amp;rct=j&amp;q=&amp;esrc=s&amp;source=images&amp;cd=&amp;cad=rja&amp;docid=RUDvbckA7m-MQM&amp;tbnid=kzav6zPp1dzb6M:&amp;ved=0CAUQjRw&amp;url=http%3A%2F%2Fwww.testimoniesofheavenandhell.com%2FPictures-Of-Jesus%2F2013%2F04%2F14%2Fjesus-christ-raising-jairus-daughter-dead-picture%2F&amp;ei=n8jFUqHwOKT4yQHm8YGQDA&amp;psig=AFQjCNGdAZdTG8objTAE5m5rAw1YAlEp_w&amp;ust=1388779952250318" TargetMode="Externa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jFoDQ0N5G6bWxM&amp;tbnid=lmutwjSyhICKmM:&amp;ved=0CAUQjRw&amp;url=http%3A%2F%2Flibrary.fayschool.org%2FPages%2Fteacher_tfu.htm&amp;ei=H8nFUqaEOqbbyQH1-YDYCw&amp;psig=AFQjCNE62S0YjpFnn856R6J5AEmui5dSVQ&amp;ust=1388780178477308"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z3hkfgvFWV_4nM&amp;tbnid=27RYWNDq3bSPsM:&amp;ved=0CAUQjRw&amp;url=http%3A%2F%2Fsermons.wattswhat.net%2F2008%2F07%2Fluther-small-catechism-creed-word-cloud.html&amp;ei=aMnFUuirE-WbygGmuoDACw&amp;psig=AFQjCNFNn6_TGLLcVvwlajPhbUR-H3cmgA&amp;ust=1388780251203729"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docid=fJOhFkYv_PhmUM&amp;tbnid=x_R0Zk-1Seq0zM:&amp;ved=0CAUQjRw&amp;url=http%3A%2F%2Friversmeeting.wordpress.com%2Fcategory%2Funcategorized%2Fpage%2F2%2F&amp;ei=q5zFUu7-D4TAkQeb24GQAQ&amp;bvm=bv.58187178,d.eW0&amp;psig=AFQjCNHH9wL6l9OWpW4U0GpIp2iuwFtTbg&amp;ust=1388768752637872" TargetMode="External"/><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www.google.com/url?sa=i&amp;rct=j&amp;q=&amp;esrc=s&amp;source=images&amp;cd=&amp;cad=rja&amp;docid=c8Gi76G6mN3pSM&amp;tbnid=X21PUlgBE7hahM:&amp;ved=0CAUQjRw&amp;url=http%3A%2F%2Fgalileanpastors.com%2FWho_or_what_is_the_holy_spirit-30.html&amp;ei=3ZzFUsCvK46PkAeXsICQAw&amp;bvm=bv.58187178,d.eW0&amp;psig=AFQjCNHH9wL6l9OWpW4U0GpIp2iuwFtTbg&amp;ust=1388768752637872"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https://fromvictoryroad.files.wordpress.com/2013/05/evidence-of-things-not-seen-copy.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20040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320040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0"/>
            <a:ext cx="9144000" cy="1143000"/>
          </a:xfrm>
        </p:spPr>
        <p:txBody>
          <a:bodyPr/>
          <a:lstStyle/>
          <a:p>
            <a:pPr eaLnBrk="1" hangingPunct="1"/>
            <a:r>
              <a:rPr lang="en-US" altLang="en-US" sz="5400" b="1" u="sng" dirty="0">
                <a:solidFill>
                  <a:schemeClr val="tx1"/>
                </a:solidFill>
                <a:latin typeface="Rockwell" panose="02060603020205020403" pitchFamily="18" charset="0"/>
              </a:rPr>
              <a:t>What Hinders Our Search?</a:t>
            </a:r>
          </a:p>
        </p:txBody>
      </p:sp>
      <p:sp>
        <p:nvSpPr>
          <p:cNvPr id="24579" name="Rectangle 3"/>
          <p:cNvSpPr txBox="1">
            <a:spLocks noChangeArrowheads="1"/>
          </p:cNvSpPr>
          <p:nvPr/>
        </p:nvSpPr>
        <p:spPr bwMode="auto">
          <a:xfrm>
            <a:off x="0" y="10668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AutoNum type="arabicPeriod"/>
            </a:pPr>
            <a:r>
              <a:rPr lang="en-US" altLang="en-US" sz="3600">
                <a:latin typeface="Rockwell" panose="02060603020205020403" pitchFamily="18" charset="0"/>
              </a:rPr>
              <a:t>Presuppositions &amp; Biases</a:t>
            </a:r>
          </a:p>
          <a:p>
            <a:pPr lvl="1" eaLnBrk="1" hangingPunct="1"/>
            <a:endParaRPr lang="en-US" altLang="en-US"/>
          </a:p>
          <a:p>
            <a:pPr lvl="1" eaLnBrk="1" hangingPunct="1"/>
            <a:endParaRPr lang="en-US" altLang="en-US"/>
          </a:p>
          <a:p>
            <a:pPr lvl="1" eaLnBrk="1" hangingPunct="1"/>
            <a:endParaRPr lang="en-US" altLang="en-US"/>
          </a:p>
          <a:p>
            <a:pPr eaLnBrk="1" hangingPunct="1"/>
            <a:endParaRPr lang="en-US" altLang="en-US"/>
          </a:p>
        </p:txBody>
      </p:sp>
      <p:pic>
        <p:nvPicPr>
          <p:cNvPr id="24580" name="Picture 6" descr="http://www.seekfind.net/Animations/WeakestLinkAssump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00"/>
            <a:ext cx="457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8" descr="http://s3.amazonaws.com/edcanvas-uploads/279717/local/1389302791/out-of-the-bo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05000"/>
            <a:ext cx="4572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0" y="0"/>
            <a:ext cx="9144000" cy="1143000"/>
          </a:xfrm>
        </p:spPr>
        <p:txBody>
          <a:bodyPr/>
          <a:lstStyle/>
          <a:p>
            <a:pPr eaLnBrk="1" hangingPunct="1"/>
            <a:r>
              <a:rPr lang="en-US" altLang="en-US" sz="5400" b="1" u="sng" dirty="0">
                <a:solidFill>
                  <a:schemeClr val="tx1"/>
                </a:solidFill>
                <a:latin typeface="Rockwell" panose="02060603020205020403" pitchFamily="18" charset="0"/>
              </a:rPr>
              <a:t>What Hinders Our Search?</a:t>
            </a:r>
          </a:p>
        </p:txBody>
      </p:sp>
      <p:pic>
        <p:nvPicPr>
          <p:cNvPr id="2662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438400"/>
            <a:ext cx="45720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0" y="1066800"/>
            <a:ext cx="9144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eaLnBrk="1" hangingPunct="1">
              <a:buFontTx/>
              <a:buNone/>
              <a:defRPr/>
            </a:pPr>
            <a:endParaRPr lang="en-US" altLang="en-US" kern="0" dirty="0"/>
          </a:p>
        </p:txBody>
      </p:sp>
      <p:pic>
        <p:nvPicPr>
          <p:cNvPr id="26629" name="Picture 2" descr="http://t2.gstatic.com/images?q=tbn:ANd9GcTYb8EWKAO4H8Tolf5H2uIvJX9X_Pj3Fax10Zs-u4GcQ3EWMZPB">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2438400"/>
            <a:ext cx="4572000" cy="444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Rectangle 3"/>
          <p:cNvSpPr txBox="1">
            <a:spLocks noChangeArrowheads="1"/>
          </p:cNvSpPr>
          <p:nvPr/>
        </p:nvSpPr>
        <p:spPr bwMode="auto">
          <a:xfrm>
            <a:off x="0" y="1066800"/>
            <a:ext cx="914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AutoNum type="arabicPeriod"/>
            </a:pPr>
            <a:r>
              <a:rPr lang="en-US" altLang="en-US" sz="3600">
                <a:latin typeface="Rockwell" panose="02060603020205020403" pitchFamily="18" charset="0"/>
              </a:rPr>
              <a:t>Presuppositions &amp; Biases</a:t>
            </a:r>
          </a:p>
          <a:p>
            <a:pPr eaLnBrk="1" hangingPunct="1">
              <a:buFontTx/>
              <a:buAutoNum type="arabicPeriod"/>
            </a:pPr>
            <a:r>
              <a:rPr lang="en-US" altLang="en-US" sz="3600">
                <a:latin typeface="Rockwell" panose="02060603020205020403" pitchFamily="18" charset="0"/>
              </a:rPr>
              <a:t>Intellectual Dishonesty</a:t>
            </a:r>
          </a:p>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3.images.coolspotters.com/photos/746260/woot-the-apathy-coalition-t-shirt-profile.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048000"/>
            <a:ext cx="4572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2"/>
          <p:cNvSpPr>
            <a:spLocks noGrp="1" noChangeArrowheads="1"/>
          </p:cNvSpPr>
          <p:nvPr>
            <p:ph type="title"/>
          </p:nvPr>
        </p:nvSpPr>
        <p:spPr>
          <a:xfrm>
            <a:off x="0" y="0"/>
            <a:ext cx="9144000" cy="1143000"/>
          </a:xfrm>
        </p:spPr>
        <p:txBody>
          <a:bodyPr/>
          <a:lstStyle/>
          <a:p>
            <a:pPr eaLnBrk="1" hangingPunct="1"/>
            <a:r>
              <a:rPr lang="en-US" altLang="en-US" sz="5400" b="1" u="sng" dirty="0">
                <a:solidFill>
                  <a:schemeClr val="tx1"/>
                </a:solidFill>
                <a:latin typeface="Rockwell" panose="02060603020205020403" pitchFamily="18" charset="0"/>
              </a:rPr>
              <a:t>What Hinders Our Search?</a:t>
            </a:r>
          </a:p>
        </p:txBody>
      </p:sp>
      <p:pic>
        <p:nvPicPr>
          <p:cNvPr id="28676" name="Picture 6" descr="http://recapsmagazine.com/wp-content/uploads/2013/10/wtvrfrv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0" y="3048000"/>
            <a:ext cx="455453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Rectangle 3"/>
          <p:cNvSpPr txBox="1">
            <a:spLocks noChangeArrowheads="1"/>
          </p:cNvSpPr>
          <p:nvPr/>
        </p:nvSpPr>
        <p:spPr bwMode="auto">
          <a:xfrm>
            <a:off x="0" y="1066800"/>
            <a:ext cx="9144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514350" indent="-5143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buFontTx/>
              <a:buAutoNum type="arabicPeriod"/>
            </a:pPr>
            <a:r>
              <a:rPr lang="en-US" altLang="en-US" sz="3600">
                <a:latin typeface="Rockwell" panose="02060603020205020403" pitchFamily="18" charset="0"/>
              </a:rPr>
              <a:t>Presuppositions &amp; Biases</a:t>
            </a:r>
          </a:p>
          <a:p>
            <a:pPr eaLnBrk="1" hangingPunct="1">
              <a:buFontTx/>
              <a:buAutoNum type="arabicPeriod"/>
            </a:pPr>
            <a:r>
              <a:rPr lang="en-US" altLang="en-US" sz="3600">
                <a:latin typeface="Rockwell" panose="02060603020205020403" pitchFamily="18" charset="0"/>
              </a:rPr>
              <a:t>Intellectual Dishonesty</a:t>
            </a:r>
          </a:p>
          <a:p>
            <a:pPr eaLnBrk="1" hangingPunct="1">
              <a:buFontTx/>
              <a:buAutoNum type="arabicPeriod"/>
            </a:pPr>
            <a:r>
              <a:rPr lang="en-US" altLang="en-US" sz="3600">
                <a:latin typeface="Rockwell" panose="02060603020205020403" pitchFamily="18" charset="0"/>
              </a:rPr>
              <a:t>Apathy</a:t>
            </a:r>
          </a:p>
          <a:p>
            <a:pPr eaLnBrk="1" hangingPunct="1"/>
            <a:endParaRPr lang="en-US"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Image result for EVIDENCE IS THE basis of faith"/>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0" y="0"/>
            <a:ext cx="9144000" cy="838200"/>
          </a:xfrm>
        </p:spPr>
        <p:txBody>
          <a:bodyPr/>
          <a:lstStyle/>
          <a:p>
            <a:pPr eaLnBrk="1" hangingPunct="1"/>
            <a:r>
              <a:rPr lang="en-US" altLang="en-US" sz="7200" b="1" u="sng" dirty="0">
                <a:solidFill>
                  <a:schemeClr val="tx1"/>
                </a:solidFill>
                <a:latin typeface="Rockwell" panose="02060603020205020403" pitchFamily="18" charset="0"/>
              </a:rPr>
              <a:t>What Is True Faith?</a:t>
            </a:r>
          </a:p>
        </p:txBody>
      </p:sp>
      <p:sp>
        <p:nvSpPr>
          <p:cNvPr id="11267" name="Rectangle 3"/>
          <p:cNvSpPr>
            <a:spLocks noGrp="1" noChangeArrowheads="1"/>
          </p:cNvSpPr>
          <p:nvPr>
            <p:ph type="body" idx="1"/>
          </p:nvPr>
        </p:nvSpPr>
        <p:spPr>
          <a:xfrm>
            <a:off x="0" y="1066800"/>
            <a:ext cx="5486400" cy="5791200"/>
          </a:xfrm>
        </p:spPr>
        <p:txBody>
          <a:bodyPr/>
          <a:lstStyle/>
          <a:p>
            <a:pPr eaLnBrk="1" hangingPunct="1">
              <a:lnSpc>
                <a:spcPct val="80000"/>
              </a:lnSpc>
            </a:pPr>
            <a:r>
              <a:rPr lang="en-US" altLang="en-US" u="sng">
                <a:latin typeface="Rockwell" panose="02060603020205020403" pitchFamily="18" charset="0"/>
              </a:rPr>
              <a:t>Wrong definitions:</a:t>
            </a:r>
          </a:p>
          <a:p>
            <a:pPr eaLnBrk="1" hangingPunct="1">
              <a:lnSpc>
                <a:spcPct val="80000"/>
              </a:lnSpc>
            </a:pPr>
            <a:endParaRPr lang="en-US" altLang="en-US" sz="2800">
              <a:latin typeface="Rockwell" panose="02060603020205020403" pitchFamily="18" charset="0"/>
            </a:endParaRPr>
          </a:p>
          <a:p>
            <a:pPr lvl="1" eaLnBrk="1" hangingPunct="1">
              <a:lnSpc>
                <a:spcPct val="80000"/>
              </a:lnSpc>
            </a:pPr>
            <a:r>
              <a:rPr lang="en-US" altLang="en-US" sz="2200">
                <a:latin typeface="Rockwell" panose="02060603020205020403" pitchFamily="18" charset="0"/>
              </a:rPr>
              <a:t>“Faith begins where reason ends” </a:t>
            </a:r>
          </a:p>
          <a:p>
            <a:pPr lvl="1" eaLnBrk="1" hangingPunct="1">
              <a:lnSpc>
                <a:spcPct val="80000"/>
              </a:lnSpc>
            </a:pPr>
            <a:endParaRPr lang="en-US" altLang="en-US" sz="2200">
              <a:latin typeface="Rockwell" panose="02060603020205020403" pitchFamily="18" charset="0"/>
            </a:endParaRPr>
          </a:p>
          <a:p>
            <a:pPr lvl="1" eaLnBrk="1" hangingPunct="1">
              <a:lnSpc>
                <a:spcPct val="80000"/>
              </a:lnSpc>
            </a:pPr>
            <a:r>
              <a:rPr lang="en-US" altLang="en-US" sz="2200">
                <a:latin typeface="Rockwell" panose="02060603020205020403" pitchFamily="18" charset="0"/>
              </a:rPr>
              <a:t>“Faith is believing what you know can’t be true”</a:t>
            </a:r>
          </a:p>
          <a:p>
            <a:pPr lvl="1" eaLnBrk="1" hangingPunct="1">
              <a:lnSpc>
                <a:spcPct val="80000"/>
              </a:lnSpc>
            </a:pPr>
            <a:endParaRPr lang="en-US" altLang="en-US" sz="2200">
              <a:latin typeface="Rockwell" panose="02060603020205020403" pitchFamily="18" charset="0"/>
            </a:endParaRPr>
          </a:p>
          <a:p>
            <a:pPr lvl="1" eaLnBrk="1" hangingPunct="1">
              <a:lnSpc>
                <a:spcPct val="80000"/>
              </a:lnSpc>
            </a:pPr>
            <a:r>
              <a:rPr lang="en-US" altLang="en-US" sz="2200">
                <a:latin typeface="Rockwell" panose="02060603020205020403" pitchFamily="18" charset="0"/>
              </a:rPr>
              <a:t>“Faith is believing when common sense tells you not to </a:t>
            </a:r>
          </a:p>
          <a:p>
            <a:pPr lvl="1" eaLnBrk="1" hangingPunct="1">
              <a:lnSpc>
                <a:spcPct val="80000"/>
              </a:lnSpc>
            </a:pPr>
            <a:endParaRPr lang="en-US" altLang="en-US" sz="2200">
              <a:latin typeface="Rockwell" panose="02060603020205020403" pitchFamily="18" charset="0"/>
            </a:endParaRPr>
          </a:p>
          <a:p>
            <a:pPr lvl="1" eaLnBrk="1" hangingPunct="1">
              <a:lnSpc>
                <a:spcPct val="80000"/>
              </a:lnSpc>
            </a:pPr>
            <a:r>
              <a:rPr lang="en-US" altLang="en-US" sz="2200">
                <a:latin typeface="Rockwell" panose="02060603020205020403" pitchFamily="18" charset="0"/>
              </a:rPr>
              <a:t>“Faith is unquestionable belief that doesn’t require proof/evidence” </a:t>
            </a:r>
          </a:p>
          <a:p>
            <a:pPr lvl="1" eaLnBrk="1" hangingPunct="1">
              <a:lnSpc>
                <a:spcPct val="80000"/>
              </a:lnSpc>
            </a:pPr>
            <a:endParaRPr lang="en-US" altLang="en-US" sz="2400">
              <a:latin typeface="Rockwell" panose="02060603020205020403" pitchFamily="18" charset="0"/>
            </a:endParaRPr>
          </a:p>
          <a:p>
            <a:pPr eaLnBrk="1" hangingPunct="1">
              <a:lnSpc>
                <a:spcPct val="80000"/>
              </a:lnSpc>
            </a:pPr>
            <a:r>
              <a:rPr lang="en-US" altLang="en-US" u="sng">
                <a:latin typeface="Rockwell" panose="02060603020205020403" pitchFamily="18" charset="0"/>
              </a:rPr>
              <a:t>Bible teaches evidence is the basis of faith </a:t>
            </a:r>
            <a:endParaRPr lang="en-US" altLang="en-US">
              <a:latin typeface="Rockwell" panose="02060603020205020403" pitchFamily="18" charset="0"/>
            </a:endParaRPr>
          </a:p>
          <a:p>
            <a:pPr lvl="1" eaLnBrk="1" hangingPunct="1">
              <a:lnSpc>
                <a:spcPct val="80000"/>
              </a:lnSpc>
            </a:pPr>
            <a:endParaRPr lang="en-US" altLang="en-US" sz="2400">
              <a:latin typeface="Rockwell" panose="02060603020205020403" pitchFamily="18" charset="0"/>
            </a:endParaRPr>
          </a:p>
          <a:p>
            <a:pPr lvl="1" eaLnBrk="1" hangingPunct="1">
              <a:lnSpc>
                <a:spcPct val="80000"/>
              </a:lnSpc>
            </a:pPr>
            <a:endParaRPr lang="en-US" altLang="en-US" sz="2400">
              <a:latin typeface="Rockwell" panose="02060603020205020403" pitchFamily="18" charset="0"/>
            </a:endParaRPr>
          </a:p>
        </p:txBody>
      </p:sp>
      <p:pic>
        <p:nvPicPr>
          <p:cNvPr id="327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066800"/>
            <a:ext cx="3657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11267">
                                            <p:txEl>
                                              <p:pRg st="2" end="2"/>
                                            </p:txEl>
                                          </p:spTgt>
                                        </p:tgtEl>
                                        <p:attrNameLst>
                                          <p:attrName>style.visibility</p:attrName>
                                        </p:attrNameLst>
                                      </p:cBhvr>
                                      <p:to>
                                        <p:strVal val="visible"/>
                                      </p:to>
                                    </p:set>
                                    <p:animEffect transition="in" filter="fade">
                                      <p:cBhvr>
                                        <p:cTn id="7" dur="500"/>
                                        <p:tgtEl>
                                          <p:spTgt spid="11267">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267">
                                            <p:txEl>
                                              <p:pRg st="4" end="4"/>
                                            </p:txEl>
                                          </p:spTgt>
                                        </p:tgtEl>
                                        <p:attrNameLst>
                                          <p:attrName>style.visibility</p:attrName>
                                        </p:attrNameLst>
                                      </p:cBhvr>
                                      <p:to>
                                        <p:strVal val="visible"/>
                                      </p:to>
                                    </p:set>
                                    <p:animEffect transition="in" filter="fade">
                                      <p:cBhvr>
                                        <p:cTn id="12" dur="500"/>
                                        <p:tgtEl>
                                          <p:spTgt spid="11267">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1267">
                                            <p:txEl>
                                              <p:pRg st="6" end="6"/>
                                            </p:txEl>
                                          </p:spTgt>
                                        </p:tgtEl>
                                        <p:attrNameLst>
                                          <p:attrName>style.visibility</p:attrName>
                                        </p:attrNameLst>
                                      </p:cBhvr>
                                      <p:to>
                                        <p:strVal val="visible"/>
                                      </p:to>
                                    </p:set>
                                    <p:animEffect transition="in" filter="fade">
                                      <p:cBhvr>
                                        <p:cTn id="17" dur="500"/>
                                        <p:tgtEl>
                                          <p:spTgt spid="11267">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1267">
                                            <p:txEl>
                                              <p:pRg st="8" end="8"/>
                                            </p:txEl>
                                          </p:spTgt>
                                        </p:tgtEl>
                                        <p:attrNameLst>
                                          <p:attrName>style.visibility</p:attrName>
                                        </p:attrNameLst>
                                      </p:cBhvr>
                                      <p:to>
                                        <p:strVal val="visible"/>
                                      </p:to>
                                    </p:set>
                                    <p:animEffect transition="in" filter="fade">
                                      <p:cBhvr>
                                        <p:cTn id="22" dur="500"/>
                                        <p:tgtEl>
                                          <p:spTgt spid="11267">
                                            <p:txEl>
                                              <p:pRg st="8" end="8"/>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1267">
                                            <p:txEl>
                                              <p:pRg st="10" end="10"/>
                                            </p:txEl>
                                          </p:spTgt>
                                        </p:tgtEl>
                                        <p:attrNameLst>
                                          <p:attrName>style.visibility</p:attrName>
                                        </p:attrNameLst>
                                      </p:cBhvr>
                                      <p:to>
                                        <p:strVal val="visible"/>
                                      </p:to>
                                    </p:set>
                                    <p:animEffect transition="in" filter="fade">
                                      <p:cBhvr>
                                        <p:cTn id="27" dur="500"/>
                                        <p:tgtEl>
                                          <p:spTgt spid="1126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6350"/>
            <a:ext cx="9144000" cy="844550"/>
          </a:xfrm>
        </p:spPr>
        <p:txBody>
          <a:bodyPr/>
          <a:lstStyle/>
          <a:p>
            <a:pPr eaLnBrk="1" hangingPunct="1"/>
            <a:r>
              <a:rPr lang="en-US" altLang="en-US" sz="4800" b="1" u="sng" dirty="0">
                <a:solidFill>
                  <a:schemeClr val="tx1"/>
                </a:solidFill>
                <a:latin typeface="Rockwell" panose="02060603020205020403" pitchFamily="18" charset="0"/>
              </a:rPr>
              <a:t>Evidence: The Basis For Faith</a:t>
            </a:r>
          </a:p>
        </p:txBody>
      </p:sp>
      <p:sp>
        <p:nvSpPr>
          <p:cNvPr id="34819" name="Rectangle 3"/>
          <p:cNvSpPr>
            <a:spLocks noGrp="1" noChangeArrowheads="1"/>
          </p:cNvSpPr>
          <p:nvPr>
            <p:ph type="body" idx="1"/>
          </p:nvPr>
        </p:nvSpPr>
        <p:spPr>
          <a:xfrm>
            <a:off x="0" y="990600"/>
            <a:ext cx="5105400" cy="5867400"/>
          </a:xfrm>
        </p:spPr>
        <p:txBody>
          <a:bodyPr/>
          <a:lstStyle/>
          <a:p>
            <a:pPr eaLnBrk="1" hangingPunct="1">
              <a:lnSpc>
                <a:spcPct val="90000"/>
              </a:lnSpc>
            </a:pPr>
            <a:r>
              <a:rPr lang="en-US" altLang="en-US" sz="2500" b="1">
                <a:latin typeface="Rockwell" panose="02060603020205020403" pitchFamily="18" charset="0"/>
              </a:rPr>
              <a:t>Acts 17:2-4b</a:t>
            </a:r>
            <a:r>
              <a:rPr lang="en-US" altLang="en-US" sz="2500">
                <a:latin typeface="Rockwell" panose="02060603020205020403" pitchFamily="18" charset="0"/>
              </a:rPr>
              <a:t> - </a:t>
            </a:r>
            <a:r>
              <a:rPr lang="en-US" altLang="en-US" sz="2500" baseline="30000">
                <a:latin typeface="Rockwell" panose="02060603020205020403" pitchFamily="18" charset="0"/>
              </a:rPr>
              <a:t>2</a:t>
            </a:r>
            <a:r>
              <a:rPr lang="en-US" altLang="en-US" sz="2500">
                <a:latin typeface="Rockwell" panose="02060603020205020403" pitchFamily="18" charset="0"/>
              </a:rPr>
              <a:t>And according to Paul's custom, he went to them, and for three Sabbaths </a:t>
            </a:r>
            <a:r>
              <a:rPr lang="en-US" altLang="en-US" sz="2500" u="sng">
                <a:latin typeface="Rockwell" panose="02060603020205020403" pitchFamily="18" charset="0"/>
              </a:rPr>
              <a:t>reasoned</a:t>
            </a:r>
            <a:r>
              <a:rPr lang="en-US" altLang="en-US" sz="2500">
                <a:latin typeface="Rockwell" panose="02060603020205020403" pitchFamily="18" charset="0"/>
              </a:rPr>
              <a:t> with them from the Scriptures, </a:t>
            </a:r>
            <a:r>
              <a:rPr lang="en-US" altLang="en-US" sz="2500" baseline="30000">
                <a:latin typeface="Rockwell" panose="02060603020205020403" pitchFamily="18" charset="0"/>
              </a:rPr>
              <a:t>3</a:t>
            </a:r>
            <a:r>
              <a:rPr lang="en-US" altLang="en-US" sz="2500">
                <a:latin typeface="Rockwell" panose="02060603020205020403" pitchFamily="18" charset="0"/>
              </a:rPr>
              <a:t>explaining and </a:t>
            </a:r>
            <a:r>
              <a:rPr lang="en-US" altLang="en-US" sz="2500" u="sng">
                <a:latin typeface="Rockwell" panose="02060603020205020403" pitchFamily="18" charset="0"/>
              </a:rPr>
              <a:t>giving evidence</a:t>
            </a:r>
            <a:r>
              <a:rPr lang="en-US" altLang="en-US" sz="2500">
                <a:latin typeface="Rockwell" panose="02060603020205020403" pitchFamily="18" charset="0"/>
              </a:rPr>
              <a:t> that the Christ had to suffer and rise again from the dead, and saying, “This Jesus whom I am proclaiming to you is the Christ.” </a:t>
            </a:r>
            <a:r>
              <a:rPr lang="en-US" altLang="en-US" sz="2500" baseline="30000">
                <a:latin typeface="Rockwell" panose="02060603020205020403" pitchFamily="18" charset="0"/>
              </a:rPr>
              <a:t>4</a:t>
            </a:r>
            <a:r>
              <a:rPr lang="en-US" altLang="en-US" sz="2500">
                <a:latin typeface="Rockwell" panose="02060603020205020403" pitchFamily="18" charset="0"/>
              </a:rPr>
              <a:t>And some of them were </a:t>
            </a:r>
            <a:r>
              <a:rPr lang="en-US" altLang="en-US" sz="2500" u="sng">
                <a:latin typeface="Rockwell" panose="02060603020205020403" pitchFamily="18" charset="0"/>
              </a:rPr>
              <a:t>persuaded</a:t>
            </a:r>
            <a:r>
              <a:rPr lang="en-US" altLang="en-US" sz="2500">
                <a:latin typeface="Rockwell" panose="02060603020205020403" pitchFamily="18" charset="0"/>
              </a:rPr>
              <a:t> and joined Paul and Silas, along with a large number of the God-fearing Greeks and a number of the leading women.</a:t>
            </a:r>
          </a:p>
        </p:txBody>
      </p:sp>
      <p:pic>
        <p:nvPicPr>
          <p:cNvPr id="34820" name="Picture 5" descr="http://www.restoringisrael.org/Paul_in_the_synagogu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990600"/>
            <a:ext cx="40386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0" y="-6350"/>
            <a:ext cx="9144000" cy="844550"/>
          </a:xfrm>
        </p:spPr>
        <p:txBody>
          <a:bodyPr/>
          <a:lstStyle/>
          <a:p>
            <a:pPr eaLnBrk="1" hangingPunct="1"/>
            <a:r>
              <a:rPr lang="en-US" altLang="en-US" sz="4800" b="1" u="sng" dirty="0">
                <a:solidFill>
                  <a:schemeClr val="tx1"/>
                </a:solidFill>
                <a:latin typeface="Rockwell" panose="02060603020205020403" pitchFamily="18" charset="0"/>
              </a:rPr>
              <a:t>Evidence: The Basis For Faith</a:t>
            </a:r>
          </a:p>
        </p:txBody>
      </p:sp>
      <p:sp>
        <p:nvSpPr>
          <p:cNvPr id="13315" name="Rectangle 3"/>
          <p:cNvSpPr>
            <a:spLocks noGrp="1" noChangeArrowheads="1"/>
          </p:cNvSpPr>
          <p:nvPr>
            <p:ph type="body" idx="1"/>
          </p:nvPr>
        </p:nvSpPr>
        <p:spPr>
          <a:xfrm>
            <a:off x="0" y="990600"/>
            <a:ext cx="4953000" cy="5867400"/>
          </a:xfrm>
        </p:spPr>
        <p:txBody>
          <a:bodyPr/>
          <a:lstStyle/>
          <a:p>
            <a:pPr eaLnBrk="1" hangingPunct="1">
              <a:lnSpc>
                <a:spcPct val="90000"/>
              </a:lnSpc>
              <a:defRPr/>
            </a:pPr>
            <a:r>
              <a:rPr lang="en-US" altLang="en-US" sz="2000" b="1" dirty="0">
                <a:latin typeface="Rockwell" panose="02060603020205020403" pitchFamily="18" charset="0"/>
              </a:rPr>
              <a:t>Rom 1:18-20</a:t>
            </a:r>
            <a:r>
              <a:rPr lang="en-US" altLang="en-US" sz="2000" dirty="0">
                <a:latin typeface="Rockwell" panose="02060603020205020403" pitchFamily="18" charset="0"/>
              </a:rPr>
              <a:t> – “</a:t>
            </a:r>
            <a:r>
              <a:rPr lang="en-US" altLang="en-US" sz="2000" baseline="30000" dirty="0">
                <a:latin typeface="Rockwell" panose="02060603020205020403" pitchFamily="18" charset="0"/>
              </a:rPr>
              <a:t>18</a:t>
            </a:r>
            <a:r>
              <a:rPr lang="en-US" altLang="en-US" sz="2000" dirty="0">
                <a:latin typeface="Rockwell" panose="02060603020205020403" pitchFamily="18" charset="0"/>
              </a:rPr>
              <a:t>For the wrath of God is revealed from heaven against all ungodliness and unrighteousness of men who suppress the truth in unrighteousness, </a:t>
            </a:r>
            <a:r>
              <a:rPr lang="en-US" altLang="en-US" sz="2000" baseline="30000" dirty="0">
                <a:latin typeface="Rockwell" panose="02060603020205020403" pitchFamily="18" charset="0"/>
              </a:rPr>
              <a:t>19</a:t>
            </a:r>
            <a:r>
              <a:rPr lang="en-US" altLang="en-US" sz="2000" dirty="0">
                <a:latin typeface="Rockwell" panose="02060603020205020403" pitchFamily="18" charset="0"/>
              </a:rPr>
              <a:t>because that which is known about God is evident within them; </a:t>
            </a:r>
            <a:r>
              <a:rPr lang="en-US" altLang="en-US" sz="2000" u="sng" dirty="0">
                <a:latin typeface="Rockwell" panose="02060603020205020403" pitchFamily="18" charset="0"/>
              </a:rPr>
              <a:t>for God made it evident to them</a:t>
            </a:r>
            <a:r>
              <a:rPr lang="en-US" altLang="en-US" sz="2000" dirty="0">
                <a:latin typeface="Rockwell" panose="02060603020205020403" pitchFamily="18" charset="0"/>
              </a:rPr>
              <a:t>. </a:t>
            </a:r>
            <a:r>
              <a:rPr lang="en-US" altLang="en-US" sz="2000" baseline="30000" dirty="0">
                <a:latin typeface="Rockwell" panose="02060603020205020403" pitchFamily="18" charset="0"/>
              </a:rPr>
              <a:t>20</a:t>
            </a:r>
            <a:r>
              <a:rPr lang="en-US" altLang="en-US" sz="2000" dirty="0">
                <a:latin typeface="Rockwell" panose="02060603020205020403" pitchFamily="18" charset="0"/>
              </a:rPr>
              <a:t>For since the creation of the world His invisible attributes, His eternal power and divine nature, have been </a:t>
            </a:r>
            <a:r>
              <a:rPr lang="en-US" altLang="en-US" sz="2000" u="sng" dirty="0">
                <a:latin typeface="Rockwell" panose="02060603020205020403" pitchFamily="18" charset="0"/>
              </a:rPr>
              <a:t>clearly seen</a:t>
            </a:r>
            <a:r>
              <a:rPr lang="en-US" altLang="en-US" sz="2000" dirty="0">
                <a:latin typeface="Rockwell" panose="02060603020205020403" pitchFamily="18" charset="0"/>
              </a:rPr>
              <a:t>, being understood through what has been made, so that they are without excuse.”</a:t>
            </a:r>
          </a:p>
          <a:p>
            <a:pPr eaLnBrk="1" hangingPunct="1">
              <a:lnSpc>
                <a:spcPct val="90000"/>
              </a:lnSpc>
              <a:defRPr/>
            </a:pPr>
            <a:endParaRPr lang="en-US" altLang="en-US" sz="2000" dirty="0">
              <a:latin typeface="Rockwell" panose="02060603020205020403" pitchFamily="18" charset="0"/>
            </a:endParaRPr>
          </a:p>
          <a:p>
            <a:pPr eaLnBrk="1" hangingPunct="1">
              <a:lnSpc>
                <a:spcPct val="90000"/>
              </a:lnSpc>
              <a:defRPr/>
            </a:pPr>
            <a:r>
              <a:rPr lang="en-US" sz="2000" b="1" kern="1200" dirty="0">
                <a:latin typeface="Rockwell" panose="02060603020205020403" pitchFamily="18" charset="0"/>
              </a:rPr>
              <a:t>Heb 11:3</a:t>
            </a:r>
            <a:r>
              <a:rPr lang="en-US" sz="2000" kern="1200" dirty="0">
                <a:latin typeface="Rockwell" panose="02060603020205020403" pitchFamily="18" charset="0"/>
              </a:rPr>
              <a:t> – “By faith we understand that the worlds were prepared by the word of God, so that what is seen was not made out of things which are visible.”</a:t>
            </a:r>
            <a:endParaRPr lang="en-US" altLang="en-US" sz="2000" dirty="0">
              <a:latin typeface="Rockwell" panose="02060603020205020403" pitchFamily="18" charset="0"/>
            </a:endParaRPr>
          </a:p>
        </p:txBody>
      </p:sp>
      <p:pic>
        <p:nvPicPr>
          <p:cNvPr id="3686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90600"/>
            <a:ext cx="41910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0" y="-6350"/>
            <a:ext cx="9144000" cy="844550"/>
          </a:xfrm>
        </p:spPr>
        <p:txBody>
          <a:bodyPr/>
          <a:lstStyle/>
          <a:p>
            <a:pPr eaLnBrk="1" hangingPunct="1"/>
            <a:r>
              <a:rPr lang="en-US" altLang="en-US" sz="4800" b="1" u="sng" dirty="0">
                <a:solidFill>
                  <a:schemeClr val="tx1"/>
                </a:solidFill>
                <a:latin typeface="Rockwell" panose="02060603020205020403" pitchFamily="18" charset="0"/>
              </a:rPr>
              <a:t>Evidence: The Basis For Faith</a:t>
            </a:r>
          </a:p>
        </p:txBody>
      </p:sp>
      <p:sp>
        <p:nvSpPr>
          <p:cNvPr id="38915" name="Rectangle 3"/>
          <p:cNvSpPr>
            <a:spLocks noGrp="1" noChangeArrowheads="1"/>
          </p:cNvSpPr>
          <p:nvPr>
            <p:ph type="body" idx="1"/>
          </p:nvPr>
        </p:nvSpPr>
        <p:spPr>
          <a:xfrm>
            <a:off x="0" y="914400"/>
            <a:ext cx="4495800" cy="5943600"/>
          </a:xfrm>
        </p:spPr>
        <p:txBody>
          <a:bodyPr/>
          <a:lstStyle/>
          <a:p>
            <a:pPr eaLnBrk="1" hangingPunct="1"/>
            <a:r>
              <a:rPr lang="en-US" altLang="en-US" sz="2800" b="1">
                <a:latin typeface="Rockwell" panose="02060603020205020403" pitchFamily="18" charset="0"/>
              </a:rPr>
              <a:t>John 5:31 </a:t>
            </a:r>
            <a:r>
              <a:rPr lang="en-US" altLang="en-US" sz="2800">
                <a:latin typeface="Rockwell" panose="02060603020205020403" pitchFamily="18" charset="0"/>
              </a:rPr>
              <a:t>- “If I alone testify about Myself, My testimony is not true.”</a:t>
            </a:r>
          </a:p>
          <a:p>
            <a:pPr eaLnBrk="1" hangingPunct="1">
              <a:buFontTx/>
              <a:buNone/>
            </a:pPr>
            <a:endParaRPr lang="en-US" altLang="en-US" sz="1200">
              <a:latin typeface="Rockwell" panose="02060603020205020403" pitchFamily="18" charset="0"/>
            </a:endParaRPr>
          </a:p>
          <a:p>
            <a:pPr eaLnBrk="1" hangingPunct="1"/>
            <a:r>
              <a:rPr lang="en-US" altLang="en-US" sz="2800" b="1">
                <a:latin typeface="Rockwell" panose="02060603020205020403" pitchFamily="18" charset="0"/>
              </a:rPr>
              <a:t>John 5:36</a:t>
            </a:r>
            <a:r>
              <a:rPr lang="en-US" altLang="en-US" sz="2800">
                <a:latin typeface="Rockwell" panose="02060603020205020403" pitchFamily="18" charset="0"/>
              </a:rPr>
              <a:t> – “But the testimony which I have is greater than the testimony of John; for the works which the Father has given Me to accomplish--</a:t>
            </a:r>
            <a:r>
              <a:rPr lang="en-US" altLang="en-US" sz="2800" u="sng">
                <a:latin typeface="Rockwell" panose="02060603020205020403" pitchFamily="18" charset="0"/>
              </a:rPr>
              <a:t>the very works that I do</a:t>
            </a:r>
            <a:r>
              <a:rPr lang="en-US" altLang="en-US" sz="2800">
                <a:latin typeface="Rockwell" panose="02060603020205020403" pitchFamily="18" charset="0"/>
              </a:rPr>
              <a:t>--testify about Me, that the Father has sent Me.”</a:t>
            </a:r>
          </a:p>
        </p:txBody>
      </p:sp>
      <p:pic>
        <p:nvPicPr>
          <p:cNvPr id="38916" name="Picture 2" descr="http://nickshell1983.files.wordpress.com/2010/10/jesus_rescues_peter_1.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990600"/>
            <a:ext cx="4648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Picture 4" descr="http://www.testimoniesofheavenandhell.com/Pictures-Of-Jesus/wp-content/uploads/2013/04/Jesus-Christ-Raising-Jairus-Daughter-From-The-Dead-Picture.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810000"/>
            <a:ext cx="4648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6350"/>
            <a:ext cx="9144000" cy="844550"/>
          </a:xfrm>
        </p:spPr>
        <p:txBody>
          <a:bodyPr/>
          <a:lstStyle/>
          <a:p>
            <a:pPr eaLnBrk="1" hangingPunct="1"/>
            <a:r>
              <a:rPr lang="en-US" altLang="en-US" sz="4800" b="1" u="sng" dirty="0">
                <a:solidFill>
                  <a:schemeClr val="tx1"/>
                </a:solidFill>
                <a:latin typeface="Rockwell" panose="02060603020205020403" pitchFamily="18" charset="0"/>
              </a:rPr>
              <a:t>Evidence: The Basis For Faith</a:t>
            </a:r>
          </a:p>
        </p:txBody>
      </p:sp>
      <p:sp>
        <p:nvSpPr>
          <p:cNvPr id="40963" name="Rectangle 3"/>
          <p:cNvSpPr>
            <a:spLocks noGrp="1" noChangeArrowheads="1"/>
          </p:cNvSpPr>
          <p:nvPr>
            <p:ph type="body" idx="1"/>
          </p:nvPr>
        </p:nvSpPr>
        <p:spPr>
          <a:xfrm>
            <a:off x="0" y="914400"/>
            <a:ext cx="4876800" cy="5943600"/>
          </a:xfrm>
        </p:spPr>
        <p:txBody>
          <a:bodyPr/>
          <a:lstStyle/>
          <a:p>
            <a:pPr eaLnBrk="1" hangingPunct="1"/>
            <a:r>
              <a:rPr lang="en-US" altLang="en-US" b="1">
                <a:latin typeface="Rockwell" panose="02060603020205020403" pitchFamily="18" charset="0"/>
              </a:rPr>
              <a:t>John 10:37-38</a:t>
            </a:r>
            <a:r>
              <a:rPr lang="en-US" altLang="en-US">
                <a:latin typeface="Rockwell" panose="02060603020205020403" pitchFamily="18" charset="0"/>
              </a:rPr>
              <a:t> – “</a:t>
            </a:r>
            <a:r>
              <a:rPr lang="en-US" altLang="en-US" baseline="30000">
                <a:latin typeface="Rockwell" panose="02060603020205020403" pitchFamily="18" charset="0"/>
              </a:rPr>
              <a:t>37</a:t>
            </a:r>
            <a:r>
              <a:rPr lang="en-US" altLang="en-US">
                <a:latin typeface="Rockwell" panose="02060603020205020403" pitchFamily="18" charset="0"/>
              </a:rPr>
              <a:t>If I do not do the works of My Father, do not believe Me; </a:t>
            </a:r>
            <a:r>
              <a:rPr lang="en-US" altLang="en-US" baseline="30000">
                <a:latin typeface="Rockwell" panose="02060603020205020403" pitchFamily="18" charset="0"/>
              </a:rPr>
              <a:t>38</a:t>
            </a:r>
            <a:r>
              <a:rPr lang="en-US" altLang="en-US">
                <a:latin typeface="Rockwell" panose="02060603020205020403" pitchFamily="18" charset="0"/>
              </a:rPr>
              <a:t>but if I do them, though you do not believe Me, believe the works, so that you may </a:t>
            </a:r>
            <a:r>
              <a:rPr lang="en-US" altLang="en-US" u="sng">
                <a:latin typeface="Rockwell" panose="02060603020205020403" pitchFamily="18" charset="0"/>
              </a:rPr>
              <a:t>know</a:t>
            </a:r>
            <a:r>
              <a:rPr lang="en-US" altLang="en-US">
                <a:latin typeface="Rockwell" panose="02060603020205020403" pitchFamily="18" charset="0"/>
              </a:rPr>
              <a:t> and </a:t>
            </a:r>
            <a:r>
              <a:rPr lang="en-US" altLang="en-US" u="sng">
                <a:latin typeface="Rockwell" panose="02060603020205020403" pitchFamily="18" charset="0"/>
              </a:rPr>
              <a:t>understand</a:t>
            </a:r>
            <a:r>
              <a:rPr lang="en-US" altLang="en-US">
                <a:latin typeface="Rockwell" panose="02060603020205020403" pitchFamily="18" charset="0"/>
              </a:rPr>
              <a:t> that the Father is in Me, and I in the Father.”</a:t>
            </a:r>
          </a:p>
        </p:txBody>
      </p:sp>
      <p:pic>
        <p:nvPicPr>
          <p:cNvPr id="40964" name="Picture 2" descr="http://library.fayschool.org/Pages/images/understanding.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914400"/>
            <a:ext cx="4267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9144000" cy="762000"/>
          </a:xfrm>
        </p:spPr>
        <p:txBody>
          <a:bodyPr/>
          <a:lstStyle/>
          <a:p>
            <a:pPr eaLnBrk="1" hangingPunct="1"/>
            <a:r>
              <a:rPr lang="en-US" altLang="en-US" b="1" u="sng" dirty="0">
                <a:solidFill>
                  <a:schemeClr val="tx1"/>
                </a:solidFill>
                <a:latin typeface="Rockwell" panose="02060603020205020403" pitchFamily="18" charset="0"/>
              </a:rPr>
              <a:t>Why Is Skepticism On The Rise?</a:t>
            </a:r>
          </a:p>
        </p:txBody>
      </p:sp>
      <p:sp>
        <p:nvSpPr>
          <p:cNvPr id="6147" name="Rectangle 3"/>
          <p:cNvSpPr>
            <a:spLocks noGrp="1" noChangeArrowheads="1"/>
          </p:cNvSpPr>
          <p:nvPr>
            <p:ph type="body" idx="1"/>
          </p:nvPr>
        </p:nvSpPr>
        <p:spPr>
          <a:xfrm>
            <a:off x="0" y="1143000"/>
            <a:ext cx="9144000" cy="762000"/>
          </a:xfrm>
        </p:spPr>
        <p:txBody>
          <a:bodyPr/>
          <a:lstStyle/>
          <a:p>
            <a:pPr marL="514350" indent="-514350" eaLnBrk="1" hangingPunct="1">
              <a:buFontTx/>
              <a:buAutoNum type="arabicPeriod"/>
            </a:pPr>
            <a:r>
              <a:rPr lang="en-US" altLang="en-US" sz="3100" dirty="0">
                <a:latin typeface="Rockwell" panose="02060603020205020403" pitchFamily="18" charset="0"/>
              </a:rPr>
              <a:t>We Are Broken People</a:t>
            </a:r>
            <a:endParaRPr lang="en-US" altLang="en-US" dirty="0">
              <a:latin typeface="Rockwell" panose="02060603020205020403" pitchFamily="18" charset="0"/>
            </a:endParaRPr>
          </a:p>
          <a:p>
            <a:pPr lvl="1" eaLnBrk="1" hangingPunct="1"/>
            <a:endParaRPr lang="en-US" altLang="en-US" sz="3200" dirty="0">
              <a:latin typeface="Rockwell" panose="02060603020205020403" pitchFamily="18" charset="0"/>
            </a:endParaRPr>
          </a:p>
          <a:p>
            <a:pPr marL="514350" indent="-514350" eaLnBrk="1" hangingPunct="1"/>
            <a:endParaRPr lang="en-US" altLang="en-US" dirty="0">
              <a:latin typeface="Rockwell" panose="02060603020205020403" pitchFamily="18" charset="0"/>
            </a:endParaRPr>
          </a:p>
        </p:txBody>
      </p:sp>
      <p:pic>
        <p:nvPicPr>
          <p:cNvPr id="6148" name="Picture 7" descr="Image result for bitterness clouds your judg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1895475"/>
            <a:ext cx="456247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9"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1525" y="1895475"/>
            <a:ext cx="4562475" cy="496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0" y="-6350"/>
            <a:ext cx="9144000" cy="844550"/>
          </a:xfrm>
        </p:spPr>
        <p:txBody>
          <a:bodyPr/>
          <a:lstStyle/>
          <a:p>
            <a:pPr eaLnBrk="1" hangingPunct="1"/>
            <a:r>
              <a:rPr lang="en-US" altLang="en-US" sz="4800" b="1" u="sng" dirty="0">
                <a:solidFill>
                  <a:schemeClr val="tx1"/>
                </a:solidFill>
                <a:latin typeface="Rockwell" panose="02060603020205020403" pitchFamily="18" charset="0"/>
              </a:rPr>
              <a:t>Evidence: The Basis For Faith</a:t>
            </a:r>
          </a:p>
        </p:txBody>
      </p:sp>
      <p:sp>
        <p:nvSpPr>
          <p:cNvPr id="43011" name="Rectangle 3"/>
          <p:cNvSpPr>
            <a:spLocks noGrp="1" noChangeArrowheads="1"/>
          </p:cNvSpPr>
          <p:nvPr>
            <p:ph type="body" idx="1"/>
          </p:nvPr>
        </p:nvSpPr>
        <p:spPr>
          <a:xfrm>
            <a:off x="0" y="914400"/>
            <a:ext cx="5486400" cy="5943600"/>
          </a:xfrm>
        </p:spPr>
        <p:txBody>
          <a:bodyPr/>
          <a:lstStyle/>
          <a:p>
            <a:pPr eaLnBrk="1" hangingPunct="1"/>
            <a:r>
              <a:rPr lang="en-US" altLang="en-US" sz="3000" b="1">
                <a:latin typeface="Rockwell" panose="02060603020205020403" pitchFamily="18" charset="0"/>
              </a:rPr>
              <a:t>John 20:30-31</a:t>
            </a:r>
            <a:r>
              <a:rPr lang="en-US" altLang="en-US" sz="3000">
                <a:latin typeface="Rockwell" panose="02060603020205020403" pitchFamily="18" charset="0"/>
              </a:rPr>
              <a:t> – </a:t>
            </a:r>
            <a:r>
              <a:rPr lang="en-US" altLang="en-US" sz="3000" baseline="30000">
                <a:latin typeface="Rockwell" panose="02060603020205020403" pitchFamily="18" charset="0"/>
              </a:rPr>
              <a:t>30</a:t>
            </a:r>
            <a:r>
              <a:rPr lang="en-US" altLang="en-US" sz="3000">
                <a:latin typeface="Rockwell" panose="02060603020205020403" pitchFamily="18" charset="0"/>
              </a:rPr>
              <a:t>Therefore many other signs Jesus also performed in the presence of the disciples, which are not written in this book; </a:t>
            </a:r>
            <a:r>
              <a:rPr lang="en-US" altLang="en-US" sz="3000" baseline="30000">
                <a:latin typeface="Rockwell" panose="02060603020205020403" pitchFamily="18" charset="0"/>
              </a:rPr>
              <a:t>31</a:t>
            </a:r>
            <a:r>
              <a:rPr lang="en-US" altLang="en-US" sz="3000">
                <a:latin typeface="Rockwell" panose="02060603020205020403" pitchFamily="18" charset="0"/>
              </a:rPr>
              <a:t>but </a:t>
            </a:r>
            <a:r>
              <a:rPr lang="en-US" altLang="en-US" sz="3000" u="sng">
                <a:latin typeface="Rockwell" panose="02060603020205020403" pitchFamily="18" charset="0"/>
              </a:rPr>
              <a:t>these have been written so that you may believe</a:t>
            </a:r>
            <a:r>
              <a:rPr lang="en-US" altLang="en-US" sz="3000">
                <a:latin typeface="Rockwell" panose="02060603020205020403" pitchFamily="18" charset="0"/>
              </a:rPr>
              <a:t> that Jesus is the Christ, the Son of God; and that believing you may have life in His name.</a:t>
            </a:r>
          </a:p>
        </p:txBody>
      </p:sp>
      <p:pic>
        <p:nvPicPr>
          <p:cNvPr id="43012" name="Picture 2" descr="http://lh4.ggpht.com/pwbjwatt/SGqWlEeptEI/AAAAAAAAAPk/S3ZQqP2z-U4/image_thumb%5B3%5D.png?imgmax=800">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914400"/>
            <a:ext cx="36576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0" y="0"/>
            <a:ext cx="9144000" cy="762000"/>
          </a:xfrm>
        </p:spPr>
        <p:txBody>
          <a:bodyPr/>
          <a:lstStyle/>
          <a:p>
            <a:pPr eaLnBrk="1" hangingPunct="1"/>
            <a:r>
              <a:rPr lang="en-US" altLang="en-US" b="1" u="sng" dirty="0">
                <a:solidFill>
                  <a:schemeClr val="tx1"/>
                </a:solidFill>
                <a:latin typeface="Rockwell" panose="02060603020205020403" pitchFamily="18" charset="0"/>
              </a:rPr>
              <a:t>Why Is Skepticism On The Rise?</a:t>
            </a:r>
          </a:p>
        </p:txBody>
      </p:sp>
      <p:sp>
        <p:nvSpPr>
          <p:cNvPr id="8195" name="Rectangle 3"/>
          <p:cNvSpPr>
            <a:spLocks noGrp="1" noChangeArrowheads="1"/>
          </p:cNvSpPr>
          <p:nvPr>
            <p:ph type="body" idx="1"/>
          </p:nvPr>
        </p:nvSpPr>
        <p:spPr>
          <a:xfrm>
            <a:off x="0" y="1143000"/>
            <a:ext cx="9144000" cy="1219200"/>
          </a:xfrm>
        </p:spPr>
        <p:txBody>
          <a:bodyPr/>
          <a:lstStyle/>
          <a:p>
            <a:pPr marL="514350" indent="-514350" eaLnBrk="1" hangingPunct="1">
              <a:buFontTx/>
              <a:buAutoNum type="arabicPeriod"/>
            </a:pPr>
            <a:r>
              <a:rPr lang="en-US" altLang="en-US" sz="3100">
                <a:latin typeface="Rockwell" panose="02060603020205020403" pitchFamily="18" charset="0"/>
              </a:rPr>
              <a:t>Bitterness, Negativity, Unanswered Questions</a:t>
            </a:r>
          </a:p>
          <a:p>
            <a:pPr marL="514350" indent="-514350" eaLnBrk="1" hangingPunct="1">
              <a:buFontTx/>
              <a:buAutoNum type="arabicPeriod"/>
            </a:pPr>
            <a:r>
              <a:rPr lang="en-US" altLang="en-US" sz="3100">
                <a:latin typeface="Rockwell" panose="02060603020205020403" pitchFamily="18" charset="0"/>
              </a:rPr>
              <a:t>Repeating Old, Recycled Arguments</a:t>
            </a:r>
          </a:p>
          <a:p>
            <a:pPr marL="971550" lvl="1" indent="-514350" eaLnBrk="1" hangingPunct="1">
              <a:buFontTx/>
              <a:buAutoNum type="arabicPeriod"/>
            </a:pPr>
            <a:endParaRPr lang="en-US" altLang="en-US" sz="3100">
              <a:latin typeface="Rockwell" panose="02060603020205020403" pitchFamily="18" charset="0"/>
            </a:endParaRPr>
          </a:p>
          <a:p>
            <a:pPr marL="514350" indent="-514350" eaLnBrk="1" hangingPunct="1">
              <a:buFontTx/>
              <a:buAutoNum type="arabicPeriod"/>
            </a:pPr>
            <a:endParaRPr lang="en-US" altLang="en-US" sz="3100">
              <a:latin typeface="Rockwell" panose="02060603020205020403" pitchFamily="18" charset="0"/>
            </a:endParaRPr>
          </a:p>
        </p:txBody>
      </p:sp>
      <p:pic>
        <p:nvPicPr>
          <p:cNvPr id="8196" name="Picture 2" descr="Image result for old recycled argument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62200"/>
            <a:ext cx="4572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4" descr="Image result for ecclesiastes nothing new under the sun"/>
          <p:cNvPicPr>
            <a:picLocks noChangeAspect="1" noChangeArrowheads="1"/>
          </p:cNvPicPr>
          <p:nvPr/>
        </p:nvPicPr>
        <p:blipFill>
          <a:blip r:embed="rId4">
            <a:extLst>
              <a:ext uri="{28A0092B-C50C-407E-A947-70E740481C1C}">
                <a14:useLocalDpi xmlns:a14="http://schemas.microsoft.com/office/drawing/2010/main" val="0"/>
              </a:ext>
            </a:extLst>
          </a:blip>
          <a:srcRect t="24889"/>
          <a:stretch>
            <a:fillRect/>
          </a:stretch>
        </p:blipFill>
        <p:spPr bwMode="auto">
          <a:xfrm>
            <a:off x="4572000" y="2362200"/>
            <a:ext cx="4572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762000"/>
          </a:xfrm>
        </p:spPr>
        <p:txBody>
          <a:bodyPr/>
          <a:lstStyle/>
          <a:p>
            <a:pPr eaLnBrk="1" hangingPunct="1"/>
            <a:r>
              <a:rPr lang="en-US" altLang="en-US" b="1" u="sng" dirty="0">
                <a:solidFill>
                  <a:schemeClr val="tx1"/>
                </a:solidFill>
                <a:latin typeface="Rockwell" panose="02060603020205020403" pitchFamily="18" charset="0"/>
              </a:rPr>
              <a:t>Why Is Skepticism On The Rise?</a:t>
            </a:r>
          </a:p>
        </p:txBody>
      </p:sp>
      <p:sp>
        <p:nvSpPr>
          <p:cNvPr id="10243" name="Rectangle 3"/>
          <p:cNvSpPr>
            <a:spLocks noGrp="1" noChangeArrowheads="1"/>
          </p:cNvSpPr>
          <p:nvPr>
            <p:ph type="body" idx="1"/>
          </p:nvPr>
        </p:nvSpPr>
        <p:spPr>
          <a:xfrm>
            <a:off x="0" y="1143000"/>
            <a:ext cx="9144000" cy="1752600"/>
          </a:xfrm>
        </p:spPr>
        <p:txBody>
          <a:bodyPr/>
          <a:lstStyle/>
          <a:p>
            <a:pPr marL="514350" indent="-514350" eaLnBrk="1" hangingPunct="1">
              <a:buFontTx/>
              <a:buAutoNum type="arabicPeriod"/>
            </a:pPr>
            <a:r>
              <a:rPr lang="en-US" altLang="en-US" sz="3100">
                <a:latin typeface="Rockwell" panose="02060603020205020403" pitchFamily="18" charset="0"/>
              </a:rPr>
              <a:t>Bitterness, Negativity, Unanswered Questions</a:t>
            </a:r>
          </a:p>
          <a:p>
            <a:pPr marL="514350" indent="-514350" eaLnBrk="1" hangingPunct="1">
              <a:buFontTx/>
              <a:buAutoNum type="arabicPeriod"/>
            </a:pPr>
            <a:r>
              <a:rPr lang="en-US" altLang="en-US" sz="3100">
                <a:latin typeface="Rockwell" panose="02060603020205020403" pitchFamily="18" charset="0"/>
              </a:rPr>
              <a:t>Repeating Old, Recycled Arguments</a:t>
            </a:r>
          </a:p>
          <a:p>
            <a:pPr marL="514350" indent="-514350" eaLnBrk="1" hangingPunct="1">
              <a:buFontTx/>
              <a:buAutoNum type="arabicPeriod"/>
            </a:pPr>
            <a:r>
              <a:rPr lang="en-US" altLang="en-US" sz="3100">
                <a:latin typeface="Rockwell" panose="02060603020205020403" pitchFamily="18" charset="0"/>
              </a:rPr>
              <a:t>Christians Are Not Taking The Fight Head On</a:t>
            </a:r>
          </a:p>
          <a:p>
            <a:pPr marL="971550" lvl="1" indent="-514350" eaLnBrk="1" hangingPunct="1">
              <a:buFontTx/>
              <a:buAutoNum type="arabicPeriod"/>
            </a:pPr>
            <a:endParaRPr lang="en-US" altLang="en-US" sz="3100">
              <a:latin typeface="Rockwell" panose="02060603020205020403" pitchFamily="18" charset="0"/>
            </a:endParaRPr>
          </a:p>
          <a:p>
            <a:pPr marL="971550" lvl="1" indent="-514350" eaLnBrk="1" hangingPunct="1">
              <a:buFontTx/>
              <a:buAutoNum type="arabicPeriod"/>
            </a:pPr>
            <a:endParaRPr lang="en-US" altLang="en-US" sz="3100">
              <a:latin typeface="Rockwell" panose="02060603020205020403" pitchFamily="18" charset="0"/>
            </a:endParaRPr>
          </a:p>
          <a:p>
            <a:pPr marL="514350" indent="-514350" eaLnBrk="1" hangingPunct="1">
              <a:buFontTx/>
              <a:buAutoNum type="arabicPeriod"/>
            </a:pPr>
            <a:endParaRPr lang="en-US" altLang="en-US" sz="3100">
              <a:latin typeface="Rockwell" panose="02060603020205020403" pitchFamily="18" charset="0"/>
            </a:endParaRPr>
          </a:p>
        </p:txBody>
      </p:sp>
      <p:pic>
        <p:nvPicPr>
          <p:cNvPr id="10244" name="Picture 2" descr="Image result for Christian soldi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68613"/>
            <a:ext cx="4572000" cy="398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AutoShape 4" descr="Image result for 1 pet 3:15"/>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s-GT" altLang="es-GT" sz="1800"/>
          </a:p>
        </p:txBody>
      </p:sp>
      <p:pic>
        <p:nvPicPr>
          <p:cNvPr id="10246" name="Picture 6" descr="Image result for 1 pet 3: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895600"/>
            <a:ext cx="4572000" cy="400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Image result for why do we believe what we belie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525"/>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838200"/>
          </a:xfrm>
        </p:spPr>
        <p:txBody>
          <a:bodyPr/>
          <a:lstStyle/>
          <a:p>
            <a:pPr eaLnBrk="1" hangingPunct="1"/>
            <a:r>
              <a:rPr lang="en-US" altLang="en-US" sz="5300" b="1" u="sng" dirty="0">
                <a:solidFill>
                  <a:schemeClr val="tx1"/>
                </a:solidFill>
                <a:latin typeface="Rockwell" panose="02060603020205020403" pitchFamily="18" charset="0"/>
              </a:rPr>
              <a:t>Many Religious Because…</a:t>
            </a:r>
          </a:p>
        </p:txBody>
      </p:sp>
      <p:sp>
        <p:nvSpPr>
          <p:cNvPr id="14339" name="Rectangle 3"/>
          <p:cNvSpPr>
            <a:spLocks noGrp="1" noChangeArrowheads="1"/>
          </p:cNvSpPr>
          <p:nvPr>
            <p:ph type="body" idx="1"/>
          </p:nvPr>
        </p:nvSpPr>
        <p:spPr>
          <a:xfrm>
            <a:off x="0" y="1143000"/>
            <a:ext cx="5029200" cy="2438400"/>
          </a:xfrm>
          <a:ln w="38100">
            <a:solidFill>
              <a:schemeClr val="tx1"/>
            </a:solidFill>
            <a:miter lim="800000"/>
            <a:headEnd/>
            <a:tailEnd/>
          </a:ln>
        </p:spPr>
        <p:txBody>
          <a:bodyPr/>
          <a:lstStyle/>
          <a:p>
            <a:pPr eaLnBrk="1" hangingPunct="1"/>
            <a:r>
              <a:rPr lang="en-US" altLang="en-US" sz="4200" u="sng">
                <a:latin typeface="Rockwell" panose="02060603020205020403" pitchFamily="18" charset="0"/>
              </a:rPr>
              <a:t>Raised To Believe</a:t>
            </a:r>
          </a:p>
          <a:p>
            <a:pPr lvl="1" eaLnBrk="1" hangingPunct="1"/>
            <a:r>
              <a:rPr lang="en-US" altLang="en-US" sz="3600">
                <a:latin typeface="Rockwell" panose="02060603020205020403" pitchFamily="18" charset="0"/>
              </a:rPr>
              <a:t>Parents</a:t>
            </a:r>
          </a:p>
          <a:p>
            <a:pPr lvl="1" eaLnBrk="1" hangingPunct="1"/>
            <a:r>
              <a:rPr lang="en-US" altLang="en-US" sz="3600">
                <a:latin typeface="Rockwell" panose="02060603020205020403" pitchFamily="18" charset="0"/>
              </a:rPr>
              <a:t>Government</a:t>
            </a:r>
            <a:endParaRPr lang="en-US" altLang="en-US">
              <a:latin typeface="Rockwell" panose="02060603020205020403" pitchFamily="18" charset="0"/>
            </a:endParaRPr>
          </a:p>
        </p:txBody>
      </p:sp>
      <p:pic>
        <p:nvPicPr>
          <p:cNvPr id="14340"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143000"/>
            <a:ext cx="4038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00400" y="3657600"/>
            <a:ext cx="5943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914400" y="6019800"/>
            <a:ext cx="69818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600">
                <a:latin typeface="Rockwell" panose="02060603020205020403" pitchFamily="18" charset="0"/>
              </a:rPr>
              <a:t>Whose parents are right?</a:t>
            </a:r>
          </a:p>
        </p:txBody>
      </p:sp>
      <p:pic>
        <p:nvPicPr>
          <p:cNvPr id="54274" name="Picture 2" descr="Image result for prov 2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733800"/>
            <a:ext cx="32004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4274"/>
                                        </p:tgtEl>
                                        <p:attrNameLst>
                                          <p:attrName>style.visibility</p:attrName>
                                        </p:attrNameLst>
                                      </p:cBhvr>
                                      <p:to>
                                        <p:strVal val="visible"/>
                                      </p:to>
                                    </p:set>
                                    <p:animEffect transition="in" filter="fade">
                                      <p:cBhvr>
                                        <p:cTn id="7" dur="500"/>
                                        <p:tgtEl>
                                          <p:spTgt spid="542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0"/>
            <a:ext cx="9144000" cy="838200"/>
          </a:xfrm>
        </p:spPr>
        <p:txBody>
          <a:bodyPr/>
          <a:lstStyle/>
          <a:p>
            <a:pPr eaLnBrk="1" hangingPunct="1"/>
            <a:r>
              <a:rPr lang="en-US" altLang="en-US" sz="5300" b="1" u="sng" dirty="0">
                <a:solidFill>
                  <a:schemeClr val="tx1"/>
                </a:solidFill>
                <a:latin typeface="Rockwell" panose="02060603020205020403" pitchFamily="18" charset="0"/>
              </a:rPr>
              <a:t>Many Religious Because…</a:t>
            </a:r>
          </a:p>
        </p:txBody>
      </p:sp>
      <p:sp>
        <p:nvSpPr>
          <p:cNvPr id="4099" name="Rectangle 3"/>
          <p:cNvSpPr>
            <a:spLocks noGrp="1" noChangeArrowheads="1"/>
          </p:cNvSpPr>
          <p:nvPr>
            <p:ph type="body" idx="1"/>
          </p:nvPr>
        </p:nvSpPr>
        <p:spPr>
          <a:xfrm>
            <a:off x="0" y="866775"/>
            <a:ext cx="5791200" cy="2819400"/>
          </a:xfrm>
        </p:spPr>
        <p:txBody>
          <a:bodyPr/>
          <a:lstStyle/>
          <a:p>
            <a:pPr eaLnBrk="1" hangingPunct="1">
              <a:defRPr/>
            </a:pPr>
            <a:r>
              <a:rPr lang="en-US" altLang="en-US" sz="4200" u="sng" dirty="0">
                <a:latin typeface="Rockwell" panose="02060603020205020403" pitchFamily="18" charset="0"/>
              </a:rPr>
              <a:t>Religious Experience</a:t>
            </a:r>
          </a:p>
          <a:p>
            <a:pPr lvl="1" eaLnBrk="1" hangingPunct="1">
              <a:defRPr/>
            </a:pPr>
            <a:r>
              <a:rPr lang="en-US" altLang="en-US" sz="3600" dirty="0">
                <a:latin typeface="Rockwell" panose="02060603020205020403" pitchFamily="18" charset="0"/>
              </a:rPr>
              <a:t>“Holy Spirit…”</a:t>
            </a:r>
          </a:p>
          <a:p>
            <a:pPr lvl="1" eaLnBrk="1" hangingPunct="1">
              <a:defRPr/>
            </a:pPr>
            <a:r>
              <a:rPr lang="en-US" altLang="en-US" sz="3600" dirty="0">
                <a:latin typeface="Rockwell" panose="02060603020205020403" pitchFamily="18" charset="0"/>
              </a:rPr>
              <a:t>“Feels right…”</a:t>
            </a:r>
          </a:p>
          <a:p>
            <a:pPr lvl="1" eaLnBrk="1" hangingPunct="1">
              <a:defRPr/>
            </a:pPr>
            <a:r>
              <a:rPr lang="en-US" altLang="en-US" sz="3600" dirty="0">
                <a:latin typeface="Rockwell" panose="02060603020205020403" pitchFamily="18" charset="0"/>
              </a:rPr>
              <a:t>“My Heart says…”</a:t>
            </a:r>
            <a:endParaRPr lang="en-US" altLang="en-US" dirty="0">
              <a:latin typeface="Rockwell" panose="02060603020205020403" pitchFamily="18" charset="0"/>
            </a:endParaRPr>
          </a:p>
          <a:p>
            <a:pPr lvl="1" eaLnBrk="1" hangingPunct="1">
              <a:defRPr/>
            </a:pPr>
            <a:endParaRPr lang="en-US" altLang="en-US" sz="2400" dirty="0">
              <a:latin typeface="Rockwell" panose="02060603020205020403" pitchFamily="18" charset="0"/>
            </a:endParaRPr>
          </a:p>
          <a:p>
            <a:pPr lvl="1" eaLnBrk="1" hangingPunct="1">
              <a:defRPr/>
            </a:pPr>
            <a:endParaRPr lang="en-US" altLang="en-US" sz="2400" dirty="0">
              <a:latin typeface="Rockwell" panose="02060603020205020403" pitchFamily="18" charset="0"/>
            </a:endParaRPr>
          </a:p>
          <a:p>
            <a:pPr marL="457200" lvl="1" indent="0" eaLnBrk="1" hangingPunct="1">
              <a:buFontTx/>
              <a:buNone/>
              <a:defRPr/>
            </a:pPr>
            <a:endParaRPr lang="en-US" altLang="en-US" sz="2400" dirty="0">
              <a:latin typeface="Rockwell" panose="02060603020205020403" pitchFamily="18" charset="0"/>
            </a:endParaRPr>
          </a:p>
          <a:p>
            <a:pPr marL="457200" lvl="1" indent="0" eaLnBrk="1" hangingPunct="1">
              <a:buFontTx/>
              <a:buNone/>
              <a:defRPr/>
            </a:pPr>
            <a:endParaRPr lang="en-US" altLang="en-US" sz="2400" dirty="0">
              <a:latin typeface="Rockwell" panose="02060603020205020403" pitchFamily="18" charset="0"/>
            </a:endParaRPr>
          </a:p>
          <a:p>
            <a:pPr eaLnBrk="1" hangingPunct="1">
              <a:defRPr/>
            </a:pPr>
            <a:endParaRPr lang="en-US" altLang="en-US" sz="2800" dirty="0">
              <a:latin typeface="Rockwell" panose="02060603020205020403" pitchFamily="18" charset="0"/>
            </a:endParaRPr>
          </a:p>
        </p:txBody>
      </p:sp>
      <p:pic>
        <p:nvPicPr>
          <p:cNvPr id="16388" name="Picture 2" descr="https://encrypted-tbn0.gstatic.com/images?q=tbn:ANd9GcTwfCr8Vrbs2uNs699zLobewaOfQGxTnuWVvjdHSoy3vHMY2oA9d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990600"/>
            <a:ext cx="3352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http://galileanpastors.com/img/77/77d/Beautiful_Baptism_in_the_Holy_Spirit.jp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t="12947" b="12091"/>
          <a:stretch>
            <a:fillRect/>
          </a:stretch>
        </p:blipFill>
        <p:spPr bwMode="auto">
          <a:xfrm>
            <a:off x="5267325" y="3319463"/>
            <a:ext cx="3876675" cy="273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347788" y="6057900"/>
            <a:ext cx="64484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600">
                <a:latin typeface="Rockwell" panose="02060603020205020403" pitchFamily="18" charset="0"/>
              </a:rPr>
              <a:t>Whose feeling is right?</a:t>
            </a:r>
            <a:endParaRPr lang="es-GT" altLang="es-GT" sz="4600"/>
          </a:p>
        </p:txBody>
      </p:sp>
      <p:pic>
        <p:nvPicPr>
          <p:cNvPr id="3" name="Picture 2"/>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200" y="3686175"/>
            <a:ext cx="4267200"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9144000" cy="914400"/>
          </a:xfrm>
        </p:spPr>
        <p:txBody>
          <a:bodyPr/>
          <a:lstStyle/>
          <a:p>
            <a:pPr eaLnBrk="1" hangingPunct="1"/>
            <a:r>
              <a:rPr lang="en-US" altLang="en-US" sz="5300" b="1" u="sng" dirty="0">
                <a:solidFill>
                  <a:schemeClr val="tx1"/>
                </a:solidFill>
                <a:latin typeface="Rockwell" panose="02060603020205020403" pitchFamily="18" charset="0"/>
              </a:rPr>
              <a:t>Many Religious Because…</a:t>
            </a:r>
          </a:p>
        </p:txBody>
      </p:sp>
      <p:sp>
        <p:nvSpPr>
          <p:cNvPr id="18435" name="Rectangle 3"/>
          <p:cNvSpPr>
            <a:spLocks noGrp="1" noChangeArrowheads="1"/>
          </p:cNvSpPr>
          <p:nvPr>
            <p:ph type="body" idx="1"/>
          </p:nvPr>
        </p:nvSpPr>
        <p:spPr>
          <a:xfrm>
            <a:off x="0" y="990600"/>
            <a:ext cx="5562600" cy="2209800"/>
          </a:xfrm>
        </p:spPr>
        <p:txBody>
          <a:bodyPr/>
          <a:lstStyle/>
          <a:p>
            <a:pPr eaLnBrk="1" hangingPunct="1"/>
            <a:r>
              <a:rPr lang="en-US" altLang="en-US" sz="4200" u="sng">
                <a:latin typeface="Rockwell" panose="02060603020205020403" pitchFamily="18" charset="0"/>
              </a:rPr>
              <a:t>Taught By Someone</a:t>
            </a:r>
          </a:p>
          <a:p>
            <a:pPr lvl="1" eaLnBrk="1" hangingPunct="1"/>
            <a:r>
              <a:rPr lang="en-US" altLang="en-US" sz="3600">
                <a:latin typeface="Rockwell" panose="02060603020205020403" pitchFamily="18" charset="0"/>
              </a:rPr>
              <a:t>Preacher/Pastor</a:t>
            </a:r>
          </a:p>
          <a:p>
            <a:pPr lvl="1" eaLnBrk="1" hangingPunct="1"/>
            <a:r>
              <a:rPr lang="en-US" altLang="en-US" sz="3600">
                <a:latin typeface="Rockwell" panose="02060603020205020403" pitchFamily="18" charset="0"/>
              </a:rPr>
              <a:t>A Friend</a:t>
            </a:r>
          </a:p>
        </p:txBody>
      </p:sp>
      <p:pic>
        <p:nvPicPr>
          <p:cNvPr id="1843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928688"/>
            <a:ext cx="3733800" cy="268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609975"/>
            <a:ext cx="37338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1339850" y="6048375"/>
            <a:ext cx="64643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4600">
                <a:latin typeface="Rockwell" panose="02060603020205020403" pitchFamily="18" charset="0"/>
              </a:rPr>
              <a:t>Which teacher is right?</a:t>
            </a:r>
            <a:endParaRPr lang="es-GT" altLang="es-GT" sz="4600"/>
          </a:p>
        </p:txBody>
      </p:sp>
      <p:pic>
        <p:nvPicPr>
          <p:cNvPr id="5127" name="Picture 7" descr="Image result for wolves in sheeps cloth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 y="3200400"/>
            <a:ext cx="542925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5127"/>
                                        </p:tgtEl>
                                        <p:attrNameLst>
                                          <p:attrName>style.visibility</p:attrName>
                                        </p:attrNameLst>
                                      </p:cBhvr>
                                      <p:to>
                                        <p:strVal val="visible"/>
                                      </p:to>
                                    </p:set>
                                    <p:animEffect transition="in" filter="fade">
                                      <p:cBhvr>
                                        <p:cTn id="7" dur="500"/>
                                        <p:tgtEl>
                                          <p:spTgt spid="512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5813" y="20638"/>
            <a:ext cx="4548187" cy="340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4" descr="http://josephlea.com/wp-content/uploads/2013/10/bias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 y="0"/>
            <a:ext cx="4594225"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6" descr="https://www.brodypro.com/wp-content/uploads/Building-Relationships-300x225.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429000"/>
            <a:ext cx="91440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fade">
                                      <p:cBhvr>
                                        <p:cTn id="7" dur="500"/>
                                        <p:tgtEl>
                                          <p:spTgt spid="6147"/>
                                        </p:tgtEl>
                                      </p:cBhvr>
                                    </p:animEffect>
                                  </p:childTnLst>
                                </p:cTn>
                              </p:par>
                            </p:childTnLst>
                          </p:cTn>
                        </p:par>
                        <p:par>
                          <p:cTn id="8" fill="hold" nodeType="afterGroup">
                            <p:stCondLst>
                              <p:cond delay="500"/>
                            </p:stCondLst>
                            <p:childTnLst>
                              <p:par>
                                <p:cTn id="9" presetID="10"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500"/>
                                        <p:tgtEl>
                                          <p:spTgt spid="6146"/>
                                        </p:tgtEl>
                                      </p:cBhvr>
                                    </p:animEffect>
                                  </p:childTnLst>
                                </p:cTn>
                              </p:par>
                            </p:childTnLst>
                          </p:cTn>
                        </p:par>
                        <p:par>
                          <p:cTn id="12" fill="hold" nodeType="afterGroup">
                            <p:stCondLst>
                              <p:cond delay="1000"/>
                            </p:stCondLst>
                            <p:childTnLst>
                              <p:par>
                                <p:cTn id="13" presetID="10" presetClass="entr" presetSubtype="0" fill="hold" nodeType="afterEffect">
                                  <p:stCondLst>
                                    <p:cond delay="0"/>
                                  </p:stCondLst>
                                  <p:childTnLst>
                                    <p:set>
                                      <p:cBhvr>
                                        <p:cTn id="14" dur="1" fill="hold">
                                          <p:stCondLst>
                                            <p:cond delay="0"/>
                                          </p:stCondLst>
                                        </p:cTn>
                                        <p:tgtEl>
                                          <p:spTgt spid="6148"/>
                                        </p:tgtEl>
                                        <p:attrNameLst>
                                          <p:attrName>style.visibility</p:attrName>
                                        </p:attrNameLst>
                                      </p:cBhvr>
                                      <p:to>
                                        <p:strVal val="visible"/>
                                      </p:to>
                                    </p:set>
                                    <p:animEffect transition="in" filter="fade">
                                      <p:cBhvr>
                                        <p:cTn id="15" dur="5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30750</TotalTime>
  <Words>5579</Words>
  <Application>Microsoft Office PowerPoint</Application>
  <PresentationFormat>On-screen Show (4:3)</PresentationFormat>
  <Paragraphs>166</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Rockwell</vt:lpstr>
      <vt:lpstr>Default Design</vt:lpstr>
      <vt:lpstr>PowerPoint Presentation</vt:lpstr>
      <vt:lpstr>Why Is Skepticism On The Rise?</vt:lpstr>
      <vt:lpstr>Why Is Skepticism On The Rise?</vt:lpstr>
      <vt:lpstr>Why Is Skepticism On The Rise?</vt:lpstr>
      <vt:lpstr>PowerPoint Presentation</vt:lpstr>
      <vt:lpstr>Many Religious Because…</vt:lpstr>
      <vt:lpstr>Many Religious Because…</vt:lpstr>
      <vt:lpstr>Many Religious Because…</vt:lpstr>
      <vt:lpstr>PowerPoint Presentation</vt:lpstr>
      <vt:lpstr>PowerPoint Presentation</vt:lpstr>
      <vt:lpstr>What Hinders Our Search?</vt:lpstr>
      <vt:lpstr>What Hinders Our Search?</vt:lpstr>
      <vt:lpstr>What Hinders Our Search?</vt:lpstr>
      <vt:lpstr>PowerPoint Presentation</vt:lpstr>
      <vt:lpstr>What Is True Faith?</vt:lpstr>
      <vt:lpstr>Evidence: The Basis For Faith</vt:lpstr>
      <vt:lpstr>Evidence: The Basis For Faith</vt:lpstr>
      <vt:lpstr>Evidence: The Basis For Faith</vt:lpstr>
      <vt:lpstr>Evidence: The Basis For Faith</vt:lpstr>
      <vt:lpstr>Evidence: The Basis For Faith</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Evidences</dc:title>
  <dc:creator>Hasty</dc:creator>
  <cp:lastModifiedBy>R H</cp:lastModifiedBy>
  <cp:revision>197</cp:revision>
  <dcterms:created xsi:type="dcterms:W3CDTF">2008-04-09T01:15:17Z</dcterms:created>
  <dcterms:modified xsi:type="dcterms:W3CDTF">2020-12-18T17:01:45Z</dcterms:modified>
</cp:coreProperties>
</file>